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8"/>
  </p:notesMasterIdLst>
  <p:handoutMasterIdLst>
    <p:handoutMasterId r:id="rId19"/>
  </p:handoutMasterIdLst>
  <p:sldIdLst>
    <p:sldId id="256" r:id="rId2"/>
    <p:sldId id="297" r:id="rId3"/>
    <p:sldId id="312" r:id="rId4"/>
    <p:sldId id="307" r:id="rId5"/>
    <p:sldId id="308" r:id="rId6"/>
    <p:sldId id="263" r:id="rId7"/>
    <p:sldId id="264" r:id="rId8"/>
    <p:sldId id="315" r:id="rId9"/>
    <p:sldId id="316" r:id="rId10"/>
    <p:sldId id="318" r:id="rId11"/>
    <p:sldId id="319" r:id="rId12"/>
    <p:sldId id="322" r:id="rId13"/>
    <p:sldId id="324" r:id="rId14"/>
    <p:sldId id="323" r:id="rId15"/>
    <p:sldId id="327" r:id="rId16"/>
    <p:sldId id="33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4.11.2021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4.11.2021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4.11.2021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4.11.2021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4.11.2021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4.11.2021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4.11.2021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4.11.2021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4.11.2021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Sağlık Sosyolojisinde Temel Kavramlar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a:bodyPr>
          <a:lstStyle/>
          <a:p>
            <a:pPr algn="just">
              <a:lnSpc>
                <a:spcPct val="150000"/>
              </a:lnSpc>
              <a:spcAft>
                <a:spcPts val="750"/>
              </a:spcAft>
              <a:buFont typeface="Wingdings" panose="05000000000000000000" pitchFamily="2" charset="2"/>
              <a:buChar char="v"/>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Toplumsal ve psikolojik faktörlere ilişkin çalışmalar üç kategoriye ayrılır: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v"/>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a)Toplumsal-çevresel (</a:t>
            </a:r>
            <a:r>
              <a:rPr lang="tr-TR" sz="2800" b="1"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socio-environmment</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faktörler</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yoksulluk, toplumsal destek ve diğerleri ile ilişkiler, iş ve işsizlik vb.</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v"/>
            </a:pP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b) Davranışsal faktörler;</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sigara içme alışkanlığı, egzersiz- spor yapma alışkanlığı, diyet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vb</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v"/>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c)</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Psikolojik faktörler; </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kişisel özellikler, mücadele kapasitesi, sağlığa duyulan inanç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867503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Autofit/>
          </a:bodyPr>
          <a:lstStyle/>
          <a:p>
            <a:pPr algn="just">
              <a:spcAft>
                <a:spcPts val="750"/>
              </a:spcAft>
              <a:buFont typeface="Wingdings" panose="05000000000000000000" pitchFamily="2" charset="2"/>
              <a:buChar char="ü"/>
            </a:pPr>
            <a:r>
              <a:rPr lang="tr-TR" sz="30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Hastalıkların toplumsal yanını vurgulayabilmek için hastalık durumu (</a:t>
            </a:r>
            <a:r>
              <a:rPr lang="tr-TR" sz="30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disease</a:t>
            </a:r>
            <a:r>
              <a:rPr lang="tr-TR" sz="30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-hastalık)-belli bir "kötü/istenmeyen" durumun nesnel yanları-ile bireyin kendini hasta hissetmesi (</a:t>
            </a:r>
            <a:r>
              <a:rPr lang="tr-TR" sz="30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illness</a:t>
            </a:r>
            <a:r>
              <a:rPr lang="tr-TR" sz="30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-rahatsızlık)- belli bir "kötü/istenmeyen" durumun </a:t>
            </a:r>
            <a:r>
              <a:rPr lang="tr-TR" sz="30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subjektif</a:t>
            </a:r>
            <a:r>
              <a:rPr lang="tr-TR" sz="30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yanları- arasındaki  ayrım önemlidir.</a:t>
            </a: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750"/>
              </a:spcAft>
              <a:buFont typeface="Wingdings" panose="05000000000000000000" pitchFamily="2" charset="2"/>
              <a:buChar char="ü"/>
            </a:pPr>
            <a:r>
              <a:rPr lang="tr-TR" sz="30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Bir organın normal dışı çalışması hastalık, bu normal dışılığın nasıl algılandığı ise rahatsızlıktır. Rahatsızlıkta bireyin üzerinde toplumsal etkiler vardır. </a:t>
            </a: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726879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algn="just">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rPr>
              <a:t>Hastalıkların farklı toplumlarda nasıl farklı algılandıkları ya da yorumlandıklarına ilişkin çalışmalar antropologlar tarafından yapılmıştır. </a:t>
            </a:r>
          </a:p>
          <a:p>
            <a:pPr algn="just">
              <a:buFont typeface="Wingdings" panose="05000000000000000000" pitchFamily="2" charset="2"/>
              <a:buChar char="ü"/>
            </a:pPr>
            <a:r>
              <a:rPr lang="tr-TR" sz="3200" dirty="0" err="1">
                <a:solidFill>
                  <a:srgbClr val="00000A"/>
                </a:solidFill>
                <a:latin typeface="Times New Roman" panose="02020603050405020304" pitchFamily="18" charset="0"/>
                <a:ea typeface="Times New Roman" panose="02020603050405020304" pitchFamily="18" charset="0"/>
              </a:rPr>
              <a:t>Zola</a:t>
            </a:r>
            <a:r>
              <a:rPr lang="tr-TR" sz="3200" dirty="0">
                <a:solidFill>
                  <a:srgbClr val="00000A"/>
                </a:solidFill>
                <a:latin typeface="Times New Roman" panose="02020603050405020304" pitchFamily="18" charset="0"/>
                <a:ea typeface="Times New Roman" panose="02020603050405020304" pitchFamily="18" charset="0"/>
              </a:rPr>
              <a:t> (1973)'ya göre, bireylerin hastalık semptomlarına ilişkin tutumu kültürden kültüre değişmektedir çünkü semptomlara gösterilen tepki kültürel kalıplar aracılığıyla öğrenilmektedir. </a:t>
            </a:r>
          </a:p>
          <a:p>
            <a:pPr algn="just">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rPr>
              <a:t>Hastanın geldiği kültür, hastalıklara karşı hastayı bilgilendirmesi semptomlara ve hastalığa karşı göstereceği tepkiyi etkiler. Örneğin kişinin her baş ağrısında doktora gidip gitmemeyi öğrenmesi. Hastalık davranışlarına ilişkin çalışmalar halkın değer sistemiyle ilişkilidir. </a:t>
            </a:r>
            <a:endParaRPr lang="tr-TR" sz="54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748526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algn="just">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Hastaların hastalık semptomları karşısında takınacakları tavır içinde yaşanılan ekonomik yapıyla da ilgilidir. Örneğin hastaların hastaneye gitmeleri hastanelerin yapısından etkilenir. Aynı zamanda bazen sağlıklı yaşam alanları (sigara içilmesi, diyet yapılması, alkol alınması, trafik kazaları, cinsel sorunlar, fiziksel aktivite eksiklikleri) ve ülke ekonomisi karşı karşıya gelebilir.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05309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1268760"/>
            <a:ext cx="9721080" cy="5040560"/>
          </a:xfrm>
        </p:spPr>
        <p:txBody>
          <a:bodyPr anchor="ctr">
            <a:normAutofit/>
          </a:bodyPr>
          <a:lstStyle/>
          <a:p>
            <a:pPr marL="457740" indent="-457200" algn="just">
              <a:spcBef>
                <a:spcPts val="751"/>
              </a:spcBef>
              <a:buFont typeface="Wingdings" panose="05000000000000000000" pitchFamily="2" charset="2"/>
              <a:buChar char="v"/>
            </a:pPr>
            <a:r>
              <a:rPr lang="tr-TR" sz="2800" b="1" dirty="0">
                <a:solidFill>
                  <a:srgbClr val="00000A"/>
                </a:solidFill>
                <a:latin typeface="Times New Roman" panose="02020603050405020304" pitchFamily="18" charset="0"/>
                <a:ea typeface="Times New Roman" panose="02020603050405020304" pitchFamily="18" charset="0"/>
              </a:rPr>
              <a:t>Tıbbi Model: </a:t>
            </a:r>
            <a:r>
              <a:rPr lang="tr-TR" sz="2800" dirty="0">
                <a:solidFill>
                  <a:srgbClr val="00000A"/>
                </a:solidFill>
                <a:latin typeface="Times New Roman" panose="02020603050405020304" pitchFamily="18" charset="0"/>
                <a:ea typeface="Times New Roman" panose="02020603050405020304" pitchFamily="18" charset="0"/>
              </a:rPr>
              <a:t>Sağlık profesyonelleri tarafından yaygın kabul gören bir modeldir. Bu modele göre belirgin semptomların varlığı hastalık, semptomların yokluğu sağlık durumunu ifade eder. Biyolojik olarak sağlık "normallik", hastalık "anormallik" şeklinde kavramsallaştırılır. </a:t>
            </a:r>
          </a:p>
          <a:p>
            <a:pPr marL="457740" indent="-457200" algn="just">
              <a:spcBef>
                <a:spcPts val="751"/>
              </a:spcBef>
              <a:buFont typeface="Wingdings" panose="05000000000000000000" pitchFamily="2" charset="2"/>
              <a:buChar char="v"/>
            </a:pPr>
            <a:r>
              <a:rPr lang="tr-TR" sz="2800" b="1" dirty="0">
                <a:solidFill>
                  <a:srgbClr val="00000A"/>
                </a:solidFill>
                <a:latin typeface="Times New Roman" panose="02020603050405020304" pitchFamily="18" charset="0"/>
                <a:ea typeface="Times New Roman" panose="02020603050405020304" pitchFamily="18" charset="0"/>
              </a:rPr>
              <a:t>Fonksiyonel Model:</a:t>
            </a:r>
            <a:r>
              <a:rPr lang="tr-TR" sz="2800" dirty="0">
                <a:solidFill>
                  <a:srgbClr val="00000A"/>
                </a:solidFill>
                <a:latin typeface="Times New Roman" panose="02020603050405020304" pitchFamily="18" charset="0"/>
                <a:ea typeface="Times New Roman" panose="02020603050405020304" pitchFamily="18" charset="0"/>
              </a:rPr>
              <a:t> Sağlık ve hastalık fiziksel normallikten ziyade sosyal normallik düzeyini yansıtır. Birey klinik olarak tanımlanabilir semptomları olmasına rağmen sosyal fonksiyonlarını yerine getiriyorsa "iyi", klinik semptomları olmamasına rağmen işlevlerini yerine getiremiyorsa "hasta" olarak değerlendirilmektedir.</a:t>
            </a:r>
            <a:endParaRPr lang="tr-TR" sz="6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SAĞLIK VE HASTALIĞI AÇIKLAYICI MODELLER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91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1268760"/>
            <a:ext cx="9721080" cy="5040560"/>
          </a:xfrm>
        </p:spPr>
        <p:txBody>
          <a:bodyPr anchor="ctr">
            <a:normAutofit/>
          </a:bodyPr>
          <a:lstStyle/>
          <a:p>
            <a:pPr algn="just">
              <a:buFont typeface="Wingdings" panose="05000000000000000000" pitchFamily="2" charset="2"/>
              <a:buChar char="v"/>
            </a:pPr>
            <a:r>
              <a:rPr lang="tr-TR" sz="2800" b="1" dirty="0">
                <a:solidFill>
                  <a:srgbClr val="00000A"/>
                </a:solidFill>
                <a:latin typeface="Times New Roman" panose="02020603050405020304" pitchFamily="18" charset="0"/>
                <a:ea typeface="Times New Roman" panose="02020603050405020304" pitchFamily="18" charset="0"/>
              </a:rPr>
              <a:t>Psikolojik Model:</a:t>
            </a:r>
            <a:r>
              <a:rPr lang="tr-TR" sz="2800" dirty="0">
                <a:solidFill>
                  <a:srgbClr val="00000A"/>
                </a:solidFill>
                <a:latin typeface="Times New Roman" panose="02020603050405020304" pitchFamily="18" charset="0"/>
                <a:ea typeface="Times New Roman" panose="02020603050405020304" pitchFamily="18" charset="0"/>
              </a:rPr>
              <a:t> Sağlık bireyin sezgisine bağlıdır, fiziksel iyilik hali, enerji ve günlük faaliyetlerini yerine getirebilme yeteneğidir. Birey kendini "iyi" hissediyorsa iyi hasta hissediyorsa hasta demektir. Hastalıkların ortaya çıkmasında stresin önemine odaklanmakta, çoğu fiziksel hastalığın strese verilen tepkiden kaynaklandığını belirtir. </a:t>
            </a:r>
          </a:p>
          <a:p>
            <a:pPr algn="just">
              <a:buFont typeface="Wingdings" panose="05000000000000000000" pitchFamily="2" charset="2"/>
              <a:buChar char="v"/>
            </a:pPr>
            <a:r>
              <a:rPr lang="tr-TR" sz="2800" b="1" dirty="0">
                <a:solidFill>
                  <a:srgbClr val="00000A"/>
                </a:solidFill>
                <a:latin typeface="Times New Roman" panose="02020603050405020304" pitchFamily="18" charset="0"/>
                <a:ea typeface="Times New Roman" panose="02020603050405020304" pitchFamily="18" charset="0"/>
              </a:rPr>
              <a:t>Yasal Model: </a:t>
            </a:r>
            <a:r>
              <a:rPr lang="tr-TR" sz="2800" dirty="0">
                <a:solidFill>
                  <a:srgbClr val="00000A"/>
                </a:solidFill>
                <a:latin typeface="Times New Roman" panose="02020603050405020304" pitchFamily="18" charset="0"/>
                <a:ea typeface="Times New Roman" panose="02020603050405020304" pitchFamily="18" charset="0"/>
              </a:rPr>
              <a:t>Daha çok akıl hastalıları için geçerli bir modeldir. Hukuk bireyin "sağlığı" veya yetersizliği söz konusu olduğu durumlarda uygulanır. Bireyin iradesi dışında hastaneye kabul, vesayet veya velayet kararları için yetkinliğin belirlenmesi gerektiğinde yasal bir tanım ortaya çıkar.</a:t>
            </a:r>
            <a:endParaRPr lang="tr-TR" sz="2800"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SAĞLIK VE HASTALIĞI AÇIKLAYICI MODELLER</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43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80963" indent="0" algn="just">
              <a:spcAft>
                <a:spcPts val="750"/>
              </a:spcAft>
              <a:buNone/>
            </a:pP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KAYNAKLAR</a:t>
            </a:r>
          </a:p>
          <a:p>
            <a:pPr marL="538163" indent="-457200" algn="just">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1.Cirhinlioğlu, Z. (2015). Sağlık Sosyolojisi.5. Baskı, Ankara: Nobel Yayın Dağıtım.</a:t>
            </a:r>
          </a:p>
          <a:p>
            <a:pPr marL="80963" indent="0" algn="just">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2.Sosyolojik Boyutlarıyla Sağlık. (Ed. Özlem Özer, Fatih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Şantaş</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Nobel Akademik Yayıncılık, 2019</a:t>
            </a:r>
          </a:p>
          <a:p>
            <a:pPr marL="80963" indent="0" algn="just">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3.Sağlık Sosyolojisine Güncel Yaklaşımlar.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Ed.Nurşen</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Adak). Nobel Akademik Yayıncılık,2016</a:t>
            </a:r>
          </a:p>
          <a:p>
            <a:pPr marL="538163" indent="-457200" algn="just">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188079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SAĞLIK SOSYOLOJİSİNDE TEMEL KAVRAMLAR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Sağlık ve hastalığın algılanmasında inanç, eğilim, tutum ve değerler etkilidir. </a:t>
            </a:r>
          </a:p>
          <a:p>
            <a:pPr marL="549275" indent="-457200" algn="just">
              <a:buFont typeface="Wingdings" panose="05000000000000000000" pitchFamily="2" charset="2"/>
              <a:buChar char="ü"/>
              <a:tabLst>
                <a:tab pos="0" algn="l"/>
              </a:tabLst>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Sağlık ve hastalık sistemi, toplumun yapısı, kültürü ve değer yargılarıyla yakından ilgilidir. </a:t>
            </a:r>
          </a:p>
          <a:p>
            <a:pPr marL="549275" indent="-457200" algn="just">
              <a:buFont typeface="Wingdings" panose="05000000000000000000" pitchFamily="2" charset="2"/>
              <a:buChar char="ü"/>
              <a:tabLst>
                <a:tab pos="0" algn="l"/>
              </a:tabLst>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Sosyal bir kurum olan sağlık toplum üyelerinin sağlıkla ilgili ihtiyaçlarını karşılamak için oluşturulmuş rol ve biçimleri, rolleri, etkileşimleri, inançları, değerleri, normları içerir. </a:t>
            </a:r>
          </a:p>
          <a:p>
            <a:pPr marL="549275" indent="-457200" algn="just">
              <a:buFont typeface="Wingdings" panose="05000000000000000000" pitchFamily="2" charset="2"/>
              <a:buChar char="ü"/>
              <a:tabLst>
                <a:tab pos="0" algn="l"/>
              </a:tabLst>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Toplumun sürekliliği sağlıklı bireylerle sağlandığı için bireylerin ruhsal, bedensel ve sosyal açıdan tam bir iyilik halinde olmalarını sağlamak sağlık kurumunun temel hedefleri arasındadır.</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F47E9-C050-4151-A57E-0785D7C87358}"/>
              </a:ext>
            </a:extLst>
          </p:cNvPr>
          <p:cNvSpPr>
            <a:spLocks noGrp="1"/>
          </p:cNvSpPr>
          <p:nvPr>
            <p:ph idx="1"/>
          </p:nvPr>
        </p:nvSpPr>
        <p:spPr>
          <a:xfrm>
            <a:off x="1775520" y="404664"/>
            <a:ext cx="9793088" cy="5904656"/>
          </a:xfrm>
        </p:spPr>
        <p:txBody>
          <a:bodyPr>
            <a:noAutofit/>
          </a:bodyPr>
          <a:lstStyle/>
          <a:p>
            <a:pPr algn="just">
              <a:buFont typeface="Wingdings" panose="05000000000000000000" pitchFamily="2" charset="2"/>
              <a:buChar char="ü"/>
            </a:pPr>
            <a:r>
              <a:rPr lang="tr-TR" sz="2800" dirty="0">
                <a:solidFill>
                  <a:srgbClr val="00000A"/>
                </a:solidFill>
                <a:latin typeface="Times New Roman" panose="02020603050405020304" pitchFamily="18" charset="0"/>
                <a:ea typeface="Times New Roman" panose="02020603050405020304" pitchFamily="18" charset="0"/>
              </a:rPr>
              <a:t>Günümüzde sağlık kavramı farklı şekillerde tanımlansa da en çok kabul gören ve evrensel olarak kullanılan tanım Dünya Sağlık Örgütü (DSÖ) tarafından yapılan tanımdır. Sağlık, yalnızca hastalık ve sakatlığın olmayışı değil, bedenen, ruhen ve sosyal yönden tam bir iyilik hali olarak tanımlanmaktadır. Bu tanım </a:t>
            </a:r>
            <a:r>
              <a:rPr lang="tr-TR" sz="2800" dirty="0" err="1">
                <a:solidFill>
                  <a:srgbClr val="00000A"/>
                </a:solidFill>
                <a:latin typeface="Times New Roman" panose="02020603050405020304" pitchFamily="18" charset="0"/>
                <a:ea typeface="Times New Roman" panose="02020603050405020304" pitchFamily="18" charset="0"/>
              </a:rPr>
              <a:t>holistiktir</a:t>
            </a:r>
            <a:r>
              <a:rPr lang="tr-TR" sz="2800" dirty="0">
                <a:solidFill>
                  <a:srgbClr val="00000A"/>
                </a:solidFill>
                <a:latin typeface="Times New Roman" panose="02020603050405020304" pitchFamily="18" charset="0"/>
                <a:ea typeface="Times New Roman" panose="02020603050405020304" pitchFamily="18" charset="0"/>
              </a:rPr>
              <a:t> (bütüncül) ve sağlığın birbirleriyle ilişkili üç temel bileşenini ortaya koyar.</a:t>
            </a:r>
          </a:p>
          <a:p>
            <a:pPr algn="just">
              <a:buFont typeface="Wingdings" panose="05000000000000000000" pitchFamily="2" charset="2"/>
              <a:buChar char="ü"/>
            </a:pPr>
            <a:r>
              <a:rPr lang="tr-TR" sz="2800" b="1" dirty="0">
                <a:solidFill>
                  <a:srgbClr val="00000A"/>
                </a:solidFill>
                <a:latin typeface="Times New Roman" panose="02020603050405020304" pitchFamily="18" charset="0"/>
                <a:ea typeface="Times New Roman" panose="02020603050405020304" pitchFamily="18" charset="0"/>
              </a:rPr>
              <a:t>Fiziksel sağlık;</a:t>
            </a:r>
            <a:r>
              <a:rPr lang="tr-TR" sz="2800" dirty="0">
                <a:solidFill>
                  <a:srgbClr val="00000A"/>
                </a:solidFill>
                <a:latin typeface="Times New Roman" panose="02020603050405020304" pitchFamily="18" charset="0"/>
                <a:ea typeface="Times New Roman" panose="02020603050405020304" pitchFamily="18" charset="0"/>
              </a:rPr>
              <a:t> bireyin solunum, beslenme, boşaltım, hareket vb. ihtiyaçlarını tam olarak yerine getirebilmesini; </a:t>
            </a:r>
            <a:r>
              <a:rPr lang="tr-TR" sz="2800" b="1" dirty="0">
                <a:solidFill>
                  <a:srgbClr val="00000A"/>
                </a:solidFill>
                <a:latin typeface="Times New Roman" panose="02020603050405020304" pitchFamily="18" charset="0"/>
                <a:ea typeface="Times New Roman" panose="02020603050405020304" pitchFamily="18" charset="0"/>
              </a:rPr>
              <a:t>ruhsal sağlık</a:t>
            </a:r>
            <a:r>
              <a:rPr lang="tr-TR" sz="2800" dirty="0">
                <a:solidFill>
                  <a:srgbClr val="00000A"/>
                </a:solidFill>
                <a:latin typeface="Times New Roman" panose="02020603050405020304" pitchFamily="18" charset="0"/>
                <a:ea typeface="Times New Roman" panose="02020603050405020304" pitchFamily="18" charset="0"/>
              </a:rPr>
              <a:t>; bireyin kendi ve çevresi ile uyum içinde olmasını; </a:t>
            </a:r>
            <a:r>
              <a:rPr lang="tr-TR" sz="2800" b="1" dirty="0">
                <a:solidFill>
                  <a:srgbClr val="00000A"/>
                </a:solidFill>
                <a:latin typeface="Times New Roman" panose="02020603050405020304" pitchFamily="18" charset="0"/>
                <a:ea typeface="Times New Roman" panose="02020603050405020304" pitchFamily="18" charset="0"/>
              </a:rPr>
              <a:t>sosyal sağlık</a:t>
            </a:r>
            <a:r>
              <a:rPr lang="tr-TR" sz="2800" dirty="0">
                <a:solidFill>
                  <a:srgbClr val="00000A"/>
                </a:solidFill>
                <a:latin typeface="Times New Roman" panose="02020603050405020304" pitchFamily="18" charset="0"/>
                <a:ea typeface="Times New Roman" panose="02020603050405020304" pitchFamily="18" charset="0"/>
              </a:rPr>
              <a:t> bireyin sevilme, ait olma ve sosyal ilişkiler kurabilmesini içerir.</a:t>
            </a:r>
            <a:endParaRPr lang="tr-TR" sz="2800" dirty="0"/>
          </a:p>
        </p:txBody>
      </p:sp>
      <p:sp>
        <p:nvSpPr>
          <p:cNvPr id="4" name="Slayt Numarası Yer Tutucusu 3">
            <a:extLst>
              <a:ext uri="{FF2B5EF4-FFF2-40B4-BE49-F238E27FC236}">
                <a16:creationId xmlns:a16="http://schemas.microsoft.com/office/drawing/2014/main" id="{49E6ABC6-899A-4FA1-A72B-D31B89BD197E}"/>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383919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Sağlık öncelikli olarak toplumsal bir olgudur.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Sağlık sorunu, bir ülkenin gelişmişlik düzeyi ile olduğu kadar toplumsal yapısıyla da yakından ilgilidir. Ülke içinde var olan "ekonomik, kültürel, siyasal eşitsizlikler" sağlık olanaklarından kimilerinin neredeyse hiç yararlanamamasına, kimilerinin ise azami düzeyde yararlanmasına yol açmaktadır. </a:t>
            </a:r>
          </a:p>
          <a:p>
            <a:pPr marL="457740" indent="-457200" algn="just">
              <a:buClr>
                <a:srgbClr val="B31166"/>
              </a:buClr>
              <a:buFont typeface="Wingdings" panose="05000000000000000000" pitchFamily="2" charset="2"/>
              <a:buChar char="ü"/>
            </a:pPr>
            <a:r>
              <a:rPr lang="tr-TR" sz="3200" dirty="0">
                <a:effectLst/>
                <a:latin typeface="Times New Roman" panose="02020603050405020304" pitchFamily="18" charset="0"/>
                <a:ea typeface="Times New Roman" panose="02020603050405020304" pitchFamily="18" charset="0"/>
              </a:rPr>
              <a:t>Bireyler en temel hakkı olan sağlık haklarını kullanmada çok ciddi sorunlar yaşamaktadır.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8407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757778" lvl="1" indent="-457200" algn="just">
              <a:buClr>
                <a:srgbClr val="B31166"/>
              </a:buClr>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Kişilerin sağlığı üzerinde toplumsal kültürün doğrudan etkisi vardır. Bir hastalığın hastalık olarak kabulü, tedavi yöntemleri toplumdan topluma büyük değişiklikler göstermektedir. Kişinin içinde yaşadığı toplumun kültürel yapısına olan aidiyeti sağlık ve hastalık kavramlarını algılamasında büyük ölçüde etkilidir.</a:t>
            </a:r>
          </a:p>
          <a:p>
            <a:pPr marL="757778" lvl="1" indent="-457200" algn="just">
              <a:buClr>
                <a:srgbClr val="B31166"/>
              </a:buClr>
              <a:buFont typeface="Wingdings" panose="05000000000000000000" pitchFamily="2" charset="2"/>
              <a:buChar char="ü"/>
            </a:pPr>
            <a:r>
              <a:rPr lang="tr-TR" sz="32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Yapılan bir çalışmada bireylerin sağlık ve hastalığı algılama, ilaç kullanma, tedaviye uyum gösterme konuları üzerinde cinsiyet, medeni durum, aile yapısı, meslek, gelir, yaşam tarzı gibi durumların etkisi vardır. </a:t>
            </a: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70089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2700" dirty="0">
                <a:solidFill>
                  <a:srgbClr val="00000A"/>
                </a:solidFill>
                <a:latin typeface="Times New Roman" panose="02020603050405020304" pitchFamily="18" charset="0"/>
                <a:ea typeface="Times New Roman" panose="02020603050405020304" pitchFamily="18" charset="0"/>
              </a:rPr>
              <a:t>Ülkemizde çoğunlukla hastanelerde hastalıkların toplumsal boyutu ya ihmal edilmekte ya da görülememekte, </a:t>
            </a:r>
            <a:r>
              <a:rPr lang="tr-TR" sz="2700" b="1" dirty="0">
                <a:solidFill>
                  <a:srgbClr val="00000A"/>
                </a:solidFill>
                <a:latin typeface="Times New Roman" panose="02020603050405020304" pitchFamily="18" charset="0"/>
                <a:ea typeface="Times New Roman" panose="02020603050405020304" pitchFamily="18" charset="0"/>
              </a:rPr>
              <a:t>"hastalık"</a:t>
            </a:r>
            <a:r>
              <a:rPr lang="tr-TR" sz="2700" dirty="0">
                <a:solidFill>
                  <a:srgbClr val="00000A"/>
                </a:solidFill>
                <a:latin typeface="Times New Roman" panose="02020603050405020304" pitchFamily="18" charset="0"/>
                <a:ea typeface="Times New Roman" panose="02020603050405020304" pitchFamily="18" charset="0"/>
              </a:rPr>
              <a:t> hastanelerin dar kalıpları içinde değerlendirilmektedir. Oysa hastalık süreci bireyin hastalanmasından ve hastaneye gelmesinden çok daha önceden başlamakta, ancak hastanede bitmektedir. </a:t>
            </a:r>
          </a:p>
          <a:p>
            <a:pPr marL="457740" indent="-457200" algn="just">
              <a:buClr>
                <a:srgbClr val="B31166"/>
              </a:buClr>
              <a:buFont typeface="Wingdings" panose="05000000000000000000" pitchFamily="2" charset="2"/>
              <a:buChar char="ü"/>
            </a:pPr>
            <a:r>
              <a:rPr lang="tr-TR" sz="2700" dirty="0">
                <a:solidFill>
                  <a:srgbClr val="00000A"/>
                </a:solidFill>
                <a:latin typeface="Times New Roman" panose="02020603050405020304" pitchFamily="18" charset="0"/>
                <a:ea typeface="Times New Roman" panose="02020603050405020304" pitchFamily="18" charset="0"/>
              </a:rPr>
              <a:t>Hastalıklar çoğu zaman sadece tıbbi bir sorun olarak ele alınamayacak kadar karmaşık özellikler göstermekte, bazı hastalıklar bazı toplumlarda hiç görülmemekte bazılarında ise çok yaygın görülmektedir. </a:t>
            </a:r>
          </a:p>
          <a:p>
            <a:pPr marL="457740" indent="-457200" algn="just">
              <a:buClr>
                <a:srgbClr val="B31166"/>
              </a:buClr>
              <a:buFont typeface="Wingdings" panose="05000000000000000000" pitchFamily="2" charset="2"/>
              <a:buChar char="ü"/>
            </a:pPr>
            <a:r>
              <a:rPr lang="tr-TR" sz="2700" dirty="0">
                <a:solidFill>
                  <a:srgbClr val="00000A"/>
                </a:solidFill>
                <a:latin typeface="Times New Roman" panose="02020603050405020304" pitchFamily="18" charset="0"/>
                <a:ea typeface="Times New Roman" panose="02020603050405020304" pitchFamily="18" charset="0"/>
              </a:rPr>
              <a:t>Toplulukların sağlık koşulları bireylerin tutum ve davranışlarından, gelenek ve göreneklerinden de etkilenmektedir </a:t>
            </a:r>
            <a:endPar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a:bodyPr>
          <a:lstStyle/>
          <a:p>
            <a:pPr marL="0" indent="0" algn="just">
              <a:lnSpc>
                <a:spcPct val="150000"/>
              </a:lnSpc>
              <a:spcAft>
                <a:spcPts val="750"/>
              </a:spcAft>
              <a:buNone/>
            </a:pP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Toplum içerisinde hastalık dağılımlarında çeşitli etkenler rol oynar:</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Ø"/>
            </a:pP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1) Hastalık faktörü (hastalık sebepleri; besin, bakteri)</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Ø"/>
            </a:pP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2) Fiziksel ve sosyal koşullar (coğrafya, yaşanılan bölge, sıcaklık, sosyal statü vb.)</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Ø"/>
            </a:pP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3) İnsan özellikleri (cinsiyet, yaş, medeni durum </a:t>
            </a:r>
            <a:r>
              <a:rPr lang="tr-TR" sz="24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vb</a:t>
            </a:r>
            <a:r>
              <a:rPr lang="tr-TR" sz="24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14350" indent="-514350" algn="just">
              <a:lnSpc>
                <a:spcPct val="150000"/>
              </a:lnSpc>
              <a:spcAft>
                <a:spcPts val="750"/>
              </a:spcAft>
              <a:buFont typeface="+mj-lt"/>
              <a:buAutoNum type="arabicPeriod"/>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Mikrop teorisi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Germ</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theory</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gn="just">
              <a:lnSpc>
                <a:spcPct val="150000"/>
              </a:lnSpc>
              <a:spcAft>
                <a:spcPts val="750"/>
              </a:spcAft>
              <a:buFont typeface="+mj-lt"/>
              <a:buAutoNum type="arabicPeriod"/>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Üçgen açıklama</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gn="just">
              <a:lnSpc>
                <a:spcPct val="150000"/>
              </a:lnSpc>
              <a:spcAft>
                <a:spcPts val="750"/>
              </a:spcAft>
              <a:buFont typeface="+mj-lt"/>
              <a:buAutoNum type="arabicPeriod"/>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Çok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nedenlilik</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gn="just">
              <a:lnSpc>
                <a:spcPct val="150000"/>
              </a:lnSpc>
              <a:spcAft>
                <a:spcPts val="750"/>
              </a:spcAft>
              <a:buFont typeface="+mj-lt"/>
              <a:buAutoNum type="arabicPeriod"/>
            </a:pP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Genel Hassasiyet Kuramları (General </a:t>
            </a:r>
            <a:r>
              <a:rPr lang="tr-TR" sz="2800" dirty="0" err="1">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susceptibility</a:t>
            </a:r>
            <a:r>
              <a:rPr lang="tr-TR" sz="2800" dirty="0">
                <a:solidFill>
                  <a:srgbClr val="00000A"/>
                </a:solidFill>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92555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540" indent="0" algn="just">
              <a:buClr>
                <a:srgbClr val="B31166"/>
              </a:buClr>
              <a:buNone/>
            </a:pPr>
            <a:r>
              <a:rPr lang="tr-TR" sz="3600" dirty="0">
                <a:solidFill>
                  <a:srgbClr val="00000A"/>
                </a:solidFill>
                <a:latin typeface="Times New Roman" panose="02020603050405020304" pitchFamily="18" charset="0"/>
                <a:ea typeface="Times New Roman" panose="02020603050405020304" pitchFamily="18" charset="0"/>
              </a:rPr>
              <a:t>Hastalıkların toplumsal ve kültürel nedenlerini araştıran çalışmalar </a:t>
            </a:r>
            <a:r>
              <a:rPr lang="tr-TR" sz="3600" b="1" dirty="0">
                <a:solidFill>
                  <a:srgbClr val="00000A"/>
                </a:solidFill>
                <a:latin typeface="Times New Roman" panose="02020603050405020304" pitchFamily="18" charset="0"/>
                <a:ea typeface="Times New Roman" panose="02020603050405020304" pitchFamily="18" charset="0"/>
              </a:rPr>
              <a:t>sanayileşme,</a:t>
            </a:r>
            <a:r>
              <a:rPr lang="tr-TR" sz="3600" dirty="0">
                <a:solidFill>
                  <a:srgbClr val="00000A"/>
                </a:solidFill>
                <a:latin typeface="Times New Roman" panose="02020603050405020304" pitchFamily="18" charset="0"/>
                <a:ea typeface="Times New Roman" panose="02020603050405020304" pitchFamily="18" charset="0"/>
              </a:rPr>
              <a:t> </a:t>
            </a:r>
            <a:r>
              <a:rPr lang="tr-TR" sz="3600" b="1" dirty="0">
                <a:solidFill>
                  <a:srgbClr val="00000A"/>
                </a:solidFill>
                <a:latin typeface="Times New Roman" panose="02020603050405020304" pitchFamily="18" charset="0"/>
                <a:ea typeface="Times New Roman" panose="02020603050405020304" pitchFamily="18" charset="0"/>
              </a:rPr>
              <a:t>kentleşme,</a:t>
            </a:r>
            <a:r>
              <a:rPr lang="tr-TR" sz="3600" dirty="0">
                <a:solidFill>
                  <a:srgbClr val="00000A"/>
                </a:solidFill>
                <a:latin typeface="Times New Roman" panose="02020603050405020304" pitchFamily="18" charset="0"/>
                <a:ea typeface="Times New Roman" panose="02020603050405020304" pitchFamily="18" charset="0"/>
              </a:rPr>
              <a:t> </a:t>
            </a:r>
            <a:r>
              <a:rPr lang="tr-TR" sz="3600" b="1" dirty="0">
                <a:solidFill>
                  <a:srgbClr val="00000A"/>
                </a:solidFill>
                <a:latin typeface="Times New Roman" panose="02020603050405020304" pitchFamily="18" charset="0"/>
                <a:ea typeface="Times New Roman" panose="02020603050405020304" pitchFamily="18" charset="0"/>
              </a:rPr>
              <a:t>göç,</a:t>
            </a:r>
            <a:r>
              <a:rPr lang="tr-TR" sz="3600" dirty="0">
                <a:solidFill>
                  <a:srgbClr val="00000A"/>
                </a:solidFill>
                <a:latin typeface="Times New Roman" panose="02020603050405020304" pitchFamily="18" charset="0"/>
                <a:ea typeface="Times New Roman" panose="02020603050405020304" pitchFamily="18" charset="0"/>
              </a:rPr>
              <a:t> </a:t>
            </a:r>
            <a:r>
              <a:rPr lang="tr-TR" sz="3600" b="1" dirty="0">
                <a:solidFill>
                  <a:srgbClr val="00000A"/>
                </a:solidFill>
                <a:latin typeface="Times New Roman" panose="02020603050405020304" pitchFamily="18" charset="0"/>
                <a:ea typeface="Times New Roman" panose="02020603050405020304" pitchFamily="18" charset="0"/>
              </a:rPr>
              <a:t>toplumsal- mesleksel ve coğrafi hareketlilik </a:t>
            </a:r>
            <a:r>
              <a:rPr lang="tr-TR" sz="3600" dirty="0">
                <a:solidFill>
                  <a:srgbClr val="00000A"/>
                </a:solidFill>
                <a:latin typeface="Times New Roman" panose="02020603050405020304" pitchFamily="18" charset="0"/>
                <a:ea typeface="Times New Roman" panose="02020603050405020304" pitchFamily="18" charset="0"/>
              </a:rPr>
              <a:t>olguları üzerine yoğunlaşmıştır. Bu tür çalışmalar genellikle kalp hastalıklarını ele alır. Örneğin kalp üzerinde yemek yeme alışkanlıklarının önemli bir rol oynadığı bilinmektedir. Başka bir örnek ise bireylerin sürekli olarak ilişkide bulunduğu çevreyi değiştirmesi fiziksel ve ruhsal rahatsızlıklara yol açabilir. Çiftçilikle çalışan birisinin şehirde çalışmaya başlamasıyla beraber ciddi bir kalp hastalığına yakalanma olasılığının arttığı bulunmuştur.</a:t>
            </a:r>
            <a:endParaRPr lang="tr-TR" sz="3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657305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1178</TotalTime>
  <Words>1105</Words>
  <Application>Microsoft Office PowerPoint</Application>
  <PresentationFormat>Geniş ekran</PresentationFormat>
  <Paragraphs>67</Paragraphs>
  <Slides>16</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SAĞLIK SOSYOLOJİSİNDE TEMEL KAVRAMLAR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SAĞLIK VE HASTALIĞI AÇIKLAYICI MODELLER</vt:lpstr>
      <vt:lpstr>SAĞLIK VE HASTALIĞI AÇIKLAYICI MODELLER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89</cp:revision>
  <dcterms:created xsi:type="dcterms:W3CDTF">2019-12-10T17:31:29Z</dcterms:created>
  <dcterms:modified xsi:type="dcterms:W3CDTF">2021-11-04T16:31:33Z</dcterms:modified>
</cp:coreProperties>
</file>