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6" r:id="rId2"/>
    <p:sldId id="267" r:id="rId3"/>
    <p:sldId id="268" r:id="rId4"/>
    <p:sldId id="269" r:id="rId5"/>
    <p:sldId id="270" r:id="rId6"/>
    <p:sldId id="260" r:id="rId7"/>
    <p:sldId id="271" r:id="rId8"/>
    <p:sldId id="272" r:id="rId9"/>
    <p:sldId id="273" r:id="rId10"/>
    <p:sldId id="264" r:id="rId11"/>
    <p:sldId id="274" r:id="rId12"/>
    <p:sldId id="275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çin Samunahmetoğlu" initials="ES" lastIdx="5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0"/>
    <p:restoredTop sz="94718"/>
  </p:normalViewPr>
  <p:slideViewPr>
    <p:cSldViewPr snapToGrid="0" snapToObjects="1">
      <p:cViewPr varScale="1">
        <p:scale>
          <a:sx n="74" d="100"/>
          <a:sy n="74" d="100"/>
        </p:scale>
        <p:origin x="84" y="6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120904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B4B9-A828-BA4D-A006-EE1E1B525119}" type="datetimeFigureOut">
              <a:rPr lang="tr-TR" smtClean="0"/>
              <a:t>7.02.2019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1544-12A0-5F49-9CEB-6737652546A6}" type="slidenum">
              <a:rPr lang="tr-TR" smtClean="0"/>
              <a:t>‹#›</a:t>
            </a:fld>
            <a:endParaRPr lang="tr-TR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6604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6401859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130426"/>
            <a:ext cx="58928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733800"/>
            <a:ext cx="58928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B4B9-A828-BA4D-A006-EE1E1B525119}" type="datetimeFigureOut">
              <a:rPr lang="tr-TR" smtClean="0"/>
              <a:t>7.02.2019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1544-12A0-5F49-9CEB-6737652546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B4B9-A828-BA4D-A006-EE1E1B525119}" type="datetimeFigureOut">
              <a:rPr lang="tr-TR" smtClean="0"/>
              <a:t>7.02.2019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1544-12A0-5F49-9CEB-6737652546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B4B9-A828-BA4D-A006-EE1E1B525119}" type="datetimeFigureOut">
              <a:rPr lang="tr-TR" smtClean="0"/>
              <a:t>7.02.2019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1544-12A0-5F49-9CEB-6737652546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2" y="-30478"/>
            <a:ext cx="120903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12192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12192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12192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621365"/>
            <a:ext cx="110744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609600" y="4463568"/>
            <a:ext cx="11074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B4B9-A828-BA4D-A006-EE1E1B525119}" type="datetimeFigureOut">
              <a:rPr lang="tr-TR" smtClean="0"/>
              <a:t>7.02.2019</a:t>
            </a:fld>
            <a:endParaRPr lang="tr-TR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1544-12A0-5F49-9CEB-6737652546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B4B9-A828-BA4D-A006-EE1E1B525119}" type="datetimeFigureOut">
              <a:rPr lang="tr-TR" smtClean="0"/>
              <a:t>7.02.2019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1544-12A0-5F49-9CEB-6737652546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B4B9-A828-BA4D-A006-EE1E1B525119}" type="datetimeFigureOut">
              <a:rPr lang="tr-TR" smtClean="0"/>
              <a:t>7.02.2019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1544-12A0-5F49-9CEB-6737652546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B4B9-A828-BA4D-A006-EE1E1B525119}" type="datetimeFigureOut">
              <a:rPr lang="tr-TR" smtClean="0"/>
              <a:t>7.02.2019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1544-12A0-5F49-9CEB-6737652546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B4B9-A828-BA4D-A006-EE1E1B525119}" type="datetimeFigureOut">
              <a:rPr lang="tr-TR" smtClean="0"/>
              <a:t>7.02.2019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1544-12A0-5F49-9CEB-6737652546A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Metin kutusu 4"/>
          <p:cNvSpPr txBox="1"/>
          <p:nvPr userDrawn="1"/>
        </p:nvSpPr>
        <p:spPr>
          <a:xfrm>
            <a:off x="7108581" y="5958466"/>
            <a:ext cx="48803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solidFill>
                  <a:schemeClr val="tx1">
                    <a:alpha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Ankara Üniversitesi Diş</a:t>
            </a:r>
            <a:r>
              <a:rPr lang="tr-TR" sz="2000" baseline="0" dirty="0" smtClean="0">
                <a:solidFill>
                  <a:schemeClr val="tx1">
                    <a:alpha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Hekimliği Fakültesi</a:t>
            </a:r>
          </a:p>
          <a:p>
            <a:r>
              <a:rPr lang="tr-TR" sz="2000" baseline="0" dirty="0" smtClean="0">
                <a:solidFill>
                  <a:schemeClr val="tx1">
                    <a:alpha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Ağız, Diş ve Çene Radyolojisi Anabilim Dalı</a:t>
            </a:r>
            <a:endParaRPr lang="tr-TR" sz="2000" dirty="0">
              <a:solidFill>
                <a:schemeClr val="tx1">
                  <a:alpha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273051"/>
            <a:ext cx="7315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B4B9-A828-BA4D-A006-EE1E1B525119}" type="datetimeFigureOut">
              <a:rPr lang="tr-TR" smtClean="0"/>
              <a:t>7.02.2019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1544-12A0-5F49-9CEB-6737652546A6}" type="slidenum">
              <a:rPr lang="tr-TR" smtClean="0"/>
              <a:t>‹#›</a:t>
            </a:fld>
            <a:endParaRPr lang="tr-TR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3681984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2007129" y="3221207"/>
            <a:ext cx="3017520" cy="1059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353568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353568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901952"/>
            <a:ext cx="316992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3200" y="3273552"/>
            <a:ext cx="316992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67200" y="381000"/>
            <a:ext cx="74168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B4B9-A828-BA4D-A006-EE1E1B525119}" type="datetimeFigureOut">
              <a:rPr lang="tr-TR" smtClean="0"/>
              <a:t>7.02.2019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1544-12A0-5F49-9CEB-6737652546A6}" type="slidenum">
              <a:rPr lang="tr-TR" smtClean="0"/>
              <a:t>‹#›</a:t>
            </a:fld>
            <a:endParaRPr lang="tr-TR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3681984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2007129" y="3221207"/>
            <a:ext cx="3017520" cy="1059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353568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353568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264" y="1905000"/>
            <a:ext cx="316992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3200" y="3276600"/>
            <a:ext cx="316992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99136" y="137160"/>
            <a:ext cx="1182624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1240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054B4B9-A828-BA4D-A006-EE1E1B525119}" type="datetimeFigureOut">
              <a:rPr lang="tr-TR" smtClean="0"/>
              <a:t>7.02.2019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74831" y="6312409"/>
            <a:ext cx="4642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1240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9D11544-12A0-5F49-9CEB-6737652546A6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www.google.com.tr/url?sa=i&amp;rct=j&amp;q=&amp;esrc=s&amp;source=images&amp;cd=&amp;cad=rja&amp;uact=8&amp;ved=0CAcQjRxqFQoTCP2byq3NiMYCFQEUFAodTDgAjw&amp;url=http://arsiv.ankara.edu.tr/yazi.php?yad=1601&amp;ei=NQB6Vb2tJ4GoUMzwgPgI&amp;bvm=bv.95277229,d.d24&amp;psig=AFQjCNH-ijeyohFRFwfKt6YhMWGmPMQBUQ&amp;ust=1434145111004076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877" y="167386"/>
            <a:ext cx="1720649" cy="169053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6" descr="http://arsiv.ankara.edu.tr/gorsel/dosya/1176363329dishek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2741" y="167386"/>
            <a:ext cx="1768539" cy="172776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aşlık 1"/>
          <p:cNvSpPr txBox="1">
            <a:spLocks/>
          </p:cNvSpPr>
          <p:nvPr/>
        </p:nvSpPr>
        <p:spPr>
          <a:xfrm>
            <a:off x="348877" y="1906916"/>
            <a:ext cx="11532402" cy="1084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tr-TR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İntraoral</a:t>
            </a:r>
            <a:r>
              <a:rPr lang="tr-T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Landmark</a:t>
            </a:r>
            <a:r>
              <a:rPr lang="tr-T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Çalışma Soruları</a:t>
            </a:r>
            <a:endParaRPr lang="tr-TR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09202" y="4641870"/>
            <a:ext cx="92906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tr-TR" altLang="en-US" b="1" dirty="0">
                <a:latin typeface="Comic Sans MS" pitchFamily="66" charset="0"/>
              </a:rPr>
              <a:t>Ankara Üniversitesi Diş Hekimliği Fakültesi Ağız, Diş ve Çene Radyolojisi Anabilim Dalının ders notlarının tüm hakları saklıdır, izinsiz kullanılmaması rica olunur.</a:t>
            </a:r>
            <a:endParaRPr lang="en-US" altLang="en-US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79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17326800-4C24-5547-8A1D-3EE783E218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2177" y="289885"/>
            <a:ext cx="6350000" cy="4864100"/>
          </a:xfrm>
          <a:prstGeom prst="roundRect">
            <a:avLst/>
          </a:prstGeom>
        </p:spPr>
      </p:pic>
      <p:sp>
        <p:nvSpPr>
          <p:cNvPr id="6" name="Serbest Form 5">
            <a:extLst>
              <a:ext uri="{FF2B5EF4-FFF2-40B4-BE49-F238E27FC236}">
                <a16:creationId xmlns:a16="http://schemas.microsoft.com/office/drawing/2014/main" id="{BAB0B7DD-3C56-FA46-9A4F-C13E55F8F593}"/>
              </a:ext>
            </a:extLst>
          </p:cNvPr>
          <p:cNvSpPr/>
          <p:nvPr/>
        </p:nvSpPr>
        <p:spPr>
          <a:xfrm>
            <a:off x="3147237" y="680484"/>
            <a:ext cx="2466754" cy="1403497"/>
          </a:xfrm>
          <a:custGeom>
            <a:avLst/>
            <a:gdLst>
              <a:gd name="connsiteX0" fmla="*/ 0 w 2466754"/>
              <a:gd name="connsiteY0" fmla="*/ 0 h 1403497"/>
              <a:gd name="connsiteX1" fmla="*/ 850605 w 2466754"/>
              <a:gd name="connsiteY1" fmla="*/ 552893 h 1403497"/>
              <a:gd name="connsiteX2" fmla="*/ 1679944 w 2466754"/>
              <a:gd name="connsiteY2" fmla="*/ 1063256 h 1403497"/>
              <a:gd name="connsiteX3" fmla="*/ 2466754 w 2466754"/>
              <a:gd name="connsiteY3" fmla="*/ 1403497 h 1403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6754" h="1403497">
                <a:moveTo>
                  <a:pt x="0" y="0"/>
                </a:moveTo>
                <a:lnTo>
                  <a:pt x="850605" y="552893"/>
                </a:lnTo>
                <a:cubicBezTo>
                  <a:pt x="1130596" y="730102"/>
                  <a:pt x="1410586" y="921489"/>
                  <a:pt x="1679944" y="1063256"/>
                </a:cubicBezTo>
                <a:cubicBezTo>
                  <a:pt x="1949302" y="1205023"/>
                  <a:pt x="2208028" y="1304260"/>
                  <a:pt x="2466754" y="1403497"/>
                </a:cubicBezTo>
              </a:path>
            </a:pathLst>
          </a:cu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Serbest Form 6">
            <a:extLst>
              <a:ext uri="{FF2B5EF4-FFF2-40B4-BE49-F238E27FC236}">
                <a16:creationId xmlns:a16="http://schemas.microsoft.com/office/drawing/2014/main" id="{1AE1BF16-7333-F143-A157-D0C665B3F649}"/>
              </a:ext>
            </a:extLst>
          </p:cNvPr>
          <p:cNvSpPr/>
          <p:nvPr/>
        </p:nvSpPr>
        <p:spPr>
          <a:xfrm>
            <a:off x="3062177" y="3338623"/>
            <a:ext cx="6081823" cy="1447155"/>
          </a:xfrm>
          <a:custGeom>
            <a:avLst/>
            <a:gdLst>
              <a:gd name="connsiteX0" fmla="*/ 0 w 6081823"/>
              <a:gd name="connsiteY0" fmla="*/ 0 h 1447155"/>
              <a:gd name="connsiteX1" fmla="*/ 616688 w 6081823"/>
              <a:gd name="connsiteY1" fmla="*/ 531628 h 1447155"/>
              <a:gd name="connsiteX2" fmla="*/ 1382232 w 6081823"/>
              <a:gd name="connsiteY2" fmla="*/ 935665 h 1447155"/>
              <a:gd name="connsiteX3" fmla="*/ 2488018 w 6081823"/>
              <a:gd name="connsiteY3" fmla="*/ 1297172 h 1447155"/>
              <a:gd name="connsiteX4" fmla="*/ 4082902 w 6081823"/>
              <a:gd name="connsiteY4" fmla="*/ 1446028 h 1447155"/>
              <a:gd name="connsiteX5" fmla="*/ 5465135 w 6081823"/>
              <a:gd name="connsiteY5" fmla="*/ 1360968 h 1447155"/>
              <a:gd name="connsiteX6" fmla="*/ 6081823 w 6081823"/>
              <a:gd name="connsiteY6" fmla="*/ 1275907 h 1447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1823" h="1447155">
                <a:moveTo>
                  <a:pt x="0" y="0"/>
                </a:moveTo>
                <a:cubicBezTo>
                  <a:pt x="193158" y="187842"/>
                  <a:pt x="386316" y="375684"/>
                  <a:pt x="616688" y="531628"/>
                </a:cubicBezTo>
                <a:cubicBezTo>
                  <a:pt x="847060" y="687572"/>
                  <a:pt x="1070344" y="808074"/>
                  <a:pt x="1382232" y="935665"/>
                </a:cubicBezTo>
                <a:cubicBezTo>
                  <a:pt x="1694120" y="1063256"/>
                  <a:pt x="2037906" y="1212112"/>
                  <a:pt x="2488018" y="1297172"/>
                </a:cubicBezTo>
                <a:cubicBezTo>
                  <a:pt x="2938130" y="1382232"/>
                  <a:pt x="3586716" y="1435395"/>
                  <a:pt x="4082902" y="1446028"/>
                </a:cubicBezTo>
                <a:cubicBezTo>
                  <a:pt x="4579088" y="1456661"/>
                  <a:pt x="5131982" y="1389321"/>
                  <a:pt x="5465135" y="1360968"/>
                </a:cubicBezTo>
                <a:cubicBezTo>
                  <a:pt x="5798288" y="1332615"/>
                  <a:pt x="5940055" y="1304261"/>
                  <a:pt x="6081823" y="1275907"/>
                </a:cubicBezTo>
              </a:path>
            </a:pathLst>
          </a:custGeom>
          <a:noFill/>
          <a:ln w="349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Serbest Form 7">
            <a:extLst>
              <a:ext uri="{FF2B5EF4-FFF2-40B4-BE49-F238E27FC236}">
                <a16:creationId xmlns:a16="http://schemas.microsoft.com/office/drawing/2014/main" id="{50B0AA6D-1BEF-D747-B46B-50C0F6AB0C6C}"/>
              </a:ext>
            </a:extLst>
          </p:cNvPr>
          <p:cNvSpPr/>
          <p:nvPr/>
        </p:nvSpPr>
        <p:spPr>
          <a:xfrm>
            <a:off x="3125972" y="2721935"/>
            <a:ext cx="6145619" cy="1599285"/>
          </a:xfrm>
          <a:custGeom>
            <a:avLst/>
            <a:gdLst>
              <a:gd name="connsiteX0" fmla="*/ 6145619 w 6145619"/>
              <a:gd name="connsiteY0" fmla="*/ 1318437 h 1599285"/>
              <a:gd name="connsiteX1" fmla="*/ 5337544 w 6145619"/>
              <a:gd name="connsiteY1" fmla="*/ 1509823 h 1599285"/>
              <a:gd name="connsiteX2" fmla="*/ 3934047 w 6145619"/>
              <a:gd name="connsiteY2" fmla="*/ 1594884 h 1599285"/>
              <a:gd name="connsiteX3" fmla="*/ 2573079 w 6145619"/>
              <a:gd name="connsiteY3" fmla="*/ 1382232 h 1599285"/>
              <a:gd name="connsiteX4" fmla="*/ 1190847 w 6145619"/>
              <a:gd name="connsiteY4" fmla="*/ 935665 h 1599285"/>
              <a:gd name="connsiteX5" fmla="*/ 574158 w 6145619"/>
              <a:gd name="connsiteY5" fmla="*/ 489098 h 1599285"/>
              <a:gd name="connsiteX6" fmla="*/ 0 w 6145619"/>
              <a:gd name="connsiteY6" fmla="*/ 0 h 1599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45619" h="1599285">
                <a:moveTo>
                  <a:pt x="6145619" y="1318437"/>
                </a:moveTo>
                <a:cubicBezTo>
                  <a:pt x="5925879" y="1391093"/>
                  <a:pt x="5706139" y="1463749"/>
                  <a:pt x="5337544" y="1509823"/>
                </a:cubicBezTo>
                <a:cubicBezTo>
                  <a:pt x="4968949" y="1555898"/>
                  <a:pt x="4394791" y="1616149"/>
                  <a:pt x="3934047" y="1594884"/>
                </a:cubicBezTo>
                <a:cubicBezTo>
                  <a:pt x="3473303" y="1573619"/>
                  <a:pt x="3030279" y="1492102"/>
                  <a:pt x="2573079" y="1382232"/>
                </a:cubicBezTo>
                <a:cubicBezTo>
                  <a:pt x="2115879" y="1272362"/>
                  <a:pt x="1524000" y="1084521"/>
                  <a:pt x="1190847" y="935665"/>
                </a:cubicBezTo>
                <a:cubicBezTo>
                  <a:pt x="857694" y="786809"/>
                  <a:pt x="772633" y="645042"/>
                  <a:pt x="574158" y="489098"/>
                </a:cubicBezTo>
                <a:cubicBezTo>
                  <a:pt x="375683" y="333154"/>
                  <a:pt x="187841" y="166577"/>
                  <a:pt x="0" y="0"/>
                </a:cubicBezTo>
              </a:path>
            </a:pathLst>
          </a:custGeom>
          <a:noFill/>
          <a:ln w="349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4BAE7E42-27DA-D94B-A90F-A76F9002CE34}"/>
              </a:ext>
            </a:extLst>
          </p:cNvPr>
          <p:cNvSpPr txBox="1"/>
          <p:nvPr/>
        </p:nvSpPr>
        <p:spPr>
          <a:xfrm>
            <a:off x="3012235" y="5544584"/>
            <a:ext cx="63730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Kırmızı </a:t>
            </a:r>
            <a:r>
              <a:rPr lang="tr-TR" sz="1400" dirty="0" err="1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çizgi:linea</a:t>
            </a:r>
            <a:r>
              <a:rPr lang="tr-TR" sz="1400" dirty="0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obliqua</a:t>
            </a:r>
            <a:r>
              <a:rPr lang="tr-TR" sz="1400" dirty="0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eksterna</a:t>
            </a:r>
            <a:endParaRPr lang="tr-TR" sz="1400" dirty="0">
              <a:highlight>
                <a:srgbClr val="FF0000"/>
              </a:highligh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AA4E4A37-B769-4842-A128-E9D2D1E4E58E}"/>
              </a:ext>
            </a:extLst>
          </p:cNvPr>
          <p:cNvSpPr txBox="1"/>
          <p:nvPr/>
        </p:nvSpPr>
        <p:spPr>
          <a:xfrm>
            <a:off x="2998380" y="5935183"/>
            <a:ext cx="6400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Mavi </a:t>
            </a:r>
            <a:r>
              <a:rPr lang="tr-TR" sz="1400" dirty="0" err="1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çizgi:mandibular</a:t>
            </a:r>
            <a:r>
              <a:rPr lang="tr-TR" sz="1400" dirty="0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 kanal üst sınırı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50B79C29-3C0E-8647-899A-BE6ED116EBDA}"/>
              </a:ext>
            </a:extLst>
          </p:cNvPr>
          <p:cNvSpPr txBox="1"/>
          <p:nvPr/>
        </p:nvSpPr>
        <p:spPr>
          <a:xfrm>
            <a:off x="2998380" y="6361600"/>
            <a:ext cx="62345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Sarı </a:t>
            </a:r>
            <a:r>
              <a:rPr lang="tr-TR" sz="14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çizgi:mandibular</a:t>
            </a:r>
            <a:r>
              <a:rPr lang="tr-TR" sz="1400" dirty="0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 kanal alt sınırı</a:t>
            </a:r>
          </a:p>
        </p:txBody>
      </p:sp>
    </p:spTree>
    <p:extLst>
      <p:ext uri="{BB962C8B-B14F-4D97-AF65-F5344CB8AC3E}">
        <p14:creationId xmlns:p14="http://schemas.microsoft.com/office/powerpoint/2010/main" val="352309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2" grpId="0"/>
      <p:bldP spid="4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2E6EDB4E-9178-974D-ADB3-9AC2C96E19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0068" y="267855"/>
            <a:ext cx="6284768" cy="4766890"/>
          </a:xfrm>
          <a:prstGeom prst="round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0F39352E-69A3-C444-97B0-646B17FC0F0E}"/>
              </a:ext>
            </a:extLst>
          </p:cNvPr>
          <p:cNvSpPr/>
          <p:nvPr/>
        </p:nvSpPr>
        <p:spPr>
          <a:xfrm>
            <a:off x="4569526" y="4120345"/>
            <a:ext cx="1052945" cy="914400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42B9EB99-E274-B24A-A3D8-0E4FA246B68B}"/>
              </a:ext>
            </a:extLst>
          </p:cNvPr>
          <p:cNvSpPr txBox="1"/>
          <p:nvPr/>
        </p:nvSpPr>
        <p:spPr>
          <a:xfrm>
            <a:off x="2948156" y="5569526"/>
            <a:ext cx="6063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Kırmızı </a:t>
            </a:r>
            <a:r>
              <a:rPr lang="tr-TR" sz="1400" dirty="0" err="1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daire:foramen</a:t>
            </a:r>
            <a:r>
              <a:rPr lang="tr-TR" sz="1400" dirty="0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mentale</a:t>
            </a:r>
            <a:endParaRPr lang="tr-TR" sz="1400" dirty="0">
              <a:highlight>
                <a:srgbClr val="FF0000"/>
              </a:highligh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317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Box 1"/>
          <p:cNvSpPr txBox="1">
            <a:spLocks noChangeArrowheads="1"/>
          </p:cNvSpPr>
          <p:nvPr/>
        </p:nvSpPr>
        <p:spPr bwMode="auto">
          <a:xfrm>
            <a:off x="1786908" y="928674"/>
            <a:ext cx="9213849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GB" altLang="en-US" sz="2400" b="1" dirty="0"/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2400" b="1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 b="1" dirty="0">
                <a:latin typeface="Comic Sans MS" pitchFamily="66" charset="0"/>
              </a:rPr>
              <a:t>Ankara </a:t>
            </a:r>
            <a:r>
              <a:rPr lang="en-GB" altLang="en-US" sz="2400" b="1" dirty="0" err="1">
                <a:latin typeface="Comic Sans MS" pitchFamily="66" charset="0"/>
              </a:rPr>
              <a:t>Üniversitesi</a:t>
            </a:r>
            <a:r>
              <a:rPr lang="en-GB" altLang="en-US" sz="2400" b="1" dirty="0">
                <a:latin typeface="Comic Sans MS" pitchFamily="66" charset="0"/>
              </a:rPr>
              <a:t> </a:t>
            </a:r>
            <a:r>
              <a:rPr lang="en-GB" altLang="en-US" sz="2400" b="1" dirty="0" err="1">
                <a:latin typeface="Comic Sans MS" pitchFamily="66" charset="0"/>
              </a:rPr>
              <a:t>Diş</a:t>
            </a:r>
            <a:r>
              <a:rPr lang="en-GB" altLang="en-US" sz="2400" b="1" dirty="0">
                <a:latin typeface="Comic Sans MS" pitchFamily="66" charset="0"/>
              </a:rPr>
              <a:t> </a:t>
            </a:r>
            <a:r>
              <a:rPr lang="en-GB" altLang="en-US" sz="2400" b="1" dirty="0" err="1">
                <a:latin typeface="Comic Sans MS" pitchFamily="66" charset="0"/>
              </a:rPr>
              <a:t>Hekimliği</a:t>
            </a:r>
            <a:r>
              <a:rPr lang="en-GB" altLang="en-US" sz="2400" b="1" dirty="0">
                <a:latin typeface="Comic Sans MS" pitchFamily="66" charset="0"/>
              </a:rPr>
              <a:t> </a:t>
            </a:r>
            <a:r>
              <a:rPr lang="en-GB" altLang="en-US" sz="2400" b="1" dirty="0" err="1">
                <a:latin typeface="Comic Sans MS" pitchFamily="66" charset="0"/>
              </a:rPr>
              <a:t>Fakültesi</a:t>
            </a:r>
            <a:r>
              <a:rPr lang="en-GB" altLang="en-US" sz="2400" b="1" dirty="0">
                <a:latin typeface="Comic Sans MS" pitchFamily="66" charset="0"/>
              </a:rPr>
              <a:t> </a:t>
            </a:r>
            <a:r>
              <a:rPr lang="en-GB" altLang="en-US" sz="2400" b="1" dirty="0" err="1">
                <a:latin typeface="Comic Sans MS" pitchFamily="66" charset="0"/>
              </a:rPr>
              <a:t>Ağız</a:t>
            </a:r>
            <a:r>
              <a:rPr lang="en-GB" altLang="en-US" sz="2400" b="1" dirty="0">
                <a:latin typeface="Comic Sans MS" pitchFamily="66" charset="0"/>
              </a:rPr>
              <a:t>, </a:t>
            </a:r>
            <a:r>
              <a:rPr lang="en-GB" altLang="en-US" sz="2400" b="1" dirty="0" err="1">
                <a:latin typeface="Comic Sans MS" pitchFamily="66" charset="0"/>
              </a:rPr>
              <a:t>Diş</a:t>
            </a:r>
            <a:r>
              <a:rPr lang="en-GB" altLang="en-US" sz="2400" b="1" dirty="0">
                <a:latin typeface="Comic Sans MS" pitchFamily="66" charset="0"/>
              </a:rPr>
              <a:t> </a:t>
            </a:r>
            <a:r>
              <a:rPr lang="en-GB" altLang="en-US" sz="2400" b="1" dirty="0" err="1">
                <a:latin typeface="Comic Sans MS" pitchFamily="66" charset="0"/>
              </a:rPr>
              <a:t>ve</a:t>
            </a:r>
            <a:r>
              <a:rPr lang="en-GB" altLang="en-US" sz="2400" b="1" dirty="0">
                <a:latin typeface="Comic Sans MS" pitchFamily="66" charset="0"/>
              </a:rPr>
              <a:t> </a:t>
            </a:r>
            <a:r>
              <a:rPr lang="en-GB" altLang="en-US" sz="2400" b="1" dirty="0" err="1">
                <a:latin typeface="Comic Sans MS" pitchFamily="66" charset="0"/>
              </a:rPr>
              <a:t>Çene</a:t>
            </a:r>
            <a:r>
              <a:rPr lang="en-GB" altLang="en-US" sz="2400" b="1" dirty="0">
                <a:latin typeface="Comic Sans MS" pitchFamily="66" charset="0"/>
              </a:rPr>
              <a:t> </a:t>
            </a:r>
            <a:r>
              <a:rPr lang="en-GB" altLang="en-US" sz="2400" b="1" dirty="0" err="1">
                <a:latin typeface="Comic Sans MS" pitchFamily="66" charset="0"/>
              </a:rPr>
              <a:t>Radyolojisi</a:t>
            </a:r>
            <a:r>
              <a:rPr lang="en-GB" altLang="en-US" sz="2400" b="1" dirty="0">
                <a:latin typeface="Comic Sans MS" pitchFamily="66" charset="0"/>
              </a:rPr>
              <a:t> ABD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tr-TR" altLang="en-US" sz="2400" b="1" u="sng" dirty="0">
              <a:latin typeface="Comic Sans MS" pitchFamily="66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tr-TR" sz="2400" b="1" dirty="0">
                <a:latin typeface="Comic Sans MS" panose="030F0702030302020204" pitchFamily="66" charset="0"/>
                <a:cs typeface="Times New Roman" pitchFamily="18" charset="0"/>
              </a:rPr>
              <a:t>İntraoral Landmark Çalışma Soruları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tr-TR" altLang="en-US" sz="2400" b="1" u="sng" dirty="0">
              <a:latin typeface="Comic Sans MS" pitchFamily="66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tr-TR" altLang="en-US" sz="1800" b="1" u="sng" dirty="0">
              <a:latin typeface="Comic Sans MS" pitchFamily="66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tr-TR" altLang="en-US" sz="2000" b="1" u="sng" dirty="0">
                <a:latin typeface="Comic Sans MS" pitchFamily="66" charset="0"/>
              </a:rPr>
              <a:t>KATKISI OLANLAR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en-US" sz="2000" b="1" dirty="0">
                <a:latin typeface="Comic Sans MS" pitchFamily="66" charset="0"/>
              </a:rPr>
              <a:t>DT. ERÇİN SAMUNAHMETOĞLU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r-TR" altLang="en-US" sz="2000" b="1" dirty="0" smtClean="0">
                <a:latin typeface="Comic Sans MS" pitchFamily="66" charset="0"/>
              </a:rPr>
              <a:t>DT</a:t>
            </a:r>
            <a:r>
              <a:rPr lang="tr-TR" altLang="en-US" sz="2000" b="1" dirty="0">
                <a:latin typeface="Comic Sans MS" pitchFamily="66" charset="0"/>
              </a:rPr>
              <a:t>. </a:t>
            </a:r>
            <a:r>
              <a:rPr lang="tr-TR" altLang="en-US" sz="2000" b="1" dirty="0" smtClean="0">
                <a:latin typeface="Comic Sans MS" pitchFamily="66" charset="0"/>
              </a:rPr>
              <a:t>CANSU GÖRÜRGÖZ</a:t>
            </a:r>
            <a:endParaRPr lang="tr-TR" altLang="en-US" sz="2000" b="1" dirty="0">
              <a:latin typeface="Comic Sans MS" pitchFamily="66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tr-TR" altLang="en-US" sz="2000" b="1" dirty="0">
              <a:latin typeface="Comic Sans MS" pitchFamily="66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tr-TR" altLang="en-US" sz="2400" b="1" dirty="0" smtClean="0">
                <a:latin typeface="Comic Sans MS" pitchFamily="66" charset="0"/>
              </a:rPr>
              <a:t>Koordinator</a:t>
            </a:r>
            <a:r>
              <a:rPr lang="tr-TR" altLang="en-US" sz="2400" b="1" dirty="0">
                <a:latin typeface="Comic Sans MS" pitchFamily="66" charset="0"/>
              </a:rPr>
              <a:t>: Prof. Dr. Kıvanç </a:t>
            </a:r>
            <a:r>
              <a:rPr lang="tr-TR" altLang="en-US" sz="2400" b="1" dirty="0" smtClean="0">
                <a:latin typeface="Comic Sans MS" pitchFamily="66" charset="0"/>
              </a:rPr>
              <a:t>Kamburoğlu</a:t>
            </a:r>
          </a:p>
          <a:p>
            <a:pPr algn="ctr">
              <a:spcBef>
                <a:spcPct val="0"/>
              </a:spcBef>
              <a:buNone/>
            </a:pPr>
            <a:endParaRPr lang="tr-TR" altLang="en-US" sz="1400" b="1" dirty="0" smtClean="0">
              <a:latin typeface="Comic Sans MS" pitchFamily="66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tr-TR" altLang="en-US" sz="1400" b="1" dirty="0" smtClean="0">
                <a:latin typeface="Comic Sans MS" pitchFamily="66" charset="0"/>
              </a:rPr>
              <a:t>Ankara </a:t>
            </a:r>
            <a:r>
              <a:rPr lang="tr-TR" altLang="en-US" sz="1400" b="1" dirty="0">
                <a:latin typeface="Comic Sans MS" pitchFamily="66" charset="0"/>
              </a:rPr>
              <a:t>Üniversitesi Diş Hekimliği Fakültesi Ağız, Diş ve Çene Radyolojisi Anabilim Dalının ders notlarının tüm hakları saklıdır, izinsiz kullanılmaması rica olunur.</a:t>
            </a:r>
            <a:endParaRPr lang="en-US" altLang="en-US" sz="1400" b="1" dirty="0">
              <a:latin typeface="Comic Sans MS" pitchFamily="66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400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44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0170372F-B1B6-444A-9508-FBCF1D72E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8649" y="331745"/>
            <a:ext cx="3502193" cy="4707802"/>
          </a:xfrm>
          <a:prstGeom prst="round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D8F9E41F-E041-794C-B0AE-BB7F48EA56CC}"/>
              </a:ext>
            </a:extLst>
          </p:cNvPr>
          <p:cNvSpPr/>
          <p:nvPr/>
        </p:nvSpPr>
        <p:spPr>
          <a:xfrm>
            <a:off x="5500966" y="357673"/>
            <a:ext cx="1190066" cy="12275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00DB2E2-DB03-D74D-BBA9-6EE963D9A01E}"/>
              </a:ext>
            </a:extLst>
          </p:cNvPr>
          <p:cNvSpPr/>
          <p:nvPr/>
        </p:nvSpPr>
        <p:spPr>
          <a:xfrm>
            <a:off x="5752074" y="1279538"/>
            <a:ext cx="696852" cy="22304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" name="Düz Ok Bağlayıcısı 4">
            <a:extLst>
              <a:ext uri="{FF2B5EF4-FFF2-40B4-BE49-F238E27FC236}">
                <a16:creationId xmlns:a16="http://schemas.microsoft.com/office/drawing/2014/main" id="{2B8AAD1C-E557-B243-8741-2BD635BC043A}"/>
              </a:ext>
            </a:extLst>
          </p:cNvPr>
          <p:cNvCxnSpPr/>
          <p:nvPr/>
        </p:nvCxnSpPr>
        <p:spPr>
          <a:xfrm flipH="1">
            <a:off x="6198710" y="2415169"/>
            <a:ext cx="595031" cy="540954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erbest Form 5">
            <a:extLst>
              <a:ext uri="{FF2B5EF4-FFF2-40B4-BE49-F238E27FC236}">
                <a16:creationId xmlns:a16="http://schemas.microsoft.com/office/drawing/2014/main" id="{E3C8FE80-C576-E348-9D10-93934554984F}"/>
              </a:ext>
            </a:extLst>
          </p:cNvPr>
          <p:cNvSpPr/>
          <p:nvPr/>
        </p:nvSpPr>
        <p:spPr>
          <a:xfrm>
            <a:off x="4456579" y="2057244"/>
            <a:ext cx="3484263" cy="1534459"/>
          </a:xfrm>
          <a:custGeom>
            <a:avLst/>
            <a:gdLst>
              <a:gd name="connsiteX0" fmla="*/ 3729789 w 3729789"/>
              <a:gd name="connsiteY0" fmla="*/ 0 h 1642588"/>
              <a:gd name="connsiteX1" fmla="*/ 2815389 w 3729789"/>
              <a:gd name="connsiteY1" fmla="*/ 1130968 h 1642588"/>
              <a:gd name="connsiteX2" fmla="*/ 2189747 w 3729789"/>
              <a:gd name="connsiteY2" fmla="*/ 1612231 h 1642588"/>
              <a:gd name="connsiteX3" fmla="*/ 1275347 w 3729789"/>
              <a:gd name="connsiteY3" fmla="*/ 1515979 h 1642588"/>
              <a:gd name="connsiteX4" fmla="*/ 721894 w 3729789"/>
              <a:gd name="connsiteY4" fmla="*/ 890337 h 1642588"/>
              <a:gd name="connsiteX5" fmla="*/ 0 w 3729789"/>
              <a:gd name="connsiteY5" fmla="*/ 144379 h 1642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29789" h="1642588">
                <a:moveTo>
                  <a:pt x="3729789" y="0"/>
                </a:moveTo>
                <a:cubicBezTo>
                  <a:pt x="3400926" y="431131"/>
                  <a:pt x="3072063" y="862263"/>
                  <a:pt x="2815389" y="1130968"/>
                </a:cubicBezTo>
                <a:cubicBezTo>
                  <a:pt x="2558715" y="1399673"/>
                  <a:pt x="2446421" y="1548063"/>
                  <a:pt x="2189747" y="1612231"/>
                </a:cubicBezTo>
                <a:cubicBezTo>
                  <a:pt x="1933073" y="1676400"/>
                  <a:pt x="1519989" y="1636295"/>
                  <a:pt x="1275347" y="1515979"/>
                </a:cubicBezTo>
                <a:cubicBezTo>
                  <a:pt x="1030705" y="1395663"/>
                  <a:pt x="934452" y="1118937"/>
                  <a:pt x="721894" y="890337"/>
                </a:cubicBezTo>
                <a:cubicBezTo>
                  <a:pt x="509336" y="661737"/>
                  <a:pt x="254668" y="403058"/>
                  <a:pt x="0" y="144379"/>
                </a:cubicBezTo>
              </a:path>
            </a:pathLst>
          </a:custGeom>
          <a:noFill/>
          <a:ln w="444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4D072D28-9653-9C4D-820D-6DE34BABC599}"/>
              </a:ext>
            </a:extLst>
          </p:cNvPr>
          <p:cNvSpPr txBox="1"/>
          <p:nvPr/>
        </p:nvSpPr>
        <p:spPr>
          <a:xfrm>
            <a:off x="4286888" y="5169560"/>
            <a:ext cx="5430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Sarı ok=burun  yumuşak doku </a:t>
            </a:r>
            <a:r>
              <a:rPr lang="tr-TR" sz="14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süperpozisyonu</a:t>
            </a:r>
            <a:endParaRPr lang="tr-TR" sz="1400" dirty="0">
              <a:solidFill>
                <a:schemeClr val="bg1"/>
              </a:solidFill>
              <a:highlight>
                <a:srgbClr val="FFFF00"/>
              </a:highligh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9CE993A8-91B7-2943-A1E2-003A7AF382D4}"/>
              </a:ext>
            </a:extLst>
          </p:cNvPr>
          <p:cNvSpPr txBox="1"/>
          <p:nvPr/>
        </p:nvSpPr>
        <p:spPr>
          <a:xfrm>
            <a:off x="4275949" y="5981764"/>
            <a:ext cx="30757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Mavi daire=</a:t>
            </a:r>
            <a:r>
              <a:rPr lang="tr-TR" sz="1400" dirty="0" err="1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spina</a:t>
            </a:r>
            <a:r>
              <a:rPr lang="tr-TR" sz="1400" dirty="0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nasalis</a:t>
            </a:r>
            <a:r>
              <a:rPr lang="tr-TR" sz="1400" dirty="0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anterior</a:t>
            </a:r>
            <a:endParaRPr lang="tr-TR" sz="1400" dirty="0">
              <a:highlight>
                <a:srgbClr val="0000FF"/>
              </a:highligh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4486BB69-51E9-3245-9A2E-5B0FCAC43110}"/>
              </a:ext>
            </a:extLst>
          </p:cNvPr>
          <p:cNvSpPr txBox="1"/>
          <p:nvPr/>
        </p:nvSpPr>
        <p:spPr>
          <a:xfrm>
            <a:off x="4286888" y="5575662"/>
            <a:ext cx="2854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solidFill>
                  <a:schemeClr val="bg1"/>
                </a:solidFill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Kırmızı daire=</a:t>
            </a:r>
            <a:r>
              <a:rPr lang="tr-TR" sz="1400" dirty="0" err="1">
                <a:solidFill>
                  <a:schemeClr val="bg1"/>
                </a:solidFill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foramen</a:t>
            </a:r>
            <a:r>
              <a:rPr lang="tr-TR" sz="1400" dirty="0">
                <a:solidFill>
                  <a:schemeClr val="bg1"/>
                </a:solidFill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solidFill>
                  <a:schemeClr val="bg1"/>
                </a:solidFill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incisivum</a:t>
            </a:r>
            <a:endParaRPr lang="tr-TR" sz="1400" dirty="0">
              <a:solidFill>
                <a:schemeClr val="bg1"/>
              </a:solidFill>
              <a:highlight>
                <a:srgbClr val="FF0000"/>
              </a:highligh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8165482C-002A-B947-A098-89DE32CEE75D}"/>
              </a:ext>
            </a:extLst>
          </p:cNvPr>
          <p:cNvSpPr txBox="1"/>
          <p:nvPr/>
        </p:nvSpPr>
        <p:spPr>
          <a:xfrm>
            <a:off x="4275949" y="6396745"/>
            <a:ext cx="30757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solidFill>
                  <a:schemeClr val="bg1"/>
                </a:solidFill>
                <a:highlight>
                  <a:srgbClr val="00FF00"/>
                </a:highlight>
                <a:latin typeface="Times New Roman" pitchFamily="18" charset="0"/>
                <a:cs typeface="Times New Roman" pitchFamily="18" charset="0"/>
              </a:rPr>
              <a:t>Y</a:t>
            </a:r>
            <a:r>
              <a:rPr lang="tr-TR" sz="1400" dirty="0" smtClean="0">
                <a:solidFill>
                  <a:schemeClr val="bg1"/>
                </a:solidFill>
                <a:highlight>
                  <a:srgbClr val="00FF00"/>
                </a:highlight>
                <a:latin typeface="Times New Roman" pitchFamily="18" charset="0"/>
                <a:cs typeface="Times New Roman" pitchFamily="18" charset="0"/>
              </a:rPr>
              <a:t>eşil </a:t>
            </a:r>
            <a:r>
              <a:rPr lang="tr-TR" sz="1400" dirty="0">
                <a:solidFill>
                  <a:schemeClr val="bg1"/>
                </a:solidFill>
                <a:highlight>
                  <a:srgbClr val="00FF00"/>
                </a:highlight>
                <a:latin typeface="Times New Roman" pitchFamily="18" charset="0"/>
                <a:cs typeface="Times New Roman" pitchFamily="18" charset="0"/>
              </a:rPr>
              <a:t>ok=</a:t>
            </a:r>
            <a:r>
              <a:rPr lang="tr-TR" sz="1400" dirty="0" err="1">
                <a:solidFill>
                  <a:schemeClr val="bg1"/>
                </a:solidFill>
                <a:highlight>
                  <a:srgbClr val="00FF00"/>
                </a:highlight>
                <a:latin typeface="Times New Roman" pitchFamily="18" charset="0"/>
                <a:cs typeface="Times New Roman" pitchFamily="18" charset="0"/>
              </a:rPr>
              <a:t>sutura</a:t>
            </a:r>
            <a:r>
              <a:rPr lang="tr-TR" sz="1400" dirty="0">
                <a:solidFill>
                  <a:schemeClr val="bg1"/>
                </a:solidFill>
                <a:highlight>
                  <a:srgbClr val="00FF00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solidFill>
                  <a:schemeClr val="bg1"/>
                </a:solidFill>
                <a:highlight>
                  <a:srgbClr val="00FF00"/>
                </a:highlight>
                <a:latin typeface="Times New Roman" pitchFamily="18" charset="0"/>
                <a:cs typeface="Times New Roman" pitchFamily="18" charset="0"/>
              </a:rPr>
              <a:t>media</a:t>
            </a:r>
            <a:r>
              <a:rPr lang="tr-TR" sz="1400" dirty="0">
                <a:solidFill>
                  <a:schemeClr val="bg1"/>
                </a:solidFill>
                <a:highlight>
                  <a:srgbClr val="00FF00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solidFill>
                  <a:schemeClr val="bg1"/>
                </a:solidFill>
                <a:highlight>
                  <a:srgbClr val="00FF00"/>
                </a:highlight>
                <a:latin typeface="Times New Roman" pitchFamily="18" charset="0"/>
                <a:cs typeface="Times New Roman" pitchFamily="18" charset="0"/>
              </a:rPr>
              <a:t>palatina</a:t>
            </a:r>
            <a:endParaRPr lang="tr-TR" sz="1400" dirty="0">
              <a:solidFill>
                <a:schemeClr val="bg1"/>
              </a:solidFill>
              <a:highlight>
                <a:srgbClr val="00FF00"/>
              </a:highligh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61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İçerik Yer Tutucusu 4">
            <a:extLst>
              <a:ext uri="{FF2B5EF4-FFF2-40B4-BE49-F238E27FC236}">
                <a16:creationId xmlns:a16="http://schemas.microsoft.com/office/drawing/2014/main" id="{4C4A34F5-BF39-604F-8455-F8684230B4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9705" y="986589"/>
            <a:ext cx="3205909" cy="4284000"/>
          </a:xfrm>
          <a:prstGeom prst="roundRect">
            <a:avLst/>
          </a:prstGeom>
        </p:spPr>
      </p:pic>
      <p:sp>
        <p:nvSpPr>
          <p:cNvPr id="3" name="Serbest Form 2">
            <a:extLst>
              <a:ext uri="{FF2B5EF4-FFF2-40B4-BE49-F238E27FC236}">
                <a16:creationId xmlns:a16="http://schemas.microsoft.com/office/drawing/2014/main" id="{64F565B4-6110-2A43-8DE7-FFA52135E0FB}"/>
              </a:ext>
            </a:extLst>
          </p:cNvPr>
          <p:cNvSpPr/>
          <p:nvPr/>
        </p:nvSpPr>
        <p:spPr>
          <a:xfrm>
            <a:off x="6567571" y="986589"/>
            <a:ext cx="1108576" cy="745958"/>
          </a:xfrm>
          <a:custGeom>
            <a:avLst/>
            <a:gdLst>
              <a:gd name="connsiteX0" fmla="*/ 49797 w 1108576"/>
              <a:gd name="connsiteY0" fmla="*/ 0 h 745958"/>
              <a:gd name="connsiteX1" fmla="*/ 121987 w 1108576"/>
              <a:gd name="connsiteY1" fmla="*/ 553453 h 745958"/>
              <a:gd name="connsiteX2" fmla="*/ 1108576 w 1108576"/>
              <a:gd name="connsiteY2" fmla="*/ 745958 h 745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08576" h="745958">
                <a:moveTo>
                  <a:pt x="49797" y="0"/>
                </a:moveTo>
                <a:cubicBezTo>
                  <a:pt x="-2340" y="214563"/>
                  <a:pt x="-54476" y="429127"/>
                  <a:pt x="121987" y="553453"/>
                </a:cubicBezTo>
                <a:cubicBezTo>
                  <a:pt x="298450" y="677779"/>
                  <a:pt x="703513" y="711868"/>
                  <a:pt x="1108576" y="745958"/>
                </a:cubicBezTo>
              </a:path>
            </a:pathLst>
          </a:cu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Serbest Form 3">
            <a:extLst>
              <a:ext uri="{FF2B5EF4-FFF2-40B4-BE49-F238E27FC236}">
                <a16:creationId xmlns:a16="http://schemas.microsoft.com/office/drawing/2014/main" id="{CE552595-F200-A74D-A8D3-C3513F371ACB}"/>
              </a:ext>
            </a:extLst>
          </p:cNvPr>
          <p:cNvSpPr/>
          <p:nvPr/>
        </p:nvSpPr>
        <p:spPr>
          <a:xfrm>
            <a:off x="4620126" y="1251284"/>
            <a:ext cx="2791327" cy="914508"/>
          </a:xfrm>
          <a:custGeom>
            <a:avLst/>
            <a:gdLst>
              <a:gd name="connsiteX0" fmla="*/ 0 w 2791327"/>
              <a:gd name="connsiteY0" fmla="*/ 48127 h 914508"/>
              <a:gd name="connsiteX1" fmla="*/ 1299411 w 2791327"/>
              <a:gd name="connsiteY1" fmla="*/ 914400 h 914508"/>
              <a:gd name="connsiteX2" fmla="*/ 2791327 w 2791327"/>
              <a:gd name="connsiteY2" fmla="*/ 0 h 91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91327" h="914508">
                <a:moveTo>
                  <a:pt x="0" y="48127"/>
                </a:moveTo>
                <a:cubicBezTo>
                  <a:pt x="417095" y="485274"/>
                  <a:pt x="834190" y="922421"/>
                  <a:pt x="1299411" y="914400"/>
                </a:cubicBezTo>
                <a:cubicBezTo>
                  <a:pt x="1764632" y="906379"/>
                  <a:pt x="2277979" y="453189"/>
                  <a:pt x="2791327" y="0"/>
                </a:cubicBezTo>
              </a:path>
            </a:pathLst>
          </a:cu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09547522-3414-F442-A359-372E722F221C}"/>
              </a:ext>
            </a:extLst>
          </p:cNvPr>
          <p:cNvSpPr txBox="1"/>
          <p:nvPr/>
        </p:nvSpPr>
        <p:spPr>
          <a:xfrm>
            <a:off x="4440082" y="5535284"/>
            <a:ext cx="31514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Kırmızı </a:t>
            </a:r>
            <a:r>
              <a:rPr lang="tr-TR" sz="1400" dirty="0" err="1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çizgi:concha</a:t>
            </a:r>
            <a:r>
              <a:rPr lang="tr-TR" sz="1400" dirty="0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nasalis</a:t>
            </a:r>
            <a:r>
              <a:rPr lang="tr-TR" sz="1400" dirty="0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inferior</a:t>
            </a:r>
            <a:endParaRPr lang="tr-TR" sz="1400" dirty="0">
              <a:highlight>
                <a:srgbClr val="FF0000"/>
              </a:highligh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61C9EC13-2B8A-874A-BFFE-20E4335D6555}"/>
              </a:ext>
            </a:extLst>
          </p:cNvPr>
          <p:cNvSpPr txBox="1"/>
          <p:nvPr/>
        </p:nvSpPr>
        <p:spPr>
          <a:xfrm>
            <a:off x="4440082" y="5980967"/>
            <a:ext cx="33323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Mavi </a:t>
            </a:r>
            <a:r>
              <a:rPr lang="tr-TR" sz="1400" dirty="0" err="1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çizgi:nasal</a:t>
            </a:r>
            <a:r>
              <a:rPr lang="tr-TR" sz="1400" dirty="0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kavite</a:t>
            </a:r>
            <a:r>
              <a:rPr lang="tr-TR" sz="1400" dirty="0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 tabanı</a:t>
            </a:r>
          </a:p>
        </p:txBody>
      </p:sp>
    </p:spTree>
    <p:extLst>
      <p:ext uri="{BB962C8B-B14F-4D97-AF65-F5344CB8AC3E}">
        <p14:creationId xmlns:p14="http://schemas.microsoft.com/office/powerpoint/2010/main" val="3196426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F6E444A6-D784-304E-8B85-81683EFD89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200" y="168442"/>
            <a:ext cx="5575040" cy="4820400"/>
          </a:xfrm>
          <a:prstGeom prst="roundRect">
            <a:avLst/>
          </a:prstGeom>
        </p:spPr>
      </p:pic>
      <p:sp>
        <p:nvSpPr>
          <p:cNvPr id="3" name="Serbest Form 2">
            <a:extLst>
              <a:ext uri="{FF2B5EF4-FFF2-40B4-BE49-F238E27FC236}">
                <a16:creationId xmlns:a16="http://schemas.microsoft.com/office/drawing/2014/main" id="{F63A37BC-B672-7641-8712-57D6F3F7F81E}"/>
              </a:ext>
            </a:extLst>
          </p:cNvPr>
          <p:cNvSpPr/>
          <p:nvPr/>
        </p:nvSpPr>
        <p:spPr>
          <a:xfrm>
            <a:off x="2870200" y="168442"/>
            <a:ext cx="3729789" cy="2238182"/>
          </a:xfrm>
          <a:custGeom>
            <a:avLst/>
            <a:gdLst>
              <a:gd name="connsiteX0" fmla="*/ 0 w 3729789"/>
              <a:gd name="connsiteY0" fmla="*/ 1010653 h 2238182"/>
              <a:gd name="connsiteX1" fmla="*/ 264695 w 3729789"/>
              <a:gd name="connsiteY1" fmla="*/ 1636295 h 2238182"/>
              <a:gd name="connsiteX2" fmla="*/ 794084 w 3729789"/>
              <a:gd name="connsiteY2" fmla="*/ 1540042 h 2238182"/>
              <a:gd name="connsiteX3" fmla="*/ 1395663 w 3729789"/>
              <a:gd name="connsiteY3" fmla="*/ 2237874 h 2238182"/>
              <a:gd name="connsiteX4" fmla="*/ 3080084 w 3729789"/>
              <a:gd name="connsiteY4" fmla="*/ 1443790 h 2238182"/>
              <a:gd name="connsiteX5" fmla="*/ 3729789 w 3729789"/>
              <a:gd name="connsiteY5" fmla="*/ 0 h 2238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29789" h="2238182">
                <a:moveTo>
                  <a:pt x="0" y="1010653"/>
                </a:moveTo>
                <a:cubicBezTo>
                  <a:pt x="66174" y="1279358"/>
                  <a:pt x="132348" y="1548064"/>
                  <a:pt x="264695" y="1636295"/>
                </a:cubicBezTo>
                <a:cubicBezTo>
                  <a:pt x="397042" y="1724526"/>
                  <a:pt x="605589" y="1439779"/>
                  <a:pt x="794084" y="1540042"/>
                </a:cubicBezTo>
                <a:cubicBezTo>
                  <a:pt x="982579" y="1640305"/>
                  <a:pt x="1014663" y="2253916"/>
                  <a:pt x="1395663" y="2237874"/>
                </a:cubicBezTo>
                <a:cubicBezTo>
                  <a:pt x="1776663" y="2221832"/>
                  <a:pt x="2691063" y="1816769"/>
                  <a:pt x="3080084" y="1443790"/>
                </a:cubicBezTo>
                <a:cubicBezTo>
                  <a:pt x="3469105" y="1070811"/>
                  <a:pt x="3599447" y="535405"/>
                  <a:pt x="3729789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Serbest Form 3">
            <a:extLst>
              <a:ext uri="{FF2B5EF4-FFF2-40B4-BE49-F238E27FC236}">
                <a16:creationId xmlns:a16="http://schemas.microsoft.com/office/drawing/2014/main" id="{B7AC6CAE-CA76-704D-BA98-507F7C3937CB}"/>
              </a:ext>
            </a:extLst>
          </p:cNvPr>
          <p:cNvSpPr/>
          <p:nvPr/>
        </p:nvSpPr>
        <p:spPr>
          <a:xfrm>
            <a:off x="3320716" y="48571"/>
            <a:ext cx="2102175" cy="1689026"/>
          </a:xfrm>
          <a:custGeom>
            <a:avLst/>
            <a:gdLst>
              <a:gd name="connsiteX0" fmla="*/ 0 w 2102175"/>
              <a:gd name="connsiteY0" fmla="*/ 336440 h 1689026"/>
              <a:gd name="connsiteX1" fmla="*/ 962526 w 2102175"/>
              <a:gd name="connsiteY1" fmla="*/ 1539597 h 1689026"/>
              <a:gd name="connsiteX2" fmla="*/ 1419726 w 2102175"/>
              <a:gd name="connsiteY2" fmla="*/ 1659913 h 1689026"/>
              <a:gd name="connsiteX3" fmla="*/ 1780673 w 2102175"/>
              <a:gd name="connsiteY3" fmla="*/ 1443345 h 1689026"/>
              <a:gd name="connsiteX4" fmla="*/ 1997242 w 2102175"/>
              <a:gd name="connsiteY4" fmla="*/ 95808 h 1689026"/>
              <a:gd name="connsiteX5" fmla="*/ 0 w 2102175"/>
              <a:gd name="connsiteY5" fmla="*/ 216124 h 1689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2175" h="1689026">
                <a:moveTo>
                  <a:pt x="0" y="336440"/>
                </a:moveTo>
                <a:cubicBezTo>
                  <a:pt x="362952" y="827729"/>
                  <a:pt x="725905" y="1319018"/>
                  <a:pt x="962526" y="1539597"/>
                </a:cubicBezTo>
                <a:cubicBezTo>
                  <a:pt x="1199147" y="1760176"/>
                  <a:pt x="1283368" y="1675955"/>
                  <a:pt x="1419726" y="1659913"/>
                </a:cubicBezTo>
                <a:cubicBezTo>
                  <a:pt x="1556084" y="1643871"/>
                  <a:pt x="1684420" y="1704029"/>
                  <a:pt x="1780673" y="1443345"/>
                </a:cubicBezTo>
                <a:cubicBezTo>
                  <a:pt x="1876926" y="1182661"/>
                  <a:pt x="2294021" y="300345"/>
                  <a:pt x="1997242" y="95808"/>
                </a:cubicBezTo>
                <a:cubicBezTo>
                  <a:pt x="1700463" y="-108729"/>
                  <a:pt x="850231" y="53697"/>
                  <a:pt x="0" y="216124"/>
                </a:cubicBezTo>
              </a:path>
            </a:pathLst>
          </a:cu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erbest Form 4">
            <a:extLst>
              <a:ext uri="{FF2B5EF4-FFF2-40B4-BE49-F238E27FC236}">
                <a16:creationId xmlns:a16="http://schemas.microsoft.com/office/drawing/2014/main" id="{4E7FA45D-17BC-9B45-B42B-9789E79FBFBF}"/>
              </a:ext>
            </a:extLst>
          </p:cNvPr>
          <p:cNvSpPr/>
          <p:nvPr/>
        </p:nvSpPr>
        <p:spPr>
          <a:xfrm>
            <a:off x="5481715" y="3488126"/>
            <a:ext cx="3043381" cy="1517011"/>
          </a:xfrm>
          <a:custGeom>
            <a:avLst/>
            <a:gdLst>
              <a:gd name="connsiteX0" fmla="*/ 870959 w 3043381"/>
              <a:gd name="connsiteY0" fmla="*/ 1517011 h 1517011"/>
              <a:gd name="connsiteX1" fmla="*/ 76874 w 3043381"/>
              <a:gd name="connsiteY1" fmla="*/ 410106 h 1517011"/>
              <a:gd name="connsiteX2" fmla="*/ 341569 w 3043381"/>
              <a:gd name="connsiteY2" fmla="*/ 1032 h 1517011"/>
              <a:gd name="connsiteX3" fmla="*/ 2820074 w 3043381"/>
              <a:gd name="connsiteY3" fmla="*/ 506358 h 1517011"/>
              <a:gd name="connsiteX4" fmla="*/ 2771948 w 3043381"/>
              <a:gd name="connsiteY4" fmla="*/ 939495 h 1517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3381" h="1517011">
                <a:moveTo>
                  <a:pt x="870959" y="1517011"/>
                </a:moveTo>
                <a:cubicBezTo>
                  <a:pt x="518032" y="1089890"/>
                  <a:pt x="165106" y="662769"/>
                  <a:pt x="76874" y="410106"/>
                </a:cubicBezTo>
                <a:cubicBezTo>
                  <a:pt x="-11358" y="157443"/>
                  <a:pt x="-115631" y="-15010"/>
                  <a:pt x="341569" y="1032"/>
                </a:cubicBezTo>
                <a:cubicBezTo>
                  <a:pt x="798769" y="17074"/>
                  <a:pt x="2415011" y="349947"/>
                  <a:pt x="2820074" y="506358"/>
                </a:cubicBezTo>
                <a:cubicBezTo>
                  <a:pt x="3225137" y="662769"/>
                  <a:pt x="2998542" y="801132"/>
                  <a:pt x="2771948" y="939495"/>
                </a:cubicBezTo>
              </a:path>
            </a:pathLst>
          </a:custGeom>
          <a:noFill/>
          <a:ln w="444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7F456248-E9B8-D546-AF7E-02C5263D8241}"/>
              </a:ext>
            </a:extLst>
          </p:cNvPr>
          <p:cNvSpPr txBox="1"/>
          <p:nvPr/>
        </p:nvSpPr>
        <p:spPr>
          <a:xfrm>
            <a:off x="2870200" y="5320462"/>
            <a:ext cx="43796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Kırmızı </a:t>
            </a:r>
            <a:r>
              <a:rPr lang="tr-TR" sz="1400" dirty="0" err="1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daire:zigoma</a:t>
            </a:r>
            <a:endParaRPr lang="tr-TR" sz="1400" dirty="0">
              <a:highlight>
                <a:srgbClr val="FF0000"/>
              </a:highligh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4462BDC8-A18A-6A41-80B1-4123F4517463}"/>
              </a:ext>
            </a:extLst>
          </p:cNvPr>
          <p:cNvSpPr txBox="1"/>
          <p:nvPr/>
        </p:nvSpPr>
        <p:spPr>
          <a:xfrm>
            <a:off x="2870008" y="5727634"/>
            <a:ext cx="36739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Mavi </a:t>
            </a:r>
            <a:r>
              <a:rPr lang="tr-TR" sz="1400" dirty="0" err="1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çizgi:maksiller</a:t>
            </a:r>
            <a:r>
              <a:rPr lang="tr-TR" sz="1400" dirty="0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 sinüs tabanı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FF61702E-F60E-4544-ACDE-BD2FC98A59C9}"/>
              </a:ext>
            </a:extLst>
          </p:cNvPr>
          <p:cNvSpPr txBox="1"/>
          <p:nvPr/>
        </p:nvSpPr>
        <p:spPr>
          <a:xfrm>
            <a:off x="2870008" y="6108772"/>
            <a:ext cx="30080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Sarı </a:t>
            </a:r>
            <a:r>
              <a:rPr lang="tr-TR" sz="14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çizgi:koronoid</a:t>
            </a:r>
            <a:r>
              <a:rPr lang="tr-TR" sz="1400" dirty="0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process</a:t>
            </a:r>
            <a:endParaRPr lang="tr-TR" sz="1400" dirty="0">
              <a:solidFill>
                <a:schemeClr val="bg1"/>
              </a:solidFill>
              <a:highlight>
                <a:srgbClr val="FFFF00"/>
              </a:highligh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53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9EED6131-EC4D-1E40-A90D-6D1830632D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1716" y="240632"/>
            <a:ext cx="4403558" cy="4403558"/>
          </a:xfrm>
          <a:prstGeom prst="roundRect">
            <a:avLst/>
          </a:prstGeom>
        </p:spPr>
      </p:pic>
      <p:sp>
        <p:nvSpPr>
          <p:cNvPr id="3" name="Serbest Form 2">
            <a:extLst>
              <a:ext uri="{FF2B5EF4-FFF2-40B4-BE49-F238E27FC236}">
                <a16:creationId xmlns:a16="http://schemas.microsoft.com/office/drawing/2014/main" id="{4EED3AAD-863E-0B4B-87C9-D8460F5C53D9}"/>
              </a:ext>
            </a:extLst>
          </p:cNvPr>
          <p:cNvSpPr/>
          <p:nvPr/>
        </p:nvSpPr>
        <p:spPr>
          <a:xfrm>
            <a:off x="5534526" y="168442"/>
            <a:ext cx="1900990" cy="1804737"/>
          </a:xfrm>
          <a:custGeom>
            <a:avLst/>
            <a:gdLst>
              <a:gd name="connsiteX0" fmla="*/ 1900990 w 1900990"/>
              <a:gd name="connsiteY0" fmla="*/ 1804737 h 1907765"/>
              <a:gd name="connsiteX1" fmla="*/ 914400 w 1900990"/>
              <a:gd name="connsiteY1" fmla="*/ 1708484 h 1907765"/>
              <a:gd name="connsiteX2" fmla="*/ 0 w 1900990"/>
              <a:gd name="connsiteY2" fmla="*/ 0 h 1907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0990" h="1907765">
                <a:moveTo>
                  <a:pt x="1900990" y="1804737"/>
                </a:moveTo>
                <a:cubicBezTo>
                  <a:pt x="1566111" y="1907005"/>
                  <a:pt x="1231232" y="2009273"/>
                  <a:pt x="914400" y="1708484"/>
                </a:cubicBezTo>
                <a:cubicBezTo>
                  <a:pt x="597568" y="1407695"/>
                  <a:pt x="298784" y="703847"/>
                  <a:pt x="0" y="0"/>
                </a:cubicBezTo>
              </a:path>
            </a:pathLst>
          </a:cu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Serbest Form 3">
            <a:extLst>
              <a:ext uri="{FF2B5EF4-FFF2-40B4-BE49-F238E27FC236}">
                <a16:creationId xmlns:a16="http://schemas.microsoft.com/office/drawing/2014/main" id="{D60522CC-BC44-874C-94EC-E90B2AD6F0CC}"/>
              </a:ext>
            </a:extLst>
          </p:cNvPr>
          <p:cNvSpPr/>
          <p:nvPr/>
        </p:nvSpPr>
        <p:spPr>
          <a:xfrm>
            <a:off x="4355432" y="433137"/>
            <a:ext cx="2791326" cy="352397"/>
          </a:xfrm>
          <a:custGeom>
            <a:avLst/>
            <a:gdLst>
              <a:gd name="connsiteX0" fmla="*/ 0 w 2791326"/>
              <a:gd name="connsiteY0" fmla="*/ 264695 h 352397"/>
              <a:gd name="connsiteX1" fmla="*/ 1443789 w 2791326"/>
              <a:gd name="connsiteY1" fmla="*/ 336884 h 352397"/>
              <a:gd name="connsiteX2" fmla="*/ 2791326 w 2791326"/>
              <a:gd name="connsiteY2" fmla="*/ 0 h 352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91326" h="352397">
                <a:moveTo>
                  <a:pt x="0" y="264695"/>
                </a:moveTo>
                <a:cubicBezTo>
                  <a:pt x="489284" y="322847"/>
                  <a:pt x="978568" y="381000"/>
                  <a:pt x="1443789" y="336884"/>
                </a:cubicBezTo>
                <a:cubicBezTo>
                  <a:pt x="1909010" y="292768"/>
                  <a:pt x="2350168" y="146384"/>
                  <a:pt x="2791326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A6DE71E9-7E76-B645-AFAC-501151AD2133}"/>
              </a:ext>
            </a:extLst>
          </p:cNvPr>
          <p:cNvSpPr txBox="1"/>
          <p:nvPr/>
        </p:nvSpPr>
        <p:spPr>
          <a:xfrm>
            <a:off x="3701716" y="5126182"/>
            <a:ext cx="3733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highlight>
                  <a:srgbClr val="FF0000"/>
                </a:highlight>
              </a:rPr>
              <a:t>Kırmızı çizgi: </a:t>
            </a:r>
            <a:r>
              <a:rPr lang="tr-TR" sz="1400" dirty="0" err="1">
                <a:highlight>
                  <a:srgbClr val="FF0000"/>
                </a:highlight>
              </a:rPr>
              <a:t>nasal</a:t>
            </a:r>
            <a:r>
              <a:rPr lang="tr-TR" sz="1400" dirty="0">
                <a:highlight>
                  <a:srgbClr val="FF0000"/>
                </a:highlight>
              </a:rPr>
              <a:t> </a:t>
            </a:r>
            <a:r>
              <a:rPr lang="tr-TR" sz="1400" dirty="0" err="1">
                <a:highlight>
                  <a:srgbClr val="FF0000"/>
                </a:highlight>
              </a:rPr>
              <a:t>kavite</a:t>
            </a:r>
            <a:r>
              <a:rPr lang="tr-TR" sz="1400" dirty="0">
                <a:highlight>
                  <a:srgbClr val="FF0000"/>
                </a:highlight>
              </a:rPr>
              <a:t> tabanı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16296BE8-97EC-FD4E-9E88-DE1E714C2C3C}"/>
              </a:ext>
            </a:extLst>
          </p:cNvPr>
          <p:cNvSpPr txBox="1"/>
          <p:nvPr/>
        </p:nvSpPr>
        <p:spPr>
          <a:xfrm>
            <a:off x="3701716" y="5608174"/>
            <a:ext cx="39441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highlight>
                  <a:srgbClr val="0000FF"/>
                </a:highlight>
              </a:rPr>
              <a:t>Mavi çizgi :</a:t>
            </a:r>
            <a:r>
              <a:rPr lang="tr-TR" sz="1400" dirty="0" err="1">
                <a:highlight>
                  <a:srgbClr val="0000FF"/>
                </a:highlight>
              </a:rPr>
              <a:t>maksiller</a:t>
            </a:r>
            <a:r>
              <a:rPr lang="tr-TR" sz="1400" dirty="0">
                <a:highlight>
                  <a:srgbClr val="0000FF"/>
                </a:highlight>
              </a:rPr>
              <a:t> sinüs tabanı</a:t>
            </a:r>
          </a:p>
        </p:txBody>
      </p:sp>
    </p:spTree>
    <p:extLst>
      <p:ext uri="{BB962C8B-B14F-4D97-AF65-F5344CB8AC3E}">
        <p14:creationId xmlns:p14="http://schemas.microsoft.com/office/powerpoint/2010/main" val="110434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F096D2CC-F6D5-6948-B98F-936394E5FD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3906" y="168442"/>
            <a:ext cx="4527884" cy="4527884"/>
          </a:xfrm>
          <a:prstGeom prst="roundRect">
            <a:avLst/>
          </a:prstGeom>
        </p:spPr>
      </p:pic>
      <p:sp>
        <p:nvSpPr>
          <p:cNvPr id="6" name="Serbest Form 5">
            <a:extLst>
              <a:ext uri="{FF2B5EF4-FFF2-40B4-BE49-F238E27FC236}">
                <a16:creationId xmlns:a16="http://schemas.microsoft.com/office/drawing/2014/main" id="{CDB3810A-5CB4-9946-A01E-E75A629EF9D4}"/>
              </a:ext>
            </a:extLst>
          </p:cNvPr>
          <p:cNvSpPr/>
          <p:nvPr/>
        </p:nvSpPr>
        <p:spPr>
          <a:xfrm>
            <a:off x="3850105" y="3022899"/>
            <a:ext cx="1661779" cy="1067838"/>
          </a:xfrm>
          <a:custGeom>
            <a:avLst/>
            <a:gdLst>
              <a:gd name="connsiteX0" fmla="*/ 1371600 w 1661779"/>
              <a:gd name="connsiteY0" fmla="*/ 1067838 h 1067838"/>
              <a:gd name="connsiteX1" fmla="*/ 1636295 w 1661779"/>
              <a:gd name="connsiteY1" fmla="*/ 394069 h 1067838"/>
              <a:gd name="connsiteX2" fmla="*/ 1564106 w 1661779"/>
              <a:gd name="connsiteY2" fmla="*/ 33122 h 1067838"/>
              <a:gd name="connsiteX3" fmla="*/ 866274 w 1661779"/>
              <a:gd name="connsiteY3" fmla="*/ 57185 h 1067838"/>
              <a:gd name="connsiteX4" fmla="*/ 0 w 1661779"/>
              <a:gd name="connsiteY4" fmla="*/ 394069 h 1067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61779" h="1067838">
                <a:moveTo>
                  <a:pt x="1371600" y="1067838"/>
                </a:moveTo>
                <a:cubicBezTo>
                  <a:pt x="1487905" y="817180"/>
                  <a:pt x="1604211" y="566522"/>
                  <a:pt x="1636295" y="394069"/>
                </a:cubicBezTo>
                <a:cubicBezTo>
                  <a:pt x="1668379" y="221616"/>
                  <a:pt x="1692443" y="89269"/>
                  <a:pt x="1564106" y="33122"/>
                </a:cubicBezTo>
                <a:cubicBezTo>
                  <a:pt x="1435769" y="-23025"/>
                  <a:pt x="1126958" y="-2973"/>
                  <a:pt x="866274" y="57185"/>
                </a:cubicBezTo>
                <a:cubicBezTo>
                  <a:pt x="605590" y="117343"/>
                  <a:pt x="302795" y="255706"/>
                  <a:pt x="0" y="394069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Serbest Form 7">
            <a:extLst>
              <a:ext uri="{FF2B5EF4-FFF2-40B4-BE49-F238E27FC236}">
                <a16:creationId xmlns:a16="http://schemas.microsoft.com/office/drawing/2014/main" id="{BA1A8F1B-968B-E94A-B8AE-252F5AB6FD1C}"/>
              </a:ext>
            </a:extLst>
          </p:cNvPr>
          <p:cNvSpPr/>
          <p:nvPr/>
        </p:nvSpPr>
        <p:spPr>
          <a:xfrm>
            <a:off x="3729789" y="2237874"/>
            <a:ext cx="914400" cy="488790"/>
          </a:xfrm>
          <a:custGeom>
            <a:avLst/>
            <a:gdLst>
              <a:gd name="connsiteX0" fmla="*/ 914400 w 914400"/>
              <a:gd name="connsiteY0" fmla="*/ 360947 h 488790"/>
              <a:gd name="connsiteX1" fmla="*/ 481264 w 914400"/>
              <a:gd name="connsiteY1" fmla="*/ 481263 h 488790"/>
              <a:gd name="connsiteX2" fmla="*/ 240632 w 914400"/>
              <a:gd name="connsiteY2" fmla="*/ 168442 h 488790"/>
              <a:gd name="connsiteX3" fmla="*/ 0 w 914400"/>
              <a:gd name="connsiteY3" fmla="*/ 0 h 488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488790">
                <a:moveTo>
                  <a:pt x="914400" y="360947"/>
                </a:moveTo>
                <a:cubicBezTo>
                  <a:pt x="753979" y="437147"/>
                  <a:pt x="593559" y="513347"/>
                  <a:pt x="481264" y="481263"/>
                </a:cubicBezTo>
                <a:cubicBezTo>
                  <a:pt x="368969" y="449179"/>
                  <a:pt x="320843" y="248652"/>
                  <a:pt x="240632" y="168442"/>
                </a:cubicBezTo>
                <a:cubicBezTo>
                  <a:pt x="160421" y="88232"/>
                  <a:pt x="80210" y="44116"/>
                  <a:pt x="0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Serbest Form 8">
            <a:extLst>
              <a:ext uri="{FF2B5EF4-FFF2-40B4-BE49-F238E27FC236}">
                <a16:creationId xmlns:a16="http://schemas.microsoft.com/office/drawing/2014/main" id="{E8CFEF9B-49D3-F543-8AF7-476EDD34F3CC}"/>
              </a:ext>
            </a:extLst>
          </p:cNvPr>
          <p:cNvSpPr/>
          <p:nvPr/>
        </p:nvSpPr>
        <p:spPr>
          <a:xfrm>
            <a:off x="3753853" y="2671011"/>
            <a:ext cx="890336" cy="409073"/>
          </a:xfrm>
          <a:custGeom>
            <a:avLst/>
            <a:gdLst>
              <a:gd name="connsiteX0" fmla="*/ 890336 w 890336"/>
              <a:gd name="connsiteY0" fmla="*/ 409073 h 409073"/>
              <a:gd name="connsiteX1" fmla="*/ 360947 w 890336"/>
              <a:gd name="connsiteY1" fmla="*/ 216568 h 409073"/>
              <a:gd name="connsiteX2" fmla="*/ 0 w 890336"/>
              <a:gd name="connsiteY2" fmla="*/ 0 h 409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90336" h="409073">
                <a:moveTo>
                  <a:pt x="890336" y="409073"/>
                </a:moveTo>
                <a:cubicBezTo>
                  <a:pt x="699836" y="346910"/>
                  <a:pt x="509336" y="284747"/>
                  <a:pt x="360947" y="216568"/>
                </a:cubicBezTo>
                <a:cubicBezTo>
                  <a:pt x="212558" y="148389"/>
                  <a:pt x="106279" y="74194"/>
                  <a:pt x="0" y="0"/>
                </a:cubicBezTo>
              </a:path>
            </a:pathLst>
          </a:cu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Serbest Form 9">
            <a:extLst>
              <a:ext uri="{FF2B5EF4-FFF2-40B4-BE49-F238E27FC236}">
                <a16:creationId xmlns:a16="http://schemas.microsoft.com/office/drawing/2014/main" id="{0BABB210-677D-FF4B-98AD-3BBF27A282B9}"/>
              </a:ext>
            </a:extLst>
          </p:cNvPr>
          <p:cNvSpPr/>
          <p:nvPr/>
        </p:nvSpPr>
        <p:spPr>
          <a:xfrm>
            <a:off x="4981074" y="818147"/>
            <a:ext cx="2911642" cy="1131201"/>
          </a:xfrm>
          <a:custGeom>
            <a:avLst/>
            <a:gdLst>
              <a:gd name="connsiteX0" fmla="*/ 2911642 w 2911642"/>
              <a:gd name="connsiteY0" fmla="*/ 216569 h 1131201"/>
              <a:gd name="connsiteX1" fmla="*/ 2550694 w 2911642"/>
              <a:gd name="connsiteY1" fmla="*/ 312821 h 1131201"/>
              <a:gd name="connsiteX2" fmla="*/ 2237873 w 2911642"/>
              <a:gd name="connsiteY2" fmla="*/ 986590 h 1131201"/>
              <a:gd name="connsiteX3" fmla="*/ 1588168 w 2911642"/>
              <a:gd name="connsiteY3" fmla="*/ 1130969 h 1131201"/>
              <a:gd name="connsiteX4" fmla="*/ 914400 w 2911642"/>
              <a:gd name="connsiteY4" fmla="*/ 1010653 h 1131201"/>
              <a:gd name="connsiteX5" fmla="*/ 385010 w 2911642"/>
              <a:gd name="connsiteY5" fmla="*/ 673769 h 1131201"/>
              <a:gd name="connsiteX6" fmla="*/ 144379 w 2911642"/>
              <a:gd name="connsiteY6" fmla="*/ 336885 h 1131201"/>
              <a:gd name="connsiteX7" fmla="*/ 0 w 2911642"/>
              <a:gd name="connsiteY7" fmla="*/ 0 h 113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11642" h="1131201">
                <a:moveTo>
                  <a:pt x="2911642" y="216569"/>
                </a:moveTo>
                <a:cubicBezTo>
                  <a:pt x="2787315" y="200526"/>
                  <a:pt x="2662989" y="184484"/>
                  <a:pt x="2550694" y="312821"/>
                </a:cubicBezTo>
                <a:cubicBezTo>
                  <a:pt x="2438399" y="441158"/>
                  <a:pt x="2398294" y="850232"/>
                  <a:pt x="2237873" y="986590"/>
                </a:cubicBezTo>
                <a:cubicBezTo>
                  <a:pt x="2077452" y="1122948"/>
                  <a:pt x="1808747" y="1126959"/>
                  <a:pt x="1588168" y="1130969"/>
                </a:cubicBezTo>
                <a:cubicBezTo>
                  <a:pt x="1367589" y="1134979"/>
                  <a:pt x="1114926" y="1086853"/>
                  <a:pt x="914400" y="1010653"/>
                </a:cubicBezTo>
                <a:cubicBezTo>
                  <a:pt x="713874" y="934453"/>
                  <a:pt x="513347" y="786064"/>
                  <a:pt x="385010" y="673769"/>
                </a:cubicBezTo>
                <a:cubicBezTo>
                  <a:pt x="256673" y="561474"/>
                  <a:pt x="208547" y="449180"/>
                  <a:pt x="144379" y="336885"/>
                </a:cubicBezTo>
                <a:cubicBezTo>
                  <a:pt x="80211" y="224590"/>
                  <a:pt x="40105" y="112295"/>
                  <a:pt x="0" y="0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Serbest Form 10">
            <a:extLst>
              <a:ext uri="{FF2B5EF4-FFF2-40B4-BE49-F238E27FC236}">
                <a16:creationId xmlns:a16="http://schemas.microsoft.com/office/drawing/2014/main" id="{5AABA6AE-8800-9A4B-A860-A0381E8A7F71}"/>
              </a:ext>
            </a:extLst>
          </p:cNvPr>
          <p:cNvSpPr/>
          <p:nvPr/>
        </p:nvSpPr>
        <p:spPr>
          <a:xfrm>
            <a:off x="5486400" y="818147"/>
            <a:ext cx="962526" cy="555078"/>
          </a:xfrm>
          <a:custGeom>
            <a:avLst/>
            <a:gdLst>
              <a:gd name="connsiteX0" fmla="*/ 962526 w 962526"/>
              <a:gd name="connsiteY0" fmla="*/ 48127 h 555078"/>
              <a:gd name="connsiteX1" fmla="*/ 745958 w 962526"/>
              <a:gd name="connsiteY1" fmla="*/ 457200 h 555078"/>
              <a:gd name="connsiteX2" fmla="*/ 529389 w 962526"/>
              <a:gd name="connsiteY2" fmla="*/ 553453 h 555078"/>
              <a:gd name="connsiteX3" fmla="*/ 192505 w 962526"/>
              <a:gd name="connsiteY3" fmla="*/ 409074 h 555078"/>
              <a:gd name="connsiteX4" fmla="*/ 0 w 962526"/>
              <a:gd name="connsiteY4" fmla="*/ 0 h 555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2526" h="555078">
                <a:moveTo>
                  <a:pt x="962526" y="48127"/>
                </a:moveTo>
                <a:cubicBezTo>
                  <a:pt x="890336" y="210553"/>
                  <a:pt x="818147" y="372979"/>
                  <a:pt x="745958" y="457200"/>
                </a:cubicBezTo>
                <a:cubicBezTo>
                  <a:pt x="673769" y="541421"/>
                  <a:pt x="621631" y="561474"/>
                  <a:pt x="529389" y="553453"/>
                </a:cubicBezTo>
                <a:cubicBezTo>
                  <a:pt x="437147" y="545432"/>
                  <a:pt x="280736" y="501316"/>
                  <a:pt x="192505" y="409074"/>
                </a:cubicBezTo>
                <a:cubicBezTo>
                  <a:pt x="104274" y="316832"/>
                  <a:pt x="52137" y="158416"/>
                  <a:pt x="0" y="0"/>
                </a:cubicBezTo>
              </a:path>
            </a:pathLst>
          </a:cu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D64AD923-515E-8B43-95D3-5D851C3BBF1C}"/>
              </a:ext>
            </a:extLst>
          </p:cNvPr>
          <p:cNvSpPr txBox="1"/>
          <p:nvPr/>
        </p:nvSpPr>
        <p:spPr>
          <a:xfrm>
            <a:off x="3850105" y="4819331"/>
            <a:ext cx="44516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latin typeface="Times New Roman" pitchFamily="18" charset="0"/>
                <a:cs typeface="Times New Roman" pitchFamily="18" charset="0"/>
              </a:rPr>
              <a:t>Siyah </a:t>
            </a:r>
            <a:r>
              <a:rPr lang="tr-TR" sz="1400" dirty="0" err="1">
                <a:latin typeface="Times New Roman" pitchFamily="18" charset="0"/>
                <a:cs typeface="Times New Roman" pitchFamily="18" charset="0"/>
              </a:rPr>
              <a:t>çizgi:maksiller</a:t>
            </a:r>
            <a:r>
              <a:rPr lang="tr-TR" sz="1400" dirty="0">
                <a:latin typeface="Times New Roman" pitchFamily="18" charset="0"/>
                <a:cs typeface="Times New Roman" pitchFamily="18" charset="0"/>
              </a:rPr>
              <a:t> sinüs tabanı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2F4DE2C8-FEF3-754D-9103-D46CF72D845F}"/>
              </a:ext>
            </a:extLst>
          </p:cNvPr>
          <p:cNvSpPr txBox="1"/>
          <p:nvPr/>
        </p:nvSpPr>
        <p:spPr>
          <a:xfrm>
            <a:off x="3850105" y="5250113"/>
            <a:ext cx="3596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Kırmızı </a:t>
            </a:r>
            <a:r>
              <a:rPr lang="tr-TR" sz="1400" dirty="0" err="1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çizgi:tüber</a:t>
            </a:r>
            <a:r>
              <a:rPr lang="tr-TR" sz="1400" dirty="0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maksilla</a:t>
            </a:r>
            <a:endParaRPr lang="tr-TR" sz="1400" dirty="0">
              <a:highlight>
                <a:srgbClr val="FF0000"/>
              </a:highligh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508DEFDC-5AD6-1847-AA67-ABD19BC6BD70}"/>
              </a:ext>
            </a:extLst>
          </p:cNvPr>
          <p:cNvSpPr txBox="1"/>
          <p:nvPr/>
        </p:nvSpPr>
        <p:spPr>
          <a:xfrm>
            <a:off x="3850105" y="5626764"/>
            <a:ext cx="52370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Sarı </a:t>
            </a:r>
            <a:r>
              <a:rPr lang="tr-TR" sz="14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çizgi:yumuşak</a:t>
            </a:r>
            <a:r>
              <a:rPr lang="tr-TR" sz="1400" dirty="0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 doku 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0F09E864-8D88-AB4C-B6AA-610D460ED935}"/>
              </a:ext>
            </a:extLst>
          </p:cNvPr>
          <p:cNvSpPr txBox="1"/>
          <p:nvPr/>
        </p:nvSpPr>
        <p:spPr>
          <a:xfrm>
            <a:off x="3850105" y="6003415"/>
            <a:ext cx="31602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solidFill>
                  <a:schemeClr val="bg1"/>
                </a:solidFill>
                <a:highlight>
                  <a:srgbClr val="008000"/>
                </a:highlight>
                <a:latin typeface="Times New Roman" pitchFamily="18" charset="0"/>
                <a:cs typeface="Times New Roman" pitchFamily="18" charset="0"/>
              </a:rPr>
              <a:t>Yeşil </a:t>
            </a:r>
            <a:r>
              <a:rPr lang="tr-TR" sz="1400" dirty="0" err="1">
                <a:solidFill>
                  <a:schemeClr val="bg1"/>
                </a:solidFill>
                <a:highlight>
                  <a:srgbClr val="008000"/>
                </a:highlight>
                <a:latin typeface="Times New Roman" pitchFamily="18" charset="0"/>
                <a:cs typeface="Times New Roman" pitchFamily="18" charset="0"/>
              </a:rPr>
              <a:t>çizgi:zigoma</a:t>
            </a:r>
            <a:endParaRPr lang="tr-TR" sz="1400" dirty="0">
              <a:solidFill>
                <a:schemeClr val="bg1"/>
              </a:solidFill>
              <a:highlight>
                <a:srgbClr val="008000"/>
              </a:highligh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92674773-B161-094B-A5BB-1F93640E9027}"/>
              </a:ext>
            </a:extLst>
          </p:cNvPr>
          <p:cNvSpPr txBox="1"/>
          <p:nvPr/>
        </p:nvSpPr>
        <p:spPr>
          <a:xfrm>
            <a:off x="3850105" y="6406964"/>
            <a:ext cx="3596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Mavi </a:t>
            </a:r>
            <a:r>
              <a:rPr lang="tr-TR" sz="1400" dirty="0" err="1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çizgi:koronoid</a:t>
            </a:r>
            <a:r>
              <a:rPr lang="tr-TR" sz="1400" dirty="0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process</a:t>
            </a:r>
            <a:endParaRPr lang="tr-TR" sz="1400" dirty="0">
              <a:highlight>
                <a:srgbClr val="0000FF"/>
              </a:highligh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87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2" grpId="0"/>
      <p:bldP spid="3" grpId="0"/>
      <p:bldP spid="4" grpId="0"/>
      <p:bldP spid="7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2FD66ED8-FE07-034A-B965-8C96D612AB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4195" y="194508"/>
            <a:ext cx="4359442" cy="4166937"/>
          </a:xfrm>
          <a:prstGeom prst="roundRect">
            <a:avLst/>
          </a:prstGeom>
        </p:spPr>
      </p:pic>
      <p:sp>
        <p:nvSpPr>
          <p:cNvPr id="3" name="Serbest Form 2">
            <a:extLst>
              <a:ext uri="{FF2B5EF4-FFF2-40B4-BE49-F238E27FC236}">
                <a16:creationId xmlns:a16="http://schemas.microsoft.com/office/drawing/2014/main" id="{B6897E44-C1FD-1E4A-B508-529EEC511FF0}"/>
              </a:ext>
            </a:extLst>
          </p:cNvPr>
          <p:cNvSpPr/>
          <p:nvPr/>
        </p:nvSpPr>
        <p:spPr>
          <a:xfrm>
            <a:off x="4499811" y="3101457"/>
            <a:ext cx="2646947" cy="1109596"/>
          </a:xfrm>
          <a:custGeom>
            <a:avLst/>
            <a:gdLst>
              <a:gd name="connsiteX0" fmla="*/ 2646947 w 2646947"/>
              <a:gd name="connsiteY0" fmla="*/ 1109596 h 1109596"/>
              <a:gd name="connsiteX1" fmla="*/ 1804736 w 2646947"/>
              <a:gd name="connsiteY1" fmla="*/ 411764 h 1109596"/>
              <a:gd name="connsiteX2" fmla="*/ 1275347 w 2646947"/>
              <a:gd name="connsiteY2" fmla="*/ 26754 h 1109596"/>
              <a:gd name="connsiteX3" fmla="*/ 649705 w 2646947"/>
              <a:gd name="connsiteY3" fmla="*/ 98943 h 1109596"/>
              <a:gd name="connsiteX4" fmla="*/ 0 w 2646947"/>
              <a:gd name="connsiteY4" fmla="*/ 628332 h 1109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46947" h="1109596">
                <a:moveTo>
                  <a:pt x="2646947" y="1109596"/>
                </a:moveTo>
                <a:cubicBezTo>
                  <a:pt x="2340141" y="850917"/>
                  <a:pt x="2033336" y="592238"/>
                  <a:pt x="1804736" y="411764"/>
                </a:cubicBezTo>
                <a:cubicBezTo>
                  <a:pt x="1576136" y="231290"/>
                  <a:pt x="1467852" y="78891"/>
                  <a:pt x="1275347" y="26754"/>
                </a:cubicBezTo>
                <a:cubicBezTo>
                  <a:pt x="1082842" y="-25383"/>
                  <a:pt x="862263" y="-1320"/>
                  <a:pt x="649705" y="98943"/>
                </a:cubicBezTo>
                <a:cubicBezTo>
                  <a:pt x="437147" y="199206"/>
                  <a:pt x="218573" y="413769"/>
                  <a:pt x="0" y="628332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CBE11A8-585F-BF40-8479-94F48A430317}"/>
              </a:ext>
            </a:extLst>
          </p:cNvPr>
          <p:cNvSpPr/>
          <p:nvPr/>
        </p:nvSpPr>
        <p:spPr>
          <a:xfrm>
            <a:off x="5221705" y="3874168"/>
            <a:ext cx="577516" cy="48527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" name="Düz Ok Bağlayıcısı 4">
            <a:extLst>
              <a:ext uri="{FF2B5EF4-FFF2-40B4-BE49-F238E27FC236}">
                <a16:creationId xmlns:a16="http://schemas.microsoft.com/office/drawing/2014/main" id="{AE4D7290-9F22-9945-98DE-2974AA5ACEB0}"/>
              </a:ext>
            </a:extLst>
          </p:cNvPr>
          <p:cNvCxnSpPr>
            <a:cxnSpLocks/>
          </p:cNvCxnSpPr>
          <p:nvPr/>
        </p:nvCxnSpPr>
        <p:spPr>
          <a:xfrm flipH="1">
            <a:off x="5510463" y="4116804"/>
            <a:ext cx="914401" cy="71188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>
            <a:extLst>
              <a:ext uri="{FF2B5EF4-FFF2-40B4-BE49-F238E27FC236}">
                <a16:creationId xmlns:a16="http://schemas.microsoft.com/office/drawing/2014/main" id="{E755BBF8-85FA-8D4B-8CD5-751EB164C227}"/>
              </a:ext>
            </a:extLst>
          </p:cNvPr>
          <p:cNvCxnSpPr/>
          <p:nvPr/>
        </p:nvCxnSpPr>
        <p:spPr>
          <a:xfrm flipH="1">
            <a:off x="5654842" y="3452219"/>
            <a:ext cx="1155032" cy="204036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Metin kutusu 6">
            <a:extLst>
              <a:ext uri="{FF2B5EF4-FFF2-40B4-BE49-F238E27FC236}">
                <a16:creationId xmlns:a16="http://schemas.microsoft.com/office/drawing/2014/main" id="{913B98C7-A0C1-FB4C-BB8A-E94F5DCBEDED}"/>
              </a:ext>
            </a:extLst>
          </p:cNvPr>
          <p:cNvSpPr txBox="1"/>
          <p:nvPr/>
        </p:nvSpPr>
        <p:spPr>
          <a:xfrm>
            <a:off x="3884195" y="4849091"/>
            <a:ext cx="4927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Mavi </a:t>
            </a:r>
            <a:r>
              <a:rPr lang="tr-TR" sz="1400" dirty="0" err="1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çizgi:mental</a:t>
            </a:r>
            <a:r>
              <a:rPr lang="tr-TR" sz="1400" dirty="0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highlight>
                  <a:srgbClr val="0000FF"/>
                </a:highlight>
                <a:latin typeface="Times New Roman" pitchFamily="18" charset="0"/>
                <a:cs typeface="Times New Roman" pitchFamily="18" charset="0"/>
              </a:rPr>
              <a:t>ridge</a:t>
            </a:r>
            <a:endParaRPr lang="tr-TR" sz="1400" dirty="0">
              <a:highlight>
                <a:srgbClr val="0000FF"/>
              </a:highligh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A57E167F-7F88-9C4D-9749-C4210890DA37}"/>
              </a:ext>
            </a:extLst>
          </p:cNvPr>
          <p:cNvSpPr txBox="1"/>
          <p:nvPr/>
        </p:nvSpPr>
        <p:spPr>
          <a:xfrm>
            <a:off x="3884195" y="5336737"/>
            <a:ext cx="34587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Kırmızı </a:t>
            </a:r>
            <a:r>
              <a:rPr lang="tr-TR" sz="1400" smtClean="0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daire:genial</a:t>
            </a:r>
            <a:r>
              <a:rPr lang="tr-TR" sz="1400" dirty="0" smtClean="0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tüberküller</a:t>
            </a:r>
            <a:endParaRPr lang="tr-TR" sz="1400" dirty="0">
              <a:highlight>
                <a:srgbClr val="FF0000"/>
              </a:highligh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8198A4DC-89F3-B04E-A64D-3EBA2D61CAFE}"/>
              </a:ext>
            </a:extLst>
          </p:cNvPr>
          <p:cNvSpPr txBox="1"/>
          <p:nvPr/>
        </p:nvSpPr>
        <p:spPr>
          <a:xfrm>
            <a:off x="3884195" y="5824383"/>
            <a:ext cx="34587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Sarı </a:t>
            </a:r>
            <a:r>
              <a:rPr lang="tr-TR" sz="14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oklar:lingual</a:t>
            </a:r>
            <a:r>
              <a:rPr lang="tr-TR" sz="1400" dirty="0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foramen</a:t>
            </a:r>
            <a:r>
              <a:rPr lang="tr-TR" sz="1400" dirty="0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 ve kanalı</a:t>
            </a:r>
          </a:p>
        </p:txBody>
      </p:sp>
    </p:spTree>
    <p:extLst>
      <p:ext uri="{BB962C8B-B14F-4D97-AF65-F5344CB8AC3E}">
        <p14:creationId xmlns:p14="http://schemas.microsoft.com/office/powerpoint/2010/main" val="175093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AEA9A6B7-0C4C-4140-A440-7400442907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9977" y="221916"/>
            <a:ext cx="5002617" cy="3794400"/>
          </a:xfrm>
          <a:prstGeom prst="round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3" name="Düz Ok Bağlayıcısı 2">
            <a:extLst>
              <a:ext uri="{FF2B5EF4-FFF2-40B4-BE49-F238E27FC236}">
                <a16:creationId xmlns:a16="http://schemas.microsoft.com/office/drawing/2014/main" id="{8E3739EF-DFE2-DB4D-9D48-7461D961449A}"/>
              </a:ext>
            </a:extLst>
          </p:cNvPr>
          <p:cNvCxnSpPr>
            <a:cxnSpLocks/>
          </p:cNvCxnSpPr>
          <p:nvPr/>
        </p:nvCxnSpPr>
        <p:spPr>
          <a:xfrm>
            <a:off x="4403558" y="2526632"/>
            <a:ext cx="1034716" cy="16844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etin kutusu 3">
            <a:extLst>
              <a:ext uri="{FF2B5EF4-FFF2-40B4-BE49-F238E27FC236}">
                <a16:creationId xmlns:a16="http://schemas.microsoft.com/office/drawing/2014/main" id="{8F53310F-F867-2B40-860E-2CFB26478100}"/>
              </a:ext>
            </a:extLst>
          </p:cNvPr>
          <p:cNvSpPr txBox="1"/>
          <p:nvPr/>
        </p:nvSpPr>
        <p:spPr>
          <a:xfrm>
            <a:off x="3419977" y="5030476"/>
            <a:ext cx="5430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Kırmızı ok: beslenme kanalı</a:t>
            </a:r>
          </a:p>
        </p:txBody>
      </p:sp>
    </p:spTree>
    <p:extLst>
      <p:ext uri="{BB962C8B-B14F-4D97-AF65-F5344CB8AC3E}">
        <p14:creationId xmlns:p14="http://schemas.microsoft.com/office/powerpoint/2010/main" val="1054073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5B7DCE28-AA85-D24D-B3B3-DEBBC73B43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6037" y="234616"/>
            <a:ext cx="5226384" cy="3904295"/>
          </a:xfrm>
          <a:prstGeom prst="roundRect">
            <a:avLst/>
          </a:prstGeom>
        </p:spPr>
      </p:pic>
      <p:sp>
        <p:nvSpPr>
          <p:cNvPr id="3" name="Serbest Form 2">
            <a:extLst>
              <a:ext uri="{FF2B5EF4-FFF2-40B4-BE49-F238E27FC236}">
                <a16:creationId xmlns:a16="http://schemas.microsoft.com/office/drawing/2014/main" id="{751283AF-87D4-3C42-A59E-BD5914E45602}"/>
              </a:ext>
            </a:extLst>
          </p:cNvPr>
          <p:cNvSpPr/>
          <p:nvPr/>
        </p:nvSpPr>
        <p:spPr>
          <a:xfrm>
            <a:off x="6376737" y="818147"/>
            <a:ext cx="2069431" cy="1876927"/>
          </a:xfrm>
          <a:custGeom>
            <a:avLst/>
            <a:gdLst>
              <a:gd name="connsiteX0" fmla="*/ 2069431 w 2069431"/>
              <a:gd name="connsiteY0" fmla="*/ 0 h 1876927"/>
              <a:gd name="connsiteX1" fmla="*/ 1515979 w 2069431"/>
              <a:gd name="connsiteY1" fmla="*/ 914400 h 1876927"/>
              <a:gd name="connsiteX2" fmla="*/ 0 w 2069431"/>
              <a:gd name="connsiteY2" fmla="*/ 1876927 h 1876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69431" h="1876927">
                <a:moveTo>
                  <a:pt x="2069431" y="0"/>
                </a:moveTo>
                <a:cubicBezTo>
                  <a:pt x="1965157" y="300789"/>
                  <a:pt x="1860884" y="601579"/>
                  <a:pt x="1515979" y="914400"/>
                </a:cubicBezTo>
                <a:cubicBezTo>
                  <a:pt x="1171074" y="1227221"/>
                  <a:pt x="585537" y="1552074"/>
                  <a:pt x="0" y="1876927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Serbest Form 3">
            <a:extLst>
              <a:ext uri="{FF2B5EF4-FFF2-40B4-BE49-F238E27FC236}">
                <a16:creationId xmlns:a16="http://schemas.microsoft.com/office/drawing/2014/main" id="{590E6888-2562-4F42-A38C-E685DAE59FAF}"/>
              </a:ext>
            </a:extLst>
          </p:cNvPr>
          <p:cNvSpPr/>
          <p:nvPr/>
        </p:nvSpPr>
        <p:spPr>
          <a:xfrm>
            <a:off x="5823284" y="2117558"/>
            <a:ext cx="2695074" cy="1925053"/>
          </a:xfrm>
          <a:custGeom>
            <a:avLst/>
            <a:gdLst>
              <a:gd name="connsiteX0" fmla="*/ 2695074 w 2695074"/>
              <a:gd name="connsiteY0" fmla="*/ 0 h 1925053"/>
              <a:gd name="connsiteX1" fmla="*/ 1852863 w 2695074"/>
              <a:gd name="connsiteY1" fmla="*/ 818147 h 1925053"/>
              <a:gd name="connsiteX2" fmla="*/ 745958 w 2695074"/>
              <a:gd name="connsiteY2" fmla="*/ 1515979 h 1925053"/>
              <a:gd name="connsiteX3" fmla="*/ 0 w 2695074"/>
              <a:gd name="connsiteY3" fmla="*/ 1925053 h 1925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5074" h="1925053">
                <a:moveTo>
                  <a:pt x="2695074" y="0"/>
                </a:moveTo>
                <a:cubicBezTo>
                  <a:pt x="2436395" y="282742"/>
                  <a:pt x="2177716" y="565484"/>
                  <a:pt x="1852863" y="818147"/>
                </a:cubicBezTo>
                <a:cubicBezTo>
                  <a:pt x="1528010" y="1070810"/>
                  <a:pt x="1054768" y="1331495"/>
                  <a:pt x="745958" y="1515979"/>
                </a:cubicBezTo>
                <a:cubicBezTo>
                  <a:pt x="437147" y="1700463"/>
                  <a:pt x="218573" y="1812758"/>
                  <a:pt x="0" y="1925053"/>
                </a:cubicBezTo>
              </a:path>
            </a:pathLst>
          </a:cu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635C4F78-236B-3F42-8F6F-AD5EC2D41C13}"/>
              </a:ext>
            </a:extLst>
          </p:cNvPr>
          <p:cNvSpPr txBox="1"/>
          <p:nvPr/>
        </p:nvSpPr>
        <p:spPr>
          <a:xfrm>
            <a:off x="3316037" y="5514109"/>
            <a:ext cx="39714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Sarı çizgi: </a:t>
            </a:r>
            <a:r>
              <a:rPr lang="tr-TR" sz="14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linea</a:t>
            </a:r>
            <a:r>
              <a:rPr lang="tr-TR" sz="1400" dirty="0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obliqua</a:t>
            </a:r>
            <a:r>
              <a:rPr lang="tr-TR" sz="1400" dirty="0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interna</a:t>
            </a:r>
            <a:endParaRPr lang="tr-TR" sz="1400" dirty="0">
              <a:solidFill>
                <a:schemeClr val="bg1"/>
              </a:solidFill>
              <a:highlight>
                <a:srgbClr val="FFFF00"/>
              </a:highligh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2DEBD0FA-4517-6E4E-8668-A153C1BEEA6E}"/>
              </a:ext>
            </a:extLst>
          </p:cNvPr>
          <p:cNvSpPr txBox="1"/>
          <p:nvPr/>
        </p:nvSpPr>
        <p:spPr>
          <a:xfrm>
            <a:off x="3316037" y="5034245"/>
            <a:ext cx="42208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Kırmızı </a:t>
            </a:r>
            <a:r>
              <a:rPr lang="tr-TR" sz="1400" dirty="0" err="1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çizgi:linea</a:t>
            </a:r>
            <a:r>
              <a:rPr lang="tr-TR" sz="1400" dirty="0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obliqua</a:t>
            </a:r>
            <a:r>
              <a:rPr lang="tr-TR" sz="1400" dirty="0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>
                <a:highlight>
                  <a:srgbClr val="FF0000"/>
                </a:highlight>
                <a:latin typeface="Times New Roman" pitchFamily="18" charset="0"/>
                <a:cs typeface="Times New Roman" pitchFamily="18" charset="0"/>
              </a:rPr>
              <a:t>eksterna</a:t>
            </a:r>
            <a:endParaRPr lang="tr-TR" sz="1400" dirty="0">
              <a:highlight>
                <a:srgbClr val="FF0000"/>
              </a:highligh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570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</p:bldLst>
  </p:timing>
</p:sld>
</file>

<file path=ppt/theme/theme1.xml><?xml version="1.0" encoding="utf-8"?>
<a:theme xmlns:a="http://schemas.openxmlformats.org/drawingml/2006/main" name="Hasır">
  <a:themeElements>
    <a:clrScheme name="Hasır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y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asır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194</TotalTime>
  <Words>189</Words>
  <Application>Microsoft Office PowerPoint</Application>
  <PresentationFormat>Geniş ekran</PresentationFormat>
  <Paragraphs>42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SimSun</vt:lpstr>
      <vt:lpstr>Arial</vt:lpstr>
      <vt:lpstr>Comic Sans MS</vt:lpstr>
      <vt:lpstr>Times New Roman</vt:lpstr>
      <vt:lpstr>Tw Cen MT</vt:lpstr>
      <vt:lpstr>Hasır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Erçin Samunahmetoğlu</dc:creator>
  <cp:lastModifiedBy>Windows Kullanıcısı</cp:lastModifiedBy>
  <cp:revision>24</cp:revision>
  <dcterms:created xsi:type="dcterms:W3CDTF">2019-01-09T21:13:23Z</dcterms:created>
  <dcterms:modified xsi:type="dcterms:W3CDTF">2019-02-07T07:46:00Z</dcterms:modified>
</cp:coreProperties>
</file>