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842" autoAdjust="0"/>
    <p:restoredTop sz="94660"/>
  </p:normalViewPr>
  <p:slideViewPr>
    <p:cSldViewPr>
      <p:cViewPr varScale="1">
        <p:scale>
          <a:sx n="87" d="100"/>
          <a:sy n="87" d="100"/>
        </p:scale>
        <p:origin x="186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C51235-B901-4696-9EBF-486AB0B8DE56}" type="datetimeFigureOut">
              <a:rPr lang="tr-TR" smtClean="0"/>
              <a:pPr/>
              <a:t>6.12.2019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12E4A9-2001-4177-9CD5-70BCAF617B8A}" type="slidenum">
              <a:rPr lang="tr-TR" smtClean="0"/>
              <a:pPr/>
              <a:t>‹#›</a:t>
            </a:fld>
            <a:endParaRPr lang="tr-TR"/>
          </a:p>
        </p:txBody>
      </p:sp>
    </p:spTree>
    <p:extLst>
      <p:ext uri="{BB962C8B-B14F-4D97-AF65-F5344CB8AC3E}">
        <p14:creationId xmlns:p14="http://schemas.microsoft.com/office/powerpoint/2010/main" val="3084093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D9F75050-0E15-4C5B-92B0-66D068882F1F}" type="datetimeFigureOut">
              <a:rPr lang="tr-TR" smtClean="0"/>
              <a:pPr/>
              <a:t>6.12.2019</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6.12.2019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6.12.2019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6.12.2019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7" name="6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6.12.2019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6.12.2019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8" name="7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D9F75050-0E15-4C5B-92B0-66D068882F1F}" type="datetimeFigureOut">
              <a:rPr lang="tr-TR" smtClean="0"/>
              <a:pPr/>
              <a:t>6.12.2019</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extLst/>
          </a:lstStyle>
          <a:p>
            <a:fld id="{D9F75050-0E15-4C5B-92B0-66D068882F1F}" type="datetimeFigureOut">
              <a:rPr lang="tr-TR" smtClean="0"/>
              <a:pPr/>
              <a:t>6.12.2019</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6" name="5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D9F75050-0E15-4C5B-92B0-66D068882F1F}" type="datetimeFigureOut">
              <a:rPr lang="tr-TR" smtClean="0"/>
              <a:pPr/>
              <a:t>6.12.2019</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extLst/>
          </a:lstStyle>
          <a:p>
            <a:fld id="{D9F75050-0E15-4C5B-92B0-66D068882F1F}" type="datetimeFigureOut">
              <a:rPr lang="tr-TR" smtClean="0"/>
              <a:pPr/>
              <a:t>6.12.2019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D9F75050-0E15-4C5B-92B0-66D068882F1F}" type="datetimeFigureOut">
              <a:rPr lang="tr-TR" smtClean="0"/>
              <a:pPr/>
              <a:t>6.12.2019</a:t>
            </a:fld>
            <a:endParaRPr lang="tr-T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B1DEFA8C-F947-479F-BE07-76B6B3F80BF1}" type="slidenum">
              <a:rPr lang="tr-TR" smtClean="0"/>
              <a:pPr/>
              <a:t>‹#›</a:t>
            </a:fld>
            <a:endParaRPr lang="tr-T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9F75050-0E15-4C5B-92B0-66D068882F1F}" type="datetimeFigureOut">
              <a:rPr lang="tr-TR" smtClean="0"/>
              <a:pPr/>
              <a:t>6.12.2019</a:t>
            </a:fld>
            <a:endParaRPr lang="tr-T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dirty="0" smtClean="0"/>
              <a:t> </a:t>
            </a:r>
            <a:br>
              <a:rPr lang="tr-TR" dirty="0" smtClean="0"/>
            </a:br>
            <a:r>
              <a:rPr lang="tr-TR" dirty="0" smtClean="0"/>
              <a:t>SÜRDÜRÜLEBİLİRLİĞİN TANIMI VE TARİHÇESİ</a:t>
            </a:r>
            <a:br>
              <a:rPr lang="tr-TR" dirty="0" smtClean="0"/>
            </a:b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tr-TR" dirty="0" smtClean="0"/>
              <a:t>Başka bir tanıma göre ise sürdürülebilirlik, belirli bir ekosistemin ya da sürekliliği olan herhangi bir sistemin kesintisiz, bozulmadan, aşırı kullanımla tüketmeden ana kaynaklara aşırı yüklenmeden sürdürülebilmesi yetkinliği olarak bilinmektedir. Sürdürebilirlik, bugünün gereksinimlerini; gelecek kuşakların gereksinimlerini karşılama kabiliyetinden ödün vermeden karşılayan kalkınmadır. </a:t>
            </a:r>
          </a:p>
          <a:p>
            <a:endParaRPr lang="tr-TR" dirty="0"/>
          </a:p>
        </p:txBody>
      </p:sp>
      <p:sp>
        <p:nvSpPr>
          <p:cNvPr id="3" name="2 Başlık"/>
          <p:cNvSpPr>
            <a:spLocks noGrp="1"/>
          </p:cNvSpPr>
          <p:nvPr>
            <p:ph type="title"/>
          </p:nvPr>
        </p:nvSpPr>
        <p:spPr/>
        <p:txBody>
          <a:bodyPr/>
          <a:lstStyle/>
          <a:p>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Kaynaklar sürekli olarak değerlendirilmeli, bu değerlendirme çerçevesinde maksimum koruma sağlanmalı, özellikle de çevreyi koruma bilinci ön planda tutulmalıdır (Sezgin ve Çınar 2006).</a:t>
            </a:r>
            <a:endParaRPr lang="tr-TR" dirty="0"/>
          </a:p>
        </p:txBody>
      </p:sp>
      <p:sp>
        <p:nvSpPr>
          <p:cNvPr id="3" name="2 Başlık"/>
          <p:cNvSpPr>
            <a:spLocks noGrp="1"/>
          </p:cNvSpPr>
          <p:nvPr>
            <p:ph type="title"/>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Orman sektöründe </a:t>
            </a:r>
            <a:r>
              <a:rPr lang="tr-TR" dirty="0" err="1" smtClean="0"/>
              <a:t>Von</a:t>
            </a:r>
            <a:r>
              <a:rPr lang="tr-TR" dirty="0" smtClean="0"/>
              <a:t> </a:t>
            </a:r>
            <a:r>
              <a:rPr lang="tr-TR" dirty="0" err="1" smtClean="0"/>
              <a:t>Carlowitz</a:t>
            </a:r>
            <a:r>
              <a:rPr lang="tr-TR" dirty="0" smtClean="0"/>
              <a:t> ormanlarda yaşanan yıkıcı tahribatın olumsuz etkilerini hatırlatarak ; ağaç kullanımı ve artışı arasındaki dengenin sonuçları nedeniyle “dikkatli şekilde ağaç kullanımı” prensibini geliştirdi. </a:t>
            </a:r>
          </a:p>
          <a:p>
            <a:endParaRPr lang="tr-TR" dirty="0"/>
          </a:p>
        </p:txBody>
      </p:sp>
      <p:sp>
        <p:nvSpPr>
          <p:cNvPr id="2" name="1 Başlık"/>
          <p:cNvSpPr>
            <a:spLocks noGrp="1"/>
          </p:cNvSpPr>
          <p:nvPr>
            <p:ph type="title"/>
          </p:nvPr>
        </p:nvSpPr>
        <p:spPr/>
        <p:txBody>
          <a:bodyPr/>
          <a:lstStyle/>
          <a:p>
            <a:r>
              <a:rPr lang="tr-TR" dirty="0" smtClean="0"/>
              <a:t>İlk örnekler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251520" y="1481328"/>
            <a:ext cx="8435280" cy="4525963"/>
          </a:xfrm>
        </p:spPr>
        <p:txBody>
          <a:bodyPr/>
          <a:lstStyle/>
          <a:p>
            <a:r>
              <a:rPr lang="tr-TR" dirty="0" smtClean="0"/>
              <a:t>Sürdürülebilirlik ilk 1980’lerde uluslar arası çevre bilimciler tarafından yaratıldı. Aslında yaklaşık 300 yıl önce sürdürülürlük /devamlılığın prensibi Alman ormancılığında geliştirildi.  Sürdürülebilirliği geliştirmede, 19 </a:t>
            </a:r>
            <a:r>
              <a:rPr lang="tr-TR" dirty="0" err="1" smtClean="0"/>
              <a:t>yy’da</a:t>
            </a:r>
            <a:r>
              <a:rPr lang="tr-TR" dirty="0" smtClean="0"/>
              <a:t> ormancılık için diğer ekonomik sektörler için bir model olarak görülmüştür. </a:t>
            </a:r>
          </a:p>
          <a:p>
            <a:endParaRPr lang="tr-TR" dirty="0"/>
          </a:p>
        </p:txBody>
      </p:sp>
      <p:sp>
        <p:nvSpPr>
          <p:cNvPr id="3" name="2 Başlık"/>
          <p:cNvSpPr>
            <a:spLocks noGrp="1"/>
          </p:cNvSpPr>
          <p:nvPr>
            <p:ph type="title"/>
          </p:nvPr>
        </p:nvSpPr>
        <p:spPr/>
        <p:txBody>
          <a:bodyPr/>
          <a:lstStyle/>
          <a:p>
            <a:r>
              <a:rPr lang="tr-TR" dirty="0" smtClean="0"/>
              <a:t>İlk örnekler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Böylece sürdürülebilirlik kavramı , ormancılıktaki kullanımından daha da gelişerek, insanlık için ekosistem fonksiyonlarını koruma, kullanma kadar kültürel ve rekreasyon fonksiyonlarını da içeren konuları da kapsamıştır.</a:t>
            </a:r>
          </a:p>
          <a:p>
            <a:endParaRPr lang="tr-TR" dirty="0"/>
          </a:p>
        </p:txBody>
      </p:sp>
      <p:sp>
        <p:nvSpPr>
          <p:cNvPr id="3" name="2 Başlık"/>
          <p:cNvSpPr>
            <a:spLocks noGrp="1"/>
          </p:cNvSpPr>
          <p:nvPr>
            <p:ph type="title"/>
          </p:nvPr>
        </p:nvSpPr>
        <p:spPr/>
        <p:txBody>
          <a:bodyPr/>
          <a:lstStyle/>
          <a:p>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1992’deki Rio de </a:t>
            </a:r>
            <a:r>
              <a:rPr lang="tr-TR" dirty="0" err="1" smtClean="0"/>
              <a:t>Janerio’daki</a:t>
            </a:r>
            <a:r>
              <a:rPr lang="tr-TR" dirty="0" smtClean="0"/>
              <a:t> Dünya Çevre Zirvesi’nden beri, sadece çevresel politikalar için de bir ideal olmuştur. Bu anahtar kelimenin içeriği hakkında “</a:t>
            </a:r>
            <a:r>
              <a:rPr lang="tr-TR" dirty="0" err="1" smtClean="0"/>
              <a:t>Wildbad</a:t>
            </a:r>
            <a:r>
              <a:rPr lang="tr-TR" dirty="0" smtClean="0"/>
              <a:t> </a:t>
            </a:r>
            <a:r>
              <a:rPr lang="tr-TR" dirty="0" err="1" smtClean="0"/>
              <a:t>Kreuth</a:t>
            </a:r>
            <a:r>
              <a:rPr lang="tr-TR" dirty="0" smtClean="0"/>
              <a:t>”  (2000) ve “</a:t>
            </a:r>
            <a:r>
              <a:rPr lang="tr-TR" dirty="0" err="1" smtClean="0"/>
              <a:t>Kloster</a:t>
            </a:r>
            <a:r>
              <a:rPr lang="tr-TR" dirty="0" smtClean="0"/>
              <a:t> </a:t>
            </a:r>
            <a:r>
              <a:rPr lang="tr-TR" dirty="0" err="1" smtClean="0"/>
              <a:t>Banz</a:t>
            </a:r>
            <a:r>
              <a:rPr lang="tr-TR" dirty="0" smtClean="0"/>
              <a:t>” (2003) Konferanslarında bile ulaşılmış,/karara varılmış bir (</a:t>
            </a:r>
            <a:r>
              <a:rPr lang="tr-TR" dirty="0" err="1" smtClean="0"/>
              <a:t>konsensus</a:t>
            </a:r>
            <a:r>
              <a:rPr lang="tr-TR" dirty="0" smtClean="0"/>
              <a:t>) anlaşma yoktur.</a:t>
            </a:r>
          </a:p>
          <a:p>
            <a:endParaRPr lang="tr-TR" dirty="0"/>
          </a:p>
        </p:txBody>
      </p:sp>
      <p:sp>
        <p:nvSpPr>
          <p:cNvPr id="3" name="2 Başlık"/>
          <p:cNvSpPr>
            <a:spLocks noGrp="1"/>
          </p:cNvSpPr>
          <p:nvPr>
            <p:ph type="title"/>
          </p:nvPr>
        </p:nvSpPr>
        <p:spPr/>
        <p:txBody>
          <a:bodyPr/>
          <a:lstStyle/>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Geniş anlamı ile sürdürülebilirlik; geçmiş birikimlerin gelecek için kaynak olarak değerlendirilmesi ve genişletilmesidir. </a:t>
            </a:r>
          </a:p>
          <a:p>
            <a:endParaRPr lang="tr-TR" dirty="0"/>
          </a:p>
        </p:txBody>
      </p:sp>
      <p:sp>
        <p:nvSpPr>
          <p:cNvPr id="3" name="2 Başlık"/>
          <p:cNvSpPr>
            <a:spLocks noGrp="1"/>
          </p:cNvSpPr>
          <p:nvPr>
            <p:ph type="title"/>
          </p:nvPr>
        </p:nvSpPr>
        <p:spPr/>
        <p:txBody>
          <a:bodyPr/>
          <a:lstStyle/>
          <a:p>
            <a:r>
              <a:rPr lang="tr-TR" dirty="0" smtClean="0"/>
              <a:t> Sürdürülebilirlik</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20000"/>
          </a:bodyPr>
          <a:lstStyle/>
          <a:p>
            <a:r>
              <a:rPr lang="tr-TR" dirty="0" smtClean="0"/>
              <a:t>Tarihin ilk dönemlerinden başlayarak insan gelişimi ve ilerlemeyi hedef edinmiştir. Artan gereksinimler ve sahip olunan teknolojik gelişmeler sonucunda insan  yaşam konforunu arttırmak için kendisini ve çevresini sürekli olarak değiştirmiş ve geliştirmiştir. Sürdürülebilirlik kavramı da bu değişimin kaçınılmaz sonucu olarak ortaya çıkan yeni bir düşünce sistematiğidir. Bu anlamda sürdürülebilirlik kavramı, “atalarımız için lüks olanın bizim için günlük gereksinim haline </a:t>
            </a:r>
            <a:r>
              <a:rPr lang="tr-TR" dirty="0" err="1" smtClean="0"/>
              <a:t>gelmesi”nden</a:t>
            </a:r>
            <a:r>
              <a:rPr lang="tr-TR" dirty="0" smtClean="0"/>
              <a:t> sevinç payını çıkaran yağmacı bir tutumla bağdaşmaz  (SCHUMACHER, 1995,23).</a:t>
            </a:r>
          </a:p>
          <a:p>
            <a:endParaRPr lang="tr-TR" dirty="0"/>
          </a:p>
        </p:txBody>
      </p:sp>
      <p:sp>
        <p:nvSpPr>
          <p:cNvPr id="3" name="2 Başlık"/>
          <p:cNvSpPr>
            <a:spLocks noGrp="1"/>
          </p:cNvSpPr>
          <p:nvPr>
            <p:ph type="title"/>
          </p:nvPr>
        </p:nvSpPr>
        <p:spPr/>
        <p:txBody>
          <a:bodyPr/>
          <a:lstStyle/>
          <a:p>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a:bodyPr>
          <a:lstStyle/>
          <a:p>
            <a:r>
              <a:rPr lang="tr-TR" dirty="0" smtClean="0"/>
              <a:t>Günümüzde tüm disiplinlerde en çok kullanılan kavramlardan biri sürdürülebilirliktir. Tarımda, turizmde, mimaride, işletmelerde ve ekonomide sıkça kullanılan sürdürülebilirlik kavramı, toplumun sosyal, kültürel, bilimsel, doğal ve insan kaynakların tümünün ihtiyatlı kullanımını sağlayan ve buna saygı duyma temelinde sosyal bir bakış yaratan katılımcı bir süreç olarak tanımlanmaktadır (</a:t>
            </a:r>
            <a:r>
              <a:rPr lang="tr-TR" dirty="0" err="1" smtClean="0"/>
              <a:t>Gladwin</a:t>
            </a:r>
            <a:r>
              <a:rPr lang="tr-TR" dirty="0" smtClean="0"/>
              <a:t> </a:t>
            </a:r>
            <a:r>
              <a:rPr lang="tr-TR" i="1" dirty="0" err="1" smtClean="0"/>
              <a:t>vd</a:t>
            </a:r>
            <a:r>
              <a:rPr lang="tr-TR" i="1" dirty="0" smtClean="0"/>
              <a:t>., </a:t>
            </a:r>
            <a:r>
              <a:rPr lang="tr-TR" dirty="0" smtClean="0"/>
              <a:t>1995:877).</a:t>
            </a:r>
          </a:p>
          <a:p>
            <a:r>
              <a:rPr lang="tr-TR" dirty="0" smtClean="0"/>
              <a:t> </a:t>
            </a:r>
          </a:p>
          <a:p>
            <a:endParaRPr lang="tr-TR" dirty="0"/>
          </a:p>
        </p:txBody>
      </p:sp>
      <p:sp>
        <p:nvSpPr>
          <p:cNvPr id="3" name="2 Başlık"/>
          <p:cNvSpPr>
            <a:spLocks noGrp="1"/>
          </p:cNvSpPr>
          <p:nvPr>
            <p:ph type="title"/>
          </p:nvPr>
        </p:nvSpPr>
        <p:spPr/>
        <p:txBody>
          <a:bodyPr/>
          <a:lstStyle/>
          <a:p>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85000" lnSpcReduction="20000"/>
          </a:bodyPr>
          <a:lstStyle/>
          <a:p>
            <a:r>
              <a:rPr lang="tr-TR" dirty="0" smtClean="0"/>
              <a:t>1980 ve1990’lı yıllardaki bu tanımlamalar kuşkusuz günümüzdeki tanımların temelini oluşturmaktadır. Örneğin,  RSBS  (</a:t>
            </a:r>
            <a:r>
              <a:rPr lang="tr-TR" dirty="0" err="1" smtClean="0"/>
              <a:t>Research</a:t>
            </a:r>
            <a:r>
              <a:rPr lang="tr-TR" dirty="0" smtClean="0"/>
              <a:t> on </a:t>
            </a:r>
            <a:r>
              <a:rPr lang="tr-TR" dirty="0" err="1" smtClean="0"/>
              <a:t>the</a:t>
            </a:r>
            <a:r>
              <a:rPr lang="tr-TR" dirty="0" smtClean="0"/>
              <a:t> </a:t>
            </a:r>
            <a:r>
              <a:rPr lang="tr-TR" dirty="0" err="1" smtClean="0"/>
              <a:t>Scientific</a:t>
            </a:r>
            <a:r>
              <a:rPr lang="tr-TR" dirty="0" smtClean="0"/>
              <a:t> </a:t>
            </a:r>
            <a:r>
              <a:rPr lang="tr-TR" dirty="0" err="1" smtClean="0"/>
              <a:t>Basis</a:t>
            </a:r>
            <a:r>
              <a:rPr lang="tr-TR" dirty="0" smtClean="0"/>
              <a:t> </a:t>
            </a:r>
            <a:r>
              <a:rPr lang="tr-TR" dirty="0" err="1" smtClean="0"/>
              <a:t>for</a:t>
            </a:r>
            <a:r>
              <a:rPr lang="tr-TR" dirty="0" smtClean="0"/>
              <a:t> </a:t>
            </a:r>
            <a:r>
              <a:rPr lang="tr-TR" dirty="0" err="1" smtClean="0"/>
              <a:t>Sustainability</a:t>
            </a:r>
            <a:r>
              <a:rPr lang="tr-TR" dirty="0" smtClean="0"/>
              <a:t>, 2006)’de son yapılan bir tanıma göre “Sürdürülebilirliği başarma, gelecek kuşakların gereksinimlerini karşılama yeteneklerini azaltmayan bir yolla yoksullarla zenginler arasındaki açığı kapatarak sürekli bir sosyal ekonomik kalkınmayı gerektirir. Sürdürülebilirliği anlamak sınırsız büyümenin sınırları olan dünyada olanaksız olduğunu ve mevcut ekonomik modelin hem fiziksel hem de ekolojik sınırlara sahip olduğunu bilmek anlamına gelir.” (Öztürk, 2007)</a:t>
            </a:r>
          </a:p>
          <a:p>
            <a:r>
              <a:rPr lang="tr-TR" dirty="0" smtClean="0"/>
              <a:t> </a:t>
            </a:r>
          </a:p>
          <a:p>
            <a:endParaRPr lang="tr-TR" dirty="0"/>
          </a:p>
        </p:txBody>
      </p:sp>
      <p:sp>
        <p:nvSpPr>
          <p:cNvPr id="3" name="2 Başlık"/>
          <p:cNvSpPr>
            <a:spLocks noGrp="1"/>
          </p:cNvSpPr>
          <p:nvPr>
            <p:ph type="title"/>
          </p:nvPr>
        </p:nvSpPr>
        <p:spPr/>
        <p:txBody>
          <a:bodyPr/>
          <a:lstStyle/>
          <a:p>
            <a:endParaRPr lang="tr-T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223</TotalTime>
  <Words>462</Words>
  <Application>Microsoft Office PowerPoint</Application>
  <PresentationFormat>Ekran Gösterisi (4:3)</PresentationFormat>
  <Paragraphs>16</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Calibri</vt:lpstr>
      <vt:lpstr>Lucida Sans Unicode</vt:lpstr>
      <vt:lpstr>Verdana</vt:lpstr>
      <vt:lpstr>Wingdings 2</vt:lpstr>
      <vt:lpstr>Wingdings 3</vt:lpstr>
      <vt:lpstr>Kalabalık</vt:lpstr>
      <vt:lpstr>  SÜRDÜRÜLEBİLİRLİĞİN TANIMI VE TARİHÇESİ </vt:lpstr>
      <vt:lpstr>İlk örnekler</vt:lpstr>
      <vt:lpstr>İlk örnekler</vt:lpstr>
      <vt:lpstr>PowerPoint Sunusu</vt:lpstr>
      <vt:lpstr>PowerPoint Sunusu</vt:lpstr>
      <vt:lpstr> Sürdürülebilirlik</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SÜRDÜRÜLEBİLİRLİĞİN TANIMI VE TARİHÇESİ </dc:title>
  <dc:creator>vb</dc:creator>
  <cp:lastModifiedBy>forest explorer</cp:lastModifiedBy>
  <cp:revision>22</cp:revision>
  <dcterms:created xsi:type="dcterms:W3CDTF">2013-10-10T07:49:17Z</dcterms:created>
  <dcterms:modified xsi:type="dcterms:W3CDTF">2019-12-06T10:22:56Z</dcterms:modified>
</cp:coreProperties>
</file>