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9" r:id="rId6"/>
    <p:sldId id="260" r:id="rId7"/>
    <p:sldId id="267" r:id="rId8"/>
    <p:sldId id="262" r:id="rId9"/>
    <p:sldId id="268" r:id="rId10"/>
    <p:sldId id="26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VEDİK KÜLTÜR II</a:t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i="1" dirty="0" err="1"/>
              <a:t>Atharvaveda</a:t>
            </a:r>
            <a:r>
              <a:rPr lang="tr-TR" dirty="0"/>
              <a:t>, 20 </a:t>
            </a:r>
            <a:r>
              <a:rPr lang="tr-TR" dirty="0" err="1"/>
              <a:t>kāṇda</a:t>
            </a:r>
            <a:r>
              <a:rPr lang="tr-TR" dirty="0"/>
              <a:t> (kitap), 48 </a:t>
            </a:r>
            <a:r>
              <a:rPr lang="tr-TR" dirty="0" err="1"/>
              <a:t>prapāṭhaka</a:t>
            </a:r>
            <a:r>
              <a:rPr lang="tr-TR" dirty="0"/>
              <a:t> (alt bölüm), 6000 beyit ve 731 ilahiden meydana gelir. </a:t>
            </a:r>
            <a:r>
              <a:rPr lang="tr-TR" i="1" dirty="0" err="1"/>
              <a:t>Atharvada’daki</a:t>
            </a:r>
            <a:r>
              <a:rPr lang="tr-TR" i="1" dirty="0"/>
              <a:t> </a:t>
            </a:r>
            <a:r>
              <a:rPr lang="tr-TR" dirty="0"/>
              <a:t>tanrılar </a:t>
            </a:r>
            <a:r>
              <a:rPr lang="tr-TR" i="1" dirty="0" err="1"/>
              <a:t>Rigveda’dakilerle</a:t>
            </a:r>
            <a:r>
              <a:rPr lang="tr-TR" dirty="0"/>
              <a:t> (</a:t>
            </a:r>
            <a:r>
              <a:rPr lang="tr-TR" dirty="0" err="1"/>
              <a:t>İndra</a:t>
            </a:r>
            <a:r>
              <a:rPr lang="tr-TR" dirty="0"/>
              <a:t>, </a:t>
            </a:r>
            <a:r>
              <a:rPr lang="tr-TR" dirty="0" err="1"/>
              <a:t>Agni</a:t>
            </a:r>
            <a:r>
              <a:rPr lang="tr-TR" dirty="0"/>
              <a:t> vb.) ile aynıdır. Fakat tanrıların karakterleri, </a:t>
            </a:r>
            <a:r>
              <a:rPr lang="tr-TR" i="1" dirty="0" err="1"/>
              <a:t>Rigveda’daki</a:t>
            </a:r>
            <a:r>
              <a:rPr lang="tr-TR" dirty="0"/>
              <a:t> kadar belirgin değildir. İlahiler yani sihir formülleri, tanrılardan ziyade; ifritlere ve kötü ruhlara yazılmıştır.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i="1" dirty="0"/>
              <a:t> </a:t>
            </a:r>
            <a:r>
              <a:rPr lang="tr-TR" i="1" dirty="0" err="1"/>
              <a:t>Samhitālar’ın</a:t>
            </a:r>
            <a:r>
              <a:rPr lang="tr-TR" dirty="0"/>
              <a:t> diğer bir koleksiyonu olan </a:t>
            </a:r>
            <a:r>
              <a:rPr lang="tr-TR" i="1" dirty="0" err="1"/>
              <a:t>Sāmaveda</a:t>
            </a:r>
            <a:r>
              <a:rPr lang="tr-TR" dirty="0"/>
              <a:t> ise, antik Hint kültürünün binlerce yıl süren sözlü geleneğinin en önemli parçalarından biridir. Geleneksel görüş, Vedalar olarak adlandırılan edebî eserlerin bir hecesinin dahi kaybolmadan yazıya aktarıldığını iddia etse de; farklı dini okul ve ekollerin oluşturduğu yazılı metinler, birbirinden farklı versiyonların ortaya çıkmasına sebep olmuştur.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Macdonell</a:t>
            </a:r>
            <a:r>
              <a:rPr lang="tr-TR" dirty="0"/>
              <a:t> ise, 1549 kıta ve iki bölüm olarak tanımladığı </a:t>
            </a:r>
            <a:r>
              <a:rPr lang="tr-TR" i="1" dirty="0" err="1"/>
              <a:t>Sāmaveda’nın</a:t>
            </a:r>
            <a:r>
              <a:rPr lang="tr-TR" i="1" dirty="0"/>
              <a:t> </a:t>
            </a:r>
            <a:r>
              <a:rPr lang="tr-TR" dirty="0"/>
              <a:t>ilk bölümünün; her biri on onluktan (</a:t>
            </a:r>
            <a:r>
              <a:rPr lang="tr-TR" dirty="0" err="1"/>
              <a:t>daşat</a:t>
            </a:r>
            <a:r>
              <a:rPr lang="tr-TR" dirty="0"/>
              <a:t>) oluşan altı dersten (</a:t>
            </a:r>
            <a:r>
              <a:rPr lang="tr-TR" dirty="0" err="1"/>
              <a:t>prapāṭhaka</a:t>
            </a:r>
            <a:r>
              <a:rPr lang="tr-TR" dirty="0"/>
              <a:t>) meydana geldiğini bildirir.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İlk on iki onluk, tanrı </a:t>
            </a:r>
            <a:r>
              <a:rPr lang="tr-TR" dirty="0" err="1"/>
              <a:t>Agni’ye</a:t>
            </a:r>
            <a:r>
              <a:rPr lang="tr-TR" dirty="0"/>
              <a:t> atfedilirken; toplamda çeşitli yerlerde otuz altı onluk Soma içicisi büyük </a:t>
            </a:r>
            <a:r>
              <a:rPr lang="tr-TR" dirty="0" err="1"/>
              <a:t>İndra’ya</a:t>
            </a:r>
            <a:r>
              <a:rPr lang="tr-TR" dirty="0"/>
              <a:t> ve on bir onlukta ise doğrudan Soma’ya hitap edilmiştir</a:t>
            </a:r>
            <a:r>
              <a:rPr lang="tr-TR" i="1" dirty="0"/>
              <a:t>. </a:t>
            </a:r>
          </a:p>
          <a:p>
            <a:pPr algn="ctr"/>
            <a:endParaRPr lang="tr-TR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70517" y="1628800"/>
            <a:ext cx="7467600" cy="4873752"/>
          </a:xfrm>
        </p:spPr>
        <p:txBody>
          <a:bodyPr>
            <a:normAutofit/>
          </a:bodyPr>
          <a:lstStyle/>
          <a:p>
            <a:pPr algn="ctr"/>
            <a:r>
              <a:rPr lang="tr-TR" dirty="0" err="1"/>
              <a:t>Macdonell</a:t>
            </a:r>
            <a:r>
              <a:rPr lang="tr-TR" dirty="0"/>
              <a:t> ve </a:t>
            </a:r>
            <a:r>
              <a:rPr lang="tr-TR" dirty="0" err="1"/>
              <a:t>Winternitz</a:t>
            </a:r>
            <a:r>
              <a:rPr lang="tr-TR" dirty="0"/>
              <a:t> gibi Sanskrit Edebiyatı tarihçileri, </a:t>
            </a:r>
            <a:r>
              <a:rPr lang="tr-TR" i="1" dirty="0" err="1"/>
              <a:t>Yacurveda’nın</a:t>
            </a:r>
            <a:r>
              <a:rPr lang="tr-TR" i="1" dirty="0"/>
              <a:t> Beyaz </a:t>
            </a:r>
            <a:r>
              <a:rPr lang="tr-TR" i="1" dirty="0" err="1"/>
              <a:t>Yacurveda</a:t>
            </a:r>
            <a:r>
              <a:rPr lang="tr-TR" i="1" dirty="0"/>
              <a:t> ve Siyah </a:t>
            </a:r>
            <a:r>
              <a:rPr lang="tr-TR" i="1" dirty="0" err="1"/>
              <a:t>Yacurveda</a:t>
            </a:r>
            <a:r>
              <a:rPr lang="tr-TR" i="1" dirty="0"/>
              <a:t> </a:t>
            </a:r>
            <a:r>
              <a:rPr lang="tr-TR" dirty="0"/>
              <a:t>olmak üzere ikiye ayrıldığını ifade ederler.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dirty="0"/>
          </a:p>
          <a:p>
            <a:pPr algn="ctr"/>
            <a:r>
              <a:rPr lang="tr-TR" i="1" dirty="0" err="1"/>
              <a:t>Yacurveda’da</a:t>
            </a:r>
            <a:r>
              <a:rPr lang="tr-TR" i="1" dirty="0"/>
              <a:t>, </a:t>
            </a:r>
            <a:r>
              <a:rPr lang="tr-TR" i="1" dirty="0" err="1"/>
              <a:t>Rigveda’dan</a:t>
            </a:r>
            <a:r>
              <a:rPr lang="tr-TR" dirty="0"/>
              <a:t> farklı olarak; Hindistan’ın orta ve kuzey bölgelerine ait yerleşim yerlerinin isimlerinin geçmesi, Hindistan’daki dinî ve sosyal hayatın yeni bir döneme girdiğine ilişkin ipuçları verir. Öyle ki </a:t>
            </a:r>
            <a:r>
              <a:rPr lang="tr-TR" i="1" dirty="0" err="1"/>
              <a:t>Yacurveda</a:t>
            </a:r>
            <a:r>
              <a:rPr lang="tr-TR" i="1" dirty="0"/>
              <a:t> </a:t>
            </a:r>
            <a:r>
              <a:rPr lang="tr-TR" dirty="0"/>
              <a:t>anlatımlarından, </a:t>
            </a:r>
            <a:r>
              <a:rPr lang="tr-TR" dirty="0" err="1"/>
              <a:t>Pencap</a:t>
            </a:r>
            <a:r>
              <a:rPr lang="tr-TR" dirty="0"/>
              <a:t> merkezli dinî ve sosyal yaşam, Brahmanizm’in merkezi olarak anılan ve </a:t>
            </a:r>
            <a:r>
              <a:rPr lang="tr-TR" i="1" dirty="0" err="1"/>
              <a:t>Manusmṛti</a:t>
            </a:r>
            <a:r>
              <a:rPr lang="tr-TR" i="1" dirty="0"/>
              <a:t>, </a:t>
            </a:r>
            <a:r>
              <a:rPr lang="tr-TR" i="1" dirty="0" err="1"/>
              <a:t>Mahābhārata</a:t>
            </a:r>
            <a:r>
              <a:rPr lang="tr-TR" dirty="0"/>
              <a:t> gibi eserlerde de kutsal olarak gösterilen </a:t>
            </a:r>
            <a:r>
              <a:rPr lang="tr-TR" dirty="0" err="1"/>
              <a:t>Kurukshetra’ya</a:t>
            </a:r>
            <a:r>
              <a:rPr lang="tr-TR" dirty="0"/>
              <a:t> taşındığı anlaşılmaktadır.</a:t>
            </a:r>
          </a:p>
        </p:txBody>
      </p:sp>
    </p:spTree>
    <p:extLst>
      <p:ext uri="{BB962C8B-B14F-4D97-AF65-F5344CB8AC3E}">
        <p14:creationId xmlns:p14="http://schemas.microsoft.com/office/powerpoint/2010/main" val="4275149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Genel olarak, kurban törenleri ile ilgili genel kuralların açıklandığı </a:t>
            </a:r>
            <a:r>
              <a:rPr lang="tr-TR" i="1" dirty="0" err="1"/>
              <a:t>Yacurveda’nın</a:t>
            </a:r>
            <a:r>
              <a:rPr lang="tr-TR" i="1" dirty="0"/>
              <a:t> </a:t>
            </a:r>
            <a:r>
              <a:rPr lang="tr-TR" dirty="0"/>
              <a:t>içeriği şu şekilde özetlenebilir: 1 ve 2. </a:t>
            </a:r>
            <a:r>
              <a:rPr lang="tr-TR" dirty="0" err="1"/>
              <a:t>Adhyāya’sı</a:t>
            </a:r>
            <a:r>
              <a:rPr lang="tr-TR" dirty="0"/>
              <a:t>; yeni ve dolunay kurbanları, 3. </a:t>
            </a:r>
            <a:r>
              <a:rPr lang="tr-TR" dirty="0" err="1"/>
              <a:t>Adhyāya</a:t>
            </a:r>
            <a:r>
              <a:rPr lang="tr-TR" dirty="0"/>
              <a:t>; sabah ve akşamları düzenlenen ateş kurbanları, 4-8. </a:t>
            </a:r>
            <a:r>
              <a:rPr lang="tr-TR" dirty="0" err="1"/>
              <a:t>Adhyāya</a:t>
            </a:r>
            <a:r>
              <a:rPr lang="tr-TR" dirty="0"/>
              <a:t>; Soma kurbanı; 9 ve 10. </a:t>
            </a:r>
            <a:r>
              <a:rPr lang="tr-TR" dirty="0" err="1"/>
              <a:t>Adhyāya</a:t>
            </a:r>
            <a:r>
              <a:rPr lang="tr-TR" dirty="0"/>
              <a:t>; Kurban törenleri ile ilgili birtakım detaylar; 11-18. </a:t>
            </a:r>
            <a:r>
              <a:rPr lang="tr-TR" dirty="0" err="1"/>
              <a:t>Adhyāya</a:t>
            </a:r>
            <a:r>
              <a:rPr lang="tr-TR" dirty="0"/>
              <a:t>; Kutsal ateşin yakıldığı sunakların yapısı; 19-21. </a:t>
            </a:r>
            <a:r>
              <a:rPr lang="tr-TR" dirty="0" err="1"/>
              <a:t>Adhyāya</a:t>
            </a:r>
            <a:r>
              <a:rPr lang="tr-TR" dirty="0"/>
              <a:t>; Düşkünlük düzeyinde Soma içmenin şeytani etkileri,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22-25; </a:t>
            </a:r>
            <a:r>
              <a:rPr lang="tr-TR" dirty="0" err="1"/>
              <a:t>Aşvamedha</a:t>
            </a:r>
            <a:r>
              <a:rPr lang="tr-TR" dirty="0"/>
              <a:t> (At Kurban Töreni), 26-29; Kurban formüllerinin tekrarı, 30-39; </a:t>
            </a:r>
            <a:r>
              <a:rPr lang="tr-TR" dirty="0" err="1"/>
              <a:t>Purushamedha</a:t>
            </a:r>
            <a:r>
              <a:rPr lang="tr-TR" dirty="0"/>
              <a:t> (İnsan Kurban Töreni), </a:t>
            </a:r>
            <a:r>
              <a:rPr lang="tr-TR" dirty="0" err="1"/>
              <a:t>Sarvamedha</a:t>
            </a:r>
            <a:r>
              <a:rPr lang="tr-TR" dirty="0"/>
              <a:t> (Her şeyin Kurban Töreni), </a:t>
            </a:r>
            <a:r>
              <a:rPr lang="tr-TR" dirty="0" err="1"/>
              <a:t>Pitṛmedha</a:t>
            </a:r>
            <a:r>
              <a:rPr lang="tr-TR" dirty="0"/>
              <a:t> (Cenaze Törenleri) ve </a:t>
            </a:r>
            <a:r>
              <a:rPr lang="tr-TR" dirty="0" err="1"/>
              <a:t>Pravargya</a:t>
            </a:r>
            <a:r>
              <a:rPr lang="tr-TR" dirty="0"/>
              <a:t> (Soma Kurban Töreni öncesi yapılan ön tören ya da hazırlık töreni, 40; </a:t>
            </a:r>
            <a:r>
              <a:rPr lang="tr-TR" dirty="0" err="1"/>
              <a:t>Īşāvāsyopanishad</a:t>
            </a:r>
            <a:r>
              <a:rPr lang="tr-TR" dirty="0"/>
              <a:t> (</a:t>
            </a:r>
            <a:r>
              <a:rPr lang="tr-TR" dirty="0" err="1"/>
              <a:t>Īşā</a:t>
            </a:r>
            <a:r>
              <a:rPr lang="tr-TR" dirty="0"/>
              <a:t> </a:t>
            </a:r>
            <a:r>
              <a:rPr lang="tr-TR" dirty="0" err="1"/>
              <a:t>Upanishad</a:t>
            </a:r>
            <a:r>
              <a:rPr lang="tr-TR" dirty="0"/>
              <a:t>). 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2136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Hint uygarlık tarihine kaynaklık etmesi bakımından, en az </a:t>
            </a:r>
            <a:r>
              <a:rPr lang="tr-TR" i="1" dirty="0" err="1"/>
              <a:t>Rigveda</a:t>
            </a:r>
            <a:r>
              <a:rPr lang="tr-TR" dirty="0"/>
              <a:t> kadar önemli görülen diğer bir koleksiyon ise </a:t>
            </a:r>
            <a:r>
              <a:rPr lang="tr-TR" i="1" dirty="0" err="1"/>
              <a:t>Atharvaveda’dır</a:t>
            </a:r>
            <a:r>
              <a:rPr lang="tr-TR" i="1" dirty="0"/>
              <a:t>. </a:t>
            </a:r>
            <a:r>
              <a:rPr lang="tr-TR" i="1" dirty="0" err="1"/>
              <a:t>Atharvaveda</a:t>
            </a:r>
            <a:r>
              <a:rPr lang="tr-TR" i="1" dirty="0"/>
              <a:t> </a:t>
            </a:r>
            <a:r>
              <a:rPr lang="tr-TR" dirty="0"/>
              <a:t>işlediği konular bakımından ilgili dönem Hint toplumunun batıl inanç, gelenek ve göreneklerine değinir.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Sihirli formüller, büyüler ve dualar, aslında Hint-Avrupa’nın MÖ ikinci ve üçüncü bin yıldaki dinsel ve manevi kültür birikimlerinin yansıması olması açısından çok değerlidir. </a:t>
            </a:r>
            <a:r>
              <a:rPr lang="tr-TR" dirty="0" err="1"/>
              <a:t>Adalbert</a:t>
            </a:r>
            <a:r>
              <a:rPr lang="tr-TR" dirty="0"/>
              <a:t> </a:t>
            </a:r>
            <a:r>
              <a:rPr lang="tr-TR" dirty="0" err="1"/>
              <a:t>Kuhn</a:t>
            </a:r>
            <a:r>
              <a:rPr lang="tr-TR" dirty="0"/>
              <a:t> ise, </a:t>
            </a:r>
            <a:r>
              <a:rPr lang="tr-TR" i="1" dirty="0" err="1"/>
              <a:t>Atharvada’da</a:t>
            </a:r>
            <a:r>
              <a:rPr lang="tr-TR" dirty="0"/>
              <a:t> geçen bazı büyü formüllerinin, içerik ve amaç bakımından eski Alman, Leton ve Rus büyüleri ile benzerlik gösterdiğini iddia eder.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06342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1359</TotalTime>
  <Words>592</Words>
  <Application>Microsoft Office PowerPoint</Application>
  <PresentationFormat>Ekran Gösterisi (4:3)</PresentationFormat>
  <Paragraphs>29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132 GENEL HATLARIYLA HİNDİSTAN TARİHİ  10. hafta  VEDİK KÜLTÜR II      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143</cp:revision>
  <dcterms:created xsi:type="dcterms:W3CDTF">2014-11-21T09:52:05Z</dcterms:created>
  <dcterms:modified xsi:type="dcterms:W3CDTF">2020-02-24T13:43:31Z</dcterms:modified>
</cp:coreProperties>
</file>