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5" r:id="rId3"/>
    <p:sldId id="285" r:id="rId4"/>
    <p:sldId id="264" r:id="rId5"/>
    <p:sldId id="286" r:id="rId6"/>
    <p:sldId id="268" r:id="rId7"/>
    <p:sldId id="271" r:id="rId8"/>
    <p:sldId id="277"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3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AF7506-9BBA-4A55-A964-61E899B4B596}"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6AE537-7D62-434B-8C3B-E13CF76A04E8}" type="slidenum">
              <a:rPr lang="tr-TR" smtClean="0"/>
            </a:fld>
            <a:endParaRPr lang="tr-T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8AF7506-9BBA-4A55-A964-61E899B4B596}"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6AE537-7D62-434B-8C3B-E13CF76A04E8}" type="slidenum">
              <a:rPr lang="tr-TR" smtClean="0"/>
            </a:fld>
            <a:endParaRPr lang="tr-T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5293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8AF7506-9BBA-4A55-A964-61E899B4B596}"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6AE537-7D62-434B-8C3B-E13CF76A04E8}" type="slidenum">
              <a:rPr lang="tr-TR" smtClean="0"/>
            </a:fld>
            <a:endParaRPr lang="tr-TR"/>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8AF7506-9BBA-4A55-A964-61E899B4B596}"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6AE537-7D62-434B-8C3B-E13CF76A04E8}" type="slidenum">
              <a:rPr lang="tr-TR" smtClean="0"/>
            </a:fld>
            <a:endParaRPr lang="tr-T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8AF7506-9BBA-4A55-A964-61E899B4B596}" type="datetimeFigureOut">
              <a:rPr lang="tr-TR" smtClean="0"/>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A6AE537-7D62-434B-8C3B-E13CF76A04E8}" type="slidenum">
              <a:rPr lang="tr-TR" smtClean="0"/>
            </a:fld>
            <a:endParaRPr lang="tr-T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54296"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8AF7506-9BBA-4A55-A964-61E899B4B596}"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A6AE537-7D62-434B-8C3B-E13CF76A04E8}" type="slidenum">
              <a:rPr lang="tr-TR" smtClean="0"/>
            </a:fld>
            <a:endParaRPr lang="tr-T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8AF7506-9BBA-4A55-A964-61E899B4B596}" type="datetimeFigureOut">
              <a:rPr lang="tr-TR" smtClean="0"/>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A6AE537-7D62-434B-8C3B-E13CF76A04E8}" type="slidenum">
              <a:rPr lang="tr-TR" smtClean="0"/>
            </a:fld>
            <a:endParaRPr lang="tr-T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AF7506-9BBA-4A55-A964-61E899B4B596}" type="datetimeFigureOut">
              <a:rPr lang="tr-TR" smtClean="0"/>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A6AE537-7D62-434B-8C3B-E13CF76A04E8}" type="slidenum">
              <a:rPr lang="tr-TR" smtClean="0"/>
            </a:fld>
            <a:endParaRPr lang="tr-T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F7506-9BBA-4A55-A964-61E899B4B596}" type="datetimeFigureOut">
              <a:rPr lang="tr-TR" smtClean="0"/>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A6AE537-7D62-434B-8C3B-E13CF76A04E8}" type="slidenum">
              <a:rPr lang="tr-TR" smtClean="0"/>
            </a:fld>
            <a:endParaRPr lang="tr-T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8AF7506-9BBA-4A55-A964-61E899B4B596}"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A6AE537-7D62-434B-8C3B-E13CF76A04E8}" type="slidenum">
              <a:rPr lang="tr-TR" smtClean="0"/>
            </a:fld>
            <a:endParaRPr lang="tr-T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8AF7506-9BBA-4A55-A964-61E899B4B596}" type="datetimeFigureOut">
              <a:rPr lang="tr-TR" smtClean="0"/>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A6AE537-7D62-434B-8C3B-E13CF76A04E8}" type="slidenum">
              <a:rPr lang="tr-TR" smtClean="0"/>
            </a:fld>
            <a:endParaRPr lang="tr-TR"/>
          </a:p>
        </p:txBody>
      </p:sp>
    </p:spTree>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Title 1025"/>
          <p:cNvSpPr/>
          <p:nvPr>
            <p:ph type="title"/>
          </p:nvPr>
        </p:nvSpPr>
        <p:spPr>
          <a:xfrm>
            <a:off x="457200" y="274638"/>
            <a:ext cx="8229600" cy="1143000"/>
          </a:xfrm>
          <a:prstGeom prst="rect">
            <a:avLst/>
          </a:prstGeom>
          <a:noFill/>
          <a:ln w="9525">
            <a:noFill/>
          </a:ln>
        </p:spPr>
        <p:txBody>
          <a:bodyPr anchor="ctr"/>
          <a:p>
            <a:pPr lvl="0"/>
            <a:r>
              <a:t>Click to edit Master title style</a:t>
            </a:r>
          </a:p>
        </p:txBody>
      </p:sp>
      <p:sp>
        <p:nvSpPr>
          <p:cNvPr id="1027" name="Text Placeholder 1026"/>
          <p:cNvSpPr/>
          <p:nvPr>
            <p:ph type="body" idx="1"/>
          </p:nvPr>
        </p:nvSpPr>
        <p:spPr>
          <a:xfrm>
            <a:off x="457200" y="1600200"/>
            <a:ext cx="8229600" cy="4525963"/>
          </a:xfrm>
          <a:prstGeom prst="rect">
            <a:avLst/>
          </a:prstGeom>
          <a:noFill/>
          <a:ln w="9525">
            <a:noFill/>
          </a:ln>
        </p:spPr>
        <p:txBody>
          <a:bodyPr/>
          <a:p>
            <a:pPr lvl="0"/>
            <a:r>
              <a:t>Click to edit Master text styles</a:t>
            </a:r>
          </a:p>
          <a:p>
            <a:pPr lvl="1"/>
            <a:r>
              <a:t>Second level</a:t>
            </a:r>
          </a:p>
          <a:p>
            <a:pPr lvl="2"/>
            <a:r>
              <a:t>Third level</a:t>
            </a:r>
          </a:p>
          <a:p>
            <a:pPr lvl="3"/>
            <a:r>
              <a:t>Fourth level</a:t>
            </a:r>
          </a:p>
          <a:p>
            <a:pPr lvl="4"/>
            <a:r>
              <a:t>Fifth level</a:t>
            </a:r>
          </a:p>
        </p:txBody>
      </p:sp>
      <p:sp>
        <p:nvSpPr>
          <p:cNvPr id="1028" name="Date Placeholder 1027"/>
          <p:cNvSpPr/>
          <p:nvPr>
            <p:ph type="dt" sz="half" idx="2"/>
          </p:nvPr>
        </p:nvSpPr>
        <p:spPr>
          <a:xfrm>
            <a:off x="457200" y="6245225"/>
            <a:ext cx="2133600" cy="476250"/>
          </a:xfrm>
          <a:prstGeom prst="rect">
            <a:avLst/>
          </a:prstGeom>
          <a:noFill/>
          <a:ln w="9525">
            <a:noFill/>
          </a:ln>
        </p:spPr>
        <p:txBody>
          <a:bodyPr/>
          <a:lstStyle>
            <a:lvl1pPr>
              <a:defRPr sz="1400"/>
            </a:lvl1pPr>
          </a:lstStyle>
          <a:p>
            <a:fld id="{68AF7506-9BBA-4A55-A964-61E899B4B596}" type="datetimeFigureOut">
              <a:rPr lang="tr-TR" smtClean="0"/>
            </a:fld>
            <a:endParaRPr lang="tr-TR"/>
          </a:p>
        </p:txBody>
      </p:sp>
      <p:sp>
        <p:nvSpPr>
          <p:cNvPr id="1029" name="Footer Placeholder 1028"/>
          <p:cNvSpPr/>
          <p:nvPr>
            <p:ph type="ftr" sz="quarter" idx="3"/>
          </p:nvPr>
        </p:nvSpPr>
        <p:spPr>
          <a:xfrm>
            <a:off x="3124200" y="6245225"/>
            <a:ext cx="2895600" cy="476250"/>
          </a:xfrm>
          <a:prstGeom prst="rect">
            <a:avLst/>
          </a:prstGeom>
          <a:noFill/>
          <a:ln w="9525">
            <a:noFill/>
          </a:ln>
        </p:spPr>
        <p:txBody>
          <a:bodyPr/>
          <a:lstStyle>
            <a:lvl1pPr algn="ctr">
              <a:defRPr sz="1400"/>
            </a:lvl1pPr>
          </a:lstStyle>
          <a:p>
            <a:endParaRPr lang="tr-TR"/>
          </a:p>
        </p:txBody>
      </p:sp>
      <p:sp>
        <p:nvSpPr>
          <p:cNvPr id="1030" name="Slide Number Placeholder 1029"/>
          <p:cNvSpPr/>
          <p:nvPr>
            <p:ph type="sldNum" sz="quarter" idx="4"/>
          </p:nvPr>
        </p:nvSpPr>
        <p:spPr>
          <a:xfrm>
            <a:off x="6553200" y="6245225"/>
            <a:ext cx="2133600" cy="476250"/>
          </a:xfrm>
          <a:prstGeom prst="rect">
            <a:avLst/>
          </a:prstGeom>
          <a:noFill/>
          <a:ln w="9525">
            <a:noFill/>
          </a:ln>
        </p:spPr>
        <p:txBody>
          <a:bodyPr/>
          <a:lstStyle>
            <a:lvl1pPr algn="r">
              <a:defRPr sz="1400"/>
            </a:lvl1pPr>
          </a:lstStyle>
          <a:p>
            <a:fld id="{3A6AE537-7D62-434B-8C3B-E13CF76A04E8}"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980728"/>
            <a:ext cx="7200800" cy="3107690"/>
          </a:xfrm>
          <a:prstGeom prst="rect">
            <a:avLst/>
          </a:prstGeom>
        </p:spPr>
        <p:txBody>
          <a:bodyPr wrap="square">
            <a:spAutoFit/>
          </a:bodyPr>
          <a:lstStyle/>
          <a:p>
            <a:r>
              <a:rPr lang="tr-TR" sz="2800" b="1" dirty="0" smtClean="0"/>
              <a:t>Masaj; </a:t>
            </a:r>
            <a:endParaRPr lang="tr-TR" sz="2800" b="1" dirty="0" smtClean="0"/>
          </a:p>
          <a:p>
            <a:endParaRPr lang="tr-TR" sz="2400" dirty="0" smtClean="0"/>
          </a:p>
          <a:p>
            <a:r>
              <a:rPr lang="tr-TR" sz="2400" dirty="0" smtClean="0"/>
              <a:t>Deri, derialtı yağ dokusu, kaslar, iç organlar, metabolizma, dolaşım ve lenf sisteminin mekanik ve sinirsel yolla tedavi amaçlı ve/veya koruyucu olarak uyarılmasıdır. </a:t>
            </a:r>
            <a:endParaRPr lang="tr-TR" sz="2400" dirty="0" smtClean="0"/>
          </a:p>
          <a:p>
            <a:endParaRPr lang="tr-TR" sz="2400" dirty="0" smtClean="0"/>
          </a:p>
          <a:p>
            <a:pPr marL="285750" indent="-285750">
              <a:buFont typeface="Wingdings" panose="05000000000000000000" pitchFamily="2" charset="2"/>
              <a:buChar char="Ø"/>
            </a:pPr>
            <a:endParaRPr lang="tr-T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049020" y="2256155"/>
            <a:ext cx="6764020" cy="1753235"/>
          </a:xfrm>
          <a:prstGeom prst="rect">
            <a:avLst/>
          </a:prstGeom>
          <a:noFill/>
        </p:spPr>
        <p:txBody>
          <a:bodyPr wrap="square" rtlCol="0" anchor="t">
            <a:spAutoFit/>
          </a:bodyPr>
          <a:p>
            <a:pPr marL="285750" indent="-285750">
              <a:buFont typeface="Wingdings" panose="05000000000000000000" pitchFamily="2" charset="2"/>
              <a:buChar char="Ø"/>
            </a:pPr>
            <a:r>
              <a:rPr lang="tr-TR" dirty="0" err="1" smtClean="0">
                <a:sym typeface="+mn-ea"/>
              </a:rPr>
              <a:t>Terapötik</a:t>
            </a:r>
            <a:r>
              <a:rPr lang="tr-TR" dirty="0" smtClean="0">
                <a:sym typeface="+mn-ea"/>
              </a:rPr>
              <a:t> yarar sağlar. </a:t>
            </a:r>
            <a:endParaRPr lang="tr-TR" dirty="0" smtClean="0"/>
          </a:p>
          <a:p>
            <a:pPr marL="285750" indent="-285750">
              <a:buFont typeface="Wingdings" panose="05000000000000000000" pitchFamily="2" charset="2"/>
              <a:buChar char="Ø"/>
            </a:pPr>
            <a:r>
              <a:rPr lang="tr-TR" dirty="0" smtClean="0">
                <a:sym typeface="+mn-ea"/>
              </a:rPr>
              <a:t>Ağrılı kas gerginliklerinin tedavisi, uyku problemlerini, ağrıyı azaltmak, fiziksel bozukluklar ve terminal hastalığı olan bireylerde benlik saygısı geliştirmek, akıl sağlığı problemlerini yönetmek gibi pek çok olumlu etki masaj uygulaması ile elde edilebilmektedir</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827584" y="836712"/>
            <a:ext cx="7704856" cy="3107690"/>
          </a:xfrm>
          <a:prstGeom prst="rect">
            <a:avLst/>
          </a:prstGeom>
        </p:spPr>
        <p:txBody>
          <a:bodyPr wrap="square">
            <a:spAutoFit/>
          </a:bodyPr>
          <a:lstStyle/>
          <a:p>
            <a:r>
              <a:rPr lang="tr-TR" sz="2800" b="1" dirty="0" smtClean="0"/>
              <a:t>Yenidoğan ve </a:t>
            </a:r>
            <a:r>
              <a:rPr lang="tr-TR" sz="2800" b="1" dirty="0"/>
              <a:t>B</a:t>
            </a:r>
            <a:r>
              <a:rPr lang="tr-TR" sz="2800" b="1" dirty="0" smtClean="0"/>
              <a:t>ebek Masajı, </a:t>
            </a:r>
            <a:endParaRPr lang="tr-TR" sz="2800" b="1" dirty="0" smtClean="0"/>
          </a:p>
          <a:p>
            <a:endParaRPr lang="tr-TR" sz="2400" b="1" dirty="0" smtClean="0"/>
          </a:p>
          <a:p>
            <a:pPr marL="285750" indent="-285750">
              <a:buFont typeface="Wingdings" panose="05000000000000000000" pitchFamily="2" charset="2"/>
              <a:buChar char="Ø"/>
            </a:pPr>
            <a:r>
              <a:rPr lang="tr-TR" sz="2400" dirty="0" smtClean="0"/>
              <a:t>Bebek ile anne arasındaki duygusal bağı güçlendiren ve psiko-sosyal gelişimi destekleyen etkin bir iletişim aracıdır.</a:t>
            </a:r>
            <a:endParaRPr lang="tr-TR" sz="2400" dirty="0" smtClean="0"/>
          </a:p>
          <a:p>
            <a:pPr marL="285750" indent="-285750">
              <a:buFont typeface="Wingdings" panose="05000000000000000000" pitchFamily="2" charset="2"/>
              <a:buChar char="Ø"/>
            </a:pPr>
            <a:r>
              <a:rPr lang="tr-TR" sz="2400" dirty="0" smtClean="0"/>
              <a:t>Yüzyıllardır değişik kültürlerde sağlığın korunmasında ve hastalıkların tedavisinde önemli rol oynamıştır. </a:t>
            </a:r>
            <a:endParaRPr lang="tr-TR" sz="2400" dirty="0" smtClean="0"/>
          </a:p>
          <a:p>
            <a:pPr indent="0">
              <a:buFont typeface="Wingdings" panose="05000000000000000000" pitchFamily="2" charset="2"/>
              <a:buNone/>
            </a:pPr>
            <a:endParaRPr lang="tr-T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978535" y="1856740"/>
            <a:ext cx="7467600" cy="1753235"/>
          </a:xfrm>
          <a:prstGeom prst="rect">
            <a:avLst/>
          </a:prstGeom>
          <a:noFill/>
        </p:spPr>
        <p:txBody>
          <a:bodyPr wrap="square" rtlCol="0" anchor="t">
            <a:spAutoFit/>
          </a:bodyPr>
          <a:p>
            <a:pPr marL="285750" indent="-285750">
              <a:buFont typeface="Wingdings" panose="05000000000000000000" pitchFamily="2" charset="2"/>
              <a:buChar char="Ø"/>
            </a:pPr>
            <a:r>
              <a:rPr lang="tr-TR" dirty="0" smtClean="0">
                <a:sym typeface="+mn-ea"/>
              </a:rPr>
              <a:t>Dokunma duyusu özellikle </a:t>
            </a:r>
            <a:r>
              <a:rPr lang="tr-TR" dirty="0" err="1" smtClean="0">
                <a:sym typeface="+mn-ea"/>
              </a:rPr>
              <a:t>yenidoğan</a:t>
            </a:r>
            <a:r>
              <a:rPr lang="tr-TR" dirty="0" smtClean="0">
                <a:sym typeface="+mn-ea"/>
              </a:rPr>
              <a:t> ve bebeklik döneminde çocuğun çevresini algılamasında çok önemlidir. </a:t>
            </a:r>
            <a:endParaRPr lang="tr-TR" dirty="0" smtClean="0"/>
          </a:p>
          <a:p>
            <a:pPr marL="285750" indent="-285750">
              <a:buFont typeface="Wingdings" panose="05000000000000000000" pitchFamily="2" charset="2"/>
              <a:buChar char="Ø"/>
            </a:pPr>
            <a:r>
              <a:rPr lang="tr-TR" dirty="0" smtClean="0">
                <a:sym typeface="+mn-ea"/>
              </a:rPr>
              <a:t>Bebek kucağa alındığında, dokunulduğunda, okşandığında dokunma duyusu aracılığıyla çevresiyle iletişim kurar ve çevresini tanır. </a:t>
            </a:r>
            <a:endParaRPr lang="tr-TR" dirty="0" smtClean="0"/>
          </a:p>
          <a:p>
            <a:pPr marL="285750" indent="-285750">
              <a:buFont typeface="Wingdings" panose="05000000000000000000" pitchFamily="2" charset="2"/>
              <a:buChar char="Ø"/>
            </a:pPr>
            <a:r>
              <a:rPr lang="tr-TR" dirty="0" smtClean="0">
                <a:sym typeface="+mn-ea"/>
              </a:rPr>
              <a:t>Çocuğun dokunma duyusunun uygun şekilde uyarılması psiko-sosyal gelişimini olumlu yönde etkiler</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40571" y="908720"/>
            <a:ext cx="6347713" cy="936104"/>
          </a:xfrm>
        </p:spPr>
        <p:txBody>
          <a:bodyPr>
            <a:noAutofit/>
          </a:bodyPr>
          <a:lstStyle/>
          <a:p>
            <a:pPr algn="ctr"/>
            <a:r>
              <a:rPr lang="tr-TR" sz="2800" b="1" dirty="0" smtClean="0"/>
              <a:t>Yenidoğan ve Bebek Masajın Etkileri</a:t>
            </a:r>
            <a:br>
              <a:rPr lang="tr-TR" sz="2800" b="1" dirty="0" smtClean="0"/>
            </a:br>
            <a:endParaRPr lang="tr-TR" sz="2800" b="1" dirty="0"/>
          </a:p>
        </p:txBody>
      </p:sp>
      <p:sp>
        <p:nvSpPr>
          <p:cNvPr id="4" name="İçerik Yer Tutucusu 3"/>
          <p:cNvSpPr>
            <a:spLocks noGrp="1"/>
          </p:cNvSpPr>
          <p:nvPr>
            <p:ph sz="half" idx="2"/>
          </p:nvPr>
        </p:nvSpPr>
        <p:spPr>
          <a:xfrm>
            <a:off x="1176868" y="2454041"/>
            <a:ext cx="3337560" cy="3495846"/>
          </a:xfrm>
        </p:spPr>
        <p:txBody>
          <a:bodyPr/>
          <a:lstStyle/>
          <a:p>
            <a:r>
              <a:rPr lang="tr-TR" dirty="0" smtClean="0"/>
              <a:t>Stres hormonlarının düzeyini azaltır.</a:t>
            </a:r>
            <a:endParaRPr lang="tr-TR" dirty="0" smtClean="0"/>
          </a:p>
          <a:p>
            <a:r>
              <a:rPr lang="tr-TR" dirty="0" smtClean="0"/>
              <a:t>Serotonin düzeyini artırır.</a:t>
            </a:r>
            <a:endParaRPr lang="tr-TR" dirty="0" smtClean="0"/>
          </a:p>
          <a:p>
            <a:r>
              <a:rPr lang="tr-TR" dirty="0" smtClean="0"/>
              <a:t>Oksitosin salınımın arttırır.</a:t>
            </a:r>
            <a:endParaRPr lang="tr-TR" dirty="0" smtClean="0"/>
          </a:p>
          <a:p>
            <a:endParaRPr lang="tr-TR" dirty="0"/>
          </a:p>
        </p:txBody>
      </p:sp>
      <p:sp>
        <p:nvSpPr>
          <p:cNvPr id="9" name="TextBox 8"/>
          <p:cNvSpPr txBox="1"/>
          <p:nvPr/>
        </p:nvSpPr>
        <p:spPr>
          <a:xfrm>
            <a:off x="1340571" y="1844824"/>
            <a:ext cx="3519461" cy="461665"/>
          </a:xfrm>
          <a:prstGeom prst="rect">
            <a:avLst/>
          </a:prstGeom>
          <a:noFill/>
        </p:spPr>
        <p:txBody>
          <a:bodyPr wrap="square" rtlCol="0">
            <a:spAutoFit/>
          </a:bodyPr>
          <a:lstStyle/>
          <a:p>
            <a:r>
              <a:rPr lang="tr-TR" sz="2400" b="1" dirty="0">
                <a:solidFill>
                  <a:schemeClr val="accent1">
                    <a:lumMod val="75000"/>
                  </a:schemeClr>
                </a:solidFill>
              </a:rPr>
              <a:t>Biyokimyasal Etkileri</a:t>
            </a:r>
            <a:endParaRPr lang="tr-TR" sz="2400"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1340768"/>
            <a:ext cx="7056784" cy="4216539"/>
          </a:xfrm>
          <a:prstGeom prst="rect">
            <a:avLst/>
          </a:prstGeom>
        </p:spPr>
        <p:txBody>
          <a:bodyPr wrap="square">
            <a:spAutoFit/>
          </a:bodyPr>
          <a:lstStyle/>
          <a:p>
            <a:r>
              <a:rPr lang="tr-TR" sz="2800" b="1" dirty="0">
                <a:solidFill>
                  <a:srgbClr val="C00000"/>
                </a:solidFill>
              </a:rPr>
              <a:t>Dikkat:  </a:t>
            </a:r>
            <a:endParaRPr lang="tr-TR" sz="2800" b="1" dirty="0" smtClean="0">
              <a:solidFill>
                <a:srgbClr val="C00000"/>
              </a:solidFill>
            </a:endParaRPr>
          </a:p>
          <a:p>
            <a:endParaRPr lang="tr-TR" sz="800" dirty="0" smtClean="0"/>
          </a:p>
          <a:p>
            <a:endParaRPr lang="tr-TR" sz="800" dirty="0" smtClean="0"/>
          </a:p>
          <a:p>
            <a:r>
              <a:rPr lang="tr-TR" sz="2800" dirty="0" smtClean="0"/>
              <a:t>Kırmızı, </a:t>
            </a:r>
            <a:r>
              <a:rPr lang="tr-TR" sz="2800" dirty="0"/>
              <a:t>döküntülü veya tahriş olmuş cilde yağ ya da losyon uygulamamak en iyisidir</a:t>
            </a:r>
            <a:r>
              <a:rPr lang="tr-TR" sz="2800" dirty="0" smtClean="0"/>
              <a:t>. Masaja engel olup olmadığı mutlaka değerlendirilmelidir.</a:t>
            </a:r>
            <a:endParaRPr lang="tr-TR" sz="2800" dirty="0" smtClean="0"/>
          </a:p>
          <a:p>
            <a:endParaRPr lang="tr-TR" sz="2800" dirty="0"/>
          </a:p>
          <a:p>
            <a:r>
              <a:rPr lang="tr-TR" sz="2800" dirty="0"/>
              <a:t>Uygulamadan sonra bir döküntü gelişirse, losyon kullanmayı bırakın. Her zaman herhangi bir ürünü kullanmadan önce etiketini mutlaka okuyunuz</a:t>
            </a:r>
            <a:endParaRPr lang="tr-TR"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07904" y="3645024"/>
            <a:ext cx="4464496" cy="1323439"/>
          </a:xfrm>
          <a:prstGeom prst="rect">
            <a:avLst/>
          </a:prstGeom>
          <a:noFill/>
        </p:spPr>
        <p:txBody>
          <a:bodyPr wrap="square" rtlCol="0">
            <a:spAutoFit/>
          </a:bodyPr>
          <a:lstStyle/>
          <a:p>
            <a:r>
              <a:rPr lang="tr-TR" sz="3000" b="1" dirty="0" smtClean="0"/>
              <a:t>Teşekkürler...</a:t>
            </a:r>
            <a:endParaRPr lang="tr-TR" sz="3000" b="1" dirty="0" smtClean="0"/>
          </a:p>
          <a:p>
            <a:r>
              <a:rPr lang="tr-TR" sz="2500" b="1" dirty="0" smtClean="0"/>
              <a:t>            Nesibe ÜZEL</a:t>
            </a:r>
            <a:endParaRPr lang="tr-TR" sz="2500" b="1" dirty="0" smtClean="0"/>
          </a:p>
          <a:p>
            <a:r>
              <a:rPr lang="tr-TR" sz="2500" b="1" dirty="0" smtClean="0"/>
              <a:t>            nesibeyar@hotmail.com</a:t>
            </a:r>
            <a:endParaRPr lang="tr-TR" sz="2500" b="1" dirty="0"/>
          </a:p>
        </p:txBody>
      </p:sp>
      <p:sp>
        <p:nvSpPr>
          <p:cNvPr id="4" name="TextBox 3"/>
          <p:cNvSpPr txBox="1"/>
          <p:nvPr/>
        </p:nvSpPr>
        <p:spPr>
          <a:xfrm>
            <a:off x="683567" y="5087508"/>
            <a:ext cx="7776864" cy="1015663"/>
          </a:xfrm>
          <a:prstGeom prst="rect">
            <a:avLst/>
          </a:prstGeom>
          <a:noFill/>
        </p:spPr>
        <p:txBody>
          <a:bodyPr wrap="square" rtlCol="0">
            <a:spAutoFit/>
          </a:bodyPr>
          <a:lstStyle/>
          <a:p>
            <a:r>
              <a:rPr lang="tr-TR" sz="1200" dirty="0" smtClean="0"/>
              <a:t>Kaynakça:</a:t>
            </a:r>
            <a:endParaRPr lang="tr-TR" sz="1200" dirty="0" smtClean="0"/>
          </a:p>
          <a:p>
            <a:pPr marL="342900" indent="-342900">
              <a:buFont typeface="+mj-lt"/>
              <a:buAutoNum type="arabicPeriod"/>
            </a:pPr>
            <a:r>
              <a:rPr lang="de-DE" sz="1200" dirty="0"/>
              <a:t>Lang C. (2009); </a:t>
            </a:r>
            <a:r>
              <a:rPr lang="de-DE" sz="1200" i="1" dirty="0" smtClean="0"/>
              <a:t>Bonding</a:t>
            </a:r>
            <a:r>
              <a:rPr lang="tr-TR" sz="1200" dirty="0" smtClean="0"/>
              <a:t>,</a:t>
            </a:r>
            <a:r>
              <a:rPr lang="de-DE" sz="1200" dirty="0" smtClean="0"/>
              <a:t>Elsevier </a:t>
            </a:r>
            <a:r>
              <a:rPr lang="de-DE" sz="1200" dirty="0"/>
              <a:t>GmbH,München S.1-44 AISBN </a:t>
            </a:r>
            <a:r>
              <a:rPr lang="de-DE" sz="1200" dirty="0" smtClean="0"/>
              <a:t>978-3-437-27560-9</a:t>
            </a:r>
            <a:endParaRPr lang="tr-TR" sz="1200" dirty="0" smtClean="0"/>
          </a:p>
          <a:p>
            <a:pPr marL="342900" indent="-342900">
              <a:buFont typeface="+mj-lt"/>
              <a:buAutoNum type="arabicPeriod"/>
            </a:pPr>
            <a:r>
              <a:rPr lang="en-US" sz="1200" dirty="0"/>
              <a:t>© Johnson &amp; Johnson Consumer Companies, Inc. 2014</a:t>
            </a:r>
            <a:endParaRPr lang="tr-TR" sz="1200" dirty="0"/>
          </a:p>
          <a:p>
            <a:pPr marL="342900" indent="-342900">
              <a:buFont typeface="+mj-lt"/>
              <a:buAutoNum type="arabicPeriod"/>
            </a:pPr>
            <a:r>
              <a:rPr lang="tr-TR" sz="1200" dirty="0" smtClean="0"/>
              <a:t>Gürol A.P., (2010); </a:t>
            </a:r>
            <a:r>
              <a:rPr lang="tr-TR" sz="1200" i="1" dirty="0" smtClean="0"/>
              <a:t>Yenidoğan </a:t>
            </a:r>
            <a:r>
              <a:rPr lang="tr-TR" sz="1200" i="1" dirty="0"/>
              <a:t>Sağlığında Masajın </a:t>
            </a:r>
            <a:r>
              <a:rPr lang="tr-TR" sz="1200" i="1" dirty="0" smtClean="0"/>
              <a:t>Yeri , </a:t>
            </a:r>
            <a:r>
              <a:rPr lang="da-DK" sz="1200" dirty="0" smtClean="0"/>
              <a:t>TAF </a:t>
            </a:r>
            <a:r>
              <a:rPr lang="da-DK" sz="1200" dirty="0"/>
              <a:t>Prev Med Bull 2010; 9(5): 547-550</a:t>
            </a:r>
            <a:endParaRPr lang="tr-TR" sz="1200" dirty="0" smtClean="0"/>
          </a:p>
          <a:p>
            <a:endParaRPr lang="tr-TR" sz="1200" dirty="0"/>
          </a:p>
        </p:txBody>
      </p:sp>
      <p:pic>
        <p:nvPicPr>
          <p:cNvPr id="6" name="Picture 5"/>
          <p:cNvPicPr>
            <a:picLocks noChangeAspect="1"/>
          </p:cNvPicPr>
          <p:nvPr/>
        </p:nvPicPr>
        <p:blipFill>
          <a:blip r:embed="rId1"/>
          <a:stretch>
            <a:fillRect/>
          </a:stretch>
        </p:blipFill>
        <p:spPr>
          <a:xfrm rot="2551991">
            <a:off x="7004943" y="1148823"/>
            <a:ext cx="1301289" cy="970962"/>
          </a:xfrm>
          <a:prstGeom prst="rect">
            <a:avLst/>
          </a:prstGeom>
        </p:spPr>
      </p:pic>
      <p:pic>
        <p:nvPicPr>
          <p:cNvPr id="7" name="Picture 6"/>
          <p:cNvPicPr>
            <a:picLocks noChangeAspect="1"/>
          </p:cNvPicPr>
          <p:nvPr/>
        </p:nvPicPr>
        <p:blipFill>
          <a:blip r:embed="rId2"/>
          <a:stretch>
            <a:fillRect/>
          </a:stretch>
        </p:blipFill>
        <p:spPr>
          <a:xfrm rot="17286397">
            <a:off x="595791" y="835658"/>
            <a:ext cx="1621677" cy="1597290"/>
          </a:xfrm>
          <a:prstGeom prst="rect">
            <a:avLst/>
          </a:prstGeom>
        </p:spPr>
      </p:pic>
      <p:pic>
        <p:nvPicPr>
          <p:cNvPr id="8" name="Picture 7"/>
          <p:cNvPicPr>
            <a:picLocks noChangeAspect="1"/>
          </p:cNvPicPr>
          <p:nvPr/>
        </p:nvPicPr>
        <p:blipFill>
          <a:blip r:embed="rId3"/>
          <a:stretch>
            <a:fillRect/>
          </a:stretch>
        </p:blipFill>
        <p:spPr>
          <a:xfrm rot="1815885">
            <a:off x="1092689" y="3190508"/>
            <a:ext cx="2030144" cy="204843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0</TotalTime>
  <Words>1779</Words>
  <Application>WPS Presentation</Application>
  <PresentationFormat>On-screen Show (4:3)</PresentationFormat>
  <Paragraphs>45</Paragraphs>
  <Slides>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7</vt:i4>
      </vt:variant>
    </vt:vector>
  </HeadingPairs>
  <TitlesOfParts>
    <vt:vector size="15" baseType="lpstr">
      <vt:lpstr>Arial</vt:lpstr>
      <vt:lpstr>SimSun</vt:lpstr>
      <vt:lpstr>Wingdings</vt:lpstr>
      <vt:lpstr>Microsoft YaHei</vt:lpstr>
      <vt:lpstr/>
      <vt:lpstr>Arial Unicode MS</vt:lpstr>
      <vt:lpstr>Calibri</vt:lpstr>
      <vt:lpstr>Default Design</vt:lpstr>
      <vt:lpstr>PowerPoint 演示文稿</vt:lpstr>
      <vt:lpstr>PowerPoint 演示文稿</vt:lpstr>
      <vt:lpstr>PowerPoint 演示文稿</vt:lpstr>
      <vt:lpstr>PowerPoint 演示文稿</vt:lpstr>
      <vt:lpstr>Yenidoğan ve Bebek Masajın Etkileri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Nesibe UZEL</dc:creator>
  <cp:lastModifiedBy>Nesibe Uzel Yar</cp:lastModifiedBy>
  <cp:revision>31</cp:revision>
  <dcterms:created xsi:type="dcterms:W3CDTF">2015-10-14T11:34:00Z</dcterms:created>
  <dcterms:modified xsi:type="dcterms:W3CDTF">2020-02-06T16:51:59Z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1033-11.2.0.8341</vt:lpwstr>
  </property>
</Properties>
</file>