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1"/>
  </p:notesMasterIdLst>
  <p:handoutMasterIdLst>
    <p:handoutMasterId r:id="rId12"/>
  </p:handoutMasterIdLst>
  <p:sldIdLst>
    <p:sldId id="256" r:id="rId3"/>
    <p:sldId id="358" r:id="rId4"/>
    <p:sldId id="359" r:id="rId5"/>
    <p:sldId id="360" r:id="rId6"/>
    <p:sldId id="361" r:id="rId7"/>
    <p:sldId id="362" r:id="rId8"/>
    <p:sldId id="363" r:id="rId9"/>
    <p:sldId id="364" r:id="rId10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63278" y="-475"/>
            <a:ext cx="6170792" cy="85753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30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Azotun Önemi</a:t>
            </a:r>
          </a:p>
        </p:txBody>
      </p:sp>
      <p:sp>
        <p:nvSpPr>
          <p:cNvPr id="37891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37892" name="Rectangle 10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2288" y="803674"/>
            <a:ext cx="2849166" cy="394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77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7308" y="205980"/>
            <a:ext cx="6170792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1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Baklagil köklerinde yumrucuk yapan bakteri grupları</a:t>
            </a:r>
          </a:p>
        </p:txBody>
      </p:sp>
      <p:sp>
        <p:nvSpPr>
          <p:cNvPr id="38915" name="Shape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graphicFrame>
        <p:nvGraphicFramePr>
          <p:cNvPr id="4" name="Pictur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103149"/>
              </p:ext>
            </p:extLst>
          </p:nvPr>
        </p:nvGraphicFramePr>
        <p:xfrm>
          <a:off x="1730171" y="1392691"/>
          <a:ext cx="5518585" cy="177796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5518585"/>
              </a:tblGrid>
              <a:tr h="240030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Baklagil Türü			</a:t>
                      </a:r>
                      <a:r>
                        <a:rPr lang="tr-TR" sz="1100" dirty="0" smtClean="0"/>
                        <a:t>                 Etkili </a:t>
                      </a:r>
                      <a:r>
                        <a:rPr lang="tr-TR" sz="1100" dirty="0"/>
                        <a:t>Olduğu Bitkiler Grubu</a:t>
                      </a:r>
                      <a:endParaRPr lang="tr-TR" sz="11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1537939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1. Yonca Grubu : (Rhizobium meliloti)	  </a:t>
                      </a:r>
                      <a:r>
                        <a:rPr lang="tr-TR" sz="1100" dirty="0" smtClean="0"/>
                        <a:t>               Medicago</a:t>
                      </a:r>
                      <a:r>
                        <a:rPr lang="tr-TR" sz="1100" dirty="0"/>
                        <a:t>, Melilotus, Trigonella</a:t>
                      </a:r>
                      <a:endParaRPr lang="tr-TR" sz="1400" dirty="0"/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2. Üçgül Grubu : (Rhizobium trifolii)	  </a:t>
                      </a:r>
                      <a:r>
                        <a:rPr lang="tr-TR" sz="1100" dirty="0" smtClean="0"/>
                        <a:t>                                     </a:t>
                      </a:r>
                      <a:r>
                        <a:rPr lang="tr-TR" sz="1100" dirty="0" err="1" smtClean="0"/>
                        <a:t>Trifolium</a:t>
                      </a:r>
                      <a:endParaRPr lang="tr-TR" sz="1100" dirty="0"/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3. Bezelye-Fiğ Grubu : Rhizobium </a:t>
                      </a:r>
                      <a:r>
                        <a:rPr lang="tr-TR" sz="1100" dirty="0" smtClean="0"/>
                        <a:t>leguminosarum</a:t>
                      </a:r>
                      <a:r>
                        <a:rPr lang="tr-TR" sz="1100" dirty="0"/>
                        <a:t>)      </a:t>
                      </a:r>
                      <a:r>
                        <a:rPr lang="tr-TR" sz="1100" dirty="0" smtClean="0"/>
                        <a:t>        </a:t>
                      </a:r>
                      <a:r>
                        <a:rPr lang="tr-TR" sz="1100" dirty="0" err="1" smtClean="0"/>
                        <a:t>Pisum</a:t>
                      </a:r>
                      <a:r>
                        <a:rPr lang="tr-TR" sz="1100" dirty="0"/>
                        <a:t>, Vicia, Lathyrus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4. Fasulye Grubu: (Rhizobium phaseoli)    </a:t>
                      </a:r>
                      <a:r>
                        <a:rPr lang="tr-TR" sz="1100" dirty="0" smtClean="0"/>
                        <a:t>                              </a:t>
                      </a:r>
                      <a:r>
                        <a:rPr lang="tr-TR" sz="1100" dirty="0" err="1" smtClean="0"/>
                        <a:t>Phaseolus</a:t>
                      </a:r>
                      <a:endParaRPr lang="tr-TR" sz="1100" dirty="0"/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5. Acıbakla Grubu : (Rhizobium lupini)	   </a:t>
                      </a:r>
                      <a:r>
                        <a:rPr lang="tr-TR" sz="1100" dirty="0" smtClean="0"/>
                        <a:t>                </a:t>
                      </a:r>
                      <a:r>
                        <a:rPr lang="tr-TR" sz="1100" dirty="0" err="1" smtClean="0"/>
                        <a:t>Lupinus</a:t>
                      </a:r>
                      <a:r>
                        <a:rPr lang="tr-TR" sz="1100" dirty="0"/>
                        <a:t>, Ornithopus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6. Soya Grubu : (Rhizobium japonicum)    </a:t>
                      </a:r>
                      <a:r>
                        <a:rPr lang="tr-TR" sz="1100" dirty="0" smtClean="0"/>
                        <a:t>                              </a:t>
                      </a:r>
                      <a:r>
                        <a:rPr lang="tr-TR" sz="1100" dirty="0" err="1" smtClean="0"/>
                        <a:t>Glycine</a:t>
                      </a:r>
                      <a:r>
                        <a:rPr lang="tr-TR" sz="1100" dirty="0"/>
                        <a:t>, Lespedeza</a:t>
                      </a:r>
                    </a:p>
                    <a:p>
                      <a:pPr marL="2359025" indent="-2430780" algn="just">
                        <a:spcAft>
                          <a:spcPts val="300"/>
                        </a:spcAft>
                      </a:pPr>
                      <a:r>
                        <a:rPr lang="tr-TR" sz="1100" dirty="0"/>
                        <a:t>7. Özel Suşlar Grubu : (Rhizobium sp.)	</a:t>
                      </a:r>
                      <a:r>
                        <a:rPr lang="tr-TR" sz="1100" dirty="0" smtClean="0"/>
                        <a:t>                   </a:t>
                      </a:r>
                      <a:r>
                        <a:rPr lang="tr-TR" sz="1100" dirty="0" err="1" smtClean="0"/>
                        <a:t>Onobrychis</a:t>
                      </a:r>
                      <a:r>
                        <a:rPr lang="tr-TR" sz="1100" dirty="0"/>
                        <a:t>, Lotus, Coronilla, Vigna</a:t>
                      </a:r>
                      <a:endParaRPr lang="tr-TR" sz="11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375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53438"/>
            <a:ext cx="6172200" cy="857533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7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Yumrucuk şekilleri</a:t>
            </a:r>
          </a:p>
        </p:txBody>
      </p:sp>
      <p:sp>
        <p:nvSpPr>
          <p:cNvPr id="39939" name="Shape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9940" name="Rectangle 93185"/>
          <p:cNvSpPr>
            <a:spLocks noChangeArrowheads="1"/>
          </p:cNvSpPr>
          <p:nvPr/>
        </p:nvSpPr>
        <p:spPr bwMode="auto">
          <a:xfrm>
            <a:off x="1143001" y="-18466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9941" name="Rectangle 93184"/>
          <p:cNvPicPr>
            <a:picLocks noChangeAspect="1" noChangeArrowheads="1"/>
          </p:cNvPicPr>
          <p:nvPr/>
        </p:nvPicPr>
        <p:blipFill>
          <a:blip r:embed="rId2" cstate="email">
            <a:lum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1" y="857251"/>
            <a:ext cx="3514725" cy="250031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Rectangle 93186"/>
          <p:cNvSpPr>
            <a:spLocks noChangeArrowheads="1"/>
          </p:cNvSpPr>
          <p:nvPr/>
        </p:nvSpPr>
        <p:spPr bwMode="auto">
          <a:xfrm>
            <a:off x="2750344" y="3471166"/>
            <a:ext cx="368081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900" b="1">
                <a:latin typeface="Garamond" charset="0"/>
              </a:rPr>
              <a:t>Şekil. </a:t>
            </a:r>
            <a:r>
              <a:rPr lang="tr-TR" altLang="en-US" sz="900">
                <a:latin typeface="Garamond" charset="0"/>
              </a:rPr>
              <a:t>Baklagiller familyası bitkilerinde çeşitli kök yumrucukları (Elçi, 1953den)</a:t>
            </a:r>
            <a:endParaRPr lang="tr-TR" altLang="en-US" sz="900"/>
          </a:p>
          <a:p>
            <a:r>
              <a:rPr lang="tr-TR" altLang="en-US" sz="900">
                <a:latin typeface="Garamond" charset="0"/>
              </a:rPr>
              <a:t>a) Yem bezelyesi (</a:t>
            </a:r>
            <a:r>
              <a:rPr lang="tr-TR" altLang="en-US" sz="900" b="1">
                <a:latin typeface="Garamond" charset="0"/>
              </a:rPr>
              <a:t>Pisum arvense L.</a:t>
            </a:r>
            <a:r>
              <a:rPr lang="tr-TR" altLang="en-US" sz="900">
                <a:latin typeface="Garamond" charset="0"/>
              </a:rPr>
              <a:t>);</a:t>
            </a:r>
            <a:endParaRPr lang="tr-TR" altLang="en-US" sz="900"/>
          </a:p>
          <a:p>
            <a:r>
              <a:rPr lang="tr-TR" altLang="en-US" sz="900">
                <a:latin typeface="Garamond" charset="0"/>
              </a:rPr>
              <a:t>b) Yara otu (</a:t>
            </a:r>
            <a:r>
              <a:rPr lang="tr-TR" altLang="en-US" sz="900" b="1">
                <a:latin typeface="Garamond" charset="0"/>
              </a:rPr>
              <a:t>Anthyllis vulneraria L.</a:t>
            </a:r>
            <a:r>
              <a:rPr lang="tr-TR" altLang="en-US" sz="900">
                <a:latin typeface="Garamond" charset="0"/>
              </a:rPr>
              <a:t>);</a:t>
            </a:r>
            <a:endParaRPr lang="tr-TR" altLang="en-US" sz="900"/>
          </a:p>
          <a:p>
            <a:r>
              <a:rPr lang="tr-TR" altLang="en-US" sz="900">
                <a:latin typeface="Garamond" charset="0"/>
              </a:rPr>
              <a:t>c) Sarı acıbakla (</a:t>
            </a:r>
            <a:r>
              <a:rPr lang="tr-TR" altLang="en-US" sz="900" b="1">
                <a:latin typeface="Garamond" charset="0"/>
              </a:rPr>
              <a:t>Lupinus luteus L.</a:t>
            </a:r>
            <a:r>
              <a:rPr lang="tr-TR" altLang="en-US" sz="900">
                <a:latin typeface="Garamond" charset="0"/>
              </a:rPr>
              <a:t>);</a:t>
            </a:r>
            <a:endParaRPr lang="tr-TR" altLang="en-US" sz="900"/>
          </a:p>
          <a:p>
            <a:r>
              <a:rPr lang="tr-TR" altLang="en-US" sz="900">
                <a:latin typeface="Garamond" charset="0"/>
              </a:rPr>
              <a:t>d) Aküçgül (</a:t>
            </a:r>
            <a:r>
              <a:rPr lang="tr-TR" altLang="en-US" sz="900" b="1">
                <a:latin typeface="Garamond" charset="0"/>
              </a:rPr>
              <a:t>Trifolium repens L.</a:t>
            </a:r>
            <a:r>
              <a:rPr lang="tr-TR" altLang="en-US" sz="900">
                <a:latin typeface="Garamond" charset="0"/>
              </a:rPr>
              <a:t>).</a:t>
            </a:r>
            <a:endParaRPr lang="tr-TR" altLang="en-US" sz="900"/>
          </a:p>
        </p:txBody>
      </p:sp>
    </p:spTree>
    <p:extLst>
      <p:ext uri="{BB962C8B-B14F-4D97-AF65-F5344CB8AC3E}">
        <p14:creationId xmlns:p14="http://schemas.microsoft.com/office/powerpoint/2010/main" val="2146223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53761"/>
            <a:ext cx="6172200" cy="436463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4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Bakterinin baklagil köküne girişi</a:t>
            </a:r>
          </a:p>
        </p:txBody>
      </p:sp>
      <p:sp>
        <p:nvSpPr>
          <p:cNvPr id="40963" name="Shape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40964" name="Rectangle 9420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25" y="589361"/>
            <a:ext cx="3188494" cy="3921919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10" name="Rectangle 94209"/>
          <p:cNvSpPr>
            <a:spLocks noChangeArrowheads="1"/>
          </p:cNvSpPr>
          <p:nvPr/>
        </p:nvSpPr>
        <p:spPr bwMode="auto">
          <a:xfrm>
            <a:off x="5000626" y="2506442"/>
            <a:ext cx="2547492" cy="72712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r>
              <a:rPr lang="tr-TR" sz="825">
                <a:solidFill>
                  <a:schemeClr val="tx1"/>
                </a:solidFill>
                <a:latin typeface="Garamond" pitchFamily="18" charset="0"/>
              </a:rPr>
              <a:t>a) Toprakta nitrojen tespit eden bakteri (Rhizobium)'ler</a:t>
            </a:r>
            <a:endParaRPr lang="tr-TR" sz="825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r-TR" sz="825">
                <a:solidFill>
                  <a:schemeClr val="tx1"/>
                </a:solidFill>
                <a:latin typeface="Garamond" pitchFamily="18" charset="0"/>
              </a:rPr>
              <a:t>b) Tohumun etrafını bakterinin sarması;</a:t>
            </a:r>
            <a:endParaRPr lang="tr-TR" sz="825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r-TR" sz="825">
                <a:solidFill>
                  <a:schemeClr val="tx1"/>
                </a:solidFill>
                <a:latin typeface="Garamond" pitchFamily="18" charset="0"/>
              </a:rPr>
              <a:t>c) Bakterinin kök emici tüylerine doğru gidişi;</a:t>
            </a:r>
            <a:endParaRPr lang="tr-TR" sz="825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r-TR" sz="825">
                <a:solidFill>
                  <a:schemeClr val="tx1"/>
                </a:solidFill>
                <a:latin typeface="Garamond" pitchFamily="18" charset="0"/>
              </a:rPr>
              <a:t>d) Bakterinin kök emici tüylerine girişi;</a:t>
            </a:r>
            <a:endParaRPr lang="tr-TR" sz="825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r-TR" sz="825">
                <a:solidFill>
                  <a:schemeClr val="tx1"/>
                </a:solidFill>
                <a:latin typeface="Garamond" pitchFamily="18" charset="0"/>
              </a:rPr>
              <a:t>e) Kök üzerinde meydana gelen bir yumrucuk (Nodozite).</a:t>
            </a:r>
            <a:endParaRPr lang="tr-TR" sz="825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9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851"/>
            <a:ext cx="6172200" cy="382938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4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Bitkinin bir hektarda biriktirdiği azot</a:t>
            </a:r>
          </a:p>
        </p:txBody>
      </p:sp>
      <p:sp>
        <p:nvSpPr>
          <p:cNvPr id="41987" name="Shape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graphicFrame>
        <p:nvGraphicFramePr>
          <p:cNvPr id="4" name="Picture 3"/>
          <p:cNvGraphicFramePr>
            <a:graphicFrameLocks noGrp="1"/>
          </p:cNvGraphicFramePr>
          <p:nvPr/>
        </p:nvGraphicFramePr>
        <p:xfrm>
          <a:off x="2323369" y="1634296"/>
          <a:ext cx="4607750" cy="22279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607750"/>
              </a:tblGrid>
              <a:tr h="12115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900" dirty="0"/>
                        <a:t>			</a:t>
                      </a:r>
                      <a:r>
                        <a:rPr lang="tr-TR" sz="900" baseline="0" dirty="0" smtClean="0"/>
                        <a:t> </a:t>
                      </a:r>
                      <a:r>
                        <a:rPr lang="tr-TR" sz="900" u="sng" dirty="0" smtClean="0"/>
                        <a:t>Tespit </a:t>
                      </a:r>
                      <a:r>
                        <a:rPr lang="tr-TR" sz="900" u="sng" dirty="0"/>
                        <a:t>edilen nitrojenin dengi </a:t>
                      </a:r>
                      <a:r>
                        <a:rPr lang="tr-TR" sz="900" u="sng" dirty="0" smtClean="0"/>
                        <a:t>olan</a:t>
                      </a:r>
                      <a:r>
                        <a:rPr lang="tr-TR" sz="900" u="sng" dirty="0"/>
                        <a:t>	</a:t>
                      </a:r>
                      <a:endParaRPr lang="tr-TR" sz="120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 dirty="0"/>
                        <a:t>			</a:t>
                      </a:r>
                      <a:r>
                        <a:rPr lang="tr-TR" sz="900" dirty="0" smtClean="0"/>
                        <a:t>%</a:t>
                      </a:r>
                      <a:r>
                        <a:rPr lang="tr-TR" sz="900" dirty="0"/>
                        <a:t>15 nitrojen        %20 nitrojen        </a:t>
                      </a:r>
                      <a:r>
                        <a:rPr lang="tr-TR" sz="900" dirty="0" smtClean="0"/>
                        <a:t>  %</a:t>
                      </a:r>
                      <a:r>
                        <a:rPr lang="tr-TR" sz="900" dirty="0"/>
                        <a:t>0.5 </a:t>
                      </a:r>
                      <a:r>
                        <a:rPr lang="tr-TR" sz="900" dirty="0" smtClean="0"/>
                        <a:t>nitrojen</a:t>
                      </a:r>
                      <a:r>
                        <a:rPr lang="tr-TR" sz="900" dirty="0"/>
                        <a:t>		</a:t>
                      </a:r>
                      <a:r>
                        <a:rPr lang="tr-TR" sz="900" dirty="0" smtClean="0"/>
                        <a:t>                        içeren </a:t>
                      </a:r>
                      <a:r>
                        <a:rPr lang="tr-TR" sz="900" dirty="0"/>
                        <a:t>Sodyum     içeren Amonyum   içeren çiftlik </a:t>
                      </a:r>
                      <a:endParaRPr lang="tr-TR" sz="900" dirty="0" smtClean="0"/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tr-TR" sz="1200" dirty="0"/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900" dirty="0" smtClean="0"/>
                        <a:t>Bitki</a:t>
                      </a:r>
                      <a:r>
                        <a:rPr lang="tr-TR" sz="900" baseline="0" dirty="0" smtClean="0"/>
                        <a:t> c</a:t>
                      </a:r>
                      <a:r>
                        <a:rPr lang="tr-TR" sz="900" dirty="0" smtClean="0"/>
                        <a:t>insi   </a:t>
                      </a:r>
                      <a:r>
                        <a:rPr lang="tr-TR" sz="900" dirty="0"/>
                        <a:t>		Nitrojen kg	</a:t>
                      </a:r>
                      <a:r>
                        <a:rPr lang="tr-TR" sz="900" dirty="0" smtClean="0"/>
                        <a:t>     Nitrat </a:t>
                      </a:r>
                      <a:r>
                        <a:rPr lang="tr-TR" sz="900" dirty="0"/>
                        <a:t>kg              Nitrat kg	                gübresi kg.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3429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900" dirty="0"/>
                        <a:t>4 yıllık yonca   	        </a:t>
                      </a:r>
                      <a:r>
                        <a:rPr lang="tr-TR" sz="900" dirty="0" smtClean="0"/>
                        <a:t>                    152.6</a:t>
                      </a:r>
                      <a:r>
                        <a:rPr lang="tr-TR" sz="900" dirty="0"/>
                        <a:t>	</a:t>
                      </a:r>
                      <a:r>
                        <a:rPr lang="tr-TR" sz="900" dirty="0" smtClean="0"/>
                        <a:t>        1017.3</a:t>
                      </a:r>
                      <a:r>
                        <a:rPr lang="tr-TR" sz="900" dirty="0"/>
                        <a:t>	</a:t>
                      </a:r>
                      <a:r>
                        <a:rPr lang="tr-TR" sz="900" dirty="0" smtClean="0"/>
                        <a:t>          763.0</a:t>
                      </a:r>
                      <a:r>
                        <a:rPr lang="tr-TR" sz="900" dirty="0"/>
                        <a:t>	</a:t>
                      </a:r>
                      <a:r>
                        <a:rPr lang="tr-TR" sz="900" dirty="0" smtClean="0"/>
                        <a:t>                30.520.0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238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900" dirty="0"/>
                        <a:t>3 yıllık korunga             </a:t>
                      </a:r>
                      <a:r>
                        <a:rPr lang="tr-TR" sz="900" dirty="0" smtClean="0"/>
                        <a:t>              138.0</a:t>
                      </a:r>
                      <a:r>
                        <a:rPr lang="tr-TR" sz="900" dirty="0"/>
                        <a:t>	</a:t>
                      </a:r>
                      <a:r>
                        <a:rPr lang="tr-TR" sz="900" dirty="0" smtClean="0"/>
                        <a:t>        </a:t>
                      </a:r>
                      <a:r>
                        <a:rPr lang="tr-TR" sz="900" dirty="0"/>
                        <a:t>920.0	</a:t>
                      </a:r>
                      <a:r>
                        <a:rPr lang="tr-TR" sz="900" dirty="0" smtClean="0"/>
                        <a:t>         690.0</a:t>
                      </a:r>
                      <a:r>
                        <a:rPr lang="tr-TR" sz="900" dirty="0"/>
                        <a:t>	</a:t>
                      </a:r>
                      <a:r>
                        <a:rPr lang="tr-TR" sz="900" baseline="0" dirty="0" smtClean="0"/>
                        <a:t>                </a:t>
                      </a:r>
                      <a:r>
                        <a:rPr lang="tr-TR" sz="900" dirty="0" smtClean="0"/>
                        <a:t>27.600.0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4347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900" dirty="0"/>
                        <a:t>1 yıllık çayır üçgülü       </a:t>
                      </a:r>
                      <a:r>
                        <a:rPr lang="tr-TR" sz="900" dirty="0" smtClean="0"/>
                        <a:t>              214.6 </a:t>
                      </a:r>
                      <a:r>
                        <a:rPr lang="tr-TR" sz="900" dirty="0"/>
                        <a:t>	 </a:t>
                      </a:r>
                      <a:r>
                        <a:rPr lang="tr-TR" sz="900" dirty="0" smtClean="0"/>
                        <a:t>      143.60                1073.0</a:t>
                      </a:r>
                      <a:r>
                        <a:rPr lang="tr-TR" sz="900" dirty="0"/>
                        <a:t>	              </a:t>
                      </a:r>
                      <a:r>
                        <a:rPr lang="tr-TR" sz="900" dirty="0" smtClean="0"/>
                        <a:t>  42.920.0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</a:tbl>
          </a:graphicData>
        </a:graphic>
      </p:graphicFrame>
      <p:sp>
        <p:nvSpPr>
          <p:cNvPr id="41989" name="Rectangle 95232"/>
          <p:cNvSpPr>
            <a:spLocks noChangeArrowheads="1"/>
          </p:cNvSpPr>
          <p:nvPr/>
        </p:nvSpPr>
        <p:spPr bwMode="auto">
          <a:xfrm>
            <a:off x="3050099" y="1274409"/>
            <a:ext cx="289855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tr-TR" altLang="en-US" sz="1050" b="1">
                <a:latin typeface="Garamond" charset="0"/>
              </a:rPr>
              <a:t>Tablo.  </a:t>
            </a:r>
            <a:r>
              <a:rPr lang="tr-TR" altLang="en-US" sz="1050">
                <a:latin typeface="Garamond" charset="0"/>
              </a:rPr>
              <a:t>Bitkinin bir hektarda tespit ettiği nitrojen kg</a:t>
            </a:r>
            <a:endParaRPr lang="tr-TR" altLang="en-US" sz="1050"/>
          </a:p>
        </p:txBody>
      </p:sp>
    </p:spTree>
    <p:extLst>
      <p:ext uri="{BB962C8B-B14F-4D97-AF65-F5344CB8AC3E}">
        <p14:creationId xmlns:p14="http://schemas.microsoft.com/office/powerpoint/2010/main" val="1834354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80"/>
            <a:ext cx="6172200" cy="544522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18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Baklagil bitkilerinin kök hücrelerindeki bakteri etkinliği</a:t>
            </a:r>
          </a:p>
        </p:txBody>
      </p:sp>
      <p:sp>
        <p:nvSpPr>
          <p:cNvPr id="43011" name="Shape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43012" name="Rectangle 9625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3735" y="696517"/>
            <a:ext cx="3348038" cy="409694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59" name="Rectangle 96258"/>
          <p:cNvSpPr>
            <a:spLocks noChangeArrowheads="1"/>
          </p:cNvSpPr>
          <p:nvPr/>
        </p:nvSpPr>
        <p:spPr bwMode="auto">
          <a:xfrm>
            <a:off x="4839892" y="949918"/>
            <a:ext cx="2372765" cy="8540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825" b="1">
                <a:latin typeface="Garamond" charset="0"/>
              </a:rPr>
              <a:t>Şekil. </a:t>
            </a:r>
            <a:r>
              <a:rPr lang="tr-TR" altLang="en-US" sz="825">
                <a:latin typeface="Garamond" charset="0"/>
              </a:rPr>
              <a:t>Baklagil familyası bitkilerinin kök hücrelerinde </a:t>
            </a:r>
            <a:endParaRPr lang="tr-TR" altLang="en-US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tr-TR" altLang="en-US" sz="825">
                <a:latin typeface="Garamond" charset="0"/>
              </a:rPr>
              <a:t>bakteri etkinliği (aktivitesi) (Bieberdorf, 1938'den)</a:t>
            </a:r>
          </a:p>
          <a:p>
            <a:pPr eaLnBrk="1" hangingPunct="1"/>
            <a:endParaRPr lang="tr-TR" altLang="en-US" sz="825"/>
          </a:p>
          <a:p>
            <a:r>
              <a:rPr lang="tr-TR" altLang="en-US" sz="825">
                <a:latin typeface="Garamond" charset="0"/>
              </a:rPr>
              <a:t>a) Bakterinin köke emici kıldan girişi;</a:t>
            </a:r>
            <a:endParaRPr lang="tr-TR" altLang="en-US" sz="825"/>
          </a:p>
          <a:p>
            <a:r>
              <a:rPr lang="tr-TR" altLang="en-US" sz="825">
                <a:latin typeface="Garamond" charset="0"/>
              </a:rPr>
              <a:t>b) Bakterinin köke epidermisden girişi;</a:t>
            </a:r>
            <a:endParaRPr lang="tr-TR" altLang="en-US" sz="825">
              <a:latin typeface="Garamond" charset="0"/>
              <a:ea typeface="Times New Roman" charset="0"/>
              <a:cs typeface="Times New Roman" charset="0"/>
            </a:endParaRPr>
          </a:p>
          <a:p>
            <a:r>
              <a:rPr lang="tr-TR" altLang="en-US" sz="825">
                <a:latin typeface="Garamond" charset="0"/>
                <a:ea typeface="Times New Roman" charset="0"/>
                <a:cs typeface="Times New Roman" charset="0"/>
              </a:rPr>
              <a:t>c) Bakterinin emici kıllara çeşitli giriş şekilleri.</a:t>
            </a:r>
            <a:r>
              <a:rPr lang="tr-TR" altLang="en-US" sz="825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297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559"/>
            <a:ext cx="6172200" cy="543946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7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Bakteri ile aşılamanın önemi</a:t>
            </a:r>
          </a:p>
        </p:txBody>
      </p:sp>
      <p:sp>
        <p:nvSpPr>
          <p:cNvPr id="44035" name="Shape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graphicFrame>
        <p:nvGraphicFramePr>
          <p:cNvPr id="4" name="Picture 3"/>
          <p:cNvGraphicFramePr>
            <a:graphicFrameLocks noGrp="1"/>
          </p:cNvGraphicFramePr>
          <p:nvPr/>
        </p:nvGraphicFramePr>
        <p:xfrm>
          <a:off x="2270057" y="1554031"/>
          <a:ext cx="4071966" cy="80367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071966"/>
              </a:tblGrid>
              <a:tr h="278732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900" dirty="0"/>
                        <a:t>İşlem		</a:t>
                      </a:r>
                      <a:r>
                        <a:rPr lang="tr-TR" sz="900" dirty="0" smtClean="0"/>
                        <a:t>12 </a:t>
                      </a:r>
                      <a:r>
                        <a:rPr lang="tr-TR" sz="900" dirty="0"/>
                        <a:t>haftalık yonca	15haftalık bezelye</a:t>
                      </a:r>
                      <a:endParaRPr lang="tr-TR" sz="8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524946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900" dirty="0"/>
                        <a:t>Aşılanmış		101.66		</a:t>
                      </a:r>
                      <a:r>
                        <a:rPr lang="tr-TR" sz="900" dirty="0" smtClean="0"/>
                        <a:t>898.9</a:t>
                      </a:r>
                      <a:endParaRPr lang="tr-TR" sz="800" dirty="0"/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tr-TR" sz="900" dirty="0"/>
                        <a:t>Kontrol		  24.09		</a:t>
                      </a:r>
                      <a:r>
                        <a:rPr lang="tr-TR" sz="900" dirty="0" smtClean="0"/>
                        <a:t>104.4</a:t>
                      </a:r>
                      <a:r>
                        <a:rPr lang="tr-TR" sz="900" dirty="0"/>
                        <a:t>	</a:t>
                      </a:r>
                      <a:endParaRPr lang="tr-TR" sz="8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</a:tbl>
          </a:graphicData>
        </a:graphic>
      </p:graphicFrame>
      <p:sp>
        <p:nvSpPr>
          <p:cNvPr id="97281" name="Rectangle 97280"/>
          <p:cNvSpPr>
            <a:spLocks noChangeArrowheads="1"/>
          </p:cNvSpPr>
          <p:nvPr/>
        </p:nvSpPr>
        <p:spPr bwMode="auto">
          <a:xfrm>
            <a:off x="2268142" y="1113712"/>
            <a:ext cx="4071938" cy="369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900" b="1">
                <a:latin typeface="Garamond" charset="0"/>
              </a:rPr>
              <a:t>Tablo. </a:t>
            </a:r>
            <a:r>
              <a:rPr lang="tr-TR" altLang="en-US" sz="900">
                <a:latin typeface="Garamond" charset="0"/>
              </a:rPr>
              <a:t>Yonca ve bezelyede aşılanmış ve kontrolden elde edilen kuru madde miktarları (kg/da)</a:t>
            </a:r>
            <a:endParaRPr lang="tr-TR" altLang="en-US" sz="900"/>
          </a:p>
        </p:txBody>
      </p:sp>
      <p:graphicFrame>
        <p:nvGraphicFramePr>
          <p:cNvPr id="6" name="Picture 5"/>
          <p:cNvGraphicFramePr>
            <a:graphicFrameLocks noGrp="1"/>
          </p:cNvGraphicFramePr>
          <p:nvPr/>
        </p:nvGraphicFramePr>
        <p:xfrm>
          <a:off x="2270057" y="3107132"/>
          <a:ext cx="4071966" cy="107157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870753"/>
                <a:gridCol w="799871"/>
                <a:gridCol w="800447"/>
                <a:gridCol w="800447"/>
                <a:gridCol w="800447"/>
              </a:tblGrid>
              <a:tr h="267893">
                <a:tc rowSpan="2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 dirty="0"/>
                        <a:t>İşlem</a:t>
                      </a:r>
                      <a:endParaRPr lang="tr-TR" sz="8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 dirty="0"/>
                        <a:t>Taş Yoncası</a:t>
                      </a:r>
                      <a:endParaRPr lang="tr-TR" sz="8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Yonca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78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Toprak üstü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Kök kısmı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Toprak üstü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Kök kısmı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267893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Aşılanmış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2.29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2.01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2.56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2.14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267893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Aşılanmamış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1.37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0.88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/>
                        <a:t>1.51</a:t>
                      </a:r>
                      <a:endParaRPr lang="tr-TR" sz="80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tr-TR" sz="900" dirty="0"/>
                        <a:t>0.71</a:t>
                      </a:r>
                      <a:endParaRPr lang="tr-TR" sz="8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</a:tbl>
          </a:graphicData>
        </a:graphic>
      </p:graphicFrame>
      <p:sp>
        <p:nvSpPr>
          <p:cNvPr id="97282" name="Rectangle 97281"/>
          <p:cNvSpPr>
            <a:spLocks noChangeArrowheads="1"/>
          </p:cNvSpPr>
          <p:nvPr/>
        </p:nvSpPr>
        <p:spPr bwMode="auto">
          <a:xfrm>
            <a:off x="2268142" y="2560127"/>
            <a:ext cx="4071938" cy="50783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900" b="1">
                <a:latin typeface="Garamond" charset="0"/>
              </a:rPr>
              <a:t>Tablo.  </a:t>
            </a:r>
            <a:r>
              <a:rPr lang="tr-TR" altLang="en-US" sz="900">
                <a:latin typeface="Garamond" charset="0"/>
              </a:rPr>
              <a:t>Aşılanan ve aşılanmayan yonca ve taşyoncasında toprak üstü ve kök kısımlarının kuru madde yüzdeleri</a:t>
            </a:r>
            <a:endParaRPr lang="tr-TR" altLang="en-US" sz="900"/>
          </a:p>
          <a:p>
            <a:endParaRPr lang="tr-TR" altLang="en-US" sz="900"/>
          </a:p>
        </p:txBody>
      </p:sp>
    </p:spTree>
    <p:extLst>
      <p:ext uri="{BB962C8B-B14F-4D97-AF65-F5344CB8AC3E}">
        <p14:creationId xmlns:p14="http://schemas.microsoft.com/office/powerpoint/2010/main" val="656620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286</Words>
  <Application>Microsoft Macintosh PowerPoint</Application>
  <PresentationFormat>On-screen Show (16:9)</PresentationFormat>
  <Paragraphs>72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Garamond</vt:lpstr>
      <vt:lpstr>Times New Roman</vt:lpstr>
      <vt:lpstr>Arial</vt:lpstr>
      <vt:lpstr>Office Theme</vt:lpstr>
      <vt:lpstr>Custom Design</vt:lpstr>
      <vt:lpstr>YEM KÜLTÜRÜNÜN İLKELERİ</vt:lpstr>
      <vt:lpstr>Azotun Önemi</vt:lpstr>
      <vt:lpstr>Baklagil köklerinde yumrucuk yapan bakteri grupları</vt:lpstr>
      <vt:lpstr>Yumrucuk şekilleri</vt:lpstr>
      <vt:lpstr>Bakterinin baklagil köküne girişi</vt:lpstr>
      <vt:lpstr>Bitkinin bir hektarda biriktirdiği azot</vt:lpstr>
      <vt:lpstr>Baklagil bitkilerinin kök hücrelerindeki bakteri etkinliği</vt:lpstr>
      <vt:lpstr>Bakteri ile aşılamanın önemi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36</cp:revision>
  <dcterms:created xsi:type="dcterms:W3CDTF">2015-10-19T14:04:59Z</dcterms:created>
  <dcterms:modified xsi:type="dcterms:W3CDTF">2017-11-24T13:48:30Z</dcterms:modified>
</cp:coreProperties>
</file>