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</p:sldMasterIdLst>
  <p:notesMasterIdLst>
    <p:notesMasterId r:id="rId11"/>
  </p:notesMasterIdLst>
  <p:handoutMasterIdLst>
    <p:handoutMasterId r:id="rId12"/>
  </p:handoutMasterIdLst>
  <p:sldIdLst>
    <p:sldId id="256" r:id="rId3"/>
    <p:sldId id="358" r:id="rId4"/>
    <p:sldId id="359" r:id="rId5"/>
    <p:sldId id="360" r:id="rId6"/>
    <p:sldId id="361" r:id="rId7"/>
    <p:sldId id="362" r:id="rId8"/>
    <p:sldId id="363" r:id="rId9"/>
    <p:sldId id="364" r:id="rId10"/>
  </p:sldIdLst>
  <p:sldSz cx="9144000" cy="5143500" type="screen16x9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2454"/>
    <p:restoredTop sz="90496"/>
  </p:normalViewPr>
  <p:slideViewPr>
    <p:cSldViewPr>
      <p:cViewPr>
        <p:scale>
          <a:sx n="155" d="100"/>
          <a:sy n="155" d="100"/>
        </p:scale>
        <p:origin x="1496" y="10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1D1C7187-52DB-480B-B579-7031AA33D1DF}" type="datetime1">
              <a:rPr lang="en-US"/>
              <a:pPr>
                <a:defRPr/>
              </a:pPr>
              <a:t>11/24/17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YEM KÜLTÜRÜNÜN İLKELERİ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AE4CB48E-7AB3-4342-951B-8AFA89D940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66217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AD501AE4-6705-0645-84C1-3ED81A4EC9EC}" type="datetimeFigureOut">
              <a:rPr lang="en-US"/>
              <a:pPr>
                <a:defRPr/>
              </a:pPr>
              <a:t>11/24/17</a:t>
            </a:fld>
            <a:endParaRPr lang="en-US"/>
          </a:p>
        </p:txBody>
      </p:sp>
      <p:sp>
        <p:nvSpPr>
          <p:cNvPr id="55300" name="Rectangl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YEM KÜLTÜRÜNÜN İLKELERİ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80BE2213-DCF4-ED42-A32C-6880A148AB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517722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hap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6323" name="Shap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6324" name="Shape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latin typeface="Calibri" charset="0"/>
              </a:rPr>
              <a:t>YEM KÜLTÜRÜNÜN İLKELERİ</a:t>
            </a:r>
          </a:p>
        </p:txBody>
      </p:sp>
    </p:spTree>
    <p:extLst>
      <p:ext uri="{BB962C8B-B14F-4D97-AF65-F5344CB8AC3E}">
        <p14:creationId xmlns:p14="http://schemas.microsoft.com/office/powerpoint/2010/main" val="241984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4EBCB-D3C6-9841-A6BA-C2AF2B071DBA}" type="datetime1">
              <a:rPr lang="en-US"/>
              <a:pPr>
                <a:defRPr/>
              </a:pPr>
              <a:t>11/24/17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YEM KÜLTÜRÜNÜN İLKELERİ</a:t>
            </a: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EE9070-2B08-0343-892F-33B574FA7D1E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9961"/>
            <a:ext cx="506288" cy="45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099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357FA-C664-6B4D-BF11-FBD1B70B7A11}" type="datetime1">
              <a:rPr lang="en-US"/>
              <a:pPr>
                <a:defRPr/>
              </a:pPr>
              <a:t>11/24/17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YEM KÜLTÜRÜNÜN İLKELERİ</a:t>
            </a: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3B814-FF0D-B145-BD95-F44AF0D7A577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9961"/>
            <a:ext cx="506288" cy="45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32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328AC-0F26-2546-BEF3-796DD65C9AC0}" type="datetime1">
              <a:rPr lang="en-US"/>
              <a:pPr>
                <a:defRPr/>
              </a:pPr>
              <a:t>11/24/17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YEM KÜLTÜRÜNÜN İLKELERİ</a:t>
            </a: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EBB94-F1BE-4847-8D1B-0A0487D99D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2752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81C25-283A-F74C-9B4C-DD326CBC6736}" type="datetime1">
              <a:rPr lang="en-US"/>
              <a:pPr>
                <a:defRPr/>
              </a:pPr>
              <a:t>11/24/17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YEM KÜLTÜRÜNÜN İLKELERİ</a:t>
            </a: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7049A9-71A1-A84E-B6E3-41D8789033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3345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44EF5-3BC8-E64B-9F88-B4A4553913A4}" type="datetime1">
              <a:rPr lang="en-US"/>
              <a:pPr>
                <a:defRPr/>
              </a:pPr>
              <a:t>11/24/17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YEM KÜLTÜRÜNÜN İLKELERİ</a:t>
            </a: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A9A08-FBAC-E943-9A8D-B0CAE2403D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3277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0315A-4988-B545-8B7F-65B8FB212A21}" type="datetime1">
              <a:rPr lang="en-US"/>
              <a:pPr>
                <a:defRPr/>
              </a:pPr>
              <a:t>11/24/17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YEM KÜLTÜRÜNÜN İLKELERİ</a:t>
            </a: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EDF2A8-6AD1-FD47-9625-019CAED13B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1043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4715A-2480-7041-95D4-1DEA6F5A1B14}" type="datetime1">
              <a:rPr lang="en-US"/>
              <a:pPr>
                <a:defRPr/>
              </a:pPr>
              <a:t>11/24/17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YEM KÜLTÜRÜNÜN İLKELERİ</a:t>
            </a:r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B1F68-B41C-B145-A521-AFB156C055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1116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38810-3A75-6D4D-A653-3C9122AE7E68}" type="datetime1">
              <a:rPr lang="en-US"/>
              <a:pPr>
                <a:defRPr/>
              </a:pPr>
              <a:t>11/24/17</a:t>
            </a:fld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YEM KÜLTÜRÜNÜN İLKELERİ</a:t>
            </a:r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4727DC-8152-074E-B806-CFBE3D013C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0745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A6DAF-C1A9-7947-A0FA-BD552F813A2B}" type="datetime1">
              <a:rPr lang="en-US"/>
              <a:pPr>
                <a:defRPr/>
              </a:pPr>
              <a:t>11/24/17</a:t>
            </a:fld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YEM KÜLTÜRÜNÜN İLKELERİ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EA5EEA-71F5-AF44-9AB5-E29FF69129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1478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F85B0-AB21-C246-B460-BACDA1F30321}" type="datetime1">
              <a:rPr lang="en-US"/>
              <a:pPr>
                <a:defRPr/>
              </a:pPr>
              <a:t>11/24/17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YEM KÜLTÜRÜNÜN İLKELERİ</a:t>
            </a: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59462D-7540-1A4D-8B0F-98475187D1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40332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C3ABB-6000-0747-A216-9C976CA529A5}" type="datetime1">
              <a:rPr lang="en-US"/>
              <a:pPr>
                <a:defRPr/>
              </a:pPr>
              <a:t>11/24/17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YEM KÜLTÜRÜNÜN İLKELERİ</a:t>
            </a: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9CD183-1B3B-394B-8E86-2924135C3F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572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05979"/>
            <a:ext cx="7571184" cy="857250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B6B3F5-BB09-6B4A-9510-F2559A915688}" type="datetime1">
              <a:rPr lang="en-US" smtClean="0"/>
              <a:pPr>
                <a:defRPr/>
              </a:pPr>
              <a:t>11/24/17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YEM KÜLTÜRÜNÜN İLKELERİ DERSİ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7A4B8-98E7-A341-8DD4-7EE91DA868EF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9960"/>
            <a:ext cx="504056" cy="45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658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5979"/>
            <a:ext cx="80010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9A909-6F33-2045-9B19-11C06BCF4F5E}" type="datetime1">
              <a:rPr lang="en-US"/>
              <a:pPr>
                <a:defRPr/>
              </a:pPr>
              <a:t>11/24/17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YEM KÜLTÜRÜNÜN İLKELERİ</a:t>
            </a: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790470-575A-964D-A7D8-0B2E355AC696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9961"/>
            <a:ext cx="506288" cy="45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915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8F3D5-45FD-0148-A6D9-B4A0037F710B}" type="datetime1">
              <a:rPr lang="en-US"/>
              <a:pPr>
                <a:defRPr/>
              </a:pPr>
              <a:t>11/24/17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YEM KÜLTÜRÜNÜN İLKELERİ</a:t>
            </a: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39BEB2-19A9-2B4A-ACF6-F745D9E4AAA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9961"/>
            <a:ext cx="506288" cy="45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842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6298E-6FB0-9143-BF28-D8D9AF94B037}" type="datetime1">
              <a:rPr lang="en-US"/>
              <a:pPr>
                <a:defRPr/>
              </a:pPr>
              <a:t>11/24/17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YEM KÜLTÜRÜNÜN İLKELERİ</a:t>
            </a: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42BF9A-EFB2-C441-916B-5E815EE0EA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9961"/>
            <a:ext cx="506288" cy="45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093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5979"/>
            <a:ext cx="80010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8BDBB-7FE3-6F42-9072-1C8F3E60CB88}" type="datetime1">
              <a:rPr lang="en-US"/>
              <a:pPr>
                <a:defRPr/>
              </a:pPr>
              <a:t>11/24/17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YEM KÜLTÜRÜNÜN İLKELERİ</a:t>
            </a:r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0AE29-3FC5-BB48-BDB7-50229ADED8E6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9961"/>
            <a:ext cx="506288" cy="45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016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5979"/>
            <a:ext cx="80010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C2DE2-56C2-FC4A-859F-85601C0B5733}" type="datetime1">
              <a:rPr lang="en-US"/>
              <a:pPr>
                <a:defRPr/>
              </a:pPr>
              <a:t>11/24/17</a:t>
            </a:fld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YEM KÜLTÜRÜNÜN İLKELERİ</a:t>
            </a:r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AF7CFE-F71E-ED40-B51B-95199E7D8D61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9961"/>
            <a:ext cx="506288" cy="45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578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22837-31B7-C948-AF4E-C129EED9167F}" type="datetime1">
              <a:rPr lang="en-US"/>
              <a:pPr>
                <a:defRPr/>
              </a:pPr>
              <a:t>11/24/17</a:t>
            </a:fld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YEM KÜLTÜRÜNÜN İLKELERİ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B1182-C12A-794B-A53F-8EEF6323220C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9961"/>
            <a:ext cx="506288" cy="45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968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11D48-ED16-B94A-91D0-CF189151AEF9}" type="datetime1">
              <a:rPr lang="en-US"/>
              <a:pPr>
                <a:defRPr/>
              </a:pPr>
              <a:t>11/24/17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YEM KÜLTÜRÜNÜN İLKELERİ</a:t>
            </a: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8824B4-05D9-7F4F-98CE-15DF82BECCC0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9961"/>
            <a:ext cx="506288" cy="45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03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theme" Target="../theme/theme2.xml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56B6B3F5-BB09-6B4A-9510-F2559A915688}" type="datetime1">
              <a:rPr lang="en-US"/>
              <a:pPr>
                <a:defRPr/>
              </a:pPr>
              <a:t>11/24/17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43250" y="4768454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YEM KÜLTÜRÜNÜN İLKELERİ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2B07A4B8-98E7-A341-8DD4-7EE91DA868E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7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</p:sldLayoutIdLst>
  <p:hf sldNum="0" hdr="0" dt="0"/>
  <p:txStyles>
    <p:titleStyle>
      <a:lvl1pPr marL="257175" indent="-257175" algn="ctr" defTabSz="-10404872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marL="257175" indent="-257175" algn="ctr" defTabSz="-10404872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marL="257175" indent="-257175" algn="ctr" defTabSz="-10404872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marL="257175" indent="-257175" algn="ctr" defTabSz="-10404872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marL="257175" indent="-257175" algn="ctr" defTabSz="-10404872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600075" indent="-257175" algn="ctr" defTabSz="-10404872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942975" indent="-257175" algn="ctr" defTabSz="-10404872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285875" indent="-257175" algn="ctr" defTabSz="-10404872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628775" indent="-257175" algn="ctr" defTabSz="-10404872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defTabSz="-10404872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-10404872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-10404872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-10404872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-10404872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rtl="0" latinLnBrk="0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rtl="0" latinLnBrk="0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rtl="0" latinLnBrk="0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rtl="0" latinLnBrk="0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/>
          </p:cNvSpPr>
          <p:nvPr>
            <p:ph type="title"/>
          </p:nvPr>
        </p:nvSpPr>
        <p:spPr bwMode="auto">
          <a:xfrm>
            <a:off x="685800" y="205979"/>
            <a:ext cx="8001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CDF110D3-A983-CD49-ACA0-664EB2431A63}" type="datetime1">
              <a:rPr lang="en-US"/>
              <a:pPr>
                <a:defRPr/>
              </a:pPr>
              <a:t>11/24/17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43250" y="4768454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YEM KÜLTÜRÜNÜN İLKELERİ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BA3578D7-5193-FA4A-AC0B-2A4936C6896D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9961"/>
            <a:ext cx="506288" cy="45249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</p:sldLayoutIdLst>
  <p:hf sldNum="0" hdr="0" dt="0"/>
  <p:txStyles>
    <p:titleStyle>
      <a:lvl1pPr marL="257175" indent="-257175" algn="ctr" defTabSz="-10404872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marL="257175" indent="-257175" algn="ctr" defTabSz="-10404872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marL="257175" indent="-257175" algn="ctr" defTabSz="-10404872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marL="257175" indent="-257175" algn="ctr" defTabSz="-10404872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marL="257175" indent="-257175" algn="ctr" defTabSz="-10404872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600075" indent="-257175" algn="ctr" defTabSz="-10404872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942975" indent="-257175" algn="ctr" defTabSz="-10404872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285875" indent="-257175" algn="ctr" defTabSz="-10404872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628775" indent="-257175" algn="ctr" defTabSz="-10404872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defTabSz="-10404872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-10404872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-10404872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-10404872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-10404872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rtl="0" latinLnBrk="0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rtl="0" latinLnBrk="0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rtl="0" latinLnBrk="0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rtl="0" latinLnBrk="0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2"/>
          <p:cNvSpPr>
            <a:spLocks noGrp="1"/>
          </p:cNvSpPr>
          <p:nvPr>
            <p:ph type="ctrTitle"/>
          </p:nvPr>
        </p:nvSpPr>
        <p:spPr>
          <a:xfrm>
            <a:off x="1654969" y="1597641"/>
            <a:ext cx="5834063" cy="1101684"/>
          </a:xfrm>
          <a:scene3d>
            <a:camera prst="orthographicFront"/>
            <a:lightRig rig="threePt" dir="t"/>
          </a:scene3d>
          <a:sp3d/>
        </p:spPr>
        <p:txBody>
          <a:bodyPr rtlCol="0">
            <a:normAutofit/>
            <a:scene3d>
              <a:camera prst="orthographicFront"/>
              <a:lightRig rig="twoPt" dir="tl">
                <a:rot lat="0" lon="0" rev="7200000"/>
              </a:lightRig>
            </a:scene3d>
            <a:sp3d contourW="8890" prstMaterial="flat">
              <a:bevelT w="31750" h="31750"/>
              <a:contourClr>
                <a:schemeClr val="accent2">
                  <a:shade val="80000"/>
                </a:schemeClr>
              </a:contourClr>
            </a:sp3d>
          </a:bodyPr>
          <a:lstStyle/>
          <a:p>
            <a:pPr marL="0" indent="0" defTabSz="685800" eaLnBrk="1" fontAlgn="auto" hangingPunct="1">
              <a:spcAft>
                <a:spcPts val="0"/>
              </a:spcAft>
              <a:defRPr/>
            </a:pPr>
            <a:r>
              <a:rPr lang="tr-TR" b="1" dirty="0">
                <a:ln w="11430"/>
                <a:gradFill>
                  <a:gsLst>
                    <a:gs pos="0">
                      <a:schemeClr val="accent2">
                        <a:tint val="70000"/>
                        <a:shade val="10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7000"/>
                    </a:srgbClr>
                  </a:outerShdw>
                </a:effectLst>
              </a:rPr>
              <a:t>YEM KÜLTÜRÜNÜN İLKELERİ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hade val="10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7000"/>
                  </a:srgbClr>
                </a:outerShdw>
              </a:effectLst>
            </a:endParaRPr>
          </a:p>
        </p:txBody>
      </p:sp>
      <p:sp>
        <p:nvSpPr>
          <p:cNvPr id="3" name="Picture 3"/>
          <p:cNvSpPr>
            <a:spLocks noGrp="1"/>
          </p:cNvSpPr>
          <p:nvPr>
            <p:ph type="subTitle" idx="1"/>
          </p:nvPr>
        </p:nvSpPr>
        <p:spPr>
          <a:xfrm>
            <a:off x="2171700" y="2914429"/>
            <a:ext cx="4800600" cy="1314671"/>
          </a:xfrm>
          <a:scene3d>
            <a:camera prst="orthographicFront"/>
            <a:lightRig rig="threePt" dir="t"/>
          </a:scene3d>
          <a:sp3d/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800" eaLnBrk="1" fontAlgn="auto" hangingPunct="1">
              <a:spcAft>
                <a:spcPts val="0"/>
              </a:spcAft>
              <a:defRPr/>
            </a:pPr>
            <a:r>
              <a:rPr lang="tr-TR" sz="2700" b="1" dirty="0" err="1">
                <a:ln w="11430"/>
                <a:gradFill>
                  <a:gsLst>
                    <a:gs pos="0">
                      <a:schemeClr val="accent6">
                        <a:tint val="70000"/>
                        <a:shade val="100000"/>
                        <a:satMod val="130000"/>
                      </a:schemeClr>
                    </a:gs>
                    <a:gs pos="25000">
                      <a:schemeClr val="accent6">
                        <a:tint val="92000"/>
                        <a:shade val="100000"/>
                        <a:satMod val="105000"/>
                      </a:schemeClr>
                    </a:gs>
                    <a:gs pos="50000">
                      <a:schemeClr val="accent6">
                        <a:tint val="100000"/>
                        <a:shade val="99000"/>
                        <a:satMod val="100000"/>
                      </a:schemeClr>
                    </a:gs>
                    <a:gs pos="75000">
                      <a:schemeClr val="accent6">
                        <a:tint val="92000"/>
                        <a:shade val="100000"/>
                        <a:satMod val="105000"/>
                      </a:schemeClr>
                    </a:gs>
                    <a:gs pos="100000">
                      <a:schemeClr val="accent6">
                        <a:tint val="70000"/>
                        <a:shade val="100000"/>
                        <a:satMod val="13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Prof.Dr</a:t>
            </a:r>
            <a:r>
              <a:rPr lang="tr-TR" sz="2700" b="1" dirty="0">
                <a:ln w="11430"/>
                <a:gradFill>
                  <a:gsLst>
                    <a:gs pos="0">
                      <a:schemeClr val="accent6">
                        <a:tint val="70000"/>
                        <a:shade val="100000"/>
                        <a:satMod val="130000"/>
                      </a:schemeClr>
                    </a:gs>
                    <a:gs pos="25000">
                      <a:schemeClr val="accent6">
                        <a:tint val="92000"/>
                        <a:shade val="100000"/>
                        <a:satMod val="105000"/>
                      </a:schemeClr>
                    </a:gs>
                    <a:gs pos="50000">
                      <a:schemeClr val="accent6">
                        <a:tint val="100000"/>
                        <a:shade val="99000"/>
                        <a:satMod val="100000"/>
                      </a:schemeClr>
                    </a:gs>
                    <a:gs pos="75000">
                      <a:schemeClr val="accent6">
                        <a:tint val="92000"/>
                        <a:shade val="100000"/>
                        <a:satMod val="105000"/>
                      </a:schemeClr>
                    </a:gs>
                    <a:gs pos="100000">
                      <a:schemeClr val="accent6">
                        <a:tint val="70000"/>
                        <a:shade val="100000"/>
                        <a:satMod val="13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 Cengiz Sancak</a:t>
            </a:r>
            <a:endParaRPr lang="en-US" sz="2700" b="1" dirty="0">
              <a:ln w="11430"/>
              <a:gradFill>
                <a:gsLst>
                  <a:gs pos="0">
                    <a:schemeClr val="accent6">
                      <a:tint val="70000"/>
                      <a:shade val="100000"/>
                      <a:satMod val="130000"/>
                    </a:schemeClr>
                  </a:gs>
                  <a:gs pos="25000">
                    <a:schemeClr val="accent6">
                      <a:tint val="92000"/>
                      <a:shade val="100000"/>
                      <a:satMod val="105000"/>
                    </a:schemeClr>
                  </a:gs>
                  <a:gs pos="50000">
                    <a:schemeClr val="accent6">
                      <a:tint val="100000"/>
                      <a:shade val="99000"/>
                      <a:satMod val="100000"/>
                    </a:schemeClr>
                  </a:gs>
                  <a:gs pos="75000">
                    <a:schemeClr val="accent6">
                      <a:tint val="92000"/>
                      <a:shade val="100000"/>
                      <a:satMod val="105000"/>
                    </a:schemeClr>
                  </a:gs>
                  <a:gs pos="100000">
                    <a:schemeClr val="accent6">
                      <a:tint val="70000"/>
                      <a:shade val="100000"/>
                      <a:satMod val="13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076" name="Shape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898989"/>
                </a:solidFill>
                <a:latin typeface="Calibri" charset="0"/>
              </a:rPr>
              <a:t>YEM KÜLTÜRÜNÜN İLKELERİ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1"/>
          <p:cNvSpPr>
            <a:spLocks noGrp="1"/>
          </p:cNvSpPr>
          <p:nvPr>
            <p:ph type="title"/>
          </p:nvPr>
        </p:nvSpPr>
        <p:spPr>
          <a:xfrm>
            <a:off x="1463278" y="-475"/>
            <a:ext cx="6170792" cy="857534"/>
          </a:xfrm>
          <a:scene3d>
            <a:camera prst="orthographicFront"/>
            <a:lightRig rig="threePt" dir="t"/>
          </a:scene3d>
          <a:sp3d/>
        </p:spPr>
        <p:txBody>
          <a:bodyPr rtlCol="0">
            <a:normAutofit/>
            <a:scene3d>
              <a:camera prst="orthographicFront"/>
              <a:lightRig rig="twoPt" dir="tl">
                <a:rot lat="0" lon="0" rev="7200000"/>
              </a:lightRig>
            </a:scene3d>
            <a:sp3d contourW="8890" prstMaterial="flat">
              <a:bevelT w="31750" h="31750"/>
              <a:contourClr>
                <a:schemeClr val="accent2">
                  <a:shade val="80000"/>
                </a:schemeClr>
              </a:contourClr>
            </a:sp3d>
          </a:bodyPr>
          <a:lstStyle/>
          <a:p>
            <a:pPr defTabSz="685783">
              <a:defRPr/>
            </a:pPr>
            <a:r>
              <a:rPr lang="tr-TR" sz="3000" b="1" dirty="0">
                <a:ln w="11430"/>
                <a:gradFill>
                  <a:gsLst>
                    <a:gs pos="0">
                      <a:schemeClr val="accent2">
                        <a:tint val="70000"/>
                        <a:shade val="10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7000"/>
                    </a:srgbClr>
                  </a:outerShdw>
                </a:effectLst>
              </a:rPr>
              <a:t>Azotun Önemi</a:t>
            </a:r>
          </a:p>
        </p:txBody>
      </p:sp>
      <p:sp>
        <p:nvSpPr>
          <p:cNvPr id="37891" name="Shape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557199" indent="-21430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857228" indent="-17144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200120" indent="-17144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543012" indent="-17144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1885903" indent="-1714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228795" indent="-1714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571686" indent="-1714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914577" indent="-1714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898989"/>
                </a:solidFill>
                <a:latin typeface="Calibri" charset="0"/>
              </a:rPr>
              <a:t>YEM KÜLTÜRÜNÜN İLKELERİ</a:t>
            </a:r>
            <a:endParaRPr lang="tr-TR" altLang="en-US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37892" name="Rectangle 102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2288" y="803674"/>
            <a:ext cx="2849166" cy="3940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77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1"/>
          <p:cNvSpPr>
            <a:spLocks noGrp="1"/>
          </p:cNvSpPr>
          <p:nvPr>
            <p:ph type="title"/>
          </p:nvPr>
        </p:nvSpPr>
        <p:spPr>
          <a:xfrm>
            <a:off x="1487308" y="205980"/>
            <a:ext cx="6170792" cy="857915"/>
          </a:xfrm>
          <a:scene3d>
            <a:camera prst="orthographicFront"/>
            <a:lightRig rig="threePt" dir="t"/>
          </a:scene3d>
          <a:sp3d/>
        </p:spPr>
        <p:txBody>
          <a:bodyPr rtlCol="0">
            <a:normAutofit/>
            <a:scene3d>
              <a:camera prst="orthographicFront"/>
              <a:lightRig rig="twoPt" dir="tl">
                <a:rot lat="0" lon="0" rev="7200000"/>
              </a:lightRig>
            </a:scene3d>
            <a:sp3d contourW="8890" prstMaterial="flat">
              <a:bevelT w="31750" h="31750"/>
              <a:contourClr>
                <a:schemeClr val="accent2">
                  <a:shade val="80000"/>
                </a:schemeClr>
              </a:contourClr>
            </a:sp3d>
          </a:bodyPr>
          <a:lstStyle/>
          <a:p>
            <a:pPr defTabSz="685783">
              <a:defRPr/>
            </a:pPr>
            <a:r>
              <a:rPr lang="tr-TR" sz="2100" b="1" dirty="0">
                <a:ln w="11430"/>
                <a:gradFill>
                  <a:gsLst>
                    <a:gs pos="0">
                      <a:schemeClr val="accent2">
                        <a:tint val="70000"/>
                        <a:shade val="10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7000"/>
                    </a:srgbClr>
                  </a:outerShdw>
                </a:effectLst>
              </a:rPr>
              <a:t>Baklagil köklerinde yumrucuk yapan bakteri grupları</a:t>
            </a:r>
          </a:p>
        </p:txBody>
      </p:sp>
      <p:sp>
        <p:nvSpPr>
          <p:cNvPr id="38915" name="Shape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557199" indent="-21430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857228" indent="-17144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200120" indent="-17144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543012" indent="-17144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1885903" indent="-1714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228795" indent="-1714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571686" indent="-1714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914577" indent="-1714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898989"/>
                </a:solidFill>
                <a:latin typeface="Calibri" charset="0"/>
              </a:rPr>
              <a:t>YEM KÜLTÜRÜNÜN İLKELERİ</a:t>
            </a:r>
            <a:endParaRPr lang="tr-TR" altLang="en-US">
              <a:solidFill>
                <a:srgbClr val="898989"/>
              </a:solidFill>
              <a:latin typeface="Calibri" charset="0"/>
            </a:endParaRPr>
          </a:p>
        </p:txBody>
      </p:sp>
      <p:graphicFrame>
        <p:nvGraphicFramePr>
          <p:cNvPr id="4" name="Pictur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103149"/>
              </p:ext>
            </p:extLst>
          </p:nvPr>
        </p:nvGraphicFramePr>
        <p:xfrm>
          <a:off x="1730171" y="1392691"/>
          <a:ext cx="5518585" cy="1777969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5518585"/>
              </a:tblGrid>
              <a:tr h="240030"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tr-TR" sz="1100" dirty="0"/>
                        <a:t>Baklagil Türü			</a:t>
                      </a:r>
                      <a:r>
                        <a:rPr lang="tr-TR" sz="1100" dirty="0" smtClean="0"/>
                        <a:t>                 Etkili </a:t>
                      </a:r>
                      <a:r>
                        <a:rPr lang="tr-TR" sz="1100" dirty="0"/>
                        <a:t>Olduğu Bitkiler Grubu</a:t>
                      </a:r>
                      <a:endParaRPr lang="tr-TR" sz="1100" dirty="0">
                        <a:latin typeface="Times New Roman"/>
                        <a:ea typeface="Times New Roman"/>
                      </a:endParaRPr>
                    </a:p>
                  </a:txBody>
                  <a:tcPr marL="51435" marR="51435" marT="34290" marB="34290"/>
                </a:tc>
              </a:tr>
              <a:tr h="1537939"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tr-TR" sz="1100" dirty="0"/>
                        <a:t>1. Yonca Grubu : (Rhizobium meliloti)	  </a:t>
                      </a:r>
                      <a:r>
                        <a:rPr lang="tr-TR" sz="1100" dirty="0" smtClean="0"/>
                        <a:t>               Medicago</a:t>
                      </a:r>
                      <a:r>
                        <a:rPr lang="tr-TR" sz="1100" dirty="0"/>
                        <a:t>, Melilotus, Trigonella</a:t>
                      </a:r>
                      <a:endParaRPr lang="tr-TR" sz="1400" dirty="0"/>
                    </a:p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tr-TR" sz="1100" dirty="0"/>
                        <a:t>2. Üçgül Grubu : (Rhizobium trifolii)	  </a:t>
                      </a:r>
                      <a:r>
                        <a:rPr lang="tr-TR" sz="1100" dirty="0" smtClean="0"/>
                        <a:t>                                     </a:t>
                      </a:r>
                      <a:r>
                        <a:rPr lang="tr-TR" sz="1100" dirty="0" err="1" smtClean="0"/>
                        <a:t>Trifolium</a:t>
                      </a:r>
                      <a:endParaRPr lang="tr-TR" sz="1100" dirty="0"/>
                    </a:p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tr-TR" sz="1100" dirty="0"/>
                        <a:t>3. Bezelye-Fiğ Grubu : Rhizobium </a:t>
                      </a:r>
                      <a:r>
                        <a:rPr lang="tr-TR" sz="1100" dirty="0" smtClean="0"/>
                        <a:t>leguminosarum</a:t>
                      </a:r>
                      <a:r>
                        <a:rPr lang="tr-TR" sz="1100" dirty="0"/>
                        <a:t>)      </a:t>
                      </a:r>
                      <a:r>
                        <a:rPr lang="tr-TR" sz="1100" dirty="0" smtClean="0"/>
                        <a:t>        </a:t>
                      </a:r>
                      <a:r>
                        <a:rPr lang="tr-TR" sz="1100" dirty="0" err="1" smtClean="0"/>
                        <a:t>Pisum</a:t>
                      </a:r>
                      <a:r>
                        <a:rPr lang="tr-TR" sz="1100" dirty="0"/>
                        <a:t>, Vicia, Lathyrus</a:t>
                      </a:r>
                    </a:p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tr-TR" sz="1100" dirty="0"/>
                        <a:t>4. Fasulye Grubu: (Rhizobium phaseoli)    </a:t>
                      </a:r>
                      <a:r>
                        <a:rPr lang="tr-TR" sz="1100" dirty="0" smtClean="0"/>
                        <a:t>                              </a:t>
                      </a:r>
                      <a:r>
                        <a:rPr lang="tr-TR" sz="1100" dirty="0" err="1" smtClean="0"/>
                        <a:t>Phaseolus</a:t>
                      </a:r>
                      <a:endParaRPr lang="tr-TR" sz="1100" dirty="0"/>
                    </a:p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tr-TR" sz="1100" dirty="0"/>
                        <a:t>5. Acıbakla Grubu : (Rhizobium lupini)	   </a:t>
                      </a:r>
                      <a:r>
                        <a:rPr lang="tr-TR" sz="1100" dirty="0" smtClean="0"/>
                        <a:t>                </a:t>
                      </a:r>
                      <a:r>
                        <a:rPr lang="tr-TR" sz="1100" dirty="0" err="1" smtClean="0"/>
                        <a:t>Lupinus</a:t>
                      </a:r>
                      <a:r>
                        <a:rPr lang="tr-TR" sz="1100" dirty="0"/>
                        <a:t>, Ornithopus</a:t>
                      </a:r>
                    </a:p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tr-TR" sz="1100" dirty="0"/>
                        <a:t>6. Soya Grubu : (Rhizobium japonicum)    </a:t>
                      </a:r>
                      <a:r>
                        <a:rPr lang="tr-TR" sz="1100" dirty="0" smtClean="0"/>
                        <a:t>                              </a:t>
                      </a:r>
                      <a:r>
                        <a:rPr lang="tr-TR" sz="1100" dirty="0" err="1" smtClean="0"/>
                        <a:t>Glycine</a:t>
                      </a:r>
                      <a:r>
                        <a:rPr lang="tr-TR" sz="1100" dirty="0"/>
                        <a:t>, Lespedeza</a:t>
                      </a:r>
                    </a:p>
                    <a:p>
                      <a:pPr marL="2359025" indent="-2430780" algn="just">
                        <a:spcAft>
                          <a:spcPts val="300"/>
                        </a:spcAft>
                      </a:pPr>
                      <a:r>
                        <a:rPr lang="tr-TR" sz="1100" dirty="0"/>
                        <a:t>7. Özel Suşlar Grubu : (Rhizobium sp.)	</a:t>
                      </a:r>
                      <a:r>
                        <a:rPr lang="tr-TR" sz="1100" dirty="0" smtClean="0"/>
                        <a:t>                   </a:t>
                      </a:r>
                      <a:r>
                        <a:rPr lang="tr-TR" sz="1100" dirty="0" err="1" smtClean="0"/>
                        <a:t>Onobrychis</a:t>
                      </a:r>
                      <a:r>
                        <a:rPr lang="tr-TR" sz="1100" dirty="0"/>
                        <a:t>, Lotus, Coronilla, Vigna</a:t>
                      </a:r>
                      <a:endParaRPr lang="tr-TR" sz="1100" dirty="0">
                        <a:latin typeface="Times New Roman"/>
                        <a:ea typeface="Times New Roman"/>
                      </a:endParaRPr>
                    </a:p>
                  </a:txBody>
                  <a:tcPr marL="51435" marR="51435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0375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1"/>
          <p:cNvSpPr>
            <a:spLocks noGrp="1"/>
          </p:cNvSpPr>
          <p:nvPr>
            <p:ph type="title"/>
          </p:nvPr>
        </p:nvSpPr>
        <p:spPr>
          <a:xfrm>
            <a:off x="1485900" y="53438"/>
            <a:ext cx="6172200" cy="857533"/>
          </a:xfrm>
          <a:scene3d>
            <a:camera prst="orthographicFront"/>
            <a:lightRig rig="threePt" dir="t"/>
          </a:scene3d>
          <a:sp3d/>
        </p:spPr>
        <p:txBody>
          <a:bodyPr rtlCol="0">
            <a:normAutofit/>
            <a:scene3d>
              <a:camera prst="orthographicFront"/>
              <a:lightRig rig="twoPt" dir="tl">
                <a:rot lat="0" lon="0" rev="7200000"/>
              </a:lightRig>
            </a:scene3d>
            <a:sp3d contourW="8890" prstMaterial="flat">
              <a:bevelT w="31750" h="31750"/>
              <a:contourClr>
                <a:schemeClr val="accent2">
                  <a:shade val="80000"/>
                </a:schemeClr>
              </a:contourClr>
            </a:sp3d>
          </a:bodyPr>
          <a:lstStyle/>
          <a:p>
            <a:pPr defTabSz="685783">
              <a:defRPr/>
            </a:pPr>
            <a:r>
              <a:rPr lang="tr-TR" sz="2700" b="1" dirty="0">
                <a:ln w="11430"/>
                <a:gradFill>
                  <a:gsLst>
                    <a:gs pos="0">
                      <a:schemeClr val="accent2">
                        <a:tint val="70000"/>
                        <a:shade val="10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7000"/>
                    </a:srgbClr>
                  </a:outerShdw>
                </a:effectLst>
              </a:rPr>
              <a:t>Yumrucuk şekilleri</a:t>
            </a:r>
          </a:p>
        </p:txBody>
      </p:sp>
      <p:sp>
        <p:nvSpPr>
          <p:cNvPr id="39939" name="Shape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557199" indent="-21430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857228" indent="-17144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200120" indent="-17144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543012" indent="-17144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1885903" indent="-1714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228795" indent="-1714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571686" indent="-1714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914577" indent="-1714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898989"/>
                </a:solidFill>
                <a:latin typeface="Calibri" charset="0"/>
              </a:rPr>
              <a:t>YEM KÜLTÜRÜNÜN İLKELERİ</a:t>
            </a:r>
            <a:endParaRPr lang="tr-TR" altLang="en-US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9940" name="Rectangle 93185"/>
          <p:cNvSpPr>
            <a:spLocks noChangeArrowheads="1"/>
          </p:cNvSpPr>
          <p:nvPr/>
        </p:nvSpPr>
        <p:spPr bwMode="auto">
          <a:xfrm>
            <a:off x="1143001" y="-18466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9941" name="Rectangle 93184"/>
          <p:cNvPicPr>
            <a:picLocks noChangeAspect="1" noChangeArrowheads="1"/>
          </p:cNvPicPr>
          <p:nvPr/>
        </p:nvPicPr>
        <p:blipFill>
          <a:blip r:embed="rId2" cstate="email">
            <a:lum contrast="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1" y="857251"/>
            <a:ext cx="3514725" cy="250031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2" name="Rectangle 93186"/>
          <p:cNvSpPr>
            <a:spLocks noChangeArrowheads="1"/>
          </p:cNvSpPr>
          <p:nvPr/>
        </p:nvSpPr>
        <p:spPr bwMode="auto">
          <a:xfrm>
            <a:off x="2750344" y="3471166"/>
            <a:ext cx="3680816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900" b="1">
                <a:latin typeface="Garamond" charset="0"/>
              </a:rPr>
              <a:t>Şekil. </a:t>
            </a:r>
            <a:r>
              <a:rPr lang="tr-TR" altLang="en-US" sz="900">
                <a:latin typeface="Garamond" charset="0"/>
              </a:rPr>
              <a:t>Baklagiller familyası bitkilerinde çeşitli kök yumrucukları (Elçi, 1953den)</a:t>
            </a:r>
            <a:endParaRPr lang="tr-TR" altLang="en-US" sz="900"/>
          </a:p>
          <a:p>
            <a:r>
              <a:rPr lang="tr-TR" altLang="en-US" sz="900">
                <a:latin typeface="Garamond" charset="0"/>
              </a:rPr>
              <a:t>a) Yem bezelyesi (</a:t>
            </a:r>
            <a:r>
              <a:rPr lang="tr-TR" altLang="en-US" sz="900" b="1">
                <a:latin typeface="Garamond" charset="0"/>
              </a:rPr>
              <a:t>Pisum arvense L.</a:t>
            </a:r>
            <a:r>
              <a:rPr lang="tr-TR" altLang="en-US" sz="900">
                <a:latin typeface="Garamond" charset="0"/>
              </a:rPr>
              <a:t>);</a:t>
            </a:r>
            <a:endParaRPr lang="tr-TR" altLang="en-US" sz="900"/>
          </a:p>
          <a:p>
            <a:r>
              <a:rPr lang="tr-TR" altLang="en-US" sz="900">
                <a:latin typeface="Garamond" charset="0"/>
              </a:rPr>
              <a:t>b) Yara otu (</a:t>
            </a:r>
            <a:r>
              <a:rPr lang="tr-TR" altLang="en-US" sz="900" b="1">
                <a:latin typeface="Garamond" charset="0"/>
              </a:rPr>
              <a:t>Anthyllis vulneraria L.</a:t>
            </a:r>
            <a:r>
              <a:rPr lang="tr-TR" altLang="en-US" sz="900">
                <a:latin typeface="Garamond" charset="0"/>
              </a:rPr>
              <a:t>);</a:t>
            </a:r>
            <a:endParaRPr lang="tr-TR" altLang="en-US" sz="900"/>
          </a:p>
          <a:p>
            <a:r>
              <a:rPr lang="tr-TR" altLang="en-US" sz="900">
                <a:latin typeface="Garamond" charset="0"/>
              </a:rPr>
              <a:t>c) Sarı acıbakla (</a:t>
            </a:r>
            <a:r>
              <a:rPr lang="tr-TR" altLang="en-US" sz="900" b="1">
                <a:latin typeface="Garamond" charset="0"/>
              </a:rPr>
              <a:t>Lupinus luteus L.</a:t>
            </a:r>
            <a:r>
              <a:rPr lang="tr-TR" altLang="en-US" sz="900">
                <a:latin typeface="Garamond" charset="0"/>
              </a:rPr>
              <a:t>);</a:t>
            </a:r>
            <a:endParaRPr lang="tr-TR" altLang="en-US" sz="900"/>
          </a:p>
          <a:p>
            <a:r>
              <a:rPr lang="tr-TR" altLang="en-US" sz="900">
                <a:latin typeface="Garamond" charset="0"/>
              </a:rPr>
              <a:t>d) Aküçgül (</a:t>
            </a:r>
            <a:r>
              <a:rPr lang="tr-TR" altLang="en-US" sz="900" b="1">
                <a:latin typeface="Garamond" charset="0"/>
              </a:rPr>
              <a:t>Trifolium repens L.</a:t>
            </a:r>
            <a:r>
              <a:rPr lang="tr-TR" altLang="en-US" sz="900">
                <a:latin typeface="Garamond" charset="0"/>
              </a:rPr>
              <a:t>).</a:t>
            </a:r>
            <a:endParaRPr lang="tr-TR" altLang="en-US" sz="900"/>
          </a:p>
        </p:txBody>
      </p:sp>
    </p:spTree>
    <p:extLst>
      <p:ext uri="{BB962C8B-B14F-4D97-AF65-F5344CB8AC3E}">
        <p14:creationId xmlns:p14="http://schemas.microsoft.com/office/powerpoint/2010/main" val="2146223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1"/>
          <p:cNvSpPr>
            <a:spLocks noGrp="1"/>
          </p:cNvSpPr>
          <p:nvPr>
            <p:ph type="title"/>
          </p:nvPr>
        </p:nvSpPr>
        <p:spPr>
          <a:xfrm>
            <a:off x="1485900" y="53761"/>
            <a:ext cx="6172200" cy="436463"/>
          </a:xfrm>
          <a:scene3d>
            <a:camera prst="orthographicFront"/>
            <a:lightRig rig="threePt" dir="t"/>
          </a:scene3d>
          <a:sp3d/>
        </p:spPr>
        <p:txBody>
          <a:bodyPr rtlCol="0">
            <a:normAutofit fontScale="90000"/>
            <a:scene3d>
              <a:camera prst="orthographicFront"/>
              <a:lightRig rig="twoPt" dir="tl">
                <a:rot lat="0" lon="0" rev="7200000"/>
              </a:lightRig>
            </a:scene3d>
            <a:sp3d contourW="8890" prstMaterial="flat">
              <a:bevelT w="31750" h="31750"/>
              <a:contourClr>
                <a:schemeClr val="accent2">
                  <a:shade val="80000"/>
                </a:schemeClr>
              </a:contourClr>
            </a:sp3d>
          </a:bodyPr>
          <a:lstStyle/>
          <a:p>
            <a:pPr defTabSz="685783">
              <a:defRPr/>
            </a:pPr>
            <a:r>
              <a:rPr lang="tr-TR" sz="2400" b="1" dirty="0">
                <a:ln w="11430"/>
                <a:gradFill>
                  <a:gsLst>
                    <a:gs pos="0">
                      <a:schemeClr val="accent2">
                        <a:tint val="70000"/>
                        <a:shade val="10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7000"/>
                    </a:srgbClr>
                  </a:outerShdw>
                </a:effectLst>
              </a:rPr>
              <a:t>Bakterinin baklagil köküne girişi</a:t>
            </a:r>
          </a:p>
        </p:txBody>
      </p:sp>
      <p:sp>
        <p:nvSpPr>
          <p:cNvPr id="40963" name="Shape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557199" indent="-21430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857228" indent="-17144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200120" indent="-17144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543012" indent="-17144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1885903" indent="-1714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228795" indent="-1714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571686" indent="-1714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914577" indent="-1714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898989"/>
                </a:solidFill>
                <a:latin typeface="Calibri" charset="0"/>
              </a:rPr>
              <a:t>YEM KÜLTÜRÜNÜN İLKELERİ</a:t>
            </a:r>
            <a:endParaRPr lang="tr-TR" altLang="en-US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40964" name="Rectangle 9420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25" y="589361"/>
            <a:ext cx="3188494" cy="3921919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0" name="Rectangle 94209"/>
          <p:cNvSpPr>
            <a:spLocks noChangeArrowheads="1"/>
          </p:cNvSpPr>
          <p:nvPr/>
        </p:nvSpPr>
        <p:spPr bwMode="auto">
          <a:xfrm>
            <a:off x="5000626" y="2506442"/>
            <a:ext cx="2547492" cy="72712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>
              <a:defRPr/>
            </a:pPr>
            <a:r>
              <a:rPr lang="tr-TR" sz="825">
                <a:solidFill>
                  <a:schemeClr val="tx1"/>
                </a:solidFill>
                <a:latin typeface="Garamond" pitchFamily="18" charset="0"/>
              </a:rPr>
              <a:t>a) Toprakta nitrojen tespit eden bakteri (Rhizobium)'ler</a:t>
            </a:r>
            <a:endParaRPr lang="tr-TR" sz="825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defRPr/>
            </a:pPr>
            <a:r>
              <a:rPr lang="tr-TR" sz="825">
                <a:solidFill>
                  <a:schemeClr val="tx1"/>
                </a:solidFill>
                <a:latin typeface="Garamond" pitchFamily="18" charset="0"/>
              </a:rPr>
              <a:t>b) Tohumun etrafını bakterinin sarması;</a:t>
            </a:r>
            <a:endParaRPr lang="tr-TR" sz="825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defRPr/>
            </a:pPr>
            <a:r>
              <a:rPr lang="tr-TR" sz="825">
                <a:solidFill>
                  <a:schemeClr val="tx1"/>
                </a:solidFill>
                <a:latin typeface="Garamond" pitchFamily="18" charset="0"/>
              </a:rPr>
              <a:t>c) Bakterinin kök emici tüylerine doğru gidişi;</a:t>
            </a:r>
            <a:endParaRPr lang="tr-TR" sz="825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defRPr/>
            </a:pPr>
            <a:r>
              <a:rPr lang="tr-TR" sz="825">
                <a:solidFill>
                  <a:schemeClr val="tx1"/>
                </a:solidFill>
                <a:latin typeface="Garamond" pitchFamily="18" charset="0"/>
              </a:rPr>
              <a:t>d) Bakterinin kök emici tüylerine girişi;</a:t>
            </a:r>
            <a:endParaRPr lang="tr-TR" sz="825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defRPr/>
            </a:pPr>
            <a:r>
              <a:rPr lang="tr-TR" sz="825">
                <a:solidFill>
                  <a:schemeClr val="tx1"/>
                </a:solidFill>
                <a:latin typeface="Garamond" pitchFamily="18" charset="0"/>
              </a:rPr>
              <a:t>e) Kök üzerinde meydana gelen bir yumrucuk (Nodozite).</a:t>
            </a:r>
            <a:endParaRPr lang="tr-TR" sz="825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98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1"/>
          <p:cNvSpPr>
            <a:spLocks noGrp="1"/>
          </p:cNvSpPr>
          <p:nvPr>
            <p:ph type="title"/>
          </p:nvPr>
        </p:nvSpPr>
        <p:spPr>
          <a:xfrm>
            <a:off x="1485900" y="205851"/>
            <a:ext cx="6172200" cy="382938"/>
          </a:xfrm>
          <a:scene3d>
            <a:camera prst="orthographicFront"/>
            <a:lightRig rig="threePt" dir="t"/>
          </a:scene3d>
          <a:sp3d/>
        </p:spPr>
        <p:txBody>
          <a:bodyPr rtlCol="0">
            <a:normAutofit fontScale="90000"/>
            <a:scene3d>
              <a:camera prst="orthographicFront"/>
              <a:lightRig rig="twoPt" dir="tl">
                <a:rot lat="0" lon="0" rev="7200000"/>
              </a:lightRig>
            </a:scene3d>
            <a:sp3d contourW="8890" prstMaterial="flat">
              <a:bevelT w="31750" h="31750"/>
              <a:contourClr>
                <a:schemeClr val="accent2">
                  <a:shade val="80000"/>
                </a:schemeClr>
              </a:contourClr>
            </a:sp3d>
          </a:bodyPr>
          <a:lstStyle/>
          <a:p>
            <a:pPr defTabSz="685783">
              <a:defRPr/>
            </a:pPr>
            <a:r>
              <a:rPr lang="tr-TR" sz="2400" b="1" dirty="0">
                <a:ln w="11430"/>
                <a:gradFill>
                  <a:gsLst>
                    <a:gs pos="0">
                      <a:schemeClr val="accent2">
                        <a:tint val="70000"/>
                        <a:shade val="10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7000"/>
                    </a:srgbClr>
                  </a:outerShdw>
                </a:effectLst>
              </a:rPr>
              <a:t>Bitkinin bir hektarda biriktirdiği azot</a:t>
            </a:r>
          </a:p>
        </p:txBody>
      </p:sp>
      <p:sp>
        <p:nvSpPr>
          <p:cNvPr id="41987" name="Shape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557199" indent="-21430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857228" indent="-17144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200120" indent="-17144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543012" indent="-17144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1885903" indent="-1714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228795" indent="-1714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571686" indent="-1714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914577" indent="-1714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898989"/>
                </a:solidFill>
                <a:latin typeface="Calibri" charset="0"/>
              </a:rPr>
              <a:t>YEM KÜLTÜRÜNÜN İLKELERİ</a:t>
            </a:r>
            <a:endParaRPr lang="tr-TR" altLang="en-US">
              <a:solidFill>
                <a:srgbClr val="898989"/>
              </a:solidFill>
              <a:latin typeface="Calibri" charset="0"/>
            </a:endParaRPr>
          </a:p>
        </p:txBody>
      </p:sp>
      <p:graphicFrame>
        <p:nvGraphicFramePr>
          <p:cNvPr id="4" name="Picture 3"/>
          <p:cNvGraphicFramePr>
            <a:graphicFrameLocks noGrp="1"/>
          </p:cNvGraphicFramePr>
          <p:nvPr/>
        </p:nvGraphicFramePr>
        <p:xfrm>
          <a:off x="2323369" y="1634296"/>
          <a:ext cx="4607750" cy="222792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4607750"/>
              </a:tblGrid>
              <a:tr h="12115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900" dirty="0"/>
                        <a:t>			</a:t>
                      </a:r>
                      <a:r>
                        <a:rPr lang="tr-TR" sz="900" baseline="0" dirty="0" smtClean="0"/>
                        <a:t> </a:t>
                      </a:r>
                      <a:r>
                        <a:rPr lang="tr-TR" sz="900" u="sng" dirty="0" smtClean="0"/>
                        <a:t>Tespit </a:t>
                      </a:r>
                      <a:r>
                        <a:rPr lang="tr-TR" sz="900" u="sng" dirty="0"/>
                        <a:t>edilen nitrojenin dengi </a:t>
                      </a:r>
                      <a:r>
                        <a:rPr lang="tr-TR" sz="900" u="sng" dirty="0" smtClean="0"/>
                        <a:t>olan</a:t>
                      </a:r>
                      <a:r>
                        <a:rPr lang="tr-TR" sz="900" u="sng" dirty="0"/>
                        <a:t>	</a:t>
                      </a:r>
                      <a:endParaRPr lang="tr-TR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900" dirty="0"/>
                        <a:t>			</a:t>
                      </a:r>
                      <a:r>
                        <a:rPr lang="tr-TR" sz="900" dirty="0" smtClean="0"/>
                        <a:t>%</a:t>
                      </a:r>
                      <a:r>
                        <a:rPr lang="tr-TR" sz="900" dirty="0"/>
                        <a:t>15 nitrojen        %20 nitrojen        </a:t>
                      </a:r>
                      <a:r>
                        <a:rPr lang="tr-TR" sz="900" dirty="0" smtClean="0"/>
                        <a:t>  %</a:t>
                      </a:r>
                      <a:r>
                        <a:rPr lang="tr-TR" sz="900" dirty="0"/>
                        <a:t>0.5 </a:t>
                      </a:r>
                      <a:r>
                        <a:rPr lang="tr-TR" sz="900" dirty="0" smtClean="0"/>
                        <a:t>nitrojen</a:t>
                      </a:r>
                      <a:r>
                        <a:rPr lang="tr-TR" sz="900" dirty="0"/>
                        <a:t>		</a:t>
                      </a:r>
                      <a:r>
                        <a:rPr lang="tr-TR" sz="900" dirty="0" smtClean="0"/>
                        <a:t>                        içeren </a:t>
                      </a:r>
                      <a:r>
                        <a:rPr lang="tr-TR" sz="900" dirty="0"/>
                        <a:t>Sodyum     içeren Amonyum   içeren çiftlik </a:t>
                      </a:r>
                      <a:endParaRPr lang="tr-TR" sz="900" dirty="0" smtClean="0"/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tr-TR" sz="1200" dirty="0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900" dirty="0" smtClean="0"/>
                        <a:t>Bitki</a:t>
                      </a:r>
                      <a:r>
                        <a:rPr lang="tr-TR" sz="900" baseline="0" dirty="0" smtClean="0"/>
                        <a:t> c</a:t>
                      </a:r>
                      <a:r>
                        <a:rPr lang="tr-TR" sz="900" dirty="0" smtClean="0"/>
                        <a:t>insi   </a:t>
                      </a:r>
                      <a:r>
                        <a:rPr lang="tr-TR" sz="900" dirty="0"/>
                        <a:t>		Nitrojen kg	</a:t>
                      </a:r>
                      <a:r>
                        <a:rPr lang="tr-TR" sz="900" dirty="0" smtClean="0"/>
                        <a:t>     Nitrat </a:t>
                      </a:r>
                      <a:r>
                        <a:rPr lang="tr-TR" sz="900" dirty="0"/>
                        <a:t>kg              Nitrat kg	                gübresi kg.</a:t>
                      </a:r>
                      <a:endParaRPr lang="tr-TR" sz="1200" dirty="0">
                        <a:latin typeface="Times New Roman"/>
                        <a:ea typeface="Times New Roman"/>
                      </a:endParaRPr>
                    </a:p>
                  </a:txBody>
                  <a:tcPr marL="51435" marR="51435" marT="34290" marB="34290"/>
                </a:tc>
              </a:tr>
              <a:tr h="3429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900" dirty="0"/>
                        <a:t>4 yıllık yonca   	        </a:t>
                      </a:r>
                      <a:r>
                        <a:rPr lang="tr-TR" sz="900" dirty="0" smtClean="0"/>
                        <a:t>                    152.6</a:t>
                      </a:r>
                      <a:r>
                        <a:rPr lang="tr-TR" sz="900" dirty="0"/>
                        <a:t>	</a:t>
                      </a:r>
                      <a:r>
                        <a:rPr lang="tr-TR" sz="900" dirty="0" smtClean="0"/>
                        <a:t>        1017.3</a:t>
                      </a:r>
                      <a:r>
                        <a:rPr lang="tr-TR" sz="900" dirty="0"/>
                        <a:t>	</a:t>
                      </a:r>
                      <a:r>
                        <a:rPr lang="tr-TR" sz="900" dirty="0" smtClean="0"/>
                        <a:t>          763.0</a:t>
                      </a:r>
                      <a:r>
                        <a:rPr lang="tr-TR" sz="900" dirty="0"/>
                        <a:t>	</a:t>
                      </a:r>
                      <a:r>
                        <a:rPr lang="tr-TR" sz="900" dirty="0" smtClean="0"/>
                        <a:t>                30.520.0</a:t>
                      </a:r>
                      <a:endParaRPr lang="tr-TR" sz="1200" dirty="0">
                        <a:latin typeface="Times New Roman"/>
                        <a:ea typeface="Times New Roman"/>
                      </a:endParaRPr>
                    </a:p>
                  </a:txBody>
                  <a:tcPr marL="51435" marR="51435" marT="34290" marB="34290"/>
                </a:tc>
              </a:tr>
              <a:tr h="2386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900" dirty="0"/>
                        <a:t>3 yıllık korunga             </a:t>
                      </a:r>
                      <a:r>
                        <a:rPr lang="tr-TR" sz="900" dirty="0" smtClean="0"/>
                        <a:t>              138.0</a:t>
                      </a:r>
                      <a:r>
                        <a:rPr lang="tr-TR" sz="900" dirty="0"/>
                        <a:t>	</a:t>
                      </a:r>
                      <a:r>
                        <a:rPr lang="tr-TR" sz="900" dirty="0" smtClean="0"/>
                        <a:t>        </a:t>
                      </a:r>
                      <a:r>
                        <a:rPr lang="tr-TR" sz="900" dirty="0"/>
                        <a:t>920.0	</a:t>
                      </a:r>
                      <a:r>
                        <a:rPr lang="tr-TR" sz="900" dirty="0" smtClean="0"/>
                        <a:t>         690.0</a:t>
                      </a:r>
                      <a:r>
                        <a:rPr lang="tr-TR" sz="900" dirty="0"/>
                        <a:t>	</a:t>
                      </a:r>
                      <a:r>
                        <a:rPr lang="tr-TR" sz="900" baseline="0" dirty="0" smtClean="0"/>
                        <a:t>                </a:t>
                      </a:r>
                      <a:r>
                        <a:rPr lang="tr-TR" sz="900" dirty="0" smtClean="0"/>
                        <a:t>27.600.0</a:t>
                      </a:r>
                      <a:endParaRPr lang="tr-TR" sz="1200" dirty="0">
                        <a:latin typeface="Times New Roman"/>
                        <a:ea typeface="Times New Roman"/>
                      </a:endParaRPr>
                    </a:p>
                  </a:txBody>
                  <a:tcPr marL="51435" marR="51435" marT="34290" marB="34290"/>
                </a:tc>
              </a:tr>
              <a:tr h="4347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900" dirty="0"/>
                        <a:t>1 yıllık çayır üçgülü       </a:t>
                      </a:r>
                      <a:r>
                        <a:rPr lang="tr-TR" sz="900" dirty="0" smtClean="0"/>
                        <a:t>              214.6 </a:t>
                      </a:r>
                      <a:r>
                        <a:rPr lang="tr-TR" sz="900" dirty="0"/>
                        <a:t>	 </a:t>
                      </a:r>
                      <a:r>
                        <a:rPr lang="tr-TR" sz="900" dirty="0" smtClean="0"/>
                        <a:t>      143.60                1073.0</a:t>
                      </a:r>
                      <a:r>
                        <a:rPr lang="tr-TR" sz="900" dirty="0"/>
                        <a:t>	              </a:t>
                      </a:r>
                      <a:r>
                        <a:rPr lang="tr-TR" sz="900" dirty="0" smtClean="0"/>
                        <a:t>  42.920.0</a:t>
                      </a:r>
                      <a:endParaRPr lang="tr-TR" sz="1200" dirty="0">
                        <a:latin typeface="Times New Roman"/>
                        <a:ea typeface="Times New Roman"/>
                      </a:endParaRPr>
                    </a:p>
                  </a:txBody>
                  <a:tcPr marL="51435" marR="51435" marT="34290" marB="34290"/>
                </a:tc>
              </a:tr>
            </a:tbl>
          </a:graphicData>
        </a:graphic>
      </p:graphicFrame>
      <p:sp>
        <p:nvSpPr>
          <p:cNvPr id="41989" name="Rectangle 95232"/>
          <p:cNvSpPr>
            <a:spLocks noChangeArrowheads="1"/>
          </p:cNvSpPr>
          <p:nvPr/>
        </p:nvSpPr>
        <p:spPr bwMode="auto">
          <a:xfrm>
            <a:off x="3050099" y="1274409"/>
            <a:ext cx="289855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tr-TR" altLang="en-US" sz="1050" b="1">
                <a:latin typeface="Garamond" charset="0"/>
              </a:rPr>
              <a:t>Tablo.  </a:t>
            </a:r>
            <a:r>
              <a:rPr lang="tr-TR" altLang="en-US" sz="1050">
                <a:latin typeface="Garamond" charset="0"/>
              </a:rPr>
              <a:t>Bitkinin bir hektarda tespit ettiği nitrojen kg</a:t>
            </a:r>
            <a:endParaRPr lang="tr-TR" altLang="en-US" sz="1050"/>
          </a:p>
        </p:txBody>
      </p:sp>
    </p:spTree>
    <p:extLst>
      <p:ext uri="{BB962C8B-B14F-4D97-AF65-F5344CB8AC3E}">
        <p14:creationId xmlns:p14="http://schemas.microsoft.com/office/powerpoint/2010/main" val="1834354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1"/>
          <p:cNvSpPr>
            <a:spLocks noGrp="1"/>
          </p:cNvSpPr>
          <p:nvPr>
            <p:ph type="title"/>
          </p:nvPr>
        </p:nvSpPr>
        <p:spPr>
          <a:xfrm>
            <a:off x="1485900" y="205980"/>
            <a:ext cx="6172200" cy="544522"/>
          </a:xfrm>
          <a:scene3d>
            <a:camera prst="orthographicFront"/>
            <a:lightRig rig="threePt" dir="t"/>
          </a:scene3d>
          <a:sp3d/>
        </p:spPr>
        <p:txBody>
          <a:bodyPr rtlCol="0">
            <a:normAutofit/>
            <a:scene3d>
              <a:camera prst="orthographicFront"/>
              <a:lightRig rig="twoPt" dir="tl">
                <a:rot lat="0" lon="0" rev="7200000"/>
              </a:lightRig>
            </a:scene3d>
            <a:sp3d contourW="8890" prstMaterial="flat">
              <a:bevelT w="31750" h="31750"/>
              <a:contourClr>
                <a:schemeClr val="accent2">
                  <a:shade val="80000"/>
                </a:schemeClr>
              </a:contourClr>
            </a:sp3d>
          </a:bodyPr>
          <a:lstStyle/>
          <a:p>
            <a:pPr defTabSz="685783">
              <a:defRPr/>
            </a:pPr>
            <a:r>
              <a:rPr lang="tr-TR" sz="1800" b="1" dirty="0">
                <a:ln w="11430"/>
                <a:gradFill>
                  <a:gsLst>
                    <a:gs pos="0">
                      <a:schemeClr val="accent2">
                        <a:tint val="70000"/>
                        <a:shade val="10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7000"/>
                    </a:srgbClr>
                  </a:outerShdw>
                </a:effectLst>
              </a:rPr>
              <a:t>Baklagil bitkilerinin kök hücrelerindeki bakteri etkinliği</a:t>
            </a:r>
          </a:p>
        </p:txBody>
      </p:sp>
      <p:sp>
        <p:nvSpPr>
          <p:cNvPr id="43011" name="Shape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557199" indent="-21430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857228" indent="-17144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200120" indent="-17144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543012" indent="-17144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1885903" indent="-1714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228795" indent="-1714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571686" indent="-1714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914577" indent="-1714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898989"/>
                </a:solidFill>
                <a:latin typeface="Calibri" charset="0"/>
              </a:rPr>
              <a:t>YEM KÜLTÜRÜNÜN İLKELERİ</a:t>
            </a:r>
            <a:endParaRPr lang="tr-TR" altLang="en-US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43012" name="Rectangle 9625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3735" y="696517"/>
            <a:ext cx="3348038" cy="409694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59" name="Rectangle 96258"/>
          <p:cNvSpPr>
            <a:spLocks noChangeArrowheads="1"/>
          </p:cNvSpPr>
          <p:nvPr/>
        </p:nvSpPr>
        <p:spPr bwMode="auto">
          <a:xfrm>
            <a:off x="4839892" y="949918"/>
            <a:ext cx="2372765" cy="854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825" b="1">
                <a:latin typeface="Garamond" charset="0"/>
              </a:rPr>
              <a:t>Şekil. </a:t>
            </a:r>
            <a:r>
              <a:rPr lang="tr-TR" altLang="en-US" sz="825">
                <a:latin typeface="Garamond" charset="0"/>
              </a:rPr>
              <a:t>Baklagil familyası bitkilerinin kök hücrelerinde </a:t>
            </a:r>
            <a:endParaRPr lang="tr-TR" altLang="en-US">
              <a:solidFill>
                <a:srgbClr val="000000"/>
              </a:solidFill>
              <a:latin typeface="Calibri" charset="0"/>
            </a:endParaRPr>
          </a:p>
          <a:p>
            <a:pPr eaLnBrk="1" hangingPunct="1"/>
            <a:r>
              <a:rPr lang="tr-TR" altLang="en-US" sz="825">
                <a:latin typeface="Garamond" charset="0"/>
              </a:rPr>
              <a:t>bakteri etkinliği (aktivitesi) (Bieberdorf, 1938'den)</a:t>
            </a:r>
          </a:p>
          <a:p>
            <a:pPr eaLnBrk="1" hangingPunct="1"/>
            <a:endParaRPr lang="tr-TR" altLang="en-US" sz="825"/>
          </a:p>
          <a:p>
            <a:r>
              <a:rPr lang="tr-TR" altLang="en-US" sz="825">
                <a:latin typeface="Garamond" charset="0"/>
              </a:rPr>
              <a:t>a) Bakterinin köke emici kıldan girişi;</a:t>
            </a:r>
            <a:endParaRPr lang="tr-TR" altLang="en-US" sz="825"/>
          </a:p>
          <a:p>
            <a:r>
              <a:rPr lang="tr-TR" altLang="en-US" sz="825">
                <a:latin typeface="Garamond" charset="0"/>
              </a:rPr>
              <a:t>b) Bakterinin köke epidermisden girişi;</a:t>
            </a:r>
            <a:endParaRPr lang="tr-TR" altLang="en-US" sz="825">
              <a:latin typeface="Garamond" charset="0"/>
              <a:ea typeface="Times New Roman" charset="0"/>
              <a:cs typeface="Times New Roman" charset="0"/>
            </a:endParaRPr>
          </a:p>
          <a:p>
            <a:r>
              <a:rPr lang="tr-TR" altLang="en-US" sz="825">
                <a:latin typeface="Garamond" charset="0"/>
                <a:ea typeface="Times New Roman" charset="0"/>
                <a:cs typeface="Times New Roman" charset="0"/>
              </a:rPr>
              <a:t>c) Bakterinin emici kıllara çeşitli giriş şekilleri.</a:t>
            </a:r>
            <a:r>
              <a:rPr lang="tr-TR" altLang="en-US" sz="825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2979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1"/>
          <p:cNvSpPr>
            <a:spLocks noGrp="1"/>
          </p:cNvSpPr>
          <p:nvPr>
            <p:ph type="title"/>
          </p:nvPr>
        </p:nvSpPr>
        <p:spPr>
          <a:xfrm>
            <a:off x="1485900" y="206559"/>
            <a:ext cx="6172200" cy="543946"/>
          </a:xfrm>
          <a:scene3d>
            <a:camera prst="orthographicFront"/>
            <a:lightRig rig="threePt" dir="t"/>
          </a:scene3d>
          <a:sp3d/>
        </p:spPr>
        <p:txBody>
          <a:bodyPr rtlCol="0">
            <a:normAutofit/>
            <a:scene3d>
              <a:camera prst="orthographicFront"/>
              <a:lightRig rig="twoPt" dir="tl">
                <a:rot lat="0" lon="0" rev="7200000"/>
              </a:lightRig>
            </a:scene3d>
            <a:sp3d contourW="8890" prstMaterial="flat">
              <a:bevelT w="31750" h="31750"/>
              <a:contourClr>
                <a:schemeClr val="accent2">
                  <a:shade val="80000"/>
                </a:schemeClr>
              </a:contourClr>
            </a:sp3d>
          </a:bodyPr>
          <a:lstStyle/>
          <a:p>
            <a:pPr defTabSz="685783">
              <a:defRPr/>
            </a:pPr>
            <a:r>
              <a:rPr lang="tr-TR" sz="2700" b="1" dirty="0">
                <a:ln w="11430"/>
                <a:gradFill>
                  <a:gsLst>
                    <a:gs pos="0">
                      <a:schemeClr val="accent2">
                        <a:tint val="70000"/>
                        <a:shade val="10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7000"/>
                    </a:srgbClr>
                  </a:outerShdw>
                </a:effectLst>
              </a:rPr>
              <a:t>Bakteri ile aşılamanın önemi</a:t>
            </a:r>
          </a:p>
        </p:txBody>
      </p:sp>
      <p:sp>
        <p:nvSpPr>
          <p:cNvPr id="44035" name="Shape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557199" indent="-21430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857228" indent="-17144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200120" indent="-17144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543012" indent="-17144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1885903" indent="-1714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228795" indent="-1714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571686" indent="-1714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914577" indent="-1714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898989"/>
                </a:solidFill>
                <a:latin typeface="Calibri" charset="0"/>
              </a:rPr>
              <a:t>YEM KÜLTÜRÜNÜN İLKELERİ</a:t>
            </a:r>
            <a:endParaRPr lang="tr-TR" altLang="en-US">
              <a:solidFill>
                <a:srgbClr val="898989"/>
              </a:solidFill>
              <a:latin typeface="Calibri" charset="0"/>
            </a:endParaRPr>
          </a:p>
        </p:txBody>
      </p:sp>
      <p:graphicFrame>
        <p:nvGraphicFramePr>
          <p:cNvPr id="4" name="Picture 3"/>
          <p:cNvGraphicFramePr>
            <a:graphicFrameLocks noGrp="1"/>
          </p:cNvGraphicFramePr>
          <p:nvPr/>
        </p:nvGraphicFramePr>
        <p:xfrm>
          <a:off x="2270057" y="1554031"/>
          <a:ext cx="4071966" cy="80367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071966"/>
              </a:tblGrid>
              <a:tr h="278732"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tr-TR" sz="900" dirty="0"/>
                        <a:t>İşlem		</a:t>
                      </a:r>
                      <a:r>
                        <a:rPr lang="tr-TR" sz="900" dirty="0" smtClean="0"/>
                        <a:t>12 </a:t>
                      </a:r>
                      <a:r>
                        <a:rPr lang="tr-TR" sz="900" dirty="0"/>
                        <a:t>haftalık yonca	15haftalık bezelye</a:t>
                      </a:r>
                      <a:endParaRPr lang="tr-TR" sz="800" dirty="0">
                        <a:latin typeface="Times New Roman"/>
                        <a:ea typeface="Times New Roman"/>
                      </a:endParaRPr>
                    </a:p>
                  </a:txBody>
                  <a:tcPr marL="51435" marR="51435" marT="34290" marB="34290"/>
                </a:tc>
              </a:tr>
              <a:tr h="524946"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tr-TR" sz="900" dirty="0"/>
                        <a:t>Aşılanmış		101.66		</a:t>
                      </a:r>
                      <a:r>
                        <a:rPr lang="tr-TR" sz="900" dirty="0" smtClean="0"/>
                        <a:t>898.9</a:t>
                      </a:r>
                      <a:endParaRPr lang="tr-TR" sz="800" dirty="0"/>
                    </a:p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tr-TR" sz="900" dirty="0"/>
                        <a:t>Kontrol		  24.09		</a:t>
                      </a:r>
                      <a:r>
                        <a:rPr lang="tr-TR" sz="900" dirty="0" smtClean="0"/>
                        <a:t>104.4</a:t>
                      </a:r>
                      <a:r>
                        <a:rPr lang="tr-TR" sz="900" dirty="0"/>
                        <a:t>	</a:t>
                      </a:r>
                      <a:endParaRPr lang="tr-TR" sz="800" dirty="0">
                        <a:latin typeface="Times New Roman"/>
                        <a:ea typeface="Times New Roman"/>
                      </a:endParaRPr>
                    </a:p>
                  </a:txBody>
                  <a:tcPr marL="51435" marR="51435" marT="34290" marB="34290"/>
                </a:tc>
              </a:tr>
            </a:tbl>
          </a:graphicData>
        </a:graphic>
      </p:graphicFrame>
      <p:sp>
        <p:nvSpPr>
          <p:cNvPr id="97281" name="Rectangle 97280"/>
          <p:cNvSpPr>
            <a:spLocks noChangeArrowheads="1"/>
          </p:cNvSpPr>
          <p:nvPr/>
        </p:nvSpPr>
        <p:spPr bwMode="auto">
          <a:xfrm>
            <a:off x="2268142" y="1113712"/>
            <a:ext cx="4071938" cy="36933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900" b="1">
                <a:latin typeface="Garamond" charset="0"/>
              </a:rPr>
              <a:t>Tablo. </a:t>
            </a:r>
            <a:r>
              <a:rPr lang="tr-TR" altLang="en-US" sz="900">
                <a:latin typeface="Garamond" charset="0"/>
              </a:rPr>
              <a:t>Yonca ve bezelyede aşılanmış ve kontrolden elde edilen kuru madde miktarları (kg/da)</a:t>
            </a:r>
            <a:endParaRPr lang="tr-TR" altLang="en-US" sz="900"/>
          </a:p>
        </p:txBody>
      </p:sp>
      <p:graphicFrame>
        <p:nvGraphicFramePr>
          <p:cNvPr id="6" name="Picture 5"/>
          <p:cNvGraphicFramePr>
            <a:graphicFrameLocks noGrp="1"/>
          </p:cNvGraphicFramePr>
          <p:nvPr/>
        </p:nvGraphicFramePr>
        <p:xfrm>
          <a:off x="2270057" y="3107132"/>
          <a:ext cx="4071966" cy="1071573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870753"/>
                <a:gridCol w="799871"/>
                <a:gridCol w="800447"/>
                <a:gridCol w="800447"/>
                <a:gridCol w="800447"/>
              </a:tblGrid>
              <a:tr h="267893">
                <a:tc rowSpan="2"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tr-TR" sz="900" dirty="0"/>
                        <a:t>İşlem</a:t>
                      </a:r>
                      <a:endParaRPr lang="tr-TR" sz="800" dirty="0">
                        <a:latin typeface="Times New Roman"/>
                        <a:ea typeface="Times New Roman"/>
                      </a:endParaRPr>
                    </a:p>
                  </a:txBody>
                  <a:tcPr marL="51435" marR="51435" marT="34290" marB="3429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tr-TR" sz="900" dirty="0"/>
                        <a:t>Taş Yoncası</a:t>
                      </a:r>
                      <a:endParaRPr lang="tr-TR" sz="800" dirty="0">
                        <a:latin typeface="Times New Roman"/>
                        <a:ea typeface="Times New Roman"/>
                      </a:endParaRPr>
                    </a:p>
                  </a:txBody>
                  <a:tcPr marL="51435" marR="51435" marT="34290" marB="3429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tr-TR" sz="900"/>
                        <a:t>Yonca</a:t>
                      </a:r>
                      <a:endParaRPr lang="tr-TR" sz="800">
                        <a:latin typeface="Times New Roman"/>
                        <a:ea typeface="Times New Roman"/>
                      </a:endParaRPr>
                    </a:p>
                  </a:txBody>
                  <a:tcPr marL="51435" marR="51435" marT="34290" marB="3429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6789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tr-TR" sz="900"/>
                        <a:t>Toprak üstü</a:t>
                      </a:r>
                      <a:endParaRPr lang="tr-TR" sz="800">
                        <a:latin typeface="Times New Roman"/>
                        <a:ea typeface="Times New Roman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tr-TR" sz="900"/>
                        <a:t>Kök kısmı</a:t>
                      </a:r>
                      <a:endParaRPr lang="tr-TR" sz="800">
                        <a:latin typeface="Times New Roman"/>
                        <a:ea typeface="Times New Roman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tr-TR" sz="900"/>
                        <a:t>Toprak üstü</a:t>
                      </a:r>
                      <a:endParaRPr lang="tr-TR" sz="800">
                        <a:latin typeface="Times New Roman"/>
                        <a:ea typeface="Times New Roman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tr-TR" sz="900"/>
                        <a:t>Kök kısmı</a:t>
                      </a:r>
                      <a:endParaRPr lang="tr-TR" sz="800">
                        <a:latin typeface="Times New Roman"/>
                        <a:ea typeface="Times New Roman"/>
                      </a:endParaRPr>
                    </a:p>
                  </a:txBody>
                  <a:tcPr marL="51435" marR="51435" marT="34290" marB="34290"/>
                </a:tc>
              </a:tr>
              <a:tr h="267893"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tr-TR" sz="900"/>
                        <a:t>Aşılanmış</a:t>
                      </a:r>
                      <a:endParaRPr lang="tr-TR" sz="800">
                        <a:latin typeface="Times New Roman"/>
                        <a:ea typeface="Times New Roman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tr-TR" sz="900"/>
                        <a:t>2.29</a:t>
                      </a:r>
                      <a:endParaRPr lang="tr-TR" sz="800">
                        <a:latin typeface="Times New Roman"/>
                        <a:ea typeface="Times New Roman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tr-TR" sz="900"/>
                        <a:t>2.01</a:t>
                      </a:r>
                      <a:endParaRPr lang="tr-TR" sz="800">
                        <a:latin typeface="Times New Roman"/>
                        <a:ea typeface="Times New Roman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tr-TR" sz="900"/>
                        <a:t>2.56</a:t>
                      </a:r>
                      <a:endParaRPr lang="tr-TR" sz="800">
                        <a:latin typeface="Times New Roman"/>
                        <a:ea typeface="Times New Roman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tr-TR" sz="900"/>
                        <a:t>2.14</a:t>
                      </a:r>
                      <a:endParaRPr lang="tr-TR" sz="800">
                        <a:latin typeface="Times New Roman"/>
                        <a:ea typeface="Times New Roman"/>
                      </a:endParaRPr>
                    </a:p>
                  </a:txBody>
                  <a:tcPr marL="51435" marR="51435" marT="34290" marB="34290"/>
                </a:tc>
              </a:tr>
              <a:tr h="267893"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tr-TR" sz="900"/>
                        <a:t>Aşılanmamış</a:t>
                      </a:r>
                      <a:endParaRPr lang="tr-TR" sz="800">
                        <a:latin typeface="Times New Roman"/>
                        <a:ea typeface="Times New Roman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tr-TR" sz="900"/>
                        <a:t>1.37</a:t>
                      </a:r>
                      <a:endParaRPr lang="tr-TR" sz="800">
                        <a:latin typeface="Times New Roman"/>
                        <a:ea typeface="Times New Roman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tr-TR" sz="900"/>
                        <a:t>0.88</a:t>
                      </a:r>
                      <a:endParaRPr lang="tr-TR" sz="800">
                        <a:latin typeface="Times New Roman"/>
                        <a:ea typeface="Times New Roman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tr-TR" sz="900"/>
                        <a:t>1.51</a:t>
                      </a:r>
                      <a:endParaRPr lang="tr-TR" sz="800">
                        <a:latin typeface="Times New Roman"/>
                        <a:ea typeface="Times New Roman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tr-TR" sz="900" dirty="0"/>
                        <a:t>0.71</a:t>
                      </a:r>
                      <a:endParaRPr lang="tr-TR" sz="800" dirty="0">
                        <a:latin typeface="Times New Roman"/>
                        <a:ea typeface="Times New Roman"/>
                      </a:endParaRPr>
                    </a:p>
                  </a:txBody>
                  <a:tcPr marL="51435" marR="51435" marT="34290" marB="34290"/>
                </a:tc>
              </a:tr>
            </a:tbl>
          </a:graphicData>
        </a:graphic>
      </p:graphicFrame>
      <p:sp>
        <p:nvSpPr>
          <p:cNvPr id="97282" name="Rectangle 97281"/>
          <p:cNvSpPr>
            <a:spLocks noChangeArrowheads="1"/>
          </p:cNvSpPr>
          <p:nvPr/>
        </p:nvSpPr>
        <p:spPr bwMode="auto">
          <a:xfrm>
            <a:off x="2268142" y="2560127"/>
            <a:ext cx="4071938" cy="50783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900" b="1">
                <a:latin typeface="Garamond" charset="0"/>
              </a:rPr>
              <a:t>Tablo.  </a:t>
            </a:r>
            <a:r>
              <a:rPr lang="tr-TR" altLang="en-US" sz="900">
                <a:latin typeface="Garamond" charset="0"/>
              </a:rPr>
              <a:t>Aşılanan ve aşılanmayan yonca ve taşyoncasında toprak üstü ve kök kısımlarının kuru madde yüzdeleri</a:t>
            </a:r>
            <a:endParaRPr lang="tr-TR" altLang="en-US" sz="900"/>
          </a:p>
          <a:p>
            <a:endParaRPr lang="tr-TR" altLang="en-US" sz="900"/>
          </a:p>
        </p:txBody>
      </p:sp>
    </p:spTree>
    <p:extLst>
      <p:ext uri="{BB962C8B-B14F-4D97-AF65-F5344CB8AC3E}">
        <p14:creationId xmlns:p14="http://schemas.microsoft.com/office/powerpoint/2010/main" val="656620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286</Words>
  <Application>Microsoft Macintosh PowerPoint</Application>
  <PresentationFormat>On-screen Show (16:9)</PresentationFormat>
  <Paragraphs>72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</vt:lpstr>
      <vt:lpstr>Garamond</vt:lpstr>
      <vt:lpstr>Times New Roman</vt:lpstr>
      <vt:lpstr>Arial</vt:lpstr>
      <vt:lpstr>Office Theme</vt:lpstr>
      <vt:lpstr>Custom Design</vt:lpstr>
      <vt:lpstr>YEM KÜLTÜRÜNÜN İLKELERİ</vt:lpstr>
      <vt:lpstr>Azotun Önemi</vt:lpstr>
      <vt:lpstr>Baklagil köklerinde yumrucuk yapan bakteri grupları</vt:lpstr>
      <vt:lpstr>Yumrucuk şekilleri</vt:lpstr>
      <vt:lpstr>Bakterinin baklagil köküne girişi</vt:lpstr>
      <vt:lpstr>Bitkinin bir hektarda biriktirdiği azot</vt:lpstr>
      <vt:lpstr>Baklagil bitkilerinin kök hücrelerindeki bakteri etkinliği</vt:lpstr>
      <vt:lpstr>Bakteri ile aşılamanın önemi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YEM KÜLTÜRÜNÜN İLKELERİ</dc:title>
  <dc:creator>Microsoft Office User</dc:creator>
  <cp:lastModifiedBy>Cengiz Sancak</cp:lastModifiedBy>
  <cp:revision>36</cp:revision>
  <dcterms:created xsi:type="dcterms:W3CDTF">2015-10-19T14:04:59Z</dcterms:created>
  <dcterms:modified xsi:type="dcterms:W3CDTF">2017-11-24T13:48:30Z</dcterms:modified>
</cp:coreProperties>
</file>