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F2E4EF92-2ECF-4139-A5E9-D3C579F65EB3}"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68AAEC5-7C49-454E-A70F-E4376B5DC7A8}"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F2E4EF92-2ECF-4139-A5E9-D3C579F65EB3}"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68AAEC5-7C49-454E-A70F-E4376B5DC7A8}"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2E4EF92-2ECF-4139-A5E9-D3C579F65EB3}"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YÜZYIL SAVAŞLARI VE AVRUPA DEVLETLER SİSTEMİNİN DOĞUŞU</a:t>
            </a:r>
            <a:endParaRPr lang="tr-TR" dirty="0"/>
          </a:p>
        </p:txBody>
      </p:sp>
      <p:sp>
        <p:nvSpPr>
          <p:cNvPr id="3" name="2 Alt Başlık"/>
          <p:cNvSpPr>
            <a:spLocks noGrp="1"/>
          </p:cNvSpPr>
          <p:nvPr>
            <p:ph type="subTitle" idx="1"/>
          </p:nvPr>
        </p:nvSpPr>
        <p:spPr/>
        <p:txBody>
          <a:bodyPr/>
          <a:lstStyle/>
          <a:p>
            <a:r>
              <a:rPr lang="tr-TR" dirty="0" smtClean="0"/>
              <a:t>IV.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1066’daki </a:t>
            </a:r>
            <a:r>
              <a:rPr lang="tr-TR" dirty="0"/>
              <a:t>Norman</a:t>
            </a:r>
            <a:r>
              <a:rPr lang="tr-TR" dirty="0"/>
              <a:t> istilası İngiltere’yi bir </a:t>
            </a:r>
            <a:r>
              <a:rPr lang="tr-TR" dirty="0"/>
              <a:t>Norman</a:t>
            </a:r>
            <a:r>
              <a:rPr lang="tr-TR" dirty="0"/>
              <a:t> krallığına dönüştürmüştü. Bu çerçevede Fransa’daki </a:t>
            </a:r>
            <a:r>
              <a:rPr lang="tr-TR" dirty="0"/>
              <a:t>Normandiya</a:t>
            </a:r>
            <a:r>
              <a:rPr lang="tr-TR" dirty="0"/>
              <a:t> toprakları İngiltere krallarının Fransa tahtı üzerinde hak iddia etmelerine sebebiyet verdi. İngiltere ve Fransa arasında bu sebeple 1337’de başlayan mücadele 1453’de sonuçlanacak ve bu mücadele “yüzyıl savaşları” olarak adlandırılacaktır. Mücadele siyasal anlamda bu kadar uzun bir dönem sürse de, askeri çatışma dönemleri fasılalarla ortaya çıkmıştır. Başlarda İngilizlerin başarılarına sahne olan savaşlarda daha sonra Fransızlar başarılı olmuştur. İngilizler </a:t>
            </a:r>
            <a:r>
              <a:rPr lang="tr-TR" dirty="0"/>
              <a:t>Calais</a:t>
            </a:r>
            <a:r>
              <a:rPr lang="tr-TR" dirty="0"/>
              <a:t> dışındaki Fransız topraklarından çekilmek zorunda kalmışlardır.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Fransa’daki </a:t>
            </a:r>
            <a:r>
              <a:rPr lang="tr-TR" dirty="0"/>
              <a:t>yenilgiden sonra bu sefer İngiltere kendi içindeki büyük bir mücadeleyle karşı karşıya kalmıştır. İngiliz tahtına kimin oturacağına yönelik mücadele York ve </a:t>
            </a:r>
            <a:r>
              <a:rPr lang="tr-TR" dirty="0"/>
              <a:t>Lancaster</a:t>
            </a:r>
            <a:r>
              <a:rPr lang="tr-TR" dirty="0"/>
              <a:t> hanedanlarını karşı karşıya getirmiş, her iki ailenin de gül armasını kullanması nedeniyle bu mücadele “güller savaşı” olarak adlandırılmıştır. Yaklaşık 30 sene süren bu mücadele York Ailesinden </a:t>
            </a:r>
            <a:r>
              <a:rPr lang="tr-TR" dirty="0"/>
              <a:t>Henry’nin</a:t>
            </a:r>
            <a:r>
              <a:rPr lang="tr-TR" dirty="0"/>
              <a:t> kral olması ve </a:t>
            </a:r>
            <a:r>
              <a:rPr lang="tr-TR" dirty="0"/>
              <a:t>Lancaster</a:t>
            </a:r>
            <a:r>
              <a:rPr lang="tr-TR" dirty="0"/>
              <a:t> ailesinden bir kraliçe seçmesiyle çözülmüştür. Böylece İngiltere’de </a:t>
            </a:r>
            <a:r>
              <a:rPr lang="tr-TR" dirty="0"/>
              <a:t>Tudor</a:t>
            </a:r>
            <a:r>
              <a:rPr lang="tr-TR" dirty="0"/>
              <a:t> dönemi başlamış ve İngiltere 16. Yüzyılda Avrupa’nın en önemli güçlerinden biri haline gelmiştir.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20000"/>
          </a:bodyPr>
          <a:lstStyle/>
          <a:p>
            <a:pPr algn="just">
              <a:buNone/>
            </a:pPr>
            <a:r>
              <a:rPr lang="tr-TR" dirty="0" smtClean="0"/>
              <a:t>		Yüzyıl </a:t>
            </a:r>
            <a:r>
              <a:rPr lang="tr-TR" dirty="0"/>
              <a:t>savaşlarından başarıyla ayrılan Fransa hızla güçlenmeye başlamıştır. XI. Louis’in 1461’de tahta çıkmasıyla birlikte Fransız monarşisi feodalizmi tasfiye etme ve mutlak monarşi kurma yolunda önemli adımlar atmaya başlamıştır. Askeri sivil bürokrasinin güçlendirilmesi, kamu hazinesinin güçlendirilmesi yönünde atılan adımlar XI. </a:t>
            </a:r>
            <a:r>
              <a:rPr lang="tr-TR" dirty="0" smtClean="0"/>
              <a:t>Louis’in </a:t>
            </a:r>
            <a:r>
              <a:rPr lang="tr-TR" dirty="0"/>
              <a:t>ardılları olan XII. Louis ve I. </a:t>
            </a:r>
            <a:r>
              <a:rPr lang="tr-TR" dirty="0"/>
              <a:t>François’in</a:t>
            </a:r>
            <a:r>
              <a:rPr lang="tr-TR" dirty="0"/>
              <a:t> daha cüretkar bir dış politika izlemesini sağlamıştır. Fransa’nın İtalya’ya müdahalesi ise Fransa ile </a:t>
            </a:r>
            <a:r>
              <a:rPr lang="tr-TR" dirty="0"/>
              <a:t>Habsburg</a:t>
            </a:r>
            <a:r>
              <a:rPr lang="tr-TR" dirty="0"/>
              <a:t> İmparatorluğu arasında Avrupa’nın kontrolü yönünde büyük bir mücadelenin başlamasına neden olmuştur. 16. Yüzyılın ilk yarısı Fransa </a:t>
            </a:r>
            <a:r>
              <a:rPr lang="tr-TR" dirty="0"/>
              <a:t>Habsburg</a:t>
            </a:r>
            <a:r>
              <a:rPr lang="tr-TR" dirty="0"/>
              <a:t> mücadelesine sahne olmuş, Osmanlıların da dahil olduğu diğer aktörler bu mücadelede zaman zaman yer almışlardır.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İspanya </a:t>
            </a:r>
            <a:r>
              <a:rPr lang="tr-TR" dirty="0"/>
              <a:t>tahtına oturacak olan </a:t>
            </a:r>
            <a:r>
              <a:rPr lang="tr-TR" dirty="0"/>
              <a:t>Johanna’nın</a:t>
            </a:r>
            <a:r>
              <a:rPr lang="tr-TR" dirty="0"/>
              <a:t> Kutsal Roma Germen İmparatorluğu’nun varisi </a:t>
            </a:r>
            <a:r>
              <a:rPr lang="tr-TR" dirty="0"/>
              <a:t>Philip’le</a:t>
            </a:r>
            <a:r>
              <a:rPr lang="tr-TR" dirty="0"/>
              <a:t> evlenmesi İspanya hanedanıyla </a:t>
            </a:r>
            <a:r>
              <a:rPr lang="tr-TR" dirty="0"/>
              <a:t>Habsburg</a:t>
            </a:r>
            <a:r>
              <a:rPr lang="tr-TR" dirty="0"/>
              <a:t> hanedanını akraba haline getirmişti. </a:t>
            </a:r>
            <a:r>
              <a:rPr lang="tr-TR" dirty="0"/>
              <a:t>Johanna’nın</a:t>
            </a:r>
            <a:r>
              <a:rPr lang="tr-TR" dirty="0"/>
              <a:t> akli dengesinin bozulması üzerine oğlu Charles İspanya tahtına oturdu. Önce babasının sonra da dedesinin ölümüyle Kutsal Roma Germen imparatorluğu tahtına da oturdu. İki büyük devletin tacını birlikte taşıyan V. Charles 16. Yüzyılın en önemli </a:t>
            </a:r>
            <a:r>
              <a:rPr lang="tr-TR" dirty="0"/>
              <a:t>monarklarından</a:t>
            </a:r>
            <a:r>
              <a:rPr lang="tr-TR" dirty="0"/>
              <a:t> biri haline geldi. İspanya’nın sömürge imparatorluğunu genişletmesi ve yeni kıtalardan akan zenginlikler İspanya’nın ekonomik, siyasal ve askeri gücünü muazzam ölçülerde arttırdı.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Fransa’yla </a:t>
            </a:r>
            <a:r>
              <a:rPr lang="tr-TR" dirty="0"/>
              <a:t>giriştiği mücadeleyi kazanan V. Charles, I. </a:t>
            </a:r>
            <a:r>
              <a:rPr lang="tr-TR" dirty="0"/>
              <a:t>François’le</a:t>
            </a:r>
            <a:r>
              <a:rPr lang="tr-TR" dirty="0"/>
              <a:t> ittifak kuran I. Süleyman’a karşı aynı başarıyı gösteremedi. İki devlet özellikle Macaristan’ın ele geçirilmesi yüzünden karşı karşıya geldilerse de kesin bir sonuç alınamadı. V. Charles 1555’te ani bir kararla tahtan feragat ederek topraklarını kardeşi </a:t>
            </a:r>
            <a:r>
              <a:rPr lang="tr-TR" dirty="0"/>
              <a:t>Ferdinand</a:t>
            </a:r>
            <a:r>
              <a:rPr lang="tr-TR" dirty="0"/>
              <a:t> ve oğlu II. </a:t>
            </a:r>
            <a:r>
              <a:rPr lang="tr-TR" dirty="0"/>
              <a:t>Philip</a:t>
            </a:r>
            <a:r>
              <a:rPr lang="tr-TR" dirty="0"/>
              <a:t> arasında paylaştırdı. </a:t>
            </a:r>
            <a:r>
              <a:rPr lang="tr-TR" dirty="0"/>
              <a:t>Ferdinand</a:t>
            </a:r>
            <a:r>
              <a:rPr lang="tr-TR" dirty="0"/>
              <a:t> Avusturya ve geleneksel Kutsal Roma Germen imparatorluğu topraklarını alırken, II. </a:t>
            </a:r>
            <a:r>
              <a:rPr lang="tr-TR" dirty="0"/>
              <a:t>Philip’e</a:t>
            </a:r>
            <a:r>
              <a:rPr lang="tr-TR" dirty="0"/>
              <a:t> İspanya tahtı verildi. Böylece </a:t>
            </a:r>
            <a:r>
              <a:rPr lang="tr-TR" dirty="0"/>
              <a:t>Habsburglar</a:t>
            </a:r>
            <a:r>
              <a:rPr lang="tr-TR" dirty="0"/>
              <a:t> iki büyük krallığı da kontrol eden fakat ayrışan bir hanedana dönüştüler.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15</a:t>
            </a:r>
            <a:r>
              <a:rPr lang="tr-TR" dirty="0"/>
              <a:t>. Yüzyılın başında Fransa’nın müdahalesi sonucunda İtalyan coğrafyası çok yoğun bir diplomatik ve askeri mücadeleye sahne oldu. İtalya’nın çok aktörlü devletler sistemi ve diplomasinin gelişmesi, mücadelenin sadece askeri değil aynı zamanda diplomatik bir boyut da kazanmasını sağladı. Burada gelişen “güç dengesi” anlayışı günümüze uzanan bir biçimde dünya siyasetinin temel olgularından biri haline geldi. Diplomasinin kazandığı önem binlerce yıldır devam eden “ad hoc” anlayış yerine “sürekli” diplomasi anlayışının yerleşmesinde ve modern diplomasinin temellerinin atılmasında kendini göstermektedir.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Avrupa’da </a:t>
            </a:r>
            <a:r>
              <a:rPr lang="tr-TR" dirty="0"/>
              <a:t>16. Yüzyılın başında </a:t>
            </a:r>
            <a:r>
              <a:rPr lang="tr-TR" dirty="0"/>
              <a:t>mutlakiyetçi</a:t>
            </a:r>
            <a:r>
              <a:rPr lang="tr-TR" dirty="0"/>
              <a:t> monarşilerin yükselişine paralel olarak hız kazanan güç mücadelesi, Protestan hareketinin ortaya çıkışıyla başka bir boyut kazandı. Güç mücadelesi, yeni ortaya çıkan mezhep çatışmalarını hem etkiledi hem de bu yeni çatışma ekseninden etkilendi. Protestanlar ve Katolikler arasındaki mücadele bir süre Katolik devletlerle Protestan devletler arasındaki mücadeleye dönecek, Avrupa devletler sistemi yeniden şekillenecektir. Fakat çok kısa bir süre sonra şu da ortaya çıkacaktır ki, devletler bu mezhep mücadelesinde çıkarları çerçevesinde politikalar izleyecekler, dini etkenler çok daha  belirgin biçimde </a:t>
            </a:r>
            <a:r>
              <a:rPr lang="tr-TR" dirty="0"/>
              <a:t>seküler</a:t>
            </a:r>
            <a:r>
              <a:rPr lang="tr-TR" dirty="0"/>
              <a:t> etkenlerin gerisinde kalacaktır.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85000" lnSpcReduction="20000"/>
          </a:bodyPr>
          <a:lstStyle/>
          <a:p>
            <a:pPr algn="just">
              <a:buNone/>
            </a:pPr>
            <a:r>
              <a:rPr lang="tr-TR" dirty="0" smtClean="0"/>
              <a:t>		Mezhep </a:t>
            </a:r>
            <a:r>
              <a:rPr lang="tr-TR" dirty="0"/>
              <a:t>savaşlarının kendisini en açık bir biçimde gösterdiği yer Alman coğrafyası oldu. Bunun da temel sebebi siyasal iktidarın en çok parçalanmış olduğu yer olmasıydı. Merkezileşmenin daha ileri aşamalarında olan İngiltere, Fransa, İspanya, İsveç gibi ülkelerde egemen gücün mezhepsel tercihini topluma dayatması çok daha kolay olmuştu. Alman coğrafyasında çoğu prens Protestanlığı benimsemişti. Bu prensler </a:t>
            </a:r>
            <a:r>
              <a:rPr lang="tr-TR" dirty="0"/>
              <a:t>Habsburglara</a:t>
            </a:r>
            <a:r>
              <a:rPr lang="tr-TR" dirty="0"/>
              <a:t> karşı ittifak yapma kararı aldılar. Danimarka’nın ve hatta Katolik Fransa ve Müslüman Osmanlı İmparatorluğu’nun da desteklediği Protestan birlik V. Charles’ı antlaşmaya razı olmak zorunda bıraktı. 1555’te imzalanan </a:t>
            </a:r>
            <a:r>
              <a:rPr lang="tr-TR" dirty="0"/>
              <a:t>Ausburg</a:t>
            </a:r>
            <a:r>
              <a:rPr lang="tr-TR" dirty="0"/>
              <a:t> Anlaşmasıyla mezhep savaşları döneminin ilk aşaması sona erdi. Bu antlaşmayla benimsenen “</a:t>
            </a:r>
            <a:r>
              <a:rPr lang="tr-TR" dirty="0"/>
              <a:t>cuius</a:t>
            </a:r>
            <a:r>
              <a:rPr lang="tr-TR" dirty="0"/>
              <a:t> </a:t>
            </a:r>
            <a:r>
              <a:rPr lang="tr-TR" dirty="0"/>
              <a:t>regio</a:t>
            </a:r>
            <a:r>
              <a:rPr lang="tr-TR" dirty="0"/>
              <a:t>, </a:t>
            </a:r>
            <a:r>
              <a:rPr lang="tr-TR" dirty="0"/>
              <a:t>eius</a:t>
            </a:r>
            <a:r>
              <a:rPr lang="tr-TR" dirty="0"/>
              <a:t> </a:t>
            </a:r>
            <a:r>
              <a:rPr lang="tr-TR" dirty="0"/>
              <a:t>religio</a:t>
            </a:r>
            <a:r>
              <a:rPr lang="tr-TR" dirty="0"/>
              <a:t>” (hükümdar hangi dindense tebaası o dindendir) ilkesi bir süreliğine barışı getirdi.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10</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YÜZYIL SAVAŞLARI VE AVRUPA DEVLETLER SİSTEMİNİN DOĞUŞU</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YÜZYIL SAVAŞLARI VE AVRUPA DEVLETLER SİSTEMİNİN DOĞUŞU</dc:title>
  <dc:creator>canan</dc:creator>
  <cp:lastModifiedBy>canan</cp:lastModifiedBy>
  <cp:revision>3</cp:revision>
  <dcterms:created xsi:type="dcterms:W3CDTF">2019-03-31T15:58:23Z</dcterms:created>
  <dcterms:modified xsi:type="dcterms:W3CDTF">2019-03-31T16:04:11Z</dcterms:modified>
</cp:coreProperties>
</file>