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9" r:id="rId3"/>
    <p:sldId id="291" r:id="rId4"/>
    <p:sldId id="290" r:id="rId5"/>
    <p:sldId id="292" r:id="rId6"/>
    <p:sldId id="293" r:id="rId7"/>
    <p:sldId id="295" r:id="rId8"/>
    <p:sldId id="29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87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52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77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98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59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68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50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662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43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89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9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54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543800" cy="2593975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BİLİŞSEL-DAVRANIŞÇI </a:t>
            </a: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KURAM</a:t>
            </a:r>
            <a:endParaRPr lang="tr-T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341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Bilşsel</a:t>
            </a:r>
            <a:r>
              <a:rPr lang="tr-TR" dirty="0" smtClean="0"/>
              <a:t> Davranışçı </a:t>
            </a:r>
            <a:r>
              <a:rPr lang="tr-TR" dirty="0" err="1" smtClean="0"/>
              <a:t>Yaklalaşım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BDT, davranışçı ve bilişsel terapilerin temel ilkelerinin bir araya gelmesi ile oluşan geniş bir yelpaze olarak tanımlanabilmektedir. </a:t>
            </a:r>
          </a:p>
          <a:p>
            <a:r>
              <a:rPr lang="tr-TR" dirty="0"/>
              <a:t>Davranışçı terapinin bu oluşuma katkıları arasında, öğrenmenin rolü, karmaşık davranışların bile en küçük parçalarına ayrılarak incelenebileceği ve küçük hedefler belirlenerek değiştirilebileceği ve bu sürecin gözlenmesinin önemi</a:t>
            </a:r>
          </a:p>
          <a:p>
            <a:r>
              <a:rPr lang="tr-TR" dirty="0"/>
              <a:t>Bilişsel terapinin katkıları ise, kişilerin kendi ifadelerine önem verilmesi, dilin önemi, benlik algıları ve kişilerin davranışları ile düşünce ve duyguları arasındaki karmaşık ilişkiyi açıklaması sayılabilir 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486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Klasik Koşullanma</a:t>
            </a:r>
            <a:endParaRPr lang="tr-TR" dirty="0" smtClean="0"/>
          </a:p>
          <a:p>
            <a:r>
              <a:rPr lang="tr-TR" b="1" dirty="0" smtClean="0"/>
              <a:t>1.</a:t>
            </a:r>
            <a:r>
              <a:rPr lang="tr-TR" dirty="0" smtClean="0"/>
              <a:t> Önce uyarıcı, sonra tepki vardır.</a:t>
            </a:r>
            <a:br>
              <a:rPr lang="tr-TR" dirty="0" smtClean="0"/>
            </a:br>
            <a:r>
              <a:rPr lang="tr-TR" b="1" dirty="0" smtClean="0"/>
              <a:t>2. </a:t>
            </a:r>
            <a:r>
              <a:rPr lang="tr-TR" dirty="0" smtClean="0"/>
              <a:t>Refleks davranışlara yöneliktir.</a:t>
            </a:r>
            <a:br>
              <a:rPr lang="tr-TR" dirty="0" smtClean="0"/>
            </a:br>
            <a:r>
              <a:rPr lang="tr-TR" b="1" dirty="0" smtClean="0"/>
              <a:t>3.</a:t>
            </a:r>
            <a:r>
              <a:rPr lang="tr-TR" dirty="0" smtClean="0"/>
              <a:t> Organizma pasiftir.</a:t>
            </a:r>
            <a:br>
              <a:rPr lang="tr-TR" dirty="0" smtClean="0"/>
            </a:br>
            <a:r>
              <a:rPr lang="tr-TR" b="1" dirty="0" smtClean="0"/>
              <a:t>4.</a:t>
            </a:r>
            <a:r>
              <a:rPr lang="tr-TR" dirty="0" smtClean="0"/>
              <a:t> Öğrenme istemli değildir.</a:t>
            </a:r>
            <a:br>
              <a:rPr lang="tr-TR" dirty="0" smtClean="0"/>
            </a:br>
            <a:r>
              <a:rPr lang="tr-TR" b="1" dirty="0" smtClean="0"/>
              <a:t>5.</a:t>
            </a:r>
            <a:r>
              <a:rPr lang="tr-TR" dirty="0" smtClean="0"/>
              <a:t> </a:t>
            </a:r>
            <a:r>
              <a:rPr lang="tr-TR" dirty="0" err="1" smtClean="0"/>
              <a:t>Pekiştireç</a:t>
            </a:r>
            <a:r>
              <a:rPr lang="tr-TR" dirty="0" smtClean="0"/>
              <a:t> belirlidir.</a:t>
            </a:r>
            <a:br>
              <a:rPr lang="tr-TR" dirty="0" smtClean="0"/>
            </a:br>
            <a:r>
              <a:rPr lang="tr-TR" b="1" dirty="0" smtClean="0"/>
              <a:t>6.</a:t>
            </a:r>
            <a:r>
              <a:rPr lang="tr-TR" dirty="0" smtClean="0"/>
              <a:t> Tepki davranıştan bağımsızdır.</a:t>
            </a:r>
          </a:p>
          <a:p>
            <a:r>
              <a:rPr lang="tr-TR" b="1" dirty="0" smtClean="0"/>
              <a:t>Edimsel Koşullanma:</a:t>
            </a:r>
            <a:endParaRPr lang="tr-TR" dirty="0" smtClean="0"/>
          </a:p>
          <a:p>
            <a:r>
              <a:rPr lang="tr-TR" b="1" dirty="0" smtClean="0"/>
              <a:t>1.</a:t>
            </a:r>
            <a:r>
              <a:rPr lang="tr-TR" dirty="0" smtClean="0"/>
              <a:t> Önce tepki, sonra uyarıcı vardır.</a:t>
            </a:r>
            <a:br>
              <a:rPr lang="tr-TR" dirty="0" smtClean="0"/>
            </a:br>
            <a:r>
              <a:rPr lang="tr-TR" b="1" dirty="0" smtClean="0"/>
              <a:t>2.</a:t>
            </a:r>
            <a:r>
              <a:rPr lang="tr-TR" dirty="0" smtClean="0"/>
              <a:t> Bilinçli davranışlara yöneliktir.</a:t>
            </a:r>
            <a:br>
              <a:rPr lang="tr-TR" dirty="0" smtClean="0"/>
            </a:br>
            <a:r>
              <a:rPr lang="tr-TR" b="1" dirty="0" smtClean="0"/>
              <a:t>3.</a:t>
            </a:r>
            <a:r>
              <a:rPr lang="tr-TR" dirty="0" smtClean="0"/>
              <a:t> Organizma aktiftir.</a:t>
            </a:r>
            <a:br>
              <a:rPr lang="tr-TR" dirty="0" smtClean="0"/>
            </a:br>
            <a:r>
              <a:rPr lang="tr-TR" b="1" dirty="0" smtClean="0"/>
              <a:t>4.</a:t>
            </a:r>
            <a:r>
              <a:rPr lang="tr-TR" dirty="0" smtClean="0"/>
              <a:t> Öğrenme bilinçlidir.</a:t>
            </a:r>
            <a:br>
              <a:rPr lang="tr-TR" dirty="0" smtClean="0"/>
            </a:br>
            <a:r>
              <a:rPr lang="tr-TR" b="1" dirty="0" smtClean="0"/>
              <a:t>5.</a:t>
            </a:r>
            <a:r>
              <a:rPr lang="tr-TR" dirty="0" smtClean="0"/>
              <a:t> </a:t>
            </a:r>
            <a:r>
              <a:rPr lang="tr-TR" dirty="0" err="1" smtClean="0"/>
              <a:t>Pekiştireç</a:t>
            </a:r>
            <a:r>
              <a:rPr lang="tr-TR" dirty="0" smtClean="0"/>
              <a:t> belli değildir.</a:t>
            </a:r>
            <a:br>
              <a:rPr lang="tr-TR" dirty="0" smtClean="0"/>
            </a:br>
            <a:r>
              <a:rPr lang="tr-TR" b="1" dirty="0" smtClean="0"/>
              <a:t>6.</a:t>
            </a:r>
            <a:r>
              <a:rPr lang="tr-TR" dirty="0" smtClean="0"/>
              <a:t> Pekiştirme davranışa bağlıdır.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820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Bilişsel terapi, bilişsel model üzerine temellendirilmiştir. Bu modele göre, insanların duygu ve davranışları olayları nasıl yorumladıklarından etkilenmektedir. </a:t>
            </a:r>
          </a:p>
          <a:p>
            <a:r>
              <a:rPr lang="tr-TR" dirty="0"/>
              <a:t>İnsanların neler hissettiklerini belirleyen şey olayın kendisi değil, o olaya ilişkin olarak kişinin kendi zihninde verdiği anlamlardır.</a:t>
            </a:r>
          </a:p>
        </p:txBody>
      </p:sp>
    </p:spTree>
    <p:extLst>
      <p:ext uri="{BB962C8B-B14F-4D97-AF65-F5344CB8AC3E}">
        <p14:creationId xmlns:p14="http://schemas.microsoft.com/office/powerpoint/2010/main" val="413036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3203575" y="1341438"/>
            <a:ext cx="2520950" cy="506412"/>
          </a:xfrm>
          <a:prstGeom prst="curvedDownArrow">
            <a:avLst>
              <a:gd name="adj1" fmla="val 99561"/>
              <a:gd name="adj2" fmla="val 199122"/>
              <a:gd name="adj3" fmla="val 33333"/>
            </a:avLst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6372225" y="2349500"/>
            <a:ext cx="457200" cy="1943100"/>
          </a:xfrm>
          <a:prstGeom prst="curvedLeftArrow">
            <a:avLst>
              <a:gd name="adj1" fmla="val 85000"/>
              <a:gd name="adj2" fmla="val 170000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 rot="10800000">
            <a:off x="3419475" y="4581525"/>
            <a:ext cx="1943100" cy="342900"/>
          </a:xfrm>
          <a:prstGeom prst="curvedDownArrow">
            <a:avLst>
              <a:gd name="adj1" fmla="val 113333"/>
              <a:gd name="adj2" fmla="val 226667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 rot="16200000">
            <a:off x="1323975" y="3076575"/>
            <a:ext cx="1943100" cy="342900"/>
          </a:xfrm>
          <a:prstGeom prst="curvedDownArrow">
            <a:avLst>
              <a:gd name="adj1" fmla="val 113333"/>
              <a:gd name="adj2" fmla="val 226667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632450" y="1427163"/>
            <a:ext cx="1171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580063" y="1773238"/>
            <a:ext cx="2476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Bilişsel Değerlendirme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411413" y="1844675"/>
            <a:ext cx="633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/>
              <a:t>Olay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411413" y="4365625"/>
            <a:ext cx="1058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/>
              <a:t>Davranış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580063" y="4292600"/>
            <a:ext cx="835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/>
              <a:t>Duygu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990182" y="5589240"/>
            <a:ext cx="48498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b="1" dirty="0"/>
              <a:t> </a:t>
            </a:r>
            <a:r>
              <a:rPr lang="tr-TR" dirty="0"/>
              <a:t> </a:t>
            </a:r>
            <a:r>
              <a:rPr lang="tr-TR" b="1" dirty="0" err="1"/>
              <a:t>Bili</a:t>
            </a:r>
            <a:r>
              <a:rPr lang="tr-TR" dirty="0" err="1"/>
              <a:t>s</a:t>
            </a:r>
            <a:r>
              <a:rPr lang="tr-TR" b="1" dirty="0" err="1"/>
              <a:t>sel</a:t>
            </a:r>
            <a:r>
              <a:rPr lang="tr-TR" b="1" dirty="0"/>
              <a:t> </a:t>
            </a:r>
            <a:r>
              <a:rPr lang="tr-TR" b="1" dirty="0" smtClean="0"/>
              <a:t>Model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114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Otomatik Düşünce</a:t>
            </a:r>
          </a:p>
          <a:p>
            <a:r>
              <a:rPr lang="tr-TR" dirty="0" smtClean="0"/>
              <a:t>Ara </a:t>
            </a:r>
            <a:r>
              <a:rPr lang="tr-TR" dirty="0" err="1" smtClean="0"/>
              <a:t>İnaç</a:t>
            </a:r>
            <a:r>
              <a:rPr lang="tr-TR" dirty="0" smtClean="0"/>
              <a:t> </a:t>
            </a:r>
          </a:p>
          <a:p>
            <a:r>
              <a:rPr lang="tr-TR" dirty="0" smtClean="0"/>
              <a:t>Temel İnanç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1594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15900"/>
            <a:ext cx="8278813" cy="6597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	     TEMEL İNANIŞLAR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    	(Ben beceriksiz ve başarısızım.) 			         			(Kimse başarısız insanları sevmez.)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	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	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	        ARA İNANIŞLAR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(Tutum: Beceriksiz olmak korkunç bir şey.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Kural: Beceriksizliği telafi için hep çok çalışmalıyım.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</a:t>
            </a:r>
            <a:r>
              <a:rPr lang="tr-TR" sz="2000" dirty="0" err="1" smtClean="0">
                <a:solidFill>
                  <a:schemeClr val="tx2"/>
                </a:solidFill>
                <a:latin typeface="Tahoma" pitchFamily="34" charset="0"/>
              </a:rPr>
              <a:t>Sayıltı</a:t>
            </a: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: Ancak çok çalışırsam başkalarının...)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			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														DÜŞÜNCE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OLAY 			OTOMATİK DÜŞÜNCE 		DUYGU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Dersi dinliyor </a:t>
            </a:r>
            <a:r>
              <a:rPr lang="tr-TR" sz="2000" dirty="0">
                <a:solidFill>
                  <a:schemeClr val="tx2"/>
                </a:solidFill>
                <a:latin typeface="Tahoma" pitchFamily="34" charset="0"/>
              </a:rPr>
              <a:t> </a:t>
            </a: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       </a:t>
            </a: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   </a:t>
            </a: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Anlayamayacağım			DAVRANIŞ</a:t>
            </a:r>
          </a:p>
          <a:p>
            <a:pPr eaLnBrk="1" hangingPunct="1">
              <a:buFontTx/>
              <a:buNone/>
            </a:pPr>
            <a:r>
              <a:rPr lang="tr-TR" sz="2000" dirty="0" smtClean="0">
                <a:solidFill>
                  <a:schemeClr val="tx2"/>
                </a:solidFill>
                <a:latin typeface="Tahoma" pitchFamily="34" charset="0"/>
              </a:rPr>
              <a:t>		                  	Ben aptalım			FİZYOLOJİK</a:t>
            </a: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4211638" y="15271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4211638" y="37893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979613" y="47974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6659563" y="4365625"/>
            <a:ext cx="3603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6659563" y="465296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588125" y="5157788"/>
            <a:ext cx="5048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081" name="Line 10"/>
          <p:cNvSpPr>
            <a:spLocks noChangeShapeType="1"/>
          </p:cNvSpPr>
          <p:nvPr/>
        </p:nvSpPr>
        <p:spPr bwMode="auto">
          <a:xfrm>
            <a:off x="6659563" y="4868863"/>
            <a:ext cx="5762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8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COREY, G. (2008). Psikolojik Danışma ve Psikoterapi Kuram ve Uygulamaları. 1. Baskı. Tuncay Ergene (çev.). Ankara: </a:t>
            </a:r>
            <a:r>
              <a:rPr lang="tr-TR" dirty="0" err="1"/>
              <a:t>Mentis</a:t>
            </a:r>
            <a:r>
              <a:rPr lang="tr-TR" dirty="0"/>
              <a:t> Yayıncılık</a:t>
            </a:r>
            <a:r>
              <a:rPr lang="tr-TR" dirty="0" smtClean="0"/>
              <a:t>.</a:t>
            </a:r>
          </a:p>
          <a:p>
            <a:r>
              <a:rPr lang="tr-TR" dirty="0"/>
              <a:t>Duyan, V., Yolcuoğlu, İ.G., Artan, T. (2017). Dünü, Bugünü, Yarınıyla İnsanı Anlamak (İnsan Davranışının Kökenleri ve Sosyal Çevrenin Etkileri). Nar Yayınevi, İstanbul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038247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262</TotalTime>
  <Words>205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Tahoma</vt:lpstr>
      <vt:lpstr>Wingdings</vt:lpstr>
      <vt:lpstr>Geçmişe bakış</vt:lpstr>
      <vt:lpstr>BİLİŞSEL-DAVRANIŞÇI KURAM</vt:lpstr>
      <vt:lpstr>Bilşsel Davranışçı Yaklalaşım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BİLİŞSEL-DAVRANIŞÇI KURAM VE SOSYAL HİZMET</dc:title>
  <dc:creator>semra özkan</dc:creator>
  <cp:lastModifiedBy>Cenk</cp:lastModifiedBy>
  <cp:revision>31</cp:revision>
  <dcterms:created xsi:type="dcterms:W3CDTF">2013-11-17T13:11:29Z</dcterms:created>
  <dcterms:modified xsi:type="dcterms:W3CDTF">2020-04-30T14:09:08Z</dcterms:modified>
</cp:coreProperties>
</file>