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1" r:id="rId6"/>
    <p:sldId id="260"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963872-9F7C-497E-B87E-96B263C069B4}" type="datetimeFigureOut">
              <a:rPr lang="tr-TR" smtClean="0"/>
              <a:pPr/>
              <a:t>13.11.2017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D2DBC4-2E5F-4C2D-B0BB-C0BB6CA7C99A}" type="slidenum">
              <a:rPr lang="tr-TR" smtClean="0"/>
              <a:pPr/>
              <a:t>‹#›</a:t>
            </a:fld>
            <a:endParaRPr lang="tr-TR"/>
          </a:p>
        </p:txBody>
      </p:sp>
    </p:spTree>
    <p:extLst>
      <p:ext uri="{BB962C8B-B14F-4D97-AF65-F5344CB8AC3E}">
        <p14:creationId xmlns:p14="http://schemas.microsoft.com/office/powerpoint/2010/main" val="205683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FD5327A-B08B-4C94-9A19-D13E3009F2BD}"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715491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E892D56C-D360-4A4C-8F49-B9D9ED8A6321}"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74155671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892D56C-D360-4A4C-8F49-B9D9ED8A6321}"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233762264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892D56C-D360-4A4C-8F49-B9D9ED8A6321}"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5134221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892D56C-D360-4A4C-8F49-B9D9ED8A6321}"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94138060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892D56C-D360-4A4C-8F49-B9D9ED8A6321}"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7787190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892D56C-D360-4A4C-8F49-B9D9ED8A6321}"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263464559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8DDA880-AC7E-4833-AA96-6AA3B9EDED1F}"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1358257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BED79DB-3A5F-465A-A549-296ACCF3B080}"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3004013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5A8758-850C-4D0A-A937-355D0B783AD8}"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718859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9EDDC3F-0718-4489-A10A-0C10CF0D5652}"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937996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8F62023-F80E-474C-9972-51F244BE5063}"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297961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53B2099-D79E-4FF5-B178-86153BA80DF5}" type="datetime1">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571258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4686CE4-B812-4FFF-A2B7-BFF849782214}"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1377164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7508E-8B02-4408-B0E2-5F2D3CFA5144}" type="datetime1">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905372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9385A3D-CB06-4431-8900-A928A87EA256}"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2014336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F84D405-7E3D-4B6E-B630-6CE6E338FE6E}" type="datetime1">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0BBD5E9C-FFB9-448A-B703-3B43130A99A7}" type="slidenum">
              <a:rPr lang="tr-TR" smtClean="0"/>
              <a:pPr/>
              <a:t>‹#›</a:t>
            </a:fld>
            <a:endParaRPr lang="tr-TR"/>
          </a:p>
        </p:txBody>
      </p:sp>
    </p:spTree>
    <p:extLst>
      <p:ext uri="{BB962C8B-B14F-4D97-AF65-F5344CB8AC3E}">
        <p14:creationId xmlns:p14="http://schemas.microsoft.com/office/powerpoint/2010/main" val="3537414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892D56C-D360-4A4C-8F49-B9D9ED8A6321}" type="datetime1">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0BBD5E9C-FFB9-448A-B703-3B43130A99A7}" type="slidenum">
              <a:rPr lang="tr-TR" smtClean="0"/>
              <a:pPr/>
              <a:t>‹#›</a:t>
            </a:fld>
            <a:endParaRPr lang="tr-TR"/>
          </a:p>
        </p:txBody>
      </p:sp>
    </p:spTree>
    <p:extLst>
      <p:ext uri="{BB962C8B-B14F-4D97-AF65-F5344CB8AC3E}">
        <p14:creationId xmlns:p14="http://schemas.microsoft.com/office/powerpoint/2010/main" val="371028859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dirty="0" smtClean="0"/>
              <a:t>KURULMASI YASAK OLAN DERNEKLER VE YASAK FAALİYETLER</a:t>
            </a:r>
            <a:endParaRPr lang="tr-TR" dirty="0"/>
          </a:p>
        </p:txBody>
      </p:sp>
      <p:sp>
        <p:nvSpPr>
          <p:cNvPr id="5" name="4 İçerik Yer Tutucusu"/>
          <p:cNvSpPr>
            <a:spLocks noGrp="1"/>
          </p:cNvSpPr>
          <p:nvPr>
            <p:ph idx="1"/>
          </p:nvPr>
        </p:nvSpPr>
        <p:spPr/>
        <p:txBody>
          <a:bodyPr>
            <a:normAutofit fontScale="92500" lnSpcReduction="10000"/>
          </a:bodyPr>
          <a:lstStyle/>
          <a:p>
            <a:r>
              <a:rPr lang="tr-TR" dirty="0" smtClean="0"/>
              <a:t>Dernekler amaçlarını gerçekleştirmek dışında faaliyette bulunamazlar.</a:t>
            </a:r>
          </a:p>
          <a:p>
            <a:r>
              <a:rPr lang="tr-TR" dirty="0" smtClean="0"/>
              <a:t>Dernekler Anayasa ve kanunlarla açıkça yasaklanan amaçları ve konusu suç teşkil eden amaçları gerçekleştirmek için kurulamazlar.</a:t>
            </a:r>
          </a:p>
          <a:p>
            <a:r>
              <a:rPr lang="tr-TR" dirty="0" smtClean="0"/>
              <a:t>Dernekler, askerliğe, milli savunma ve genel kolluk hizmetlerine hazırlayıcı eğitim ve öğretim faaliyetlerinde bulunamazlar ve bu amaçları gerçekleştirmek için kamp ve eğitim yerleri açamazlar.</a:t>
            </a:r>
          </a:p>
          <a:p>
            <a:r>
              <a:rPr lang="tr-TR" dirty="0" smtClean="0"/>
              <a:t>Dernekler üyeleri için özel kıyafet veya üniforma kullanamazlar.</a:t>
            </a:r>
            <a:endParaRPr lang="tr-TR" dirty="0"/>
          </a:p>
        </p:txBody>
      </p:sp>
      <p:sp>
        <p:nvSpPr>
          <p:cNvPr id="6" name="5 Slayt Numarası Yer Tutucusu"/>
          <p:cNvSpPr>
            <a:spLocks noGrp="1"/>
          </p:cNvSpPr>
          <p:nvPr>
            <p:ph type="sldNum" sz="quarter" idx="12"/>
          </p:nvPr>
        </p:nvSpPr>
        <p:spPr/>
        <p:txBody>
          <a:bodyPr/>
          <a:lstStyle/>
          <a:p>
            <a:fld id="{0BBD5E9C-FFB9-448A-B703-3B43130A99A7}"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ÜYELİĞİN KENDİĞİNDEN SONA ERMESİ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Dernek üyeliğinin kendiliğinden sona ermesini gerektiren sebepler şunlardır:</a:t>
            </a:r>
          </a:p>
          <a:p>
            <a:pPr marL="457200" indent="-457200">
              <a:buFont typeface="+mj-lt"/>
              <a:buAutoNum type="arabicPeriod"/>
            </a:pPr>
            <a:r>
              <a:rPr lang="tr-TR" dirty="0" smtClean="0"/>
              <a:t>Üyenin ölümü</a:t>
            </a:r>
          </a:p>
          <a:p>
            <a:pPr marL="457200" indent="-457200">
              <a:buFont typeface="+mj-lt"/>
              <a:buAutoNum type="arabicPeriod"/>
            </a:pPr>
            <a:r>
              <a:rPr lang="tr-TR" dirty="0" smtClean="0"/>
              <a:t>Üyenin gaipliğine karar verilmesi</a:t>
            </a:r>
          </a:p>
          <a:p>
            <a:pPr marL="457200" indent="-457200">
              <a:buFont typeface="+mj-lt"/>
              <a:buAutoNum type="arabicPeriod"/>
            </a:pPr>
            <a:r>
              <a:rPr lang="tr-TR" dirty="0" smtClean="0"/>
              <a:t>Üyenin fiil ehliyetini kaybetmesi</a:t>
            </a:r>
          </a:p>
          <a:p>
            <a:pPr marL="457200" indent="-457200">
              <a:buFont typeface="+mj-lt"/>
              <a:buAutoNum type="arabicPeriod"/>
            </a:pPr>
            <a:r>
              <a:rPr lang="tr-TR" dirty="0" smtClean="0"/>
              <a:t>Kamu hizmeti görevlilerinin kurdukları derneklere üye olanların emeklilik dışında kurum ve kuruluşları ile ilişiklerinin kesilmesi</a:t>
            </a:r>
          </a:p>
          <a:p>
            <a:pPr marL="457200" indent="-457200">
              <a:buFont typeface="+mj-lt"/>
              <a:buAutoNum type="arabicPeriod"/>
            </a:pPr>
            <a:r>
              <a:rPr lang="tr-TR" dirty="0" smtClean="0"/>
              <a:t>Çocuk derneği üyelerinin 18 yaşını tamamlaması</a:t>
            </a:r>
          </a:p>
          <a:p>
            <a:pPr marL="457200" indent="-457200">
              <a:buFont typeface="+mj-lt"/>
              <a:buAutoNum type="arabicPeriod"/>
            </a:pPr>
            <a:r>
              <a:rPr lang="tr-TR" dirty="0" smtClean="0"/>
              <a:t>Derneğin tasfiyesinin tamamlanması</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ÜYELİKTEN ÇIKMA VE ÇIKARILMA</a:t>
            </a:r>
            <a:endParaRPr lang="tr-TR" dirty="0"/>
          </a:p>
        </p:txBody>
      </p:sp>
      <p:sp>
        <p:nvSpPr>
          <p:cNvPr id="3" name="2 İçerik Yer Tutucusu"/>
          <p:cNvSpPr>
            <a:spLocks noGrp="1"/>
          </p:cNvSpPr>
          <p:nvPr>
            <p:ph idx="1"/>
          </p:nvPr>
        </p:nvSpPr>
        <p:spPr/>
        <p:txBody>
          <a:bodyPr/>
          <a:lstStyle/>
          <a:p>
            <a:r>
              <a:rPr lang="tr-TR" dirty="0" smtClean="0"/>
              <a:t>Dernek üyeleri yazılı olarak bildirmek kaydıyla her zaman üyelikten çıkabilirler.</a:t>
            </a:r>
          </a:p>
          <a:p>
            <a:r>
              <a:rPr lang="tr-TR" dirty="0" smtClean="0"/>
              <a:t>Dernek üyeleri tüzükte belirtilen sebeplerin gerçekleşmesi halinde; tüzükte çıkarılma sebepleri belirtilmemişse haklı sebeplerin varlığı halinde üyelikten çıkarılabilir. </a:t>
            </a:r>
          </a:p>
          <a:p>
            <a:r>
              <a:rPr lang="tr-TR" dirty="0" smtClean="0"/>
              <a:t>Üye genel kurul tarafından verilen çıkarılma (ihraç) kararını öğrendiği tarihten itibaren bir ay içinde </a:t>
            </a:r>
            <a:r>
              <a:rPr lang="tr-TR" smtClean="0"/>
              <a:t>dava açabilir. </a:t>
            </a:r>
            <a:endParaRPr lang="tr-TR"/>
          </a:p>
        </p:txBody>
      </p:sp>
      <p:sp>
        <p:nvSpPr>
          <p:cNvPr id="4" name="3 Slayt Numarası Yer Tutucusu"/>
          <p:cNvSpPr>
            <a:spLocks noGrp="1"/>
          </p:cNvSpPr>
          <p:nvPr>
            <p:ph type="sldNum" sz="quarter" idx="12"/>
          </p:nvPr>
        </p:nvSpPr>
        <p:spPr/>
        <p:txBody>
          <a:bodyPr/>
          <a:lstStyle/>
          <a:p>
            <a:fld id="{0BBD5E9C-FFB9-448A-B703-3B43130A99A7}" type="slidenum">
              <a:rPr lang="tr-TR" smtClean="0"/>
              <a:pPr/>
              <a:t>11</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KULLANILMASI YASAK AD VE İŞARETLER</a:t>
            </a:r>
            <a:endParaRPr lang="tr-TR" dirty="0"/>
          </a:p>
        </p:txBody>
      </p:sp>
      <p:sp>
        <p:nvSpPr>
          <p:cNvPr id="3" name="2 İçerik Yer Tutucusu"/>
          <p:cNvSpPr>
            <a:spLocks noGrp="1"/>
          </p:cNvSpPr>
          <p:nvPr>
            <p:ph idx="1"/>
          </p:nvPr>
        </p:nvSpPr>
        <p:spPr/>
        <p:txBody>
          <a:bodyPr/>
          <a:lstStyle/>
          <a:p>
            <a:r>
              <a:rPr lang="tr-TR" dirty="0" smtClean="0"/>
              <a:t>Dernekler mevcut veya mahkeme kararıyla kapatılmış veya feshedilmiş bir siyasi partinin, bir sendikanın veya üst kuruluşun, bir derneğin veya üst kuruluşun adını, amblemini, rumuzunu, rozetini ve benzeri işaretleri ya da başka bir ülkeye ve daha önce kurulmuş Türk devletlerine ait bayrak, amblem ve flamaları kullanamazlar.</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İZNE BAĞLI OLARAK KULLANILACAK ADLAR</a:t>
            </a:r>
            <a:endParaRPr lang="tr-TR" dirty="0"/>
          </a:p>
        </p:txBody>
      </p:sp>
      <p:sp>
        <p:nvSpPr>
          <p:cNvPr id="3" name="2 İçerik Yer Tutucusu"/>
          <p:cNvSpPr>
            <a:spLocks noGrp="1"/>
          </p:cNvSpPr>
          <p:nvPr>
            <p:ph idx="1"/>
          </p:nvPr>
        </p:nvSpPr>
        <p:spPr/>
        <p:txBody>
          <a:bodyPr/>
          <a:lstStyle/>
          <a:p>
            <a:r>
              <a:rPr lang="tr-TR" dirty="0" smtClean="0"/>
              <a:t>Dernekler, adlarında, Türk, Türkiye, Milli, Cumhuriyet, Atatürk, Mustafa Kemal kelimeleri ile bunların baş ve sonlarına getirilen eklerle oluşturulan kelimeleri İçişleri Bakanlığı’nın izni ile kullanabilirler.</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ULUSLAR ARASI FAALİYETTE BULUNMA</a:t>
            </a:r>
            <a:endParaRPr lang="tr-TR" dirty="0"/>
          </a:p>
        </p:txBody>
      </p:sp>
      <p:sp>
        <p:nvSpPr>
          <p:cNvPr id="3" name="2 İçerik Yer Tutucusu"/>
          <p:cNvSpPr>
            <a:spLocks noGrp="1"/>
          </p:cNvSpPr>
          <p:nvPr>
            <p:ph idx="1"/>
          </p:nvPr>
        </p:nvSpPr>
        <p:spPr/>
        <p:txBody>
          <a:bodyPr/>
          <a:lstStyle/>
          <a:p>
            <a:r>
              <a:rPr lang="tr-TR" dirty="0" smtClean="0"/>
              <a:t>Dernekler, Bakanlar Kurulunun izni ile, tüzüklerinde belirtilen amacı gerçekleştirmek için uluslar arası faaliyette ve işbirliğinde bulunabilirler, yurt dışında temsilcilik veya şube açabilirler ve yurt dışında kurulmuş dernek ve üst kuruluşlara katılabilirler. </a:t>
            </a:r>
          </a:p>
          <a:p>
            <a:r>
              <a:rPr lang="tr-TR" dirty="0" smtClean="0"/>
              <a:t>Yabancı dernekler, Dışişleri Bakanlığının uygun görüşü ve İçişleri Bakanlığının izniyle Türkiye’de faaliyette ve işbirliğinde bulunabilirler, şube açabilirler, temsilcilik veya üst kuruluş kurabilirler veya kurulmuş dernek veya üst kuruluşlara katılabilirler. </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DERNEKLERİN YARDIM ALMALARI</a:t>
            </a:r>
            <a:endParaRPr lang="tr-TR" dirty="0"/>
          </a:p>
        </p:txBody>
      </p:sp>
      <p:sp>
        <p:nvSpPr>
          <p:cNvPr id="3" name="2 İçerik Yer Tutucusu"/>
          <p:cNvSpPr>
            <a:spLocks noGrp="1"/>
          </p:cNvSpPr>
          <p:nvPr>
            <p:ph idx="1"/>
          </p:nvPr>
        </p:nvSpPr>
        <p:spPr/>
        <p:txBody>
          <a:bodyPr/>
          <a:lstStyle/>
          <a:p>
            <a:r>
              <a:rPr lang="tr-TR" dirty="0" smtClean="0"/>
              <a:t>Dernekler, amaçlarını gerçekleştirmek üzere, benzer amaçlı derneklerden, siyasi partilerden, işçi ve işveren sendikalarından ve mesleki kuruluşlardan yardım alabilirler veya bunlara yardım edebilirler. Ayrıca, merkezi ve yerel yönetimlerle birlikte proje yürüttükleri takdirde, bu kurum ve kuruluşlardan ayni ve nakdi yardım alabilirler.</a:t>
            </a:r>
          </a:p>
          <a:p>
            <a:r>
              <a:rPr lang="tr-TR" dirty="0" smtClean="0"/>
              <a:t>Dernekler, mahalli mülki amire haber vermek şartıyla yurt dışından da yardım alabilirler. </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DİĞER DERNEK FAALİYETLERİ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Dernekler amaçlarını gerçekleştirmek için kuracakları tesislerin bir kısmını mahalli mülki amirin iznini alarak kurabilirler.</a:t>
            </a:r>
          </a:p>
          <a:p>
            <a:r>
              <a:rPr lang="tr-TR" dirty="0" smtClean="0"/>
              <a:t>Dernekler, genel kurullarının yetki vermesi üzerine yönetim kurulu kararıyla taşınmaz mal alabilirler ve satabilirler. Taşınmazların dernek adına tescilinden itibaren bir ay içinde durumun mahalli mülki amire bildirilmesi gerekir.</a:t>
            </a:r>
          </a:p>
          <a:p>
            <a:r>
              <a:rPr lang="tr-TR" dirty="0" smtClean="0"/>
              <a:t>Dernekler gerekli gördükleri yerlerde temsilcilik açabilirler. </a:t>
            </a:r>
          </a:p>
          <a:p>
            <a:r>
              <a:rPr lang="tr-TR" dirty="0" smtClean="0"/>
              <a:t>Dernekler kendi aralarında veya diğer sivil toplum kuruluşlarıyla platform oluşturabilirler.</a:t>
            </a:r>
          </a:p>
          <a:p>
            <a:r>
              <a:rPr lang="tr-TR" dirty="0" smtClean="0"/>
              <a:t>Dernekler üyelerine yardım sağlamak ve ihtiyaçlarını karşılamak üzere sandık kurabilirler.</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DERNEK ÜYELİĞİ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Derneklerde, kurucu üye, olağan üye ve onursal üye olmak üzere üç türlü üyelik bulunmaktadır. </a:t>
            </a:r>
          </a:p>
          <a:p>
            <a:r>
              <a:rPr lang="tr-TR" dirty="0" smtClean="0"/>
              <a:t>Kurucu üyeler derneği kuran gerçek ve tüzel kişilerdir.</a:t>
            </a:r>
          </a:p>
          <a:p>
            <a:r>
              <a:rPr lang="tr-TR" dirty="0" smtClean="0"/>
              <a:t>Olağan üye, üye olma şartlarına sahip olan ve dernek genel kurulunca üyeliğe kabul edilen üyelerdir.</a:t>
            </a:r>
          </a:p>
          <a:p>
            <a:r>
              <a:rPr lang="tr-TR" dirty="0" smtClean="0"/>
              <a:t>Onursal üye, derneğin amaçları doğrultusunda topluma büyük hizmetler ve eserler vermiş, önemli görevlerde bulunmuş kişiler arasından seçilmektedir. </a:t>
            </a:r>
          </a:p>
          <a:p>
            <a:r>
              <a:rPr lang="tr-TR" dirty="0" smtClean="0"/>
              <a:t>Yabancıların derneğe üye olması için yerleşim yerlerinin Türkiye’de bulunması gerekir.</a:t>
            </a:r>
          </a:p>
          <a:p>
            <a:r>
              <a:rPr lang="tr-TR" dirty="0" smtClean="0"/>
              <a:t>Üye olmak için fiil ehliyetine sahip olmak ve Dernekler Kanununun 3. maddesindeki koşulların bulunmaması gerekmektedir.</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ÜYELERİN HAKLARI</a:t>
            </a:r>
            <a:endParaRPr lang="tr-TR" dirty="0"/>
          </a:p>
        </p:txBody>
      </p:sp>
      <p:sp>
        <p:nvSpPr>
          <p:cNvPr id="3" name="2 İçerik Yer Tutucusu"/>
          <p:cNvSpPr>
            <a:spLocks noGrp="1"/>
          </p:cNvSpPr>
          <p:nvPr>
            <p:ph idx="1"/>
          </p:nvPr>
        </p:nvSpPr>
        <p:spPr/>
        <p:txBody>
          <a:bodyPr>
            <a:normAutofit lnSpcReduction="10000"/>
          </a:bodyPr>
          <a:lstStyle/>
          <a:p>
            <a:r>
              <a:rPr lang="tr-TR" dirty="0" smtClean="0"/>
              <a:t>Üyelerin hakları şunlardır:</a:t>
            </a:r>
          </a:p>
          <a:p>
            <a:pPr marL="457200" indent="-457200">
              <a:buFont typeface="+mj-lt"/>
              <a:buAutoNum type="arabicPeriod"/>
            </a:pPr>
            <a:r>
              <a:rPr lang="tr-TR" dirty="0" smtClean="0"/>
              <a:t>Derneğin faaliyetine ve yönetimine katılma hakkı: Her üyenin bir oy hakkı vardır ve bu hak başka bir üyeye devredilemez. Onursal üyeler oy kullanamaz. </a:t>
            </a:r>
          </a:p>
          <a:p>
            <a:pPr marL="457200" indent="-457200">
              <a:buFont typeface="+mj-lt"/>
              <a:buAutoNum type="arabicPeriod"/>
            </a:pPr>
            <a:r>
              <a:rPr lang="tr-TR" dirty="0" smtClean="0"/>
              <a:t>Yararlanma hakkı: Tesis, lokal gibi yerlerden, sunulan hizmetlerden, malzemelerden ve sandıktan yararlanmak gibi.</a:t>
            </a:r>
          </a:p>
          <a:p>
            <a:pPr marL="457200" indent="-457200">
              <a:buFont typeface="+mj-lt"/>
              <a:buAutoNum type="arabicPeriod"/>
            </a:pPr>
            <a:r>
              <a:rPr lang="tr-TR" dirty="0" smtClean="0"/>
              <a:t>Koruma hakkı: Üyeler amaç değişikliğine ve tüzüğe ve kanuna aykırı kararlara karşı korunmuşlardır. </a:t>
            </a:r>
          </a:p>
          <a:p>
            <a:pPr marL="457200" indent="-457200">
              <a:buFont typeface="+mj-lt"/>
              <a:buAutoNum type="arabicPeriod"/>
            </a:pP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ÜYELERİN YÜKÜMLÜLÜKLERİ</a:t>
            </a:r>
            <a:endParaRPr lang="tr-TR" dirty="0"/>
          </a:p>
        </p:txBody>
      </p:sp>
      <p:sp>
        <p:nvSpPr>
          <p:cNvPr id="3" name="2 İçerik Yer Tutucusu"/>
          <p:cNvSpPr>
            <a:spLocks noGrp="1"/>
          </p:cNvSpPr>
          <p:nvPr>
            <p:ph idx="1"/>
          </p:nvPr>
        </p:nvSpPr>
        <p:spPr/>
        <p:txBody>
          <a:bodyPr>
            <a:normAutofit lnSpcReduction="10000"/>
          </a:bodyPr>
          <a:lstStyle/>
          <a:p>
            <a:r>
              <a:rPr lang="tr-TR" dirty="0" smtClean="0"/>
              <a:t>Üyelerin yükümlülükleri şunlardır:</a:t>
            </a:r>
          </a:p>
          <a:p>
            <a:pPr marL="457200" indent="-457200">
              <a:buFont typeface="+mj-lt"/>
              <a:buAutoNum type="arabicPeriod"/>
            </a:pPr>
            <a:r>
              <a:rPr lang="tr-TR" dirty="0" smtClean="0"/>
              <a:t>Aidat (ödenti) verme yükümlülüğü: Aidat ayni veya nakdi olabilir ve bu yükümlülüğü yerine getirmeyen üyelere çeşitli yaptırımlar uygulanabilir. Onursal üyelerin aidat ödeme yükümlülüğü yoktur.</a:t>
            </a:r>
          </a:p>
          <a:p>
            <a:pPr marL="457200" indent="-457200">
              <a:buFont typeface="+mj-lt"/>
              <a:buAutoNum type="arabicPeriod"/>
            </a:pPr>
            <a:r>
              <a:rPr lang="tr-TR" dirty="0" smtClean="0"/>
              <a:t>Dernek düzenine uyma yükümlülüğü</a:t>
            </a:r>
          </a:p>
          <a:p>
            <a:pPr marL="457200" indent="-457200">
              <a:buFont typeface="+mj-lt"/>
              <a:buAutoNum type="arabicPeriod"/>
            </a:pPr>
            <a:r>
              <a:rPr lang="tr-TR" dirty="0" smtClean="0"/>
              <a:t>Derneğe sadakat gösterme yükümlülüğü</a:t>
            </a:r>
          </a:p>
          <a:p>
            <a:pPr marL="457200" indent="-457200">
              <a:buFont typeface="+mj-lt"/>
              <a:buAutoNum type="arabicPeriod"/>
            </a:pPr>
            <a:r>
              <a:rPr lang="tr-TR" dirty="0" smtClean="0"/>
              <a:t>Derneğin amacına uymayan ve amacın gerçekleşmesini güçleştiren veya engelleyen davranışlardan kaçınma yükümlülüğü</a:t>
            </a:r>
            <a:endParaRPr lang="tr-TR" dirty="0"/>
          </a:p>
        </p:txBody>
      </p:sp>
      <p:sp>
        <p:nvSpPr>
          <p:cNvPr id="4" name="3 Slayt Numarası Yer Tutucusu"/>
          <p:cNvSpPr>
            <a:spLocks noGrp="1"/>
          </p:cNvSpPr>
          <p:nvPr>
            <p:ph type="sldNum" sz="quarter" idx="12"/>
          </p:nvPr>
        </p:nvSpPr>
        <p:spPr/>
        <p:txBody>
          <a:bodyPr/>
          <a:lstStyle/>
          <a:p>
            <a:fld id="{0BBD5E9C-FFB9-448A-B703-3B43130A99A7}"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52</TotalTime>
  <Words>700</Words>
  <Application>Microsoft Office PowerPoint</Application>
  <PresentationFormat>Ekran Gösterisi (4:3)</PresentationFormat>
  <Paragraphs>62</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Century Gothic</vt:lpstr>
      <vt:lpstr>Wingdings 3</vt:lpstr>
      <vt:lpstr>Dilim</vt:lpstr>
      <vt:lpstr>KURULMASI YASAK OLAN DERNEKLER VE YASAK FAALİYETLER</vt:lpstr>
      <vt:lpstr>KULLANILMASI YASAK AD VE İŞARETLER</vt:lpstr>
      <vt:lpstr>İZNE BAĞLI OLARAK KULLANILACAK ADLAR</vt:lpstr>
      <vt:lpstr>ULUSLAR ARASI FAALİYETTE BULUNMA</vt:lpstr>
      <vt:lpstr>DERNEKLERİN YARDIM ALMALARI</vt:lpstr>
      <vt:lpstr>DİĞER DERNEK FAALİYETLERİ</vt:lpstr>
      <vt:lpstr>DERNEK ÜYELİĞİ</vt:lpstr>
      <vt:lpstr>ÜYELERİN HAKLARI</vt:lpstr>
      <vt:lpstr>ÜYELERİN YÜKÜMLÜLÜKLERİ</vt:lpstr>
      <vt:lpstr>ÜYELİĞİN KENDİĞİNDEN SONA ERMESİ</vt:lpstr>
      <vt:lpstr>ÜYELİKTEN ÇIKMA VE ÇIKARILMA</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KURULMASI YASAK OLAN DERNEKLER VE YASAK FAALİYETLER</dc:title>
  <dc:creator>Administrator</dc:creator>
  <cp:lastModifiedBy>Pelin Atila Yoruk</cp:lastModifiedBy>
  <cp:revision>17</cp:revision>
  <dcterms:created xsi:type="dcterms:W3CDTF">2015-12-21T13:12:45Z</dcterms:created>
  <dcterms:modified xsi:type="dcterms:W3CDTF">2017-11-13T11:16:35Z</dcterms:modified>
</cp:coreProperties>
</file>