
<file path=[Content_Types].xml><?xml version="1.0" encoding="utf-8"?>
<Types xmlns="http://schemas.openxmlformats.org/package/2006/content-types">
  <Default ContentType="application/x-fontdata" Extension="fntdata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arget="ppt/presentation.xml" Type="http://schemas.openxmlformats.org/officeDocument/2006/relationships/officeDocument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aveSubsetFonts="1" strictFirstAndLastChars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6858000"/>
  <p:notesSz cx="6858000" cy="9144000"/>
  <p:embeddedFontLst>
    <p:embeddedFont>
      <p:font typeface="Quattrocento Sans"/>
      <p:regular r:id="rId21"/>
      <p:bold r:id="rId22"/>
      <p:italic r:id="rId23"/>
      <p:boldItalic r:id="rId24"/>
    </p:embeddedFont>
  </p:embeddedFontLst>
  <p:defaultText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d="100" n="100"/>
          <a:sy d="100" n="100"/>
        </p:scale>
        <p:origin x="0" y="0"/>
      </p:cViewPr>
      <p:guideLst>
        <p:guide orient="horz" pos="2160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4" Target="fonts/QuattrocentoSans-boldItalic.fntdata" Type="http://schemas.openxmlformats.org/officeDocument/2006/relationships/font"/><Relationship Id="rId21" Target="fonts/QuattrocentoSans-regular.fntdata" Type="http://schemas.openxmlformats.org/officeDocument/2006/relationships/font"/><Relationship Id="rId19" Target="slides/slide14.xml" Type="http://schemas.openxmlformats.org/officeDocument/2006/relationships/slide"/><Relationship Id="rId20" Target="slides/slide15.xml" Type="http://schemas.openxmlformats.org/officeDocument/2006/relationships/slide"/><Relationship Id="rId18" Target="slides/slide13.xml" Type="http://schemas.openxmlformats.org/officeDocument/2006/relationships/slide"/><Relationship Id="rId17" Target="slides/slide12.xml" Type="http://schemas.openxmlformats.org/officeDocument/2006/relationships/slide"/><Relationship Id="rId16" Target="slides/slide11.xml" Type="http://schemas.openxmlformats.org/officeDocument/2006/relationships/slide"/><Relationship Id="rId15" Target="slides/slide10.xml" Type="http://schemas.openxmlformats.org/officeDocument/2006/relationships/slide"/><Relationship Id="rId14" Target="slides/slide9.xml" Type="http://schemas.openxmlformats.org/officeDocument/2006/relationships/slide"/><Relationship Id="rId13" Target="slides/slide8.xml" Type="http://schemas.openxmlformats.org/officeDocument/2006/relationships/slide"/><Relationship Id="rId12" Target="slides/slide7.xml" Type="http://schemas.openxmlformats.org/officeDocument/2006/relationships/slide"/><Relationship Id="rId11" Target="slides/slide6.xml" Type="http://schemas.openxmlformats.org/officeDocument/2006/relationships/slide"/><Relationship Id="rId10" Target="slides/slide5.xml" Type="http://schemas.openxmlformats.org/officeDocument/2006/relationships/slide"/><Relationship Id="rId9" Target="slides/slide4.xml" Type="http://schemas.openxmlformats.org/officeDocument/2006/relationships/slide"/><Relationship Id="rId8" Target="slides/slide3.xml" Type="http://schemas.openxmlformats.org/officeDocument/2006/relationships/slide"/><Relationship Id="rId7" Target="slides/slide2.xml" Type="http://schemas.openxmlformats.org/officeDocument/2006/relationships/slide"/><Relationship Id="rId6" Target="slides/slide1.xml" Type="http://schemas.openxmlformats.org/officeDocument/2006/relationships/slide"/><Relationship Id="rId5" Target="notesMasters/notesMaster1.xml" Type="http://schemas.openxmlformats.org/officeDocument/2006/relationships/notesMaster"/><Relationship Id="rId4" Target="slideMasters/slideMaster1.xml" Type="http://schemas.openxmlformats.org/officeDocument/2006/relationships/slideMaster"/><Relationship Id="rId3" Target="presProps.xml" Type="http://schemas.openxmlformats.org/officeDocument/2006/relationships/presProps"/><Relationship Id="rId23" Target="fonts/QuattrocentoSans-italic.fntdata" Type="http://schemas.openxmlformats.org/officeDocument/2006/relationships/font"/><Relationship Id="rId2" Target="viewProps.xml" Type="http://schemas.openxmlformats.org/officeDocument/2006/relationships/viewProps"/><Relationship Id="rId22" Target="fonts/QuattrocentoSans-bold.fntdata" Type="http://schemas.openxmlformats.org/officeDocument/2006/relationships/font"/><Relationship Id="rId1" Target="theme/theme1.xml" Type="http://schemas.openxmlformats.org/officeDocument/2006/relationships/theme"/></Relationships>
</file>

<file path=ppt/notesMasters/_rels/notesMaster1.xml.rels><?xml version="1.0" encoding="UTF-8" standalone="yes"?>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>
            <a:lvl1pPr algn="l" indent="-298450" lvl="0" marL="4572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298450" lvl="1" marL="9144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298450" lvl="2" marL="13716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298450" lvl="3" marL="18288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298450" lvl="4" marL="22860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298450" lvl="5" marL="27432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298450" lvl="6" marL="32004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298450" lvl="7" marL="36576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298450" lvl="8" marL="41148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folHlink="folHlink" hlink="hlink" tx1="dk1" tx2="lt2"/>
  <p:notes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10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11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12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13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14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15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2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3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4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5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6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7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8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9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7f47d34463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7" name="Google Shape;147;g7f47d34463_0_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7f47d34463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2" name="Google Shape;152;g7f47d34463_0_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7f47d34463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8" name="Google Shape;158;g7f47d34463_0_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7f47d34463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3" name="Google Shape;163;g7f47d34463_0_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7f47d34463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7" name="Google Shape;177;g7f47d34463_0_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3" name="Google Shape;183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5" name="Google Shape;11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1" name="Google Shape;121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6" name="Google Shape;126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7" name="Google Shape;137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7f47d34463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2" name="Google Shape;142;g7f47d34463_0_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algn="ctr" lvl="1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algn="ctr" lvl="2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algn="ctr" lvl="3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algn="ctr" lvl="4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algn="ctr" lvl="5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algn="ctr" lvl="6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algn="ctr" lvl="7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algn="ctr" lvl="8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342900" lvl="0" marL="4572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algn="l" indent="-342900" lvl="2" marL="13716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algn="l" indent="-342900" lvl="4" marL="22860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algn="l" indent="-342900" lvl="5" marL="27432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342900" lvl="0" marL="4572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algn="l" indent="-342900" lvl="2" marL="13716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algn="l" indent="-342900" lvl="4" marL="22860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algn="l" indent="-342900" lvl="5" marL="27432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342900" lvl="0" marL="4572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algn="l" indent="-342900" lvl="2" marL="13716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algn="l" indent="-342900" lvl="4" marL="22860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algn="l" indent="-342900" lvl="5" marL="27432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cap="none" sz="4000"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Autofit/>
          </a:bodyPr>
          <a:lstStyle>
            <a:lvl1pPr algn="l" indent="-228600" lvl="0" marL="457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algn="l" indent="-228600" lvl="1" marL="9144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algn="l" indent="-228600" lvl="2" marL="13716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algn="l" indent="-228600" lvl="3" marL="182880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algn="l" indent="-228600" lvl="4" marL="228600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algn="l" indent="-228600" lvl="5" marL="274320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algn="l" indent="-228600" lvl="6" marL="320040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algn="l" indent="-228600" lvl="7" marL="365760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algn="l" indent="-228600" lvl="8" marL="411480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406400" lvl="0" marL="4572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algn="l" indent="-381000" lvl="1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algn="l" indent="-355600" lvl="2" marL="1371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algn="l" indent="-342900" lvl="3" marL="18288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algn="l" indent="-342900" lvl="4" marL="22860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algn="l" indent="-342900" lvl="5" marL="27432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algn="l" indent="-342900" lvl="6" marL="32004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algn="l" indent="-342900" lvl="7" marL="36576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algn="l" indent="-342900" lvl="8" marL="41148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406400" lvl="0" marL="4572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algn="l" indent="-381000" lvl="1" marL="9144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algn="l" indent="-355600" lvl="2" marL="1371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algn="l" indent="-342900" lvl="3" marL="18288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algn="l" indent="-342900" lvl="4" marL="22860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algn="l" indent="-342900" lvl="5" marL="27432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algn="l" indent="-342900" lvl="6" marL="32004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algn="l" indent="-342900" lvl="7" marL="36576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algn="l" indent="-342900" lvl="8" marL="41148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Autofit/>
          </a:bodyPr>
          <a:lstStyle>
            <a:lvl1pPr algn="l" indent="-228600" lvl="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algn="l" indent="-228600" lvl="1" marL="914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algn="l" indent="-228600" lvl="2" marL="13716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algn="l" indent="-228600" lvl="3" marL="18288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algn="l" indent="-228600" lvl="4" marL="22860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algn="l" indent="-228600" lvl="5" marL="27432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algn="l" indent="-228600" lvl="6" marL="32004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algn="l" indent="-228600" lvl="7" marL="36576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algn="l" indent="-228600" lvl="8" marL="41148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381000" lvl="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algn="l" indent="-355600" lvl="1" marL="914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algn="l" indent="-342900" lvl="2" marL="13716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algn="l" indent="-330200" lvl="3" marL="18288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algn="l" indent="-330200" lvl="4" marL="22860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algn="l" indent="-330200" lvl="5" marL="27432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algn="l" indent="-330200" lvl="6" marL="32004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algn="l" indent="-330200" lvl="7" marL="36576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algn="l" indent="-330200" lvl="8" marL="41148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Autofit/>
          </a:bodyPr>
          <a:lstStyle>
            <a:lvl1pPr algn="l" indent="-228600" lvl="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algn="l" indent="-228600" lvl="1" marL="914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algn="l" indent="-228600" lvl="2" marL="13716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algn="l" indent="-228600" lvl="3" marL="18288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algn="l" indent="-228600" lvl="4" marL="22860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algn="l" indent="-228600" lvl="5" marL="27432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algn="l" indent="-228600" lvl="6" marL="32004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algn="l" indent="-228600" lvl="7" marL="36576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algn="l" indent="-228600" lvl="8" marL="41148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381000" lvl="0" marL="4572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algn="l" indent="-355600" lvl="1" marL="914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algn="l" indent="-342900" lvl="2" marL="13716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algn="l" indent="-330200" lvl="3" marL="18288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algn="l" indent="-330200" lvl="4" marL="22860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algn="l" indent="-330200" lvl="5" marL="27432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algn="l" indent="-330200" lvl="6" marL="32004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algn="l" indent="-330200" lvl="7" marL="36576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algn="l" indent="-330200" lvl="8" marL="411480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431800" lvl="0" marL="4572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algn="l" indent="-406400" lvl="1" marL="9144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algn="l" indent="-381000" lvl="2" marL="13716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algn="l" indent="-355600" lvl="3" marL="18288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algn="l" indent="-355600" lvl="4" marL="22860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algn="l" indent="-355600" lvl="5" marL="2743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algn="l" indent="-355600" lvl="6" marL="3200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algn="l" indent="-355600" lvl="7" marL="3657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algn="l" indent="-355600" lvl="8" marL="41148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228600" lvl="0" marL="45720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algn="l" indent="-228600" lvl="1" marL="91440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algn="l" indent="-228600" lvl="2" marL="137160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algn="l" indent="-228600" lvl="3" marL="182880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algn="l" indent="-228600" lvl="4" marL="228600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algn="l" indent="-228600" lvl="5" marL="274320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algn="l" indent="-228600" lvl="6" marL="320040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algn="l" indent="-228600" lvl="7" marL="365760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algn="l" indent="-228600" lvl="8" marL="411480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lvl="0" marR="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cap="none" i="0" strike="noStrike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lvl="1" marR="0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lvl="2" marR="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lvl="3" marR="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lvl="4" marR="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lvl="5" marR="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lvl="6" marR="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lvl="7" marR="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lvl="8" marR="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228600" lvl="0" marL="45720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algn="l" indent="-228600" lvl="1" marL="91440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algn="l" indent="-228600" lvl="2" marL="137160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algn="l" indent="-228600" lvl="3" marL="182880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algn="l" indent="-228600" lvl="4" marL="228600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algn="l" indent="-228600" lvl="5" marL="274320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algn="l" indent="-228600" lvl="6" marL="320040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algn="l" indent="-228600" lvl="7" marL="365760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algn="l" indent="-228600" lvl="8" marL="411480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3" Target="../slideLayouts/slideLayout11.xml" Type="http://schemas.openxmlformats.org/officeDocument/2006/relationships/slideLayout"/><Relationship Id="rId12" Target="../slideLayouts/slideLayout10.xml" Type="http://schemas.openxmlformats.org/officeDocument/2006/relationships/slideLayout"/><Relationship Id="rId11" Target="../slideLayouts/slideLayout9.xml" Type="http://schemas.openxmlformats.org/officeDocument/2006/relationships/slideLayout"/><Relationship Id="rId9" Target="../slideLayouts/slideLayout7.xml" Type="http://schemas.openxmlformats.org/officeDocument/2006/relationships/slideLayout"/><Relationship Id="rId10" Target="../slideLayouts/slideLayout8.xml" Type="http://schemas.openxmlformats.org/officeDocument/2006/relationships/slideLayout"/><Relationship Id="rId8" Target="../slideLayouts/slideLayout6.xml" Type="http://schemas.openxmlformats.org/officeDocument/2006/relationships/slideLayout"/><Relationship Id="rId7" Target="../slideLayouts/slideLayout5.xml" Type="http://schemas.openxmlformats.org/officeDocument/2006/relationships/slideLayout"/><Relationship Id="rId6" Target="../slideLayouts/slideLayout4.xml" Type="http://schemas.openxmlformats.org/officeDocument/2006/relationships/slideLayout"/><Relationship Id="rId5" Target="../slideLayouts/slideLayout3.xml" Type="http://schemas.openxmlformats.org/officeDocument/2006/relationships/slideLayout"/><Relationship Id="rId4" Target="../slideLayouts/slideLayout2.xml" Type="http://schemas.openxmlformats.org/officeDocument/2006/relationships/slideLayout"/><Relationship Id="rId3" Target="../slideLayouts/slideLayout1.xml" Type="http://schemas.openxmlformats.org/officeDocument/2006/relationships/slideLayout"/><Relationship Id="rId2" Target="../media/image1.jpg" Type="http://schemas.openxmlformats.org/officeDocument/2006/relationships/image"/><Relationship Id="rId1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 rotWithShape="1">
          <a:blip r:embed="rId2">
            <a:alphaModFix/>
          </a:blip>
          <a:tile algn="tl" flip="none" sx="100000" sy="100000" tx="0" ty="0"/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cap="none" i="0" strike="noStrike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>
            <a:lvl1pPr algn="l" indent="-431800" lvl="0" marL="457200" marR="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cap="none" i="0" strike="noStrike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406400" lvl="1" marL="914400" marR="0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81000" lvl="2" marL="1371600" marR="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55600" lvl="3" marL="1828800" marR="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55600" lvl="4" marL="2286000" marR="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55600" lvl="5" marL="2743200" marR="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55600" lvl="6" marL="3200400" marR="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55600" lvl="7" marL="3657600" marR="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55600" lvl="8" marL="4114800" marR="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folHlink="folHlink" hlink="hlink" tx1="dk1" tx2="lt2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arget="../notesSlides/notesSlide1.xml" Type="http://schemas.openxmlformats.org/officeDocument/2006/relationships/notesSlide"/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<Relationships xmlns="http://schemas.openxmlformats.org/package/2006/relationships"><Relationship Id="rId3" Target="../media/image4.jpg" Type="http://schemas.openxmlformats.org/officeDocument/2006/relationships/image"/><Relationship Id="rId2" Target="../notesSlides/notesSlide10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<Relationships xmlns="http://schemas.openxmlformats.org/package/2006/relationships"><Relationship Id="rId3" Target="../media/image4.jpg" Type="http://schemas.openxmlformats.org/officeDocument/2006/relationships/image"/><Relationship Id="rId2" Target="../notesSlides/notesSlide11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<Relationships xmlns="http://schemas.openxmlformats.org/package/2006/relationships"><Relationship Id="rId3" Target="../media/image4.jpg" Type="http://schemas.openxmlformats.org/officeDocument/2006/relationships/image"/><Relationship Id="rId2" Target="../notesSlides/notesSlide12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<Relationships xmlns="http://schemas.openxmlformats.org/package/2006/relationships"><Relationship Id="rId3" Target="../media/image4.jpg" Type="http://schemas.openxmlformats.org/officeDocument/2006/relationships/image"/><Relationship Id="rId2" Target="../notesSlides/notesSlide13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<Relationships xmlns="http://schemas.openxmlformats.org/package/2006/relationships"><Relationship Id="rId3" Target="../media/image4.jpg" Type="http://schemas.openxmlformats.org/officeDocument/2006/relationships/image"/><Relationship Id="rId2" Target="../notesSlides/notesSlide14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<Relationships xmlns="http://schemas.openxmlformats.org/package/2006/relationships"><Relationship Id="rId2" Target="../notesSlides/notesSlide15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<Relationships xmlns="http://schemas.openxmlformats.org/package/2006/relationships"><Relationship Id="rId3" Target="../media/image4.jpg" Type="http://schemas.openxmlformats.org/officeDocument/2006/relationships/image"/><Relationship Id="rId2" Target="../notesSlides/notesSlide2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<Relationships xmlns="http://schemas.openxmlformats.org/package/2006/relationships"><Relationship Id="rId3" Target="../media/image4.jpg" Type="http://schemas.openxmlformats.org/officeDocument/2006/relationships/image"/><Relationship Id="rId2" Target="../notesSlides/notesSlide3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<Relationships xmlns="http://schemas.openxmlformats.org/package/2006/relationships"><Relationship Id="rId6" Target="../media/image3.png" Type="http://schemas.openxmlformats.org/officeDocument/2006/relationships/image"/><Relationship Id="rId5" Target="../media/image5.png" Type="http://schemas.openxmlformats.org/officeDocument/2006/relationships/image"/><Relationship Id="rId4" Target="../media/image2.png" Type="http://schemas.openxmlformats.org/officeDocument/2006/relationships/image"/><Relationship Id="rId3" Target="../media/image4.jpg" Type="http://schemas.openxmlformats.org/officeDocument/2006/relationships/image"/><Relationship Id="rId2" Target="../notesSlides/notesSlide4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<Relationships xmlns="http://schemas.openxmlformats.org/package/2006/relationships"><Relationship Id="rId3" Target="../media/image4.jpg" Type="http://schemas.openxmlformats.org/officeDocument/2006/relationships/image"/><Relationship Id="rId2" Target="../notesSlides/notesSlide5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<Relationships xmlns="http://schemas.openxmlformats.org/package/2006/relationships"><Relationship Id="rId3" Target="../media/image4.jpg" Type="http://schemas.openxmlformats.org/officeDocument/2006/relationships/image"/><Relationship Id="rId2" Target="../notesSlides/notesSlide6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<Relationships xmlns="http://schemas.openxmlformats.org/package/2006/relationships"><Relationship Id="rId3" Target="../media/image4.jpg" Type="http://schemas.openxmlformats.org/officeDocument/2006/relationships/image"/><Relationship Id="rId2" Target="../notesSlides/notesSlide7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<Relationships xmlns="http://schemas.openxmlformats.org/package/2006/relationships"><Relationship Id="rId3" Target="../media/image4.jpg" Type="http://schemas.openxmlformats.org/officeDocument/2006/relationships/image"/><Relationship Id="rId2" Target="../notesSlides/notesSlide8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<Relationships xmlns="http://schemas.openxmlformats.org/package/2006/relationships"><Relationship Id="rId3" Target="../media/image4.jpg" Type="http://schemas.openxmlformats.org/officeDocument/2006/relationships/image"/><Relationship Id="rId2" Target="../notesSlides/notesSlide9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685800" y="1280161"/>
            <a:ext cx="7772400" cy="232029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/>
          <a:p>
            <a:pPr algn="ct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</a:pPr>
            <a:r>
              <a:rPr lang="en-US" sz="7200"/>
              <a:t>Telkin Yöntemi </a:t>
            </a:r>
            <a:br>
              <a:rPr lang="en-US" sz="7200"/>
            </a:br>
            <a:r>
              <a:rPr lang="en-US" sz="7200"/>
              <a:t>暗示法</a:t>
            </a:r>
            <a:endParaRPr sz="7200"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1371600" y="4495800"/>
            <a:ext cx="6400800" cy="11430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ct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rPr lang="en-US" sz="4400">
                <a:solidFill>
                  <a:schemeClr val="dk1"/>
                </a:solidFill>
              </a:rPr>
              <a:t>Buse Akar 16010857</a:t>
            </a:r>
            <a:endParaRPr sz="4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2"/>
          <p:cNvSpPr txBox="1"/>
          <p:nvPr>
            <p:ph idx="1" type="body"/>
          </p:nvPr>
        </p:nvSpPr>
        <p:spPr>
          <a:xfrm>
            <a:off x="457200" y="691400"/>
            <a:ext cx="8229600" cy="54348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Öğretmen yanlışlara karşı toleranslı olmalıdır.Yanlışı hemen düzeltmek yerine ders sonunda bilginin doğru formunu öğrenciye aktarmalıdır.Önemli olan form değil içeriktir.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27BA0"/>
              </a:buClr>
              <a:buSzPts val="1800"/>
              <a:buFont typeface="Arial"/>
              <a:buChar char="•"/>
            </a:pPr>
            <a:r>
              <a:rPr lang="en-US">
                <a:solidFill>
                  <a:srgbClr val="C27BA0"/>
                </a:solidFill>
                <a:latin typeface="Arial"/>
                <a:ea typeface="Arial"/>
                <a:cs typeface="Arial"/>
                <a:sym typeface="Arial"/>
              </a:rPr>
              <a:t>Ders bitiminde öğrenciye ödev verilmez fakat öğrenilenleri tekrar etmesi tavsiye edilir.</a:t>
            </a:r>
            <a:endParaRPr>
              <a:solidFill>
                <a:srgbClr val="C27BA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/>
          <p:cNvSpPr txBox="1"/>
          <p:nvPr>
            <p:ph type="title"/>
          </p:nvPr>
        </p:nvSpPr>
        <p:spPr>
          <a:xfrm>
            <a:off x="457200" y="460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/>
          <a:p>
            <a:pPr algn="ct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>
                <a:solidFill>
                  <a:srgbClr val="FFFFFF"/>
                </a:solidFill>
              </a:rPr>
              <a:t>Eleştiriler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55" name="Google Shape;155;p23"/>
          <p:cNvSpPr txBox="1"/>
          <p:nvPr>
            <p:ph idx="1" type="body"/>
          </p:nvPr>
        </p:nvSpPr>
        <p:spPr>
          <a:xfrm>
            <a:off x="457200" y="10668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431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➔"/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Telkin yöntemi, literatürde bilimsel bir yabancı dil öğretim tekniği olarak kabul görmemiştir.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431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1B21C"/>
              </a:buClr>
              <a:buSzPts val="3200"/>
              <a:buFont typeface="Arial"/>
              <a:buChar char="➔"/>
            </a:pPr>
            <a:r>
              <a:rPr lang="en-US">
                <a:solidFill>
                  <a:srgbClr val="F1B21C"/>
                </a:solidFill>
                <a:latin typeface="Arial"/>
                <a:ea typeface="Arial"/>
                <a:cs typeface="Arial"/>
                <a:sym typeface="Arial"/>
              </a:rPr>
              <a:t>Sayı bakımından kalabalık sınıflarda kullanılması zordur ayrıca ders ortamının hazırlanması zahmetlidir ve ekonomik açıdan masraflıdır.</a:t>
            </a:r>
            <a:endParaRPr>
              <a:solidFill>
                <a:srgbClr val="F1B21C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431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➔"/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Plasebo etkisi olduğu iddia edilir.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/>
          <p:nvPr>
            <p:ph idx="1" type="body"/>
          </p:nvPr>
        </p:nvSpPr>
        <p:spPr>
          <a:xfrm>
            <a:off x="168175" y="754725"/>
            <a:ext cx="8857500" cy="57525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➔"/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Bu yöntemi uygulayacak öğretmenin özel eğitimli, deneyimli ve donanımlı olması gerekir.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E2EA8"/>
              </a:buClr>
              <a:buSzPts val="1800"/>
              <a:buFont typeface="Arial"/>
              <a:buChar char="➔"/>
            </a:pPr>
            <a:r>
              <a:rPr lang="en-US">
                <a:solidFill>
                  <a:srgbClr val="EE2EA8"/>
                </a:solidFill>
                <a:latin typeface="Arial"/>
                <a:ea typeface="Arial"/>
                <a:cs typeface="Arial"/>
                <a:sym typeface="Arial"/>
              </a:rPr>
              <a:t>Öğrencileri öğrenmede telkine bağımlı bir hale getirebilir.</a:t>
            </a:r>
            <a:endParaRPr>
              <a:solidFill>
                <a:srgbClr val="EE2EA8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➔"/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Yöntem dil öğrenimi açısından eksik bulunur.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663"/>
              </a:buClr>
              <a:buSzPts val="1800"/>
              <a:buFont typeface="Arial"/>
              <a:buChar char="➔"/>
            </a:pPr>
            <a:r>
              <a:rPr lang="en-US">
                <a:solidFill>
                  <a:srgbClr val="FFD663"/>
                </a:solidFill>
                <a:latin typeface="Arial"/>
                <a:ea typeface="Arial"/>
                <a:cs typeface="Arial"/>
                <a:sym typeface="Arial"/>
              </a:rPr>
              <a:t>Yöntem çocuklar üzerinde etkili değildir.Sadece yetişkinler için tercih edilir.</a:t>
            </a:r>
            <a:endParaRPr>
              <a:solidFill>
                <a:srgbClr val="FFD6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/>
          <a:p>
            <a:pPr algn="ct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>
                <a:solidFill>
                  <a:srgbClr val="FFFFFF"/>
                </a:solidFill>
              </a:rPr>
              <a:t>Telkin Yönteminin Gelişimi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66" name="Google Shape;166;p25"/>
          <p:cNvSpPr txBox="1"/>
          <p:nvPr>
            <p:ph idx="1" type="body"/>
          </p:nvPr>
        </p:nvSpPr>
        <p:spPr>
          <a:xfrm>
            <a:off x="457200" y="1600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ctr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Font typeface="Arial"/>
              <a:buChar char="•"/>
            </a:pPr>
            <a:r>
              <a:rPr lang="en-US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rPr>
              <a:t>Telkin yöntemi kendi ile birlikte dört ana kola ayrılmıştır.</a:t>
            </a:r>
            <a:endParaRPr>
              <a:solidFill>
                <a:srgbClr val="F3F3F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7" name="Google Shape;167;p25"/>
          <p:cNvCxnSpPr/>
          <p:nvPr/>
        </p:nvCxnSpPr>
        <p:spPr>
          <a:xfrm flipH="1">
            <a:off x="1856925" y="2743200"/>
            <a:ext cx="299100" cy="747600"/>
          </a:xfrm>
          <a:prstGeom prst="straightConnector1">
            <a:avLst/>
          </a:prstGeom>
          <a:noFill/>
          <a:ln cap="flat" cmpd="sng" w="38100">
            <a:solidFill>
              <a:srgbClr val="EFEFEF"/>
            </a:solidFill>
            <a:prstDash val="solid"/>
            <a:round/>
            <a:headEnd len="med" type="none" w="med"/>
            <a:tailEnd len="med" type="triangle" w="med"/>
          </a:ln>
        </p:spPr>
      </p:cxnSp>
      <p:cxnSp>
        <p:nvCxnSpPr>
          <p:cNvPr id="168" name="Google Shape;168;p25"/>
          <p:cNvCxnSpPr/>
          <p:nvPr/>
        </p:nvCxnSpPr>
        <p:spPr>
          <a:xfrm flipH="1">
            <a:off x="3674725" y="2852725"/>
            <a:ext cx="184200" cy="792300"/>
          </a:xfrm>
          <a:prstGeom prst="straightConnector1">
            <a:avLst/>
          </a:prstGeom>
          <a:noFill/>
          <a:ln cap="flat" cmpd="sng" w="38100">
            <a:solidFill>
              <a:srgbClr val="D9D9D9"/>
            </a:solidFill>
            <a:prstDash val="solid"/>
            <a:round/>
            <a:headEnd len="med" type="none" w="med"/>
            <a:tailEnd len="med" type="triangle" w="med"/>
          </a:ln>
        </p:spPr>
      </p:cxnSp>
      <p:cxnSp>
        <p:nvCxnSpPr>
          <p:cNvPr id="169" name="Google Shape;169;p25"/>
          <p:cNvCxnSpPr/>
          <p:nvPr/>
        </p:nvCxnSpPr>
        <p:spPr>
          <a:xfrm>
            <a:off x="5377625" y="2843275"/>
            <a:ext cx="132000" cy="811200"/>
          </a:xfrm>
          <a:prstGeom prst="straightConnector1">
            <a:avLst/>
          </a:prstGeom>
          <a:noFill/>
          <a:ln cap="flat" cmpd="sng" w="38100">
            <a:solidFill>
              <a:srgbClr val="D9D9D9"/>
            </a:solidFill>
            <a:prstDash val="solid"/>
            <a:round/>
            <a:headEnd len="med" type="none" w="med"/>
            <a:tailEnd len="med" type="triangle" w="med"/>
          </a:ln>
        </p:spPr>
      </p:cxnSp>
      <p:cxnSp>
        <p:nvCxnSpPr>
          <p:cNvPr id="170" name="Google Shape;170;p25"/>
          <p:cNvCxnSpPr/>
          <p:nvPr/>
        </p:nvCxnSpPr>
        <p:spPr>
          <a:xfrm>
            <a:off x="7028325" y="2863675"/>
            <a:ext cx="335100" cy="770400"/>
          </a:xfrm>
          <a:prstGeom prst="straightConnector1">
            <a:avLst/>
          </a:prstGeom>
          <a:noFill/>
          <a:ln cap="flat" cmpd="sng" w="38100">
            <a:solidFill>
              <a:srgbClr val="D9D9D9"/>
            </a:solidFill>
            <a:prstDash val="solid"/>
            <a:round/>
            <a:headEnd len="med" type="none" w="med"/>
            <a:tailEnd len="med" type="triangle" w="med"/>
          </a:ln>
        </p:spPr>
      </p:cxnSp>
      <p:sp>
        <p:nvSpPr>
          <p:cNvPr id="171" name="Google Shape;171;p25"/>
          <p:cNvSpPr txBox="1"/>
          <p:nvPr>
            <p:ph idx="1" type="body"/>
          </p:nvPr>
        </p:nvSpPr>
        <p:spPr>
          <a:xfrm>
            <a:off x="-1062250" y="3102300"/>
            <a:ext cx="3606600" cy="6534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CE5CD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indent="0" lvl="0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CE5CD"/>
                </a:solidFill>
                <a:latin typeface="Arial"/>
                <a:ea typeface="Arial"/>
                <a:cs typeface="Arial"/>
                <a:sym typeface="Arial"/>
              </a:rPr>
              <a:t>Süper Öğrenme</a:t>
            </a:r>
            <a:endParaRPr sz="2800">
              <a:solidFill>
                <a:srgbClr val="FCE5CD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indent="0" lvl="0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CE5CD"/>
                </a:solidFill>
                <a:latin typeface="Arial"/>
                <a:ea typeface="Arial"/>
                <a:cs typeface="Arial"/>
                <a:sym typeface="Arial"/>
              </a:rPr>
              <a:t>(Super Learning)</a:t>
            </a:r>
            <a:endParaRPr sz="2200">
              <a:solidFill>
                <a:srgbClr val="FCE5C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5"/>
          <p:cNvSpPr txBox="1"/>
          <p:nvPr>
            <p:ph idx="1" type="body"/>
          </p:nvPr>
        </p:nvSpPr>
        <p:spPr>
          <a:xfrm>
            <a:off x="813000" y="3102300"/>
            <a:ext cx="3606600" cy="6534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indent="0" lvl="0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6B8AF"/>
                </a:solidFill>
                <a:latin typeface="Arial"/>
                <a:ea typeface="Arial"/>
                <a:cs typeface="Arial"/>
                <a:sym typeface="Arial"/>
              </a:rPr>
              <a:t>Telkin Yöntemi</a:t>
            </a:r>
            <a:endParaRPr sz="2800">
              <a:solidFill>
                <a:srgbClr val="E6B8A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indent="0" lvl="0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E6B8AF"/>
                </a:solidFill>
                <a:latin typeface="Arial"/>
                <a:ea typeface="Arial"/>
                <a:cs typeface="Arial"/>
                <a:sym typeface="Arial"/>
              </a:rPr>
              <a:t>(Suggestopedia)</a:t>
            </a:r>
            <a:endParaRPr sz="2200">
              <a:solidFill>
                <a:srgbClr val="E6B8A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5"/>
          <p:cNvSpPr txBox="1"/>
          <p:nvPr>
            <p:ph idx="1" type="body"/>
          </p:nvPr>
        </p:nvSpPr>
        <p:spPr>
          <a:xfrm>
            <a:off x="2729700" y="3178500"/>
            <a:ext cx="3955800" cy="6534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indent="0" lvl="0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D9EAD3"/>
                </a:solidFill>
                <a:latin typeface="Arial"/>
                <a:ea typeface="Arial"/>
                <a:cs typeface="Arial"/>
                <a:sym typeface="Arial"/>
              </a:rPr>
              <a:t>Psychopedia</a:t>
            </a:r>
            <a:endParaRPr sz="2800">
              <a:solidFill>
                <a:srgbClr val="D9EAD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5"/>
          <p:cNvSpPr txBox="1"/>
          <p:nvPr>
            <p:ph idx="1" type="body"/>
          </p:nvPr>
        </p:nvSpPr>
        <p:spPr>
          <a:xfrm>
            <a:off x="5187800" y="3102300"/>
            <a:ext cx="3955800" cy="6534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indent="0" lvl="0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4CCCC"/>
                </a:solidFill>
                <a:latin typeface="Arial"/>
                <a:ea typeface="Arial"/>
                <a:cs typeface="Arial"/>
                <a:sym typeface="Arial"/>
              </a:rPr>
              <a:t>Hızlandırılmış Telkin Yöntemi</a:t>
            </a:r>
            <a:endParaRPr sz="2800">
              <a:solidFill>
                <a:srgbClr val="F4CCCC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indent="0" lvl="0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4CCCC"/>
                </a:solidFill>
                <a:latin typeface="Arial"/>
                <a:ea typeface="Arial"/>
                <a:cs typeface="Arial"/>
                <a:sym typeface="Arial"/>
              </a:rPr>
              <a:t>(SALT)</a:t>
            </a:r>
            <a:endParaRPr sz="2800">
              <a:solidFill>
                <a:srgbClr val="F4CCC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/>
          <a:p>
            <a:pPr algn="ct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>
                <a:solidFill>
                  <a:srgbClr val="FFFFFF"/>
                </a:solidFill>
              </a:rPr>
              <a:t>Toplu Fiziksel Tepki(TRP)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80" name="Google Shape;180;p26"/>
          <p:cNvSpPr txBox="1"/>
          <p:nvPr>
            <p:ph idx="1" type="body"/>
          </p:nvPr>
        </p:nvSpPr>
        <p:spPr>
          <a:xfrm>
            <a:off x="457200" y="1676400"/>
            <a:ext cx="8229600" cy="40920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Konuşma ve eylemin birlikteliği çevresinde oluşturulmuş yabancı dil öğretim tekniğidir.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4C2F4"/>
              </a:buClr>
              <a:buSzPts val="1800"/>
              <a:buFont typeface="Arial"/>
              <a:buChar char="•"/>
            </a:pPr>
            <a:r>
              <a:rPr lang="en-US">
                <a:solidFill>
                  <a:srgbClr val="A4C2F4"/>
                </a:solidFill>
                <a:latin typeface="Arial"/>
                <a:ea typeface="Arial"/>
                <a:cs typeface="Arial"/>
                <a:sym typeface="Arial"/>
              </a:rPr>
              <a:t>Dr.James Asher tarafından geliştirilmiştir.</a:t>
            </a:r>
            <a:endParaRPr>
              <a:solidFill>
                <a:srgbClr val="A4C2F4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Telkin Yönteminden türediği iddia edilir.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4A7D6"/>
              </a:buClr>
              <a:buSzPts val="1800"/>
              <a:buFont typeface="Arial"/>
              <a:buChar char="•"/>
            </a:pPr>
            <a:r>
              <a:rPr lang="en-US">
                <a:solidFill>
                  <a:srgbClr val="B4A7D6"/>
                </a:solidFill>
                <a:latin typeface="Arial"/>
                <a:ea typeface="Arial"/>
                <a:cs typeface="Arial"/>
                <a:sym typeface="Arial"/>
              </a:rPr>
              <a:t>Dili fiziksel aktiviteler ile öğretmeyi amaçlar.</a:t>
            </a:r>
            <a:endParaRPr>
              <a:solidFill>
                <a:srgbClr val="B4A7D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/>
          <a:p>
            <a:pPr algn="ct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Kaynakça</a:t>
            </a:r>
            <a:endParaRPr/>
          </a:p>
        </p:txBody>
      </p:sp>
      <p:sp>
        <p:nvSpPr>
          <p:cNvPr id="186" name="Google Shape;186;p27"/>
          <p:cNvSpPr txBox="1"/>
          <p:nvPr>
            <p:ph idx="1" type="body"/>
          </p:nvPr>
        </p:nvSpPr>
        <p:spPr>
          <a:xfrm>
            <a:off x="457200" y="1524000"/>
            <a:ext cx="8229600" cy="50709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203200" lvl="0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1800"/>
              <a:t>MEMİŞ Muhammet R., ERDEM Mehmet D.(2013) .</a:t>
            </a:r>
            <a:r>
              <a:rPr i="1" lang="en-US" sz="1800"/>
              <a:t>YABANCI DİL ÖĞRETİMİNDE KULLANILAN YÖNTEMLER,KULLANIM ÖZELLİKLERİ VE ELEŞTİRİLER. Turkish Studies</a:t>
            </a:r>
            <a:r>
              <a:rPr lang="en-US" sz="1800"/>
              <a:t>(8)9, 297-318, ANKARA-TÜRKİYE. DOI: 10.7827/TurkishStudies.5089.</a:t>
            </a:r>
            <a:endParaRPr/>
          </a:p>
          <a:p>
            <a:pPr algn="l" indent="0" lvl="0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t/>
            </a:r>
            <a:endParaRPr sz="800"/>
          </a:p>
          <a:p>
            <a:pPr algn="l" indent="-203200" lvl="0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1800"/>
              <a:t>AKPINAR DELLAL Nevide, AKBAY PİŞKİN Melek.(2015). </a:t>
            </a:r>
            <a:r>
              <a:rPr i="1" lang="en-US" sz="1800"/>
              <a:t>YABANCI DİL ÖĞRETEN EĞİTİMCİLERİN TELKİN YÖNTEMİNE İLİŞKİN ALGI VE GÖRÜŞLERİ.Turkish Studies</a:t>
            </a:r>
            <a:r>
              <a:rPr lang="en-US" sz="1800"/>
              <a:t>(10)3, 37-50, ANKARA-TÜRKİYE. DOI: 10.7827/TurkishStudies.7267.</a:t>
            </a:r>
            <a:endParaRPr/>
          </a:p>
          <a:p>
            <a:pPr algn="l" indent="0" lvl="0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t/>
            </a:r>
            <a:endParaRPr sz="800"/>
          </a:p>
          <a:p>
            <a:pPr algn="l" indent="-203200" lvl="0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1800"/>
              <a:t>SHAH Maulika D.(2019).</a:t>
            </a:r>
            <a:r>
              <a:rPr i="1" lang="en-US" sz="1800"/>
              <a:t>Suggestopedia.Journal of The Gujarat Research Society</a:t>
            </a:r>
            <a:r>
              <a:rPr lang="en-US" sz="1800"/>
              <a:t>(21)10, 1477-1482, AHMEDABAT, GUJARAT-HİNDİSTAN.</a:t>
            </a:r>
            <a:endParaRPr/>
          </a:p>
          <a:p>
            <a:pPr algn="l" indent="0" lvl="0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t/>
            </a:r>
            <a:endParaRPr sz="800"/>
          </a:p>
          <a:p>
            <a:pPr algn="l" indent="-203200" lvl="0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1800"/>
              <a:t>İŞCAN Adem.(2011). </a:t>
            </a:r>
            <a:r>
              <a:rPr i="1" lang="en-US" sz="1800"/>
              <a:t>YABANCILARA TÜRKÇE ÖĞRET</a:t>
            </a:r>
            <a:r>
              <a:rPr lang="en-US" sz="1800"/>
              <a:t>İ</a:t>
            </a:r>
            <a:r>
              <a:rPr i="1" lang="en-US" sz="1800"/>
              <a:t>M</a:t>
            </a:r>
            <a:r>
              <a:rPr lang="en-US" sz="1800"/>
              <a:t>İ</a:t>
            </a:r>
            <a:r>
              <a:rPr i="1" lang="en-US" sz="1800"/>
              <a:t>NDE SUGGESTOPEDIANIN</a:t>
            </a:r>
            <a:endParaRPr i="1" sz="1800"/>
          </a:p>
          <a:p>
            <a:pPr algn="l" indent="-139700" lvl="0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i="1" lang="en-US" sz="1800"/>
              <a:t>   (TELK</a:t>
            </a:r>
            <a:r>
              <a:rPr lang="en-US" sz="1800"/>
              <a:t>İ</a:t>
            </a:r>
            <a:r>
              <a:rPr i="1" lang="en-US" sz="1800"/>
              <a:t>N YÖNTEM</a:t>
            </a:r>
            <a:r>
              <a:rPr lang="en-US" sz="1800"/>
              <a:t>İ</a:t>
            </a:r>
            <a:r>
              <a:rPr i="1" lang="en-US" sz="1800"/>
              <a:t>) KULLANIMI.Turkish Studies</a:t>
            </a:r>
            <a:r>
              <a:rPr lang="en-US" sz="1800"/>
              <a:t>(6)1, 1317-1322, TÜRKİYE. </a:t>
            </a:r>
            <a:endParaRPr sz="1800"/>
          </a:p>
          <a:p>
            <a:pPr algn="l" indent="-139700" lvl="0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t/>
            </a:r>
            <a:endParaRPr sz="800"/>
          </a:p>
          <a:p>
            <a:pPr algn="l" indent="-203200" lvl="0" marL="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US" sz="1800"/>
              <a:t>魏利霞.(2007). </a:t>
            </a:r>
            <a:r>
              <a:rPr i="1" lang="en-US" sz="1800"/>
              <a:t>中国十四年暗示教学法研究统计分析. 四川教育学院</a:t>
            </a:r>
            <a:r>
              <a:rPr i="1" lang="en-US" sz="1800"/>
              <a:t>学报</a:t>
            </a:r>
            <a:r>
              <a:rPr i="1" lang="en-US" sz="1800"/>
              <a:t>(23)7 , 91-94, ÇİN HALK CUMHURİYETİ.</a:t>
            </a:r>
            <a:endParaRPr i="1"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idx="1" type="body"/>
          </p:nvPr>
        </p:nvSpPr>
        <p:spPr>
          <a:xfrm>
            <a:off x="457200" y="997526"/>
            <a:ext cx="8229600" cy="453875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4572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Bulgar psikoterapist ve eğitimci Georgi Lozanov tarafından ruh bilim verilerinden yararlanılarak geliştirilen yabancı dil öğretim tekniğidir.</a:t>
            </a:r>
            <a:endParaRPr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4572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B8AF"/>
              </a:buClr>
              <a:buSzPts val="3600"/>
              <a:buChar char="•"/>
            </a:pPr>
            <a:r>
              <a:rPr lang="en-US" sz="3600">
                <a:solidFill>
                  <a:srgbClr val="E6B8AF"/>
                </a:solidFill>
                <a:latin typeface="Arial"/>
                <a:ea typeface="Arial"/>
                <a:cs typeface="Arial"/>
                <a:sym typeface="Arial"/>
              </a:rPr>
              <a:t>Bu yöntemde yabancı dil öğrenmeye ket vuran psikolojik engellerin üzerinde durulmaktadır.</a:t>
            </a:r>
            <a:endParaRPr sz="3600">
              <a:solidFill>
                <a:srgbClr val="E6B8A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>
            <p:ph idx="1" type="body"/>
          </p:nvPr>
        </p:nvSpPr>
        <p:spPr>
          <a:xfrm>
            <a:off x="1660012" y="475815"/>
            <a:ext cx="5324100" cy="12417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ct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>
                <a:solidFill>
                  <a:srgbClr val="E36C0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Öğrenmeyi engelleyen</a:t>
            </a:r>
            <a:endParaRPr b="1"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algn="ct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>
                <a:solidFill>
                  <a:srgbClr val="E36C0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duyuşsal bariyerler</a:t>
            </a:r>
            <a:endParaRPr b="1">
              <a:solidFill>
                <a:srgbClr val="E36C0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cxnSp>
        <p:nvCxnSpPr>
          <p:cNvPr id="96" name="Google Shape;96;p15"/>
          <p:cNvCxnSpPr>
            <a:endCxn id="97" idx="0"/>
          </p:cNvCxnSpPr>
          <p:nvPr/>
        </p:nvCxnSpPr>
        <p:spPr>
          <a:xfrm flipH="1">
            <a:off x="2484850" y="1924826"/>
            <a:ext cx="673200" cy="1130700"/>
          </a:xfrm>
          <a:prstGeom prst="straightConnector1">
            <a:avLst/>
          </a:prstGeom>
          <a:noFill/>
          <a:ln cap="flat" cmpd="sng" w="76200">
            <a:solidFill>
              <a:srgbClr val="4A7DBA"/>
            </a:solidFill>
            <a:prstDash val="solid"/>
            <a:round/>
            <a:headEnd len="sm" type="none" w="sm"/>
            <a:tailEnd len="med" type="stealth" w="med"/>
          </a:ln>
        </p:spPr>
      </p:cxnSp>
      <p:cxnSp>
        <p:nvCxnSpPr>
          <p:cNvPr id="98" name="Google Shape;98;p15"/>
          <p:cNvCxnSpPr>
            <a:endCxn id="99" idx="0"/>
          </p:cNvCxnSpPr>
          <p:nvPr/>
        </p:nvCxnSpPr>
        <p:spPr>
          <a:xfrm>
            <a:off x="5512600" y="1961975"/>
            <a:ext cx="657900" cy="1079700"/>
          </a:xfrm>
          <a:prstGeom prst="straightConnector1">
            <a:avLst/>
          </a:prstGeom>
          <a:noFill/>
          <a:ln cap="flat" cmpd="sng" w="76200">
            <a:solidFill>
              <a:srgbClr val="4A7DBA"/>
            </a:solidFill>
            <a:prstDash val="solid"/>
            <a:round/>
            <a:headEnd len="sm" type="none" w="sm"/>
            <a:tailEnd len="med" type="stealth" w="med"/>
          </a:ln>
        </p:spPr>
      </p:cxnSp>
      <p:sp>
        <p:nvSpPr>
          <p:cNvPr id="97" name="Google Shape;97;p15"/>
          <p:cNvSpPr txBox="1"/>
          <p:nvPr/>
        </p:nvSpPr>
        <p:spPr>
          <a:xfrm>
            <a:off x="979750" y="3055526"/>
            <a:ext cx="3010200" cy="6147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cap="none" i="0" lang="en-US" strike="noStrike" sz="3200" u="none">
                <a:solidFill>
                  <a:srgbClr val="FFFF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İçsel nedenler</a:t>
            </a:r>
            <a:endParaRPr b="1" cap="none" i="0" strike="noStrike" sz="3200" u="none">
              <a:solidFill>
                <a:srgbClr val="FFFF0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99" name="Google Shape;99;p15"/>
          <p:cNvSpPr txBox="1"/>
          <p:nvPr/>
        </p:nvSpPr>
        <p:spPr>
          <a:xfrm>
            <a:off x="4623400" y="3041675"/>
            <a:ext cx="3094200" cy="7938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cap="none" i="0" lang="en-US" strike="noStrike" sz="3200" u="none">
                <a:solidFill>
                  <a:srgbClr val="FFFF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Dışsal nedenler</a:t>
            </a:r>
            <a:endParaRPr b="1" cap="none" i="0" strike="noStrike" sz="3200" u="none">
              <a:solidFill>
                <a:srgbClr val="FFFF0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00" name="Google Shape;100;p15"/>
          <p:cNvSpPr/>
          <p:nvPr/>
        </p:nvSpPr>
        <p:spPr>
          <a:xfrm>
            <a:off x="739827" y="4464175"/>
            <a:ext cx="3250200" cy="9540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ct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cap="none" i="0" lang="en-US" strike="noStrike" sz="2800" u="none">
                <a:solidFill>
                  <a:srgbClr val="FF66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Önceki Deneyimlerimiz</a:t>
            </a:r>
            <a:endParaRPr b="1" cap="none" i="0" strike="noStrike" sz="2800" u="none">
              <a:solidFill>
                <a:srgbClr val="FF66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01" name="Google Shape;101;p15"/>
          <p:cNvSpPr/>
          <p:nvPr/>
        </p:nvSpPr>
        <p:spPr>
          <a:xfrm>
            <a:off x="5777349" y="4696925"/>
            <a:ext cx="1206600" cy="5232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cap="none" i="0" lang="en-US" strike="noStrike" sz="2800" u="none">
                <a:solidFill>
                  <a:srgbClr val="FF66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Çevre</a:t>
            </a:r>
            <a:endParaRPr b="1" cap="none" i="0" strike="noStrike" sz="2800" u="none">
              <a:solidFill>
                <a:srgbClr val="FF66F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cxnSp>
        <p:nvCxnSpPr>
          <p:cNvPr id="102" name="Google Shape;102;p15"/>
          <p:cNvCxnSpPr>
            <a:stCxn id="97" idx="2"/>
            <a:endCxn id="100" idx="0"/>
          </p:cNvCxnSpPr>
          <p:nvPr/>
        </p:nvCxnSpPr>
        <p:spPr>
          <a:xfrm flipH="1">
            <a:off x="2364850" y="3670226"/>
            <a:ext cx="120000" cy="793800"/>
          </a:xfrm>
          <a:prstGeom prst="straightConnector1">
            <a:avLst/>
          </a:prstGeom>
          <a:noFill/>
          <a:ln cap="flat" cmpd="sng" w="76200">
            <a:solidFill>
              <a:srgbClr val="4A7DBA"/>
            </a:solidFill>
            <a:prstDash val="solid"/>
            <a:round/>
            <a:headEnd len="sm" type="none" w="sm"/>
            <a:tailEnd len="med" type="stealth" w="med"/>
          </a:ln>
        </p:spPr>
      </p:cxnSp>
      <p:cxnSp>
        <p:nvCxnSpPr>
          <p:cNvPr id="103" name="Google Shape;103;p15"/>
          <p:cNvCxnSpPr>
            <a:stCxn id="99" idx="2"/>
            <a:endCxn id="101" idx="0"/>
          </p:cNvCxnSpPr>
          <p:nvPr/>
        </p:nvCxnSpPr>
        <p:spPr>
          <a:xfrm>
            <a:off x="6170500" y="3835475"/>
            <a:ext cx="210000" cy="861600"/>
          </a:xfrm>
          <a:prstGeom prst="straightConnector1">
            <a:avLst/>
          </a:prstGeom>
          <a:noFill/>
          <a:ln cap="flat" cmpd="sng" w="76200">
            <a:solidFill>
              <a:srgbClr val="4A7DBA"/>
            </a:solidFill>
            <a:prstDash val="solid"/>
            <a:round/>
            <a:headEnd len="sm" type="none" w="sm"/>
            <a:tailEnd len="med" type="stealth" w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kaygi-bozuklugu-icin-psikologa-gitmek-img.png" id="108" name="Google Shape;108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1188650" y="2483857"/>
            <a:ext cx="6400800" cy="3020786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6"/>
          <p:cNvSpPr/>
          <p:nvPr/>
        </p:nvSpPr>
        <p:spPr>
          <a:xfrm>
            <a:off x="831273" y="515391"/>
            <a:ext cx="3840480" cy="2144684"/>
          </a:xfrm>
          <a:prstGeom prst="cloudCallout">
            <a:avLst>
              <a:gd fmla="val -32166" name="adj1"/>
              <a:gd fmla="val 61425" name="adj2"/>
            </a:avLst>
          </a:prstGeom>
          <a:solidFill>
            <a:schemeClr val="lt1"/>
          </a:solidFill>
          <a:ln cap="flat" cmpd="sng" w="25400">
            <a:solidFill>
              <a:srgbClr val="395E89"/>
            </a:solidFill>
            <a:prstDash val="solid"/>
            <a:round/>
            <a:headEnd len="sm" type="none" w="sm"/>
            <a:tailEnd len="sm" type="none" w="sm"/>
          </a:ln>
        </p:spPr>
        <p:txBody>
          <a:bodyPr anchor="ctr" anchorCtr="0" bIns="45700" lIns="91425" numCol="1" rIns="91425" spcFirstLastPara="1" tIns="45700" wrap="square">
            <a:noAutofit/>
          </a:bodyPr>
          <a:lstStyle/>
          <a:p>
            <a:pPr algn="ct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cap="none" i="0" lang="en-US" strike="noStrike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Daha önce </a:t>
            </a:r>
            <a:r>
              <a:rPr b="1" lang="en-US" sz="2000">
                <a:solidFill>
                  <a:schemeClr val="dk1"/>
                </a:solidFill>
              </a:rPr>
              <a:t>İ</a:t>
            </a:r>
            <a:r>
              <a:rPr b="1" cap="none" i="0" lang="en-US" strike="noStrike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ngilizce’yi öğrenemedim, Çince'yi nasıl öğreneceğim?</a:t>
            </a:r>
            <a:endParaRPr b="1" cap="none" i="0" strike="noStrike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kaygi-bozuklugu-icin-psikologa-gitmek-img (1).png" id="110" name="Google Shape;110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180500" y="3192086"/>
            <a:ext cx="2589267" cy="258926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kaygi-bozuklugu-icin-psikologa-gitmek-img(2).png" id="111" name="Google Shape;111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131849" y="3307367"/>
            <a:ext cx="1551511" cy="2419133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6"/>
          <p:cNvSpPr/>
          <p:nvPr/>
        </p:nvSpPr>
        <p:spPr>
          <a:xfrm>
            <a:off x="5187141" y="631774"/>
            <a:ext cx="3690851" cy="2227811"/>
          </a:xfrm>
          <a:prstGeom prst="cloudCallout">
            <a:avLst>
              <a:gd fmla="val -26562" name="adj1"/>
              <a:gd fmla="val 76679" name="adj2"/>
            </a:avLst>
          </a:prstGeom>
          <a:solidFill>
            <a:schemeClr val="lt1"/>
          </a:solidFill>
          <a:ln cap="flat" cmpd="sng" w="25400">
            <a:solidFill>
              <a:srgbClr val="395E89"/>
            </a:solidFill>
            <a:prstDash val="solid"/>
            <a:round/>
            <a:headEnd len="sm" type="none" w="sm"/>
            <a:tailEnd len="sm" type="none" w="sm"/>
          </a:ln>
        </p:spPr>
        <p:txBody>
          <a:bodyPr anchor="ctr" anchorCtr="0" bIns="45700" lIns="91425" numCol="1" rIns="91425" spcFirstLastPara="1" tIns="45700" wrap="square">
            <a:noAutofit/>
          </a:bodyPr>
          <a:lstStyle/>
          <a:p>
            <a:pPr algn="ct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cap="none" i="0" lang="en-US" strike="noStrike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Çince dünyanın en zor dili. Öğrenebileceğine emin misin?</a:t>
            </a:r>
            <a:endParaRPr b="1" cap="none" i="0" strike="noStrike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/>
          <p:nvPr>
            <p:ph type="title"/>
          </p:nvPr>
        </p:nvSpPr>
        <p:spPr>
          <a:xfrm>
            <a:off x="457200" y="1222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/>
          <a:p>
            <a:pPr algn="ct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Telkin Yönteminin Kullanımı</a:t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457200" y="11430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Ders ortamı aydınlık, konforlu ve ilgi çekici olarak düzenlenmelidir.Duvarlara çeşitli renklerde dil bilgisi kuralları ve kelimeler asılarak öğrencilerin farkında olmadan öğrenmeleri sağlanmalıdır.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4191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Arial"/>
              <a:buChar char="★"/>
            </a:pPr>
            <a:r>
              <a:rPr lang="en-US" sz="3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Bu yöntemin dikkat çektiği en önemli nokta, öğrenilen bilgilerin her zaman bilinçli olarak öğrenilmediği aksine farkına varmadan da birtakım bilgilerin öğrenilebileceği gerçeğidir.</a:t>
            </a:r>
            <a:endParaRPr sz="30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/>
          <p:nvPr>
            <p:ph idx="1" type="body"/>
          </p:nvPr>
        </p:nvSpPr>
        <p:spPr>
          <a:xfrm>
            <a:off x="457200" y="1096700"/>
            <a:ext cx="8229600" cy="57339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Derse başlamadan önce her öğrenciye yeni bir isim ve kimlik kazandığı telkin edilir.Yabancı dildeki günlük konuşmalar müzik eşliğinde öğretilir.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4191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ts val="3000"/>
              <a:buFont typeface="Arial"/>
              <a:buChar char="★"/>
            </a:pPr>
            <a:r>
              <a:rPr lang="en-US" sz="3000">
                <a:solidFill>
                  <a:srgbClr val="FF66FF"/>
                </a:solidFill>
                <a:latin typeface="Arial"/>
                <a:ea typeface="Arial"/>
                <a:cs typeface="Arial"/>
                <a:sym typeface="Arial"/>
              </a:rPr>
              <a:t>Öğrencinin ruhsal açıdan da dinlenmesini sağlayan klasik ve barok müziğin tercih edilmesi önerilir.</a:t>
            </a:r>
            <a:endParaRPr sz="3000">
              <a:solidFill>
                <a:srgbClr val="FF66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 txBox="1"/>
          <p:nvPr>
            <p:ph idx="1" type="body"/>
          </p:nvPr>
        </p:nvSpPr>
        <p:spPr>
          <a:xfrm>
            <a:off x="245225" y="220289"/>
            <a:ext cx="8404200" cy="17289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3429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◆"/>
            </a:pPr>
            <a:r>
              <a:rPr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Olumsuz sözcüklerden kaçınılmalıdır. Korku, kaygı ve stres bireylerin öğrenme isteklerini olumsuz etkiler.Analitik düşünmeyi engeller.</a:t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9"/>
          <p:cNvSpPr txBox="1"/>
          <p:nvPr/>
        </p:nvSpPr>
        <p:spPr>
          <a:xfrm>
            <a:off x="1479685" y="3042445"/>
            <a:ext cx="1828800" cy="769441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cap="none" i="0" lang="en-US" strike="noStrike" sz="4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Zorluk</a:t>
            </a:r>
            <a:endParaRPr b="0" cap="none" i="0" strike="noStrike" sz="4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9"/>
          <p:cNvSpPr txBox="1"/>
          <p:nvPr/>
        </p:nvSpPr>
        <p:spPr>
          <a:xfrm>
            <a:off x="3474730" y="4305993"/>
            <a:ext cx="2286203" cy="769441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cap="none" i="0" lang="en-US" strike="noStrike" sz="4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Problem</a:t>
            </a:r>
            <a:endParaRPr b="0" cap="none" i="0" strike="noStrike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9"/>
          <p:cNvSpPr txBox="1"/>
          <p:nvPr/>
        </p:nvSpPr>
        <p:spPr>
          <a:xfrm>
            <a:off x="4971029" y="3025833"/>
            <a:ext cx="3853940" cy="769441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cap="none" i="0" lang="en-US" strike="noStrike" sz="4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Mecbur Olmak</a:t>
            </a:r>
            <a:endParaRPr b="0" cap="none" i="0" strike="noStrike" sz="44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9"/>
          <p:cNvSpPr txBox="1"/>
          <p:nvPr/>
        </p:nvSpPr>
        <p:spPr>
          <a:xfrm rot="-5400000">
            <a:off x="1812176" y="2693313"/>
            <a:ext cx="1005403" cy="156966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b="0" cap="none" i="0" lang="en-US" strike="noStrike" sz="9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cap="none" i="0" strike="noStrike" sz="960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9"/>
          <p:cNvSpPr/>
          <p:nvPr/>
        </p:nvSpPr>
        <p:spPr>
          <a:xfrm rot="-5400000">
            <a:off x="6481054" y="2693237"/>
            <a:ext cx="1005403" cy="156966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b="0" cap="none" i="0" lang="en-US" strike="noStrike" sz="9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cap="none" i="0" strike="noStrike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9"/>
          <p:cNvSpPr/>
          <p:nvPr/>
        </p:nvSpPr>
        <p:spPr>
          <a:xfrm rot="-5400000">
            <a:off x="4070429" y="3956737"/>
            <a:ext cx="1005403" cy="156966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b="0" cap="none" i="0" lang="en-US" strike="noStrike" sz="9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0" cap="none" i="0" strike="noStrike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0"/>
          <p:cNvSpPr txBox="1"/>
          <p:nvPr>
            <p:ph idx="1" type="body"/>
          </p:nvPr>
        </p:nvSpPr>
        <p:spPr>
          <a:xfrm>
            <a:off x="152400" y="533400"/>
            <a:ext cx="8915400" cy="45261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Bu yöntemde diyaloglar çok önemsenir ve genellikle üç aşamada öğretilir;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4064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Arial"/>
              <a:buChar char="➢"/>
            </a:pPr>
            <a:r>
              <a:rPr lang="en-US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rPr>
              <a:t>Birinci aşamada diyalog, gerekli açıklamalar yapılarak baştan sona kadar öğrencilere okunur.</a:t>
            </a:r>
            <a:endParaRPr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4064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6666"/>
              </a:buClr>
              <a:buSzPts val="2800"/>
              <a:buFont typeface="Arial"/>
              <a:buChar char="➢"/>
            </a:pPr>
            <a:r>
              <a:rPr lang="en-US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İkinci aşamada vurgu ve tonlamalara dikkat edilerek diyalog müzik eşliğinde tekrar okunur.</a:t>
            </a:r>
            <a:endParaRPr>
              <a:solidFill>
                <a:srgbClr val="E06666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4064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1C232"/>
              </a:buClr>
              <a:buSzPts val="2800"/>
              <a:buFont typeface="Arial"/>
              <a:buChar char="➢"/>
            </a:pPr>
            <a:r>
              <a:rPr lang="en-US">
                <a:solidFill>
                  <a:srgbClr val="F1C232"/>
                </a:solidFill>
                <a:latin typeface="Arial"/>
                <a:ea typeface="Arial"/>
                <a:cs typeface="Arial"/>
                <a:sym typeface="Arial"/>
              </a:rPr>
              <a:t>Üçüncü aşamada öğrencilerin rahat koltuklarında oturarak gözleri kapalı bir şekilde müzik eşliğinde diyalogu dinlemeleri ve tekrar etmeleri istenir.</a:t>
            </a:r>
            <a:endParaRPr>
              <a:solidFill>
                <a:srgbClr val="F1C23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1"/>
          <p:cNvSpPr txBox="1"/>
          <p:nvPr>
            <p:ph idx="1" type="body"/>
          </p:nvPr>
        </p:nvSpPr>
        <p:spPr>
          <a:xfrm>
            <a:off x="228600" y="971700"/>
            <a:ext cx="8666100" cy="51546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Autofit/>
          </a:bodyPr>
          <a:lstStyle/>
          <a:p>
            <a:pPr algn="l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Anlamı daha anlaşılır hale getirmek için anadilde çeviriye yer verilir.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9999"/>
              </a:buClr>
              <a:buSzPts val="1800"/>
              <a:buFont typeface="Arial"/>
              <a:buChar char="•"/>
            </a:pPr>
            <a:r>
              <a:rPr lang="en-US">
                <a:solidFill>
                  <a:srgbClr val="EA9999"/>
                </a:solidFill>
                <a:latin typeface="Arial"/>
                <a:ea typeface="Arial"/>
                <a:cs typeface="Arial"/>
                <a:sym typeface="Arial"/>
              </a:rPr>
              <a:t>Sık sık “Yapabileceklerinizin bir sınırı yok.” , ”Sizler dil öğrenmekte çok yeteneklisiniz.” gibi telkinler verilmelidir.</a:t>
            </a:r>
            <a:endParaRPr>
              <a:solidFill>
                <a:srgbClr val="EA9999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Öğrencilerin derste daha aktif hale gelmesi için soru-cevap, çeviri gibi yöntemlerle bilgiler pekiştirilebilir.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