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Dikdörtgen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4B61428-DD4D-4D60-B348-8723F35B337D}" type="datetimeFigureOut">
              <a:rPr lang="tr-TR" smtClean="0"/>
              <a:t>28.4.2019</a:t>
            </a:fld>
            <a:endParaRPr lang="tr-TR"/>
          </a:p>
        </p:txBody>
      </p:sp>
      <p:sp>
        <p:nvSpPr>
          <p:cNvPr id="17" name="Altbilgi Yer Tutucusu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Slayt Numarası Yer Tutucusu 28"/>
          <p:cNvSpPr>
            <a:spLocks noGrp="1"/>
          </p:cNvSpPr>
          <p:nvPr>
            <p:ph type="sldNum" sz="quarter" idx="12"/>
          </p:nvPr>
        </p:nvSpPr>
        <p:spPr>
          <a:xfrm>
            <a:off x="8001000" y="228600"/>
            <a:ext cx="838200" cy="381000"/>
          </a:xfrm>
        </p:spPr>
        <p:txBody>
          <a:bodyPr/>
          <a:lstStyle>
            <a:lvl1pPr>
              <a:defRPr>
                <a:solidFill>
                  <a:schemeClr val="tx2"/>
                </a:solidFill>
              </a:defRPr>
            </a:lvl1pPr>
          </a:lstStyle>
          <a:p>
            <a:fld id="{9075DF04-22C0-4C49-9173-D18A615E10A7}"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64B61428-DD4D-4D60-B348-8723F35B337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5DF04-22C0-4C49-9173-D18A615E10A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6553200" y="6248402"/>
            <a:ext cx="2209800" cy="365125"/>
          </a:xfrm>
        </p:spPr>
        <p:txBody>
          <a:bodyPr/>
          <a:lstStyle/>
          <a:p>
            <a:fld id="{64B61428-DD4D-4D60-B348-8723F35B337D}" type="datetimeFigureOut">
              <a:rPr lang="tr-TR" smtClean="0"/>
              <a:t>28.4.2019</a:t>
            </a:fld>
            <a:endParaRPr lang="tr-TR"/>
          </a:p>
        </p:txBody>
      </p:sp>
      <p:sp>
        <p:nvSpPr>
          <p:cNvPr id="5" name="Altbilgi Yer Tutucusu 4"/>
          <p:cNvSpPr>
            <a:spLocks noGrp="1"/>
          </p:cNvSpPr>
          <p:nvPr>
            <p:ph type="ftr" sz="quarter" idx="11"/>
          </p:nvPr>
        </p:nvSpPr>
        <p:spPr>
          <a:xfrm>
            <a:off x="457201" y="6248207"/>
            <a:ext cx="5573483" cy="365125"/>
          </a:xfrm>
        </p:spPr>
        <p:txBody>
          <a:bodyPr/>
          <a:lstStyle/>
          <a:p>
            <a:endParaRPr lang="tr-TR"/>
          </a:p>
        </p:txBody>
      </p:sp>
      <p:sp>
        <p:nvSpPr>
          <p:cNvPr id="7" name="Dikdörtgen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Dikdörtgen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ayt Numarası Yer Tutucusu 5"/>
          <p:cNvSpPr>
            <a:spLocks noGrp="1"/>
          </p:cNvSpPr>
          <p:nvPr>
            <p:ph type="sldNum" sz="quarter" idx="12"/>
          </p:nvPr>
        </p:nvSpPr>
        <p:spPr>
          <a:xfrm rot="5400000">
            <a:off x="5989638" y="144462"/>
            <a:ext cx="533400" cy="244476"/>
          </a:xfrm>
        </p:spPr>
        <p:txBody>
          <a:bodyPr/>
          <a:lstStyle/>
          <a:p>
            <a:fld id="{9075DF04-22C0-4C49-9173-D18A615E10A7}"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64B61428-DD4D-4D60-B348-8723F35B337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lvl1pPr>
              <a:defRPr>
                <a:solidFill>
                  <a:srgbClr val="FFFFFF"/>
                </a:solidFill>
              </a:defRPr>
            </a:lvl1pPr>
          </a:lstStyle>
          <a:p>
            <a:fld id="{9075DF04-22C0-4C49-9173-D18A615E10A7}" type="slidenum">
              <a:rPr lang="tr-TR" smtClean="0"/>
              <a:t>‹#›</a:t>
            </a:fld>
            <a:endParaRPr lang="tr-TR"/>
          </a:p>
        </p:txBody>
      </p:sp>
      <p:sp>
        <p:nvSpPr>
          <p:cNvPr id="8" name="İçerik Yer Tutucusu 7"/>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Dikdörtgen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64B61428-DD4D-4D60-B348-8723F35B337D}" type="datetimeFigureOut">
              <a:rPr lang="tr-TR" smtClean="0"/>
              <a:t>28.4.2019</a:t>
            </a:fld>
            <a:endParaRPr lang="tr-TR"/>
          </a:p>
        </p:txBody>
      </p:sp>
      <p:sp>
        <p:nvSpPr>
          <p:cNvPr id="13" name="Slayt Numarası Yer Tutucus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075DF04-22C0-4C49-9173-D18A615E10A7}" type="slidenum">
              <a:rPr lang="tr-TR" smtClean="0"/>
              <a:t>‹#›</a:t>
            </a:fld>
            <a:endParaRPr lang="tr-TR"/>
          </a:p>
        </p:txBody>
      </p:sp>
      <p:sp>
        <p:nvSpPr>
          <p:cNvPr id="14" name="Altbilgi Yer Tutucusu 13"/>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9" name="İçerik Yer Tutucusu 8"/>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Veri Yer Tutucusu 7"/>
          <p:cNvSpPr>
            <a:spLocks noGrp="1"/>
          </p:cNvSpPr>
          <p:nvPr>
            <p:ph type="dt" sz="half" idx="15"/>
          </p:nvPr>
        </p:nvSpPr>
        <p:spPr/>
        <p:txBody>
          <a:bodyPr rtlCol="0"/>
          <a:lstStyle/>
          <a:p>
            <a:fld id="{64B61428-DD4D-4D60-B348-8723F35B337D}" type="datetimeFigureOut">
              <a:rPr lang="tr-TR" smtClean="0"/>
              <a:t>28.4.2019</a:t>
            </a:fld>
            <a:endParaRPr lang="tr-TR"/>
          </a:p>
        </p:txBody>
      </p:sp>
      <p:sp>
        <p:nvSpPr>
          <p:cNvPr id="10" name="Slayt Numarası Yer Tutucusu 9"/>
          <p:cNvSpPr>
            <a:spLocks noGrp="1"/>
          </p:cNvSpPr>
          <p:nvPr>
            <p:ph type="sldNum" sz="quarter" idx="16"/>
          </p:nvPr>
        </p:nvSpPr>
        <p:spPr/>
        <p:txBody>
          <a:bodyPr rtlCol="0"/>
          <a:lstStyle/>
          <a:p>
            <a:fld id="{9075DF04-22C0-4C49-9173-D18A615E10A7}" type="slidenum">
              <a:rPr lang="tr-TR" smtClean="0"/>
              <a:t>‹#›</a:t>
            </a:fld>
            <a:endParaRPr lang="tr-TR"/>
          </a:p>
        </p:txBody>
      </p:sp>
      <p:sp>
        <p:nvSpPr>
          <p:cNvPr id="12" name="Altbilgi Yer Tutucusu 11"/>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İçerik Yer Tutucusu 10"/>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5"/>
          </p:nvPr>
        </p:nvSpPr>
        <p:spPr/>
        <p:txBody>
          <a:bodyPr rtlCol="0"/>
          <a:lstStyle/>
          <a:p>
            <a:fld id="{64B61428-DD4D-4D60-B348-8723F35B337D}" type="datetimeFigureOut">
              <a:rPr lang="tr-TR" smtClean="0"/>
              <a:t>28.4.2019</a:t>
            </a:fld>
            <a:endParaRPr lang="tr-TR"/>
          </a:p>
        </p:txBody>
      </p:sp>
      <p:sp>
        <p:nvSpPr>
          <p:cNvPr id="12" name="Slayt Numarası Yer Tutucusu 11"/>
          <p:cNvSpPr>
            <a:spLocks noGrp="1"/>
          </p:cNvSpPr>
          <p:nvPr>
            <p:ph type="sldNum" sz="quarter" idx="16"/>
          </p:nvPr>
        </p:nvSpPr>
        <p:spPr/>
        <p:txBody>
          <a:bodyPr rtlCol="0"/>
          <a:lstStyle/>
          <a:p>
            <a:fld id="{9075DF04-22C0-4C49-9173-D18A615E10A7}" type="slidenum">
              <a:rPr lang="tr-TR" smtClean="0"/>
              <a:t>‹#›</a:t>
            </a:fld>
            <a:endParaRPr lang="tr-TR"/>
          </a:p>
        </p:txBody>
      </p:sp>
      <p:sp>
        <p:nvSpPr>
          <p:cNvPr id="14" name="Altbilgi Yer Tutucusu 13"/>
          <p:cNvSpPr>
            <a:spLocks noGrp="1"/>
          </p:cNvSpPr>
          <p:nvPr>
            <p:ph type="ftr" sz="quarter" idx="17"/>
          </p:nvPr>
        </p:nvSpPr>
        <p:spPr/>
        <p:txBody>
          <a:bodyPr rtlCol="0"/>
          <a:lstStyle/>
          <a:p>
            <a:endParaRPr lang="tr-TR"/>
          </a:p>
        </p:txBody>
      </p:sp>
      <p:sp>
        <p:nvSpPr>
          <p:cNvPr id="16" name="Metin Yer Tutucus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Metin Yer Tutucus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64B61428-DD4D-4D60-B348-8723F35B337D}"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lvl1pPr>
              <a:defRPr>
                <a:solidFill>
                  <a:srgbClr val="FFFFFF"/>
                </a:solidFill>
              </a:defRPr>
            </a:lvl1pPr>
          </a:lstStyle>
          <a:p>
            <a:fld id="{9075DF04-22C0-4C49-9173-D18A615E10A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B61428-DD4D-4D60-B348-8723F35B337D}"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0" y="6248400"/>
            <a:ext cx="533400" cy="381000"/>
          </a:xfrm>
        </p:spPr>
        <p:txBody>
          <a:bodyPr/>
          <a:lstStyle>
            <a:lvl1pPr>
              <a:defRPr>
                <a:solidFill>
                  <a:schemeClr val="tx2"/>
                </a:solidFill>
              </a:defRPr>
            </a:lvl1pPr>
          </a:lstStyle>
          <a:p>
            <a:fld id="{9075DF04-22C0-4C49-9173-D18A615E10A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64B61428-DD4D-4D60-B348-8723F35B337D}"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lvl1pPr>
              <a:defRPr>
                <a:solidFill>
                  <a:srgbClr val="FFFFFF"/>
                </a:solidFill>
              </a:defRPr>
            </a:lvl1pPr>
          </a:lstStyle>
          <a:p>
            <a:fld id="{9075DF04-22C0-4C49-9173-D18A615E10A7}" type="slidenum">
              <a:rPr lang="tr-TR" smtClean="0"/>
              <a:t>‹#›</a:t>
            </a:fld>
            <a:endParaRPr lang="tr-TR"/>
          </a:p>
        </p:txBody>
      </p:sp>
      <p:sp>
        <p:nvSpPr>
          <p:cNvPr id="3" name="Metin Yer Tutucus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İçerik Yer Tutucusu 8"/>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Dikdörtgen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Dikdörtgen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Veri Yer Tutucusu 11"/>
          <p:cNvSpPr>
            <a:spLocks noGrp="1"/>
          </p:cNvSpPr>
          <p:nvPr>
            <p:ph type="dt" sz="half" idx="10"/>
          </p:nvPr>
        </p:nvSpPr>
        <p:spPr>
          <a:xfrm>
            <a:off x="6248400" y="6248400"/>
            <a:ext cx="2667000" cy="365125"/>
          </a:xfrm>
        </p:spPr>
        <p:txBody>
          <a:bodyPr rtlCol="0"/>
          <a:lstStyle/>
          <a:p>
            <a:fld id="{64B61428-DD4D-4D60-B348-8723F35B337D}" type="datetimeFigureOut">
              <a:rPr lang="tr-TR" smtClean="0"/>
              <a:t>28.4.2019</a:t>
            </a:fld>
            <a:endParaRPr lang="tr-TR"/>
          </a:p>
        </p:txBody>
      </p:sp>
      <p:sp>
        <p:nvSpPr>
          <p:cNvPr id="13" name="Slayt Numarası Yer Tutucusu 12"/>
          <p:cNvSpPr>
            <a:spLocks noGrp="1"/>
          </p:cNvSpPr>
          <p:nvPr>
            <p:ph type="sldNum" sz="quarter" idx="11"/>
          </p:nvPr>
        </p:nvSpPr>
        <p:spPr>
          <a:xfrm>
            <a:off x="0" y="4667249"/>
            <a:ext cx="1447800" cy="663578"/>
          </a:xfrm>
        </p:spPr>
        <p:txBody>
          <a:bodyPr rtlCol="0"/>
          <a:lstStyle>
            <a:lvl1pPr>
              <a:defRPr sz="2800"/>
            </a:lvl1pPr>
          </a:lstStyle>
          <a:p>
            <a:fld id="{9075DF04-22C0-4C49-9173-D18A615E10A7}" type="slidenum">
              <a:rPr lang="tr-TR" smtClean="0"/>
              <a:t>‹#›</a:t>
            </a:fld>
            <a:endParaRPr lang="tr-TR"/>
          </a:p>
        </p:txBody>
      </p:sp>
      <p:sp>
        <p:nvSpPr>
          <p:cNvPr id="14" name="Altbilgi Yer Tutucusu 13"/>
          <p:cNvSpPr>
            <a:spLocks noGrp="1"/>
          </p:cNvSpPr>
          <p:nvPr>
            <p:ph type="ftr" sz="quarter" idx="12"/>
          </p:nvPr>
        </p:nvSpPr>
        <p:spPr>
          <a:xfrm>
            <a:off x="1600200" y="6248206"/>
            <a:ext cx="4572000" cy="365125"/>
          </a:xfrm>
        </p:spPr>
        <p:txBody>
          <a:bodyPr rtlCol="0"/>
          <a:lstStyle/>
          <a:p>
            <a:endParaRPr lang="tr-TR"/>
          </a:p>
        </p:txBody>
      </p:sp>
      <p:sp>
        <p:nvSpPr>
          <p:cNvPr id="3" name="Resim Yer Tutucus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4B61428-DD4D-4D60-B348-8723F35B337D}" type="datetimeFigureOut">
              <a:rPr lang="tr-TR" smtClean="0"/>
              <a:t>28.4.2019</a:t>
            </a:fld>
            <a:endParaRPr lang="tr-TR"/>
          </a:p>
        </p:txBody>
      </p:sp>
      <p:sp>
        <p:nvSpPr>
          <p:cNvPr id="3" name="Altbilgi Yer Tutucusu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Dikdörtgen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075DF04-22C0-4C49-9173-D18A615E10A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YERALTI SUYU KİRLİLİĞİ</a:t>
            </a:r>
          </a:p>
        </p:txBody>
      </p:sp>
      <p:sp>
        <p:nvSpPr>
          <p:cNvPr id="3" name="İçerik Yer Tutucusu 2"/>
          <p:cNvSpPr>
            <a:spLocks noGrp="1"/>
          </p:cNvSpPr>
          <p:nvPr>
            <p:ph sz="quarter" idx="1"/>
          </p:nvPr>
        </p:nvSpPr>
        <p:spPr>
          <a:xfrm>
            <a:off x="179512" y="1600200"/>
            <a:ext cx="8507288" cy="4525963"/>
          </a:xfrm>
        </p:spPr>
        <p:txBody>
          <a:bodyPr>
            <a:noAutofit/>
          </a:bodyPr>
          <a:lstStyle/>
          <a:p>
            <a:pPr marL="0" indent="0" algn="just">
              <a:buNone/>
            </a:pPr>
            <a:r>
              <a:rPr lang="tr-TR" sz="2800" b="1" dirty="0"/>
              <a:t>Yeraltı suyunun kirlenmesi ve derecesinin ülkeden ülkeye ve yerel olarak önemli değişiklikler gösterebilmesine karşılık, kirlenmenin temel nedenlerini büyük başlıklar altında toplamak mümkündür. Yeraltı suyunun kirlenmesinin en belirgin nedeni kentsel ve endüstriyel atıkların çevreye verildikten sonra iklim durumuna, toprağın yapısına ve zamana bağlı olarak yeraltı suyuna taşınır. Yeraltı sularının kirlenmesinin diğer önemli nedenlerinden birisi de tarım ilaçları ve gübrelerin bilinçsiz kullanımı ile evsel atıkların doğrudan toprağa verilmesidir. </a:t>
            </a:r>
          </a:p>
        </p:txBody>
      </p:sp>
    </p:spTree>
    <p:extLst>
      <p:ext uri="{BB962C8B-B14F-4D97-AF65-F5344CB8AC3E}">
        <p14:creationId xmlns:p14="http://schemas.microsoft.com/office/powerpoint/2010/main" val="736400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pPr marL="0" indent="0">
              <a:buNone/>
            </a:pPr>
            <a:r>
              <a:rPr lang="tr-TR" dirty="0"/>
              <a:t>Gemilerin ve diğer deniz araçlarından denizlerin kirletilmesine neden olan maddeler, özellikle </a:t>
            </a:r>
            <a:r>
              <a:rPr lang="tr-TR" dirty="0" smtClean="0"/>
              <a:t>uluslararası </a:t>
            </a:r>
            <a:r>
              <a:rPr lang="tr-TR" dirty="0"/>
              <a:t>sözleşmeler ve deniz kirlenmesini önleme kuralları </a:t>
            </a:r>
            <a:r>
              <a:rPr lang="tr-TR" dirty="0" smtClean="0"/>
              <a:t>göz önünde </a:t>
            </a:r>
            <a:r>
              <a:rPr lang="tr-TR" dirty="0"/>
              <a:t>bulundurularak, aşağıdaki başlıklar altında </a:t>
            </a:r>
            <a:r>
              <a:rPr lang="tr-TR" dirty="0" smtClean="0"/>
              <a:t>toplanabilir: </a:t>
            </a:r>
            <a:endParaRPr lang="tr-TR" dirty="0"/>
          </a:p>
          <a:p>
            <a:endParaRPr lang="tr-TR" dirty="0"/>
          </a:p>
          <a:p>
            <a:pPr>
              <a:buFont typeface="Wingdings" panose="05000000000000000000" pitchFamily="2" charset="2"/>
              <a:buChar char="§"/>
            </a:pPr>
            <a:r>
              <a:rPr lang="tr-TR" dirty="0"/>
              <a:t>Petrol ürünleri, </a:t>
            </a:r>
          </a:p>
          <a:p>
            <a:pPr>
              <a:buFont typeface="Wingdings" panose="05000000000000000000" pitchFamily="2" charset="2"/>
              <a:buChar char="§"/>
            </a:pPr>
            <a:r>
              <a:rPr lang="tr-TR" dirty="0"/>
              <a:t>Radyoaktif maddeler, </a:t>
            </a:r>
          </a:p>
          <a:p>
            <a:pPr>
              <a:buFont typeface="Wingdings" panose="05000000000000000000" pitchFamily="2" charset="2"/>
              <a:buChar char="§"/>
            </a:pPr>
            <a:r>
              <a:rPr lang="tr-TR" dirty="0"/>
              <a:t>Kütle halinde taşınan zehirli sıvı maddeler, </a:t>
            </a:r>
          </a:p>
          <a:p>
            <a:pPr>
              <a:buFont typeface="Wingdings" panose="05000000000000000000" pitchFamily="2" charset="2"/>
              <a:buChar char="§"/>
            </a:pPr>
            <a:r>
              <a:rPr lang="tr-TR" dirty="0"/>
              <a:t>Paket halinde veya taşınabilir tanklarda, yük konteynerlerinde, vagon veya kamyonlu  tanklarda taşınan zararlı maddeler, </a:t>
            </a:r>
          </a:p>
          <a:p>
            <a:pPr>
              <a:buFont typeface="Wingdings" panose="05000000000000000000" pitchFamily="2" charset="2"/>
              <a:buChar char="§"/>
            </a:pPr>
            <a:r>
              <a:rPr lang="tr-TR" dirty="0" smtClean="0"/>
              <a:t>Gemilerin </a:t>
            </a:r>
            <a:r>
              <a:rPr lang="tr-TR" dirty="0"/>
              <a:t>sintine, balast ve tank yıkama suları, </a:t>
            </a:r>
          </a:p>
          <a:p>
            <a:pPr>
              <a:buFont typeface="Wingdings" panose="05000000000000000000" pitchFamily="2" charset="2"/>
              <a:buChar char="§"/>
            </a:pPr>
            <a:r>
              <a:rPr lang="tr-TR" dirty="0"/>
              <a:t>Gemi kaynaklı evsel atık sular (tuvalet, lavabo, duş ve mutfaklardan gelen sular), </a:t>
            </a:r>
          </a:p>
          <a:p>
            <a:pPr>
              <a:buFont typeface="Wingdings" panose="05000000000000000000" pitchFamily="2" charset="2"/>
              <a:buChar char="§"/>
            </a:pPr>
            <a:r>
              <a:rPr lang="tr-TR" dirty="0"/>
              <a:t>Gemilerin çöpleri. </a:t>
            </a:r>
          </a:p>
          <a:p>
            <a:endParaRPr lang="tr-TR" dirty="0"/>
          </a:p>
          <a:p>
            <a:pPr marL="0" indent="0">
              <a:buNone/>
            </a:pPr>
            <a:r>
              <a:rPr lang="tr-TR" dirty="0"/>
              <a:t> </a:t>
            </a:r>
          </a:p>
          <a:p>
            <a:endParaRPr lang="tr-TR" dirty="0"/>
          </a:p>
        </p:txBody>
      </p:sp>
    </p:spTree>
    <p:extLst>
      <p:ext uri="{BB962C8B-B14F-4D97-AF65-F5344CB8AC3E}">
        <p14:creationId xmlns:p14="http://schemas.microsoft.com/office/powerpoint/2010/main" val="19922391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a:solidFill>
                  <a:schemeClr val="bg2">
                    <a:lumMod val="25000"/>
                  </a:schemeClr>
                </a:solidFill>
                <a:effectLst/>
              </a:rPr>
              <a:t>Denizlerde Meydana Gelen Kirlilik </a:t>
            </a:r>
            <a:br>
              <a:rPr lang="tr-TR" sz="3600" b="1" dirty="0">
                <a:solidFill>
                  <a:schemeClr val="bg2">
                    <a:lumMod val="25000"/>
                  </a:schemeClr>
                </a:solidFill>
                <a:effectLst/>
              </a:rPr>
            </a:br>
            <a:endParaRPr lang="tr-TR" sz="3600" b="1" dirty="0">
              <a:solidFill>
                <a:schemeClr val="bg2">
                  <a:lumMod val="25000"/>
                </a:schemeClr>
              </a:solidFill>
              <a:effectLst/>
            </a:endParaRPr>
          </a:p>
        </p:txBody>
      </p:sp>
      <p:sp>
        <p:nvSpPr>
          <p:cNvPr id="3" name="İçerik Yer Tutucusu 2"/>
          <p:cNvSpPr>
            <a:spLocks noGrp="1"/>
          </p:cNvSpPr>
          <p:nvPr>
            <p:ph sz="quarter" idx="1"/>
          </p:nvPr>
        </p:nvSpPr>
        <p:spPr/>
        <p:txBody>
          <a:bodyPr>
            <a:normAutofit fontScale="92500"/>
          </a:bodyPr>
          <a:lstStyle/>
          <a:p>
            <a:pPr algn="just">
              <a:buFont typeface="Wingdings" panose="05000000000000000000" pitchFamily="2" charset="2"/>
              <a:buChar char="§"/>
            </a:pPr>
            <a:r>
              <a:rPr lang="tr-TR" dirty="0" smtClean="0">
                <a:latin typeface="Tahoma"/>
              </a:rPr>
              <a:t>Deniz </a:t>
            </a:r>
            <a:r>
              <a:rPr lang="tr-TR" dirty="0">
                <a:latin typeface="Tahoma"/>
              </a:rPr>
              <a:t>kıyıları boyunca kurulmuş bulunan yerleşim merkezleri ve sanayi tesislerinden, </a:t>
            </a:r>
            <a:endParaRPr lang="tr-TR" dirty="0"/>
          </a:p>
          <a:p>
            <a:pPr algn="just">
              <a:buFont typeface="Wingdings" panose="05000000000000000000" pitchFamily="2" charset="2"/>
              <a:buChar char="§"/>
            </a:pPr>
            <a:r>
              <a:rPr lang="tr-TR" dirty="0" smtClean="0">
                <a:latin typeface="Tahoma"/>
              </a:rPr>
              <a:t>Hava </a:t>
            </a:r>
            <a:r>
              <a:rPr lang="tr-TR" dirty="0">
                <a:latin typeface="Tahoma"/>
              </a:rPr>
              <a:t>yolu araçlarından, </a:t>
            </a:r>
            <a:endParaRPr lang="tr-TR" dirty="0"/>
          </a:p>
          <a:p>
            <a:pPr algn="just">
              <a:buFont typeface="Wingdings" panose="05000000000000000000" pitchFamily="2" charset="2"/>
              <a:buChar char="§"/>
            </a:pPr>
            <a:r>
              <a:rPr lang="tr-TR" dirty="0" smtClean="0">
                <a:latin typeface="Tahoma"/>
              </a:rPr>
              <a:t>Denizlerde </a:t>
            </a:r>
            <a:r>
              <a:rPr lang="tr-TR" dirty="0">
                <a:latin typeface="Tahoma"/>
              </a:rPr>
              <a:t>kurulmuş bulunan platform ve boru hatlarından, </a:t>
            </a:r>
            <a:endParaRPr lang="tr-TR" dirty="0"/>
          </a:p>
          <a:p>
            <a:pPr algn="just">
              <a:buFont typeface="Wingdings" panose="05000000000000000000" pitchFamily="2" charset="2"/>
              <a:buChar char="§"/>
            </a:pPr>
            <a:r>
              <a:rPr lang="tr-TR" dirty="0" smtClean="0">
                <a:latin typeface="Tahoma"/>
              </a:rPr>
              <a:t>Gemi </a:t>
            </a:r>
            <a:r>
              <a:rPr lang="tr-TR" dirty="0">
                <a:latin typeface="Tahoma"/>
              </a:rPr>
              <a:t>ve deniz araçlarından meydana gelmektedir. </a:t>
            </a:r>
            <a:endParaRPr lang="tr-TR" dirty="0" smtClean="0">
              <a:latin typeface="Tahoma"/>
            </a:endParaRPr>
          </a:p>
          <a:p>
            <a:pPr algn="just">
              <a:buFont typeface="Wingdings" panose="05000000000000000000" pitchFamily="2" charset="2"/>
              <a:buChar char="§"/>
            </a:pPr>
            <a:endParaRPr lang="tr-TR" dirty="0"/>
          </a:p>
          <a:p>
            <a:pPr marL="0" indent="0" algn="just">
              <a:buNone/>
            </a:pPr>
            <a:r>
              <a:rPr lang="tr-TR" dirty="0">
                <a:latin typeface="Tahoma"/>
              </a:rPr>
              <a:t>Gemilerden meydana gelen kirlenmeler; </a:t>
            </a:r>
            <a:endParaRPr lang="tr-TR" dirty="0"/>
          </a:p>
          <a:p>
            <a:pPr algn="just">
              <a:buFont typeface="Wingdings" panose="05000000000000000000" pitchFamily="2" charset="2"/>
              <a:buChar char="§"/>
            </a:pPr>
            <a:r>
              <a:rPr lang="tr-TR" dirty="0" smtClean="0">
                <a:latin typeface="Tahoma"/>
              </a:rPr>
              <a:t>Kazadan </a:t>
            </a:r>
            <a:r>
              <a:rPr lang="tr-TR" dirty="0">
                <a:latin typeface="Tahoma"/>
              </a:rPr>
              <a:t>kaynaklanan kirlenmeler, </a:t>
            </a:r>
            <a:endParaRPr lang="tr-TR" dirty="0"/>
          </a:p>
          <a:p>
            <a:pPr algn="just">
              <a:buFont typeface="Wingdings" panose="05000000000000000000" pitchFamily="2" charset="2"/>
              <a:buChar char="§"/>
            </a:pPr>
            <a:r>
              <a:rPr lang="tr-TR" dirty="0" smtClean="0">
                <a:latin typeface="Tahoma"/>
              </a:rPr>
              <a:t>Kasıtlı </a:t>
            </a:r>
            <a:r>
              <a:rPr lang="tr-TR" dirty="0">
                <a:latin typeface="Tahoma"/>
              </a:rPr>
              <a:t>veya </a:t>
            </a:r>
            <a:r>
              <a:rPr lang="tr-TR" dirty="0" smtClean="0">
                <a:latin typeface="Tahoma"/>
              </a:rPr>
              <a:t>bilgisizce </a:t>
            </a:r>
            <a:r>
              <a:rPr lang="tr-TR" dirty="0">
                <a:latin typeface="Tahoma"/>
              </a:rPr>
              <a:t>yapılan kirlenmeler olarak iki ana grupta incelenebilir.   </a:t>
            </a:r>
            <a:endParaRPr lang="tr-TR" dirty="0"/>
          </a:p>
          <a:p>
            <a:pPr marL="0" indent="0" algn="just">
              <a:buNone/>
            </a:pPr>
            <a:r>
              <a:rPr lang="tr-TR" dirty="0"/>
              <a:t> </a:t>
            </a:r>
          </a:p>
          <a:p>
            <a:pPr>
              <a:buFont typeface="Wingdings" panose="05000000000000000000" pitchFamily="2" charset="2"/>
              <a:buChar char="§"/>
            </a:pPr>
            <a:endParaRPr lang="tr-TR" dirty="0"/>
          </a:p>
        </p:txBody>
      </p:sp>
    </p:spTree>
    <p:extLst>
      <p:ext uri="{BB962C8B-B14F-4D97-AF65-F5344CB8AC3E}">
        <p14:creationId xmlns:p14="http://schemas.microsoft.com/office/powerpoint/2010/main" val="3469068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algn="just">
              <a:buFont typeface="Wingdings" panose="05000000000000000000" pitchFamily="2" charset="2"/>
              <a:buChar char="§"/>
            </a:pPr>
            <a:r>
              <a:rPr lang="tr-TR" dirty="0">
                <a:latin typeface="Tahoma"/>
              </a:rPr>
              <a:t>Ülkemizde en önemli yeraltı suyu kirlenme nedenlerinden biri, evsel atıkların doğrudan toprağa verilmesidir. Deterjan gibi parçalanmaya karşı dayanıklı bileşikler yeraltı suyuna ulaşarak içme suyu açısından sorun yaratabilmektedir. </a:t>
            </a:r>
            <a:endParaRPr lang="tr-TR" dirty="0"/>
          </a:p>
          <a:p>
            <a:pPr marL="0" indent="0" algn="just">
              <a:buNone/>
            </a:pPr>
            <a:r>
              <a:rPr lang="tr-TR" dirty="0"/>
              <a:t> </a:t>
            </a:r>
          </a:p>
          <a:p>
            <a:pPr algn="just">
              <a:buFont typeface="Wingdings" panose="05000000000000000000" pitchFamily="2" charset="2"/>
              <a:buChar char="§"/>
            </a:pPr>
            <a:r>
              <a:rPr lang="tr-TR" dirty="0">
                <a:latin typeface="Tahoma"/>
              </a:rPr>
              <a:t>Gerçekten de ülkemizde bazı yeraltı suyu örneklerinde önemli miktarlarda deterjan bileşikleri bulunmuştur. Yeraltı suyu kalitesinde bozulmaya yol açan tarımsal faaliyetler ise pestisit ve gübre kullanımı ile hayvan atıklarının atılmasıdır. </a:t>
            </a:r>
            <a:endParaRPr lang="tr-TR" dirty="0"/>
          </a:p>
          <a:p>
            <a:endParaRPr lang="tr-TR" dirty="0"/>
          </a:p>
        </p:txBody>
      </p:sp>
    </p:spTree>
    <p:extLst>
      <p:ext uri="{BB962C8B-B14F-4D97-AF65-F5344CB8AC3E}">
        <p14:creationId xmlns:p14="http://schemas.microsoft.com/office/powerpoint/2010/main" val="4202455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dirty="0" err="1"/>
              <a:t>SKK’ye</a:t>
            </a:r>
            <a:r>
              <a:rPr lang="tr-TR" dirty="0"/>
              <a:t> göre yeraltı sularının kalite sınıfları aşağıda </a:t>
            </a:r>
            <a:r>
              <a:rPr lang="tr-TR" dirty="0" smtClean="0"/>
              <a:t>verilmiştir:</a:t>
            </a:r>
          </a:p>
          <a:p>
            <a:pPr marL="0" indent="0">
              <a:buNone/>
            </a:pPr>
            <a:r>
              <a:rPr lang="tr-TR" dirty="0" smtClean="0"/>
              <a:t> </a:t>
            </a:r>
            <a:endParaRPr lang="tr-TR" dirty="0"/>
          </a:p>
          <a:p>
            <a:pPr>
              <a:buFont typeface="Wingdings" panose="05000000000000000000" pitchFamily="2" charset="2"/>
              <a:buChar char="§"/>
            </a:pPr>
            <a:r>
              <a:rPr lang="tr-TR" dirty="0"/>
              <a:t>Sınıf YAS I : Yüksek kaliteli yeraltı suları </a:t>
            </a:r>
          </a:p>
          <a:p>
            <a:pPr>
              <a:buFont typeface="Wingdings" panose="05000000000000000000" pitchFamily="2" charset="2"/>
              <a:buChar char="§"/>
            </a:pPr>
            <a:r>
              <a:rPr lang="tr-TR" dirty="0"/>
              <a:t>Sınıf YAS II : Orta kaliteli yeraltı suları </a:t>
            </a:r>
          </a:p>
          <a:p>
            <a:pPr>
              <a:buFont typeface="Wingdings" panose="05000000000000000000" pitchFamily="2" charset="2"/>
              <a:buChar char="§"/>
            </a:pPr>
            <a:r>
              <a:rPr lang="tr-TR" dirty="0"/>
              <a:t>Sınıf YAS III : Düşük kaliteli yeraltı suları</a:t>
            </a:r>
          </a:p>
          <a:p>
            <a:endParaRPr lang="tr-TR" dirty="0"/>
          </a:p>
        </p:txBody>
      </p:sp>
    </p:spTree>
    <p:extLst>
      <p:ext uri="{BB962C8B-B14F-4D97-AF65-F5344CB8AC3E}">
        <p14:creationId xmlns:p14="http://schemas.microsoft.com/office/powerpoint/2010/main" val="1711349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107504" y="1600200"/>
            <a:ext cx="9036496" cy="5069160"/>
          </a:xfrm>
        </p:spPr>
        <p:txBody>
          <a:bodyPr>
            <a:normAutofit fontScale="55000" lnSpcReduction="20000"/>
          </a:bodyPr>
          <a:lstStyle/>
          <a:p>
            <a:pPr marL="0" indent="0" algn="just">
              <a:buNone/>
            </a:pPr>
            <a:r>
              <a:rPr lang="tr-TR" b="1" dirty="0"/>
              <a:t>Sınıf YAS I: </a:t>
            </a:r>
            <a:endParaRPr lang="tr-TR" b="1" dirty="0" smtClean="0"/>
          </a:p>
          <a:p>
            <a:pPr marL="0" indent="0" algn="just">
              <a:buNone/>
            </a:pPr>
            <a:r>
              <a:rPr lang="tr-TR" b="1" dirty="0" smtClean="0"/>
              <a:t>Yüksek </a:t>
            </a:r>
            <a:r>
              <a:rPr lang="tr-TR" b="1" dirty="0"/>
              <a:t>Kaliteli Yeraltı Suları </a:t>
            </a:r>
            <a:endParaRPr lang="tr-TR" dirty="0"/>
          </a:p>
          <a:p>
            <a:pPr marL="0" indent="0" algn="just">
              <a:buNone/>
            </a:pPr>
            <a:r>
              <a:rPr lang="tr-TR" dirty="0"/>
              <a:t>Sınıf Yas I sular, içme suyunda ve gıda sanayinde kullanılabilen yeraltı sularıdır. Bu sınıfa giren yeraltı suları diğer her türlü kullanma amacına uygundur. </a:t>
            </a:r>
          </a:p>
          <a:p>
            <a:pPr marL="0" indent="0" algn="just">
              <a:buNone/>
            </a:pPr>
            <a:r>
              <a:rPr lang="tr-TR" dirty="0"/>
              <a:t> </a:t>
            </a:r>
          </a:p>
          <a:p>
            <a:pPr marL="0" indent="0" algn="just">
              <a:buNone/>
            </a:pPr>
            <a:r>
              <a:rPr lang="tr-TR" b="1" dirty="0"/>
              <a:t>Sınıf YAS II: </a:t>
            </a:r>
            <a:endParaRPr lang="tr-TR" dirty="0"/>
          </a:p>
          <a:p>
            <a:pPr marL="0" indent="0" algn="just">
              <a:buNone/>
            </a:pPr>
            <a:r>
              <a:rPr lang="tr-TR" b="1" dirty="0"/>
              <a:t>Orta Kaliteli Yeraltı Suları </a:t>
            </a:r>
            <a:endParaRPr lang="tr-TR" b="1" dirty="0" smtClean="0"/>
          </a:p>
          <a:p>
            <a:pPr marL="0" indent="0" algn="just">
              <a:buNone/>
            </a:pPr>
            <a:r>
              <a:rPr lang="tr-TR" dirty="0" smtClean="0"/>
              <a:t>Sınıf </a:t>
            </a:r>
            <a:r>
              <a:rPr lang="tr-TR" dirty="0"/>
              <a:t>Yas II sular, bir arıtma işleminden sonra içme suyu olarak kullanılabilecek sulardır. Bu sular tarımsal su ve hayvan sulama suyu veya sanayide soğutma suyu olarak herhangi bir arıtma işlemine gerek duyulmadan kullanılabilir. </a:t>
            </a:r>
          </a:p>
          <a:p>
            <a:pPr marL="0" indent="0" algn="just">
              <a:buNone/>
            </a:pPr>
            <a:r>
              <a:rPr lang="tr-TR" dirty="0"/>
              <a:t> </a:t>
            </a:r>
          </a:p>
          <a:p>
            <a:pPr marL="0" indent="0" algn="just">
              <a:buNone/>
            </a:pPr>
            <a:r>
              <a:rPr lang="tr-TR" b="1" dirty="0"/>
              <a:t>Sınıf YAS III : </a:t>
            </a:r>
            <a:endParaRPr lang="tr-TR" dirty="0"/>
          </a:p>
          <a:p>
            <a:pPr marL="0" indent="0" algn="just">
              <a:buNone/>
            </a:pPr>
            <a:r>
              <a:rPr lang="tr-TR" b="1" dirty="0"/>
              <a:t>Düşük Kaliteli Yeraltı Suları </a:t>
            </a:r>
          </a:p>
          <a:p>
            <a:pPr marL="0" indent="0" algn="just">
              <a:buNone/>
            </a:pPr>
            <a:r>
              <a:rPr lang="tr-TR" dirty="0"/>
              <a:t>Yeraltı suyu kalitesi toprak kirliliği ve hava kirliliği etmenlerine doğrudan bağlıdır, su kalitesi, hava kalitesi ve toprak kalitesi sürekliliği olan etkileşim içindedir.</a:t>
            </a:r>
          </a:p>
          <a:p>
            <a:pPr marL="0" indent="0" algn="just">
              <a:buNone/>
            </a:pPr>
            <a:r>
              <a:rPr lang="tr-TR" dirty="0"/>
              <a:t>Sınıf Yas III sular, yukarıda verilen kalite parametrelerinden daha kötü özellik taşıyan sulardır. Bu suların kullanım yeri, ekonomik, teknolojik ve sağlık açısından sağlanabilecek arıtma derecesiyle belirlenir.   </a:t>
            </a:r>
          </a:p>
          <a:p>
            <a:pPr marL="0" indent="0" algn="just">
              <a:buNone/>
            </a:pPr>
            <a:r>
              <a:rPr lang="tr-TR" dirty="0"/>
              <a:t> </a:t>
            </a:r>
          </a:p>
          <a:p>
            <a:pPr marL="0" indent="0" algn="just">
              <a:buNone/>
            </a:pPr>
            <a:r>
              <a:rPr lang="tr-TR" b="1" dirty="0"/>
              <a:t>Kaynak: Çevre Ve Orman Bakanlığı Türkiye Çevre Atlası </a:t>
            </a:r>
          </a:p>
          <a:p>
            <a:pPr marL="0" indent="0" algn="just">
              <a:buNone/>
            </a:pPr>
            <a:endParaRPr lang="tr-TR" b="1" dirty="0"/>
          </a:p>
        </p:txBody>
      </p:sp>
    </p:spTree>
    <p:extLst>
      <p:ext uri="{BB962C8B-B14F-4D97-AF65-F5344CB8AC3E}">
        <p14:creationId xmlns:p14="http://schemas.microsoft.com/office/powerpoint/2010/main" val="2624336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effectLst/>
              </a:rPr>
              <a:t>GÖL KİRLİLİĞİ</a:t>
            </a:r>
            <a:endParaRPr lang="tr-TR" dirty="0"/>
          </a:p>
        </p:txBody>
      </p:sp>
      <p:sp>
        <p:nvSpPr>
          <p:cNvPr id="3" name="İçerik Yer Tutucusu 2"/>
          <p:cNvSpPr>
            <a:spLocks noGrp="1"/>
          </p:cNvSpPr>
          <p:nvPr>
            <p:ph sz="quarter" idx="1"/>
          </p:nvPr>
        </p:nvSpPr>
        <p:spPr/>
        <p:txBody>
          <a:bodyPr>
            <a:normAutofit fontScale="77500" lnSpcReduction="20000"/>
          </a:bodyPr>
          <a:lstStyle/>
          <a:p>
            <a:r>
              <a:rPr lang="tr-TR" dirty="0"/>
              <a:t>Bir gölün anaerobik hale geçmesinde, gölün asimilasyon kapasitesinin önemi çok büyüktür. İkincil kirlenme adı da verilen </a:t>
            </a:r>
            <a:r>
              <a:rPr lang="tr-TR" dirty="0" err="1"/>
              <a:t>ötrofikasyon</a:t>
            </a:r>
            <a:r>
              <a:rPr lang="tr-TR" dirty="0"/>
              <a:t> ise, göllerde fosforca zengin olan evsel </a:t>
            </a:r>
            <a:r>
              <a:rPr lang="tr-TR" dirty="0" err="1"/>
              <a:t>atıksular</a:t>
            </a:r>
            <a:r>
              <a:rPr lang="tr-TR" dirty="0"/>
              <a:t>, tarımsal drenaj suları ve bazı endüstriyel </a:t>
            </a:r>
            <a:r>
              <a:rPr lang="tr-TR" dirty="0" err="1"/>
              <a:t>atıksuların</a:t>
            </a:r>
            <a:r>
              <a:rPr lang="tr-TR" dirty="0"/>
              <a:t> gölde beslenmeyi artırarak fotosentezle aşırı alg üremesine ve organik madde miktarının artmasına neden olmasından dolayı birtakım kimyasal değişiklikler meydana gelir. </a:t>
            </a:r>
            <a:endParaRPr lang="tr-TR" dirty="0" smtClean="0"/>
          </a:p>
          <a:p>
            <a:r>
              <a:rPr lang="tr-TR" dirty="0"/>
              <a:t>Sudaki azot ve fosfor konsantrasyonlarına göre göller 3 sınıfa ayrılır. Azot ve fosfor konsantrasyonlarının belirli sınırların üzerine çıkması sonucunda hızlandığı göllere “</a:t>
            </a:r>
            <a:r>
              <a:rPr lang="tr-TR" dirty="0" err="1"/>
              <a:t>ötrofik</a:t>
            </a:r>
            <a:r>
              <a:rPr lang="tr-TR" dirty="0"/>
              <a:t>”, fosfor ve azot konsantrasyonlarının ve üretimin düşük olduğu göllere “</a:t>
            </a:r>
            <a:r>
              <a:rPr lang="tr-TR" dirty="0" err="1"/>
              <a:t>oligotrofik</a:t>
            </a:r>
            <a:r>
              <a:rPr lang="tr-TR" dirty="0"/>
              <a:t>”, bu iki sınır durum arasındaki göllere ise “</a:t>
            </a:r>
            <a:r>
              <a:rPr lang="tr-TR" dirty="0" err="1"/>
              <a:t>mezotrofik</a:t>
            </a:r>
            <a:r>
              <a:rPr lang="tr-TR" dirty="0"/>
              <a:t>” adı verilir.  </a:t>
            </a:r>
          </a:p>
          <a:p>
            <a:r>
              <a:rPr lang="tr-TR" dirty="0"/>
              <a:t> </a:t>
            </a:r>
          </a:p>
          <a:p>
            <a:endParaRPr lang="tr-TR" dirty="0"/>
          </a:p>
        </p:txBody>
      </p:sp>
    </p:spTree>
    <p:extLst>
      <p:ext uri="{BB962C8B-B14F-4D97-AF65-F5344CB8AC3E}">
        <p14:creationId xmlns:p14="http://schemas.microsoft.com/office/powerpoint/2010/main" val="414395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marL="0" indent="0" algn="just">
              <a:buNone/>
            </a:pPr>
            <a:r>
              <a:rPr lang="tr-TR" b="1" dirty="0"/>
              <a:t>Çeşitli amaçlarla kullanılan göl, gölet ve baraj rezervuarlarının kalite özellikleri ve sınıflandırılması </a:t>
            </a:r>
            <a:r>
              <a:rPr lang="tr-TR" b="1" dirty="0" err="1"/>
              <a:t>SKKY’nin</a:t>
            </a:r>
            <a:r>
              <a:rPr lang="tr-TR" b="1" dirty="0"/>
              <a:t> “</a:t>
            </a:r>
            <a:r>
              <a:rPr lang="tr-TR" b="1" dirty="0" err="1"/>
              <a:t>Kıtaiçi</a:t>
            </a:r>
            <a:r>
              <a:rPr lang="tr-TR" b="1" dirty="0"/>
              <a:t> Yüzeysel Suların Sınıflandırılması” konusunda açıklanan şekilde </a:t>
            </a:r>
            <a:r>
              <a:rPr lang="tr-TR" b="1" dirty="0" smtClean="0"/>
              <a:t>yapılır</a:t>
            </a:r>
            <a:r>
              <a:rPr lang="tr-TR" b="1" dirty="0"/>
              <a:t>. Yine </a:t>
            </a:r>
            <a:r>
              <a:rPr lang="tr-TR" b="1" dirty="0" err="1"/>
              <a:t>SKKY’ne</a:t>
            </a:r>
            <a:r>
              <a:rPr lang="tr-TR" b="1" dirty="0"/>
              <a:t> göre “ Göl Sularına Ait Alıcı Ortam Standartları” ile </a:t>
            </a:r>
            <a:r>
              <a:rPr lang="tr-TR" b="1" dirty="0" smtClean="0"/>
              <a:t>ilgili, </a:t>
            </a:r>
            <a:r>
              <a:rPr lang="tr-TR" b="1" dirty="0"/>
              <a:t>göl, gölet ve baraj rezervuarlarının en önemli tehdit unsuru olan </a:t>
            </a:r>
            <a:r>
              <a:rPr lang="tr-TR" b="1" dirty="0" err="1"/>
              <a:t>ötrofikasyon</a:t>
            </a:r>
            <a:r>
              <a:rPr lang="tr-TR" b="1" dirty="0"/>
              <a:t> olayının kontrolü için azot ve fosfor sınıflandırılması getirilmektedir. Göl kirliliği ile ilgili olarak ölçüm ve tespit çalışmaları tamamlanmış olup bu konu ile ilgili olarak çeşitli projeler yürütülmektedir.</a:t>
            </a:r>
          </a:p>
        </p:txBody>
      </p:sp>
    </p:spTree>
    <p:extLst>
      <p:ext uri="{BB962C8B-B14F-4D97-AF65-F5344CB8AC3E}">
        <p14:creationId xmlns:p14="http://schemas.microsoft.com/office/powerpoint/2010/main" val="871678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62500" lnSpcReduction="20000"/>
          </a:bodyPr>
          <a:lstStyle/>
          <a:p>
            <a:pPr marL="0" indent="0" algn="just">
              <a:buNone/>
            </a:pPr>
            <a:r>
              <a:rPr lang="tr-TR" sz="2900" dirty="0"/>
              <a:t>Yüzeysel sular içinde kirlenmeye karşı en hassas olan ortam gölledir. Özellikle dışa akışı olmayan göllerin havzasından toplanarak, gerek akarsular ve gerekse yüzey akışıyla gelen her türlü çözünmüş ve askıda maddeler gölde birikmeye başlar. Göle giren suların </a:t>
            </a:r>
            <a:r>
              <a:rPr lang="tr-TR" sz="2900" dirty="0" err="1"/>
              <a:t>antropojen</a:t>
            </a:r>
            <a:r>
              <a:rPr lang="tr-TR" sz="2900" dirty="0"/>
              <a:t> etkilerle kirlenmiş olması, su kalitesinin giderek bozulmasına sebep olur. </a:t>
            </a:r>
            <a:endParaRPr lang="tr-TR" sz="2900" dirty="0" smtClean="0"/>
          </a:p>
          <a:p>
            <a:pPr marL="0" indent="0" algn="just">
              <a:buNone/>
            </a:pPr>
            <a:r>
              <a:rPr lang="tr-TR" sz="2900" dirty="0"/>
              <a:t>Göle giren kirleticiler, ağır metaller, güç parçalanabilen </a:t>
            </a:r>
            <a:r>
              <a:rPr lang="tr-TR" sz="2900" dirty="0" err="1"/>
              <a:t>pestisidler</a:t>
            </a:r>
            <a:r>
              <a:rPr lang="tr-TR" sz="2900" dirty="0"/>
              <a:t> gibi, </a:t>
            </a:r>
            <a:r>
              <a:rPr lang="tr-TR" sz="2900" dirty="0" err="1"/>
              <a:t>bozunmayan</a:t>
            </a:r>
            <a:r>
              <a:rPr lang="tr-TR" sz="2900" dirty="0"/>
              <a:t> tipte ise, bu kirleticiler gölde giderek artan yoğunlaşmalar meydana getirir. Askıdaki maddeler, göl tabanına çökerek birikirler ve gölün dolmasına sebep olurlar. Kolay parçalanabilen organik maddeler, gölün kendi kendini temizleme kapasitesi ile zararsız hale getirilirler. (Yani göller normal şartlarda organik kirliliği yok edebilirler) ancak, gölün doğal arıtma kapasitesini aşan organik yükler, göldeki oksijenin tüketilmesine ve gölün, anaerobik (oksijensiz) duruma dönüşmesine sebep olur. Göllerde </a:t>
            </a:r>
            <a:r>
              <a:rPr lang="tr-TR" sz="2900" dirty="0" smtClean="0"/>
              <a:t>görülen </a:t>
            </a:r>
            <a:r>
              <a:rPr lang="tr-TR" sz="2900" dirty="0"/>
              <a:t>diğer bir kirlenme ve kalite bozulması türü de şudur </a:t>
            </a:r>
            <a:r>
              <a:rPr lang="tr-TR" sz="2900" dirty="0" smtClean="0"/>
              <a:t>.</a:t>
            </a:r>
          </a:p>
          <a:p>
            <a:pPr marL="0" indent="0" algn="just">
              <a:buNone/>
            </a:pPr>
            <a:r>
              <a:rPr lang="tr-TR" sz="2900" dirty="0"/>
              <a:t>Kaynak: </a:t>
            </a:r>
          </a:p>
          <a:p>
            <a:pPr marL="0" indent="0" algn="just">
              <a:buNone/>
            </a:pPr>
            <a:r>
              <a:rPr lang="tr-TR" sz="2900" dirty="0"/>
              <a:t>www.gazi.edu.tr </a:t>
            </a:r>
          </a:p>
          <a:p>
            <a:pPr marL="0" indent="0" algn="just">
              <a:buNone/>
            </a:pPr>
            <a:r>
              <a:rPr lang="tr-TR" sz="2900" dirty="0"/>
              <a:t>Çevre Ve Orman Bakanlığı Türkiye Çevre Atlası </a:t>
            </a:r>
          </a:p>
          <a:p>
            <a:pPr marL="0" indent="0" algn="just">
              <a:buNone/>
            </a:pPr>
            <a:r>
              <a:rPr lang="tr-TR" sz="2900" dirty="0"/>
              <a:t> </a:t>
            </a:r>
          </a:p>
          <a:p>
            <a:endParaRPr lang="tr-TR" dirty="0"/>
          </a:p>
        </p:txBody>
      </p:sp>
    </p:spTree>
    <p:extLst>
      <p:ext uri="{BB962C8B-B14F-4D97-AF65-F5344CB8AC3E}">
        <p14:creationId xmlns:p14="http://schemas.microsoft.com/office/powerpoint/2010/main" val="2926530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a:solidFill>
                  <a:schemeClr val="bg2">
                    <a:lumMod val="25000"/>
                  </a:schemeClr>
                </a:solidFill>
                <a:effectLst/>
              </a:rPr>
              <a:t>DENİZ ARAÇLARINDAN KAYNAKLANAN KİRLİLİK</a:t>
            </a:r>
            <a:endParaRPr lang="tr-TR" sz="3600" dirty="0">
              <a:solidFill>
                <a:schemeClr val="bg2">
                  <a:lumMod val="25000"/>
                </a:schemeClr>
              </a:solidFill>
            </a:endParaRPr>
          </a:p>
        </p:txBody>
      </p:sp>
      <p:sp>
        <p:nvSpPr>
          <p:cNvPr id="3" name="İçerik Yer Tutucusu 2"/>
          <p:cNvSpPr>
            <a:spLocks noGrp="1"/>
          </p:cNvSpPr>
          <p:nvPr>
            <p:ph sz="quarter" idx="1"/>
          </p:nvPr>
        </p:nvSpPr>
        <p:spPr/>
        <p:txBody>
          <a:bodyPr>
            <a:normAutofit/>
          </a:bodyPr>
          <a:lstStyle/>
          <a:p>
            <a:pPr marL="0" indent="0" algn="just">
              <a:buNone/>
            </a:pPr>
            <a:r>
              <a:rPr lang="tr-TR" dirty="0"/>
              <a:t>Türkiye, deniz ulaştırması açısından dünyanın en önemli geçiş bölgelerinden biridir. Karadeniz ile Akdeniz arasındaki tek deniz ulaşım yolu İstanbul ve Çanakkale Boğazları ile Marmara deniz vasıtası ile sağlanmaktadır. Boğazlarımızdaki deniz trafiği, özellikle İstanbul Boğazı gibi yoğun yapılaşmanın görüldüğü noktalarda doğal ve yapay çevre bakımından çok ciddi çevresel riskler oluşturmaktadır.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475" y="4221088"/>
            <a:ext cx="7272808" cy="2636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4568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dirty="0"/>
              <a:t>Bu riskler şu şekilde sınıflandırılabilir; </a:t>
            </a:r>
            <a:endParaRPr lang="tr-TR" dirty="0" smtClean="0"/>
          </a:p>
          <a:p>
            <a:pPr algn="just">
              <a:buFont typeface="Wingdings" panose="05000000000000000000" pitchFamily="2" charset="2"/>
              <a:buChar char="§"/>
            </a:pPr>
            <a:r>
              <a:rPr lang="tr-TR" dirty="0" smtClean="0"/>
              <a:t> </a:t>
            </a:r>
            <a:r>
              <a:rPr lang="tr-TR" dirty="0"/>
              <a:t>Gemilerin normal operasyonlarından kaynaklanan sintine ve </a:t>
            </a:r>
            <a:r>
              <a:rPr lang="tr-TR" dirty="0" err="1"/>
              <a:t>balasat</a:t>
            </a:r>
            <a:r>
              <a:rPr lang="tr-TR" dirty="0"/>
              <a:t> gibi atıklar ile çöplerini denize boşaltmaları, </a:t>
            </a:r>
            <a:r>
              <a:rPr lang="tr-TR" dirty="0" smtClean="0"/>
              <a:t> </a:t>
            </a:r>
          </a:p>
          <a:p>
            <a:pPr algn="just">
              <a:buFont typeface="Wingdings" panose="05000000000000000000" pitchFamily="2" charset="2"/>
              <a:buChar char="§"/>
            </a:pPr>
            <a:r>
              <a:rPr lang="tr-TR" dirty="0" smtClean="0"/>
              <a:t>Gemilerin </a:t>
            </a:r>
            <a:r>
              <a:rPr lang="tr-TR" dirty="0"/>
              <a:t>legal veya illegal yollardan taşıdıkları tehlikeleri atıkların veya maddelerin denize boşaltması, </a:t>
            </a:r>
            <a:r>
              <a:rPr lang="tr-TR" dirty="0" smtClean="0"/>
              <a:t> </a:t>
            </a:r>
          </a:p>
          <a:p>
            <a:pPr algn="just">
              <a:buFont typeface="Wingdings" panose="05000000000000000000" pitchFamily="2" charset="2"/>
              <a:buChar char="§"/>
            </a:pPr>
            <a:r>
              <a:rPr lang="tr-TR" dirty="0" smtClean="0"/>
              <a:t>Kaza </a:t>
            </a:r>
            <a:r>
              <a:rPr lang="tr-TR" dirty="0"/>
              <a:t>durumunda denize petrol veya diğer zararlı maddelerin yayılması   </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33221303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yan">
  <a:themeElements>
    <a:clrScheme name="Medy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y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y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TotalTime>
  <Words>763</Words>
  <Application>Microsoft Office PowerPoint</Application>
  <PresentationFormat>Ekran Gösterisi (4:3)</PresentationFormat>
  <Paragraphs>63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Medyan</vt:lpstr>
      <vt:lpstr>YERALTI SUYU KİRLİLİĞİ</vt:lpstr>
      <vt:lpstr>PowerPoint Sunusu</vt:lpstr>
      <vt:lpstr>PowerPoint Sunusu</vt:lpstr>
      <vt:lpstr>PowerPoint Sunusu</vt:lpstr>
      <vt:lpstr>GÖL KİRLİLİĞİ</vt:lpstr>
      <vt:lpstr>PowerPoint Sunusu</vt:lpstr>
      <vt:lpstr>PowerPoint Sunusu</vt:lpstr>
      <vt:lpstr>DENİZ ARAÇLARINDAN KAYNAKLANAN KİRLİLİK</vt:lpstr>
      <vt:lpstr>PowerPoint Sunusu</vt:lpstr>
      <vt:lpstr>PowerPoint Sunusu</vt:lpstr>
      <vt:lpstr>Denizlerde Meydana Gelen Kirlilik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2019-04-28T14:30:03Z</dcterms:created>
  <dcterms:modified xsi:type="dcterms:W3CDTF">2019-04-28T14:31:46Z</dcterms:modified>
</cp:coreProperties>
</file>