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72" r:id="rId6"/>
    <p:sldId id="257" r:id="rId7"/>
    <p:sldId id="258" r:id="rId8"/>
    <p:sldId id="259" r:id="rId9"/>
    <p:sldId id="267" r:id="rId10"/>
    <p:sldId id="26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92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52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8.06.2021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TÜRKİYE SİYASAL HAYATI VE KURUMLARI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/>
              <a:t>9. </a:t>
            </a:r>
            <a:r>
              <a:rPr lang="tr-TR" sz="4000" dirty="0"/>
              <a:t>Hafta: 1960’lı Yıllar -II</a:t>
            </a:r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 hayatında eğilimler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Kültür</a:t>
            </a:r>
            <a:r>
              <a:rPr lang="tr-TR" dirty="0"/>
              <a:t> ve sanat hayatına damgasını vuran merkezî kavramlar, DP döneminde Amerikancılık</a:t>
            </a:r>
          </a:p>
          <a:p>
            <a:r>
              <a:rPr lang="tr-TR" dirty="0"/>
              <a:t>ve bireycilik idiyse 1960-71 döneminde Amerikan karşıtlığı ve toplumculuktu. Bu durum,</a:t>
            </a:r>
          </a:p>
          <a:p>
            <a:r>
              <a:rPr lang="tr-TR" dirty="0"/>
              <a:t>bir tarihsel dönemin bir sonraki dönemde karşıtlarını yaratmasının en çarpıcı örneklerinden</a:t>
            </a:r>
          </a:p>
          <a:p>
            <a:r>
              <a:rPr lang="tr-TR" dirty="0"/>
              <a:t>biriydi. Bir toplumsal </a:t>
            </a:r>
            <a:r>
              <a:rPr lang="tr-TR" dirty="0" err="1"/>
              <a:t>mücadeleler</a:t>
            </a:r>
            <a:r>
              <a:rPr lang="tr-TR" dirty="0"/>
              <a:t> arenasına dönen </a:t>
            </a:r>
            <a:r>
              <a:rPr lang="tr-TR" dirty="0" err="1"/>
              <a:t>Türkiye’de</a:t>
            </a:r>
            <a:r>
              <a:rPr lang="tr-TR" dirty="0"/>
              <a:t> bu </a:t>
            </a:r>
            <a:r>
              <a:rPr lang="tr-TR" dirty="0" err="1"/>
              <a:t>mücadelelere</a:t>
            </a:r>
            <a:r>
              <a:rPr lang="tr-TR" dirty="0"/>
              <a:t> konu olan</a:t>
            </a:r>
          </a:p>
          <a:p>
            <a:r>
              <a:rPr lang="tr-TR" dirty="0"/>
              <a:t>her şey sanatın her dalında, </a:t>
            </a:r>
            <a:r>
              <a:rPr lang="tr-TR" dirty="0" err="1"/>
              <a:t>kültürün</a:t>
            </a:r>
            <a:r>
              <a:rPr lang="tr-TR" dirty="0"/>
              <a:t> her veçhesinde kendisine bir ses, bir yankı bulabilmiş,</a:t>
            </a:r>
          </a:p>
          <a:p>
            <a:r>
              <a:rPr lang="tr-TR" dirty="0"/>
              <a:t>böylelikle </a:t>
            </a:r>
            <a:r>
              <a:rPr lang="tr-TR" dirty="0" err="1"/>
              <a:t>kültür</a:t>
            </a:r>
            <a:r>
              <a:rPr lang="tr-TR" dirty="0"/>
              <a:t> ve sanat hayatı da en az siyasal hayat kadar canlı ve devingen olabilmiş, yeni</a:t>
            </a:r>
          </a:p>
          <a:p>
            <a:r>
              <a:rPr lang="tr-TR"/>
              <a:t>sözlere beşiklik edebilmişti.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E32F7F-C2C0-2842-902B-556BC59C9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36A70C-3FCB-E843-AB71-CD8860C6E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Dönemin yeni ve özellikli partilerinden biri Birlik Partisi (BP) idi. 17 Ekim 1966’da kurulan</a:t>
            </a:r>
          </a:p>
          <a:p>
            <a:r>
              <a:rPr lang="tr-TR" dirty="0"/>
              <a:t>BP’nin özelliği Cumhuriyet tarihinde belli bir inanç kesimine hitap eden ilk parti ve</a:t>
            </a:r>
          </a:p>
          <a:p>
            <a:r>
              <a:rPr lang="tr-TR" dirty="0"/>
              <a:t>Alevilerin ilk siyasal </a:t>
            </a:r>
            <a:r>
              <a:rPr lang="tr-TR" dirty="0" err="1"/>
              <a:t>teşebbüsu</a:t>
            </a:r>
            <a:r>
              <a:rPr lang="tr-TR" dirty="0"/>
              <a:t>̈ olmasıydı. Partinin amblemi Hz. Ali’yi temsil eden bir aslan</a:t>
            </a:r>
          </a:p>
          <a:p>
            <a:r>
              <a:rPr lang="tr-TR" dirty="0"/>
              <a:t>ve onun çevresinde 12 imamı simgeleyen 12 yıldızdı.</a:t>
            </a:r>
          </a:p>
        </p:txBody>
      </p:sp>
    </p:spTree>
    <p:extLst>
      <p:ext uri="{BB962C8B-B14F-4D97-AF65-F5344CB8AC3E}">
        <p14:creationId xmlns:p14="http://schemas.microsoft.com/office/powerpoint/2010/main" val="637275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BB74CD-2DB5-D642-AE20-D4C95BEF1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934344-639E-9C46-A44E-3C445A4FB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Milliyetçi Hareket Partisi ( MHP) 9 Şubat 1969’da kuruldu. Bununla beraber temsil ettiği</a:t>
            </a:r>
          </a:p>
          <a:p>
            <a:r>
              <a:rPr lang="tr-TR" dirty="0"/>
              <a:t>siyasal eğilim, Alparslan </a:t>
            </a:r>
            <a:r>
              <a:rPr lang="tr-TR" dirty="0" err="1"/>
              <a:t>Türkeş’in</a:t>
            </a:r>
            <a:r>
              <a:rPr lang="tr-TR" dirty="0"/>
              <a:t> Cumhuriyetçi </a:t>
            </a:r>
            <a:r>
              <a:rPr lang="tr-TR" dirty="0" err="1"/>
              <a:t>Köylu</a:t>
            </a:r>
            <a:r>
              <a:rPr lang="tr-TR" dirty="0"/>
              <a:t>̈ Millet Partisi’nin ( CKMP) genel</a:t>
            </a:r>
          </a:p>
          <a:p>
            <a:r>
              <a:rPr lang="tr-TR" dirty="0"/>
              <a:t>başkanı olduğu Ağustos 1965’te siyaset sahnesindeki yerini aldı. </a:t>
            </a:r>
            <a:r>
              <a:rPr lang="tr-TR" dirty="0" err="1"/>
              <a:t>Türkeş</a:t>
            </a:r>
            <a:r>
              <a:rPr lang="tr-TR" dirty="0"/>
              <a:t> 1963’te Yeni Delhi</a:t>
            </a:r>
          </a:p>
          <a:p>
            <a:r>
              <a:rPr lang="tr-TR" dirty="0" err="1"/>
              <a:t>sürgününden</a:t>
            </a:r>
            <a:r>
              <a:rPr lang="tr-TR" dirty="0"/>
              <a:t> </a:t>
            </a:r>
            <a:r>
              <a:rPr lang="tr-TR" dirty="0" err="1"/>
              <a:t>döndükten</a:t>
            </a:r>
            <a:r>
              <a:rPr lang="tr-TR" dirty="0"/>
              <a:t> sonra aktif </a:t>
            </a:r>
            <a:r>
              <a:rPr lang="tr-TR" dirty="0" err="1"/>
              <a:t>siyasett</a:t>
            </a:r>
            <a:r>
              <a:rPr lang="tr-TR" dirty="0"/>
              <a:t> e kendine yer açmaya kararlı olduğunu dile getirmiş,</a:t>
            </a:r>
          </a:p>
          <a:p>
            <a:r>
              <a:rPr lang="tr-TR" dirty="0"/>
              <a:t>önce Huzur ve </a:t>
            </a:r>
            <a:r>
              <a:rPr lang="tr-TR" dirty="0" err="1"/>
              <a:t>Yükselme</a:t>
            </a:r>
            <a:r>
              <a:rPr lang="tr-TR" dirty="0"/>
              <a:t> Derneği adlı bir dernek kurmuştu. </a:t>
            </a:r>
            <a:r>
              <a:rPr lang="tr-TR" dirty="0" err="1"/>
              <a:t>Türkeş</a:t>
            </a:r>
            <a:r>
              <a:rPr lang="tr-TR" dirty="0"/>
              <a:t>, derneğin ilk toplantısında</a:t>
            </a:r>
          </a:p>
          <a:p>
            <a:r>
              <a:rPr lang="tr-TR" dirty="0"/>
              <a:t>“Ya parti kuracağız ya da mevcut partilerden biri bizim doktrinlerimizi beğenecektir”</a:t>
            </a:r>
          </a:p>
          <a:p>
            <a:r>
              <a:rPr lang="tr-TR" dirty="0"/>
              <a:t>demişti.</a:t>
            </a:r>
          </a:p>
        </p:txBody>
      </p:sp>
    </p:spTree>
    <p:extLst>
      <p:ext uri="{BB962C8B-B14F-4D97-AF65-F5344CB8AC3E}">
        <p14:creationId xmlns:p14="http://schemas.microsoft.com/office/powerpoint/2010/main" val="3526956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4CE646-BE60-E542-9EF6-7527F11F5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45D17D-3EC6-614C-90EF-C4C0EF2AD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Milli Nizam Partisi’nin 26 Ocak 1970’te kurulduktan sonra 8 Şubat 1970’teki “</a:t>
            </a:r>
            <a:r>
              <a:rPr lang="tr-TR" dirty="0" err="1"/>
              <a:t>Allahüekber</a:t>
            </a:r>
            <a:r>
              <a:rPr lang="tr-TR" dirty="0"/>
              <a:t>, Amin, İnşallah” sedaları eşliğindeki açılışı </a:t>
            </a:r>
            <a:r>
              <a:rPr lang="tr-TR" dirty="0" err="1"/>
              <a:t>Türkiye’de</a:t>
            </a:r>
            <a:r>
              <a:rPr lang="tr-TR" dirty="0"/>
              <a:t> İslamcılığın gerçek bir siyasi harekete </a:t>
            </a:r>
            <a:r>
              <a:rPr lang="tr-TR" dirty="0" err="1"/>
              <a:t>dönüşümünün</a:t>
            </a:r>
            <a:r>
              <a:rPr lang="tr-TR" dirty="0"/>
              <a:t> simgesiydi. Zira, İslamcı hareket bundan önce siyasal </a:t>
            </a:r>
            <a:r>
              <a:rPr lang="tr-TR" dirty="0" err="1"/>
              <a:t>örgütlenmesini</a:t>
            </a:r>
            <a:r>
              <a:rPr lang="tr-TR" dirty="0"/>
              <a:t> DP ve AP içinde </a:t>
            </a:r>
            <a:r>
              <a:rPr lang="tr-TR" dirty="0" err="1"/>
              <a:t>sürdürmüştu</a:t>
            </a:r>
            <a:r>
              <a:rPr lang="tr-TR" dirty="0"/>
              <a:t>̈.</a:t>
            </a:r>
          </a:p>
        </p:txBody>
      </p:sp>
    </p:spTree>
    <p:extLst>
      <p:ext uri="{BB962C8B-B14F-4D97-AF65-F5344CB8AC3E}">
        <p14:creationId xmlns:p14="http://schemas.microsoft.com/office/powerpoint/2010/main" val="464455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8C680E-9404-D94F-97C0-EB68F6916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B3FF3F-2EC7-1246-94EC-8EA1BCFC4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1960’lı yıllar toplumsal </a:t>
            </a:r>
            <a:r>
              <a:rPr lang="tr-TR" dirty="0" err="1"/>
              <a:t>mücadeleler</a:t>
            </a:r>
            <a:r>
              <a:rPr lang="tr-TR" dirty="0"/>
              <a:t> bakımından ne kadar zengin olduysa kadınların siyasal</a:t>
            </a:r>
          </a:p>
          <a:p>
            <a:r>
              <a:rPr lang="tr-TR" dirty="0"/>
              <a:t>hayata katılımı ve </a:t>
            </a:r>
            <a:r>
              <a:rPr lang="tr-TR" dirty="0" err="1"/>
              <a:t>mücadelesi</a:t>
            </a:r>
            <a:r>
              <a:rPr lang="tr-TR" dirty="0"/>
              <a:t> bakımından o kadar fakir oldu. Yasama organındaki kadın</a:t>
            </a:r>
          </a:p>
          <a:p>
            <a:r>
              <a:rPr lang="tr-TR" dirty="0"/>
              <a:t>milletvekillerinin oranı aşırı derecede </a:t>
            </a:r>
            <a:r>
              <a:rPr lang="tr-TR" dirty="0" err="1"/>
              <a:t>düşüktu</a:t>
            </a:r>
            <a:r>
              <a:rPr lang="tr-TR" dirty="0"/>
              <a:t>̈. 1961’de TBMM’de yalnızca 3 kadın</a:t>
            </a:r>
          </a:p>
          <a:p>
            <a:r>
              <a:rPr lang="tr-TR" dirty="0"/>
              <a:t>milletvekili vardı. Bu sayının toplam milletvekili sayısına oranı binde 67’ydi. 1965’te oluşan</a:t>
            </a:r>
          </a:p>
          <a:p>
            <a:r>
              <a:rPr lang="tr-TR" dirty="0"/>
              <a:t>TBMM’de 8 kadın milletvekili bulunuyordu. Bunun toplam milletvekili sayısına oranı </a:t>
            </a:r>
            <a:r>
              <a:rPr lang="tr-TR" dirty="0" err="1"/>
              <a:t>yüzde</a:t>
            </a:r>
            <a:endParaRPr lang="tr-TR" dirty="0"/>
          </a:p>
          <a:p>
            <a:r>
              <a:rPr lang="tr-TR" dirty="0"/>
              <a:t>1,76’ydı. 1969’daki 5 kadın milletvekilinin toplam milletvekili sayısına oranı ise </a:t>
            </a:r>
            <a:r>
              <a:rPr lang="tr-TR" dirty="0" err="1"/>
              <a:t>yüzde</a:t>
            </a:r>
            <a:endParaRPr lang="tr-TR" dirty="0"/>
          </a:p>
          <a:p>
            <a:r>
              <a:rPr lang="tr-TR" dirty="0"/>
              <a:t>1,11’di.</a:t>
            </a:r>
          </a:p>
        </p:txBody>
      </p:sp>
    </p:spTree>
    <p:extLst>
      <p:ext uri="{BB962C8B-B14F-4D97-AF65-F5344CB8AC3E}">
        <p14:creationId xmlns:p14="http://schemas.microsoft.com/office/powerpoint/2010/main" val="2746621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1965’ten itibaren </a:t>
            </a:r>
            <a:r>
              <a:rPr lang="tr-TR" dirty="0" err="1"/>
              <a:t>TİP’in</a:t>
            </a:r>
            <a:r>
              <a:rPr lang="tr-TR" dirty="0"/>
              <a:t> </a:t>
            </a:r>
            <a:r>
              <a:rPr lang="tr-TR" dirty="0" err="1"/>
              <a:t>üniversite</a:t>
            </a:r>
            <a:r>
              <a:rPr lang="tr-TR" dirty="0"/>
              <a:t> öğrencileri arasındaki</a:t>
            </a:r>
          </a:p>
          <a:p>
            <a:r>
              <a:rPr lang="tr-TR" dirty="0"/>
              <a:t>etki </a:t>
            </a:r>
            <a:r>
              <a:rPr lang="tr-TR" dirty="0" err="1"/>
              <a:t>gücünün</a:t>
            </a:r>
            <a:r>
              <a:rPr lang="tr-TR" dirty="0"/>
              <a:t> artması ve </a:t>
            </a:r>
            <a:r>
              <a:rPr lang="tr-TR" dirty="0" err="1"/>
              <a:t>FKF’nin</a:t>
            </a:r>
            <a:r>
              <a:rPr lang="tr-TR" dirty="0"/>
              <a:t> durmaksızın genişleyen bir öğrenci kitlesini içine doğru</a:t>
            </a:r>
          </a:p>
          <a:p>
            <a:r>
              <a:rPr lang="tr-TR" dirty="0"/>
              <a:t>çekmesiyle emperyalizm karşıtı siyasal söylemin </a:t>
            </a:r>
            <a:r>
              <a:rPr lang="tr-TR" dirty="0" err="1"/>
              <a:t>üniversitelerdeki</a:t>
            </a:r>
            <a:r>
              <a:rPr lang="tr-TR" dirty="0"/>
              <a:t> yankısı </a:t>
            </a:r>
            <a:r>
              <a:rPr lang="tr-TR" dirty="0" err="1"/>
              <a:t>güçlendi</a:t>
            </a:r>
            <a:r>
              <a:rPr lang="tr-TR" dirty="0"/>
              <a:t>. Öğrenci</a:t>
            </a:r>
          </a:p>
          <a:p>
            <a:r>
              <a:rPr lang="tr-TR" dirty="0"/>
              <a:t>eylemlerinde belirgin bir artışın yaşandığı yıl aslında 1967’ydi. O yıl toplantı, açık</a:t>
            </a:r>
          </a:p>
          <a:p>
            <a:r>
              <a:rPr lang="tr-TR" dirty="0"/>
              <a:t>oturum, bildiri dağıtma, kampanya </a:t>
            </a:r>
            <a:r>
              <a:rPr lang="tr-TR" dirty="0" err="1"/>
              <a:t>düzenleme</a:t>
            </a:r>
            <a:r>
              <a:rPr lang="tr-TR" dirty="0"/>
              <a:t> gibi etkinliklerle devam eden eylemler,</a:t>
            </a:r>
          </a:p>
          <a:p>
            <a:r>
              <a:rPr lang="tr-TR" dirty="0"/>
              <a:t>İstanbul Üniversitesi Hukuk </a:t>
            </a:r>
            <a:r>
              <a:rPr lang="tr-TR" dirty="0" err="1"/>
              <a:t>Fakültesi</a:t>
            </a:r>
            <a:r>
              <a:rPr lang="tr-TR" dirty="0"/>
              <a:t>, Ankara Üniversitesi Siyasal Bilgiler </a:t>
            </a:r>
            <a:r>
              <a:rPr lang="tr-TR" dirty="0" err="1"/>
              <a:t>Fakültesi</a:t>
            </a:r>
            <a:r>
              <a:rPr lang="tr-TR" dirty="0"/>
              <a:t> ve</a:t>
            </a:r>
          </a:p>
          <a:p>
            <a:r>
              <a:rPr lang="tr-TR" dirty="0"/>
              <a:t>Gazi Eğitim </a:t>
            </a:r>
            <a:r>
              <a:rPr lang="tr-TR" dirty="0" err="1"/>
              <a:t>Enstitüsu</a:t>
            </a:r>
            <a:r>
              <a:rPr lang="tr-TR" dirty="0"/>
              <a:t>̈’</a:t>
            </a:r>
            <a:r>
              <a:rPr lang="tr-TR" dirty="0" err="1"/>
              <a:t>ndeki</a:t>
            </a:r>
            <a:r>
              <a:rPr lang="tr-TR" dirty="0"/>
              <a:t> öğrenci talepleri için yapılan boykotlar, eylemdeki emekçi</a:t>
            </a:r>
          </a:p>
          <a:p>
            <a:r>
              <a:rPr lang="tr-TR" dirty="0" err="1"/>
              <a:t>köylüler</a:t>
            </a:r>
            <a:r>
              <a:rPr lang="tr-TR" dirty="0"/>
              <a:t> ve grevdeki işçilerle dayanışma etkinlikleri şeklinde </a:t>
            </a:r>
            <a:r>
              <a:rPr lang="tr-TR" dirty="0" err="1"/>
              <a:t>sürdu</a:t>
            </a:r>
            <a:r>
              <a:rPr lang="tr-TR" dirty="0"/>
              <a:t>̈.</a:t>
            </a:r>
          </a:p>
          <a:p>
            <a:pPr lvl="1"/>
            <a:endParaRPr lang="tr-TR" dirty="0"/>
          </a:p>
          <a:p>
            <a:pPr lvl="1"/>
            <a:endParaRPr lang="tr-TR" dirty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Siyasal gelişmeler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1" y="1845734"/>
            <a:ext cx="4515580" cy="4023360"/>
          </a:xfrm>
        </p:spPr>
        <p:txBody>
          <a:bodyPr/>
          <a:lstStyle/>
          <a:p>
            <a:r>
              <a:rPr lang="tr-TR" dirty="0"/>
              <a:t>12 Mart 1971’deki darbe bir muhtırayla geldi. Muhtıra, Genelkurmay Başkanı Memduh </a:t>
            </a:r>
            <a:r>
              <a:rPr lang="tr-TR" dirty="0" err="1"/>
              <a:t>Tağmaç</a:t>
            </a:r>
            <a:r>
              <a:rPr lang="tr-TR" dirty="0"/>
              <a:t>, Kara Kuvvetleri Komutanı Faruk </a:t>
            </a:r>
            <a:r>
              <a:rPr lang="tr-TR" dirty="0" err="1"/>
              <a:t>Gürler</a:t>
            </a:r>
            <a:r>
              <a:rPr lang="tr-TR" dirty="0"/>
              <a:t>, Hava Kuvvetleri Komutanı Muhsin Batur ve Deniz Kuvvetleri Komutanı Celal </a:t>
            </a:r>
            <a:r>
              <a:rPr lang="tr-TR" dirty="0" err="1"/>
              <a:t>Eyiceoğlu’nun</a:t>
            </a:r>
            <a:r>
              <a:rPr lang="tr-TR" dirty="0"/>
              <a:t> imzasını taşıyordu. </a:t>
            </a:r>
          </a:p>
          <a:p>
            <a:endParaRPr lang="tr-TR" dirty="0"/>
          </a:p>
        </p:txBody>
      </p:sp>
      <p:pic>
        <p:nvPicPr>
          <p:cNvPr id="1026" name="Picture 2" descr="Haşhaş ayarlı muhtıra 1971 – Gerçek Hayat">
            <a:extLst>
              <a:ext uri="{FF2B5EF4-FFF2-40B4-BE49-F238E27FC236}">
                <a16:creationId xmlns:a16="http://schemas.microsoft.com/office/drawing/2014/main" id="{7AAE8F38-B274-2E4E-ACD6-6C8BAEA56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845734"/>
            <a:ext cx="5660417" cy="31839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777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Dünyayla ilişkiler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1960-1971 döneminin dış politika bakımından iki yeni özelliği vardı. Bunlardan birincisi,</a:t>
            </a:r>
          </a:p>
          <a:p>
            <a:r>
              <a:rPr lang="tr-TR" dirty="0"/>
              <a:t>cumhuriyet kurulalı beri dış politikanın ilk kez yalnızca devlet katının bir işi olmaktan çıkması,</a:t>
            </a:r>
          </a:p>
          <a:p>
            <a:r>
              <a:rPr lang="tr-TR" dirty="0"/>
              <a:t>toplumun da dış politikaya aktifçe </a:t>
            </a:r>
            <a:r>
              <a:rPr lang="tr-TR" dirty="0" err="1"/>
              <a:t>müdahil</a:t>
            </a:r>
            <a:r>
              <a:rPr lang="tr-TR" dirty="0"/>
              <a:t> olabilme yeteneği kazanmasıydı.</a:t>
            </a:r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Dünyayla ilişkiler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Dış politikadaki yeni özellikler bazı öne çıkan olaylar ekseninde gelişen </a:t>
            </a:r>
            <a:r>
              <a:rPr lang="tr-TR" dirty="0" err="1"/>
              <a:t>özgül</a:t>
            </a:r>
            <a:r>
              <a:rPr lang="tr-TR" dirty="0"/>
              <a:t> bir </a:t>
            </a:r>
            <a:r>
              <a:rPr lang="tr-TR" dirty="0" err="1"/>
              <a:t>sürecin</a:t>
            </a:r>
            <a:endParaRPr lang="tr-TR" dirty="0"/>
          </a:p>
          <a:p>
            <a:r>
              <a:rPr lang="tr-TR" dirty="0"/>
              <a:t>sonucuydu. O nedenle bu </a:t>
            </a:r>
            <a:r>
              <a:rPr lang="tr-TR" dirty="0" err="1"/>
              <a:t>sürece</a:t>
            </a:r>
            <a:r>
              <a:rPr lang="tr-TR" dirty="0"/>
              <a:t> yol veren belli başlı olgulara bakmak yararlı olacaktır. Hepsi</a:t>
            </a:r>
          </a:p>
          <a:p>
            <a:r>
              <a:rPr lang="tr-TR" dirty="0"/>
              <a:t>de ABD ile ilişkili bu olaylar, 1962’deki </a:t>
            </a:r>
            <a:r>
              <a:rPr lang="tr-TR" dirty="0" err="1"/>
              <a:t>Küba</a:t>
            </a:r>
            <a:r>
              <a:rPr lang="tr-TR" dirty="0"/>
              <a:t> Bunalımı, 1963’te yeniden başlayan Kıbrıs</a:t>
            </a:r>
          </a:p>
          <a:p>
            <a:r>
              <a:rPr lang="tr-TR" dirty="0"/>
              <a:t>sorunu ve bununla bağlantılı ‘ Johnson Mektubu’, </a:t>
            </a:r>
            <a:r>
              <a:rPr lang="tr-TR" dirty="0" err="1"/>
              <a:t>Türkiye’deki</a:t>
            </a:r>
            <a:r>
              <a:rPr lang="tr-TR" dirty="0"/>
              <a:t> ABD </a:t>
            </a:r>
            <a:r>
              <a:rPr lang="tr-TR" dirty="0" err="1"/>
              <a:t>üsleri</a:t>
            </a:r>
            <a:r>
              <a:rPr lang="tr-TR" dirty="0"/>
              <a:t>, ABD ile yapılan</a:t>
            </a:r>
          </a:p>
          <a:p>
            <a:r>
              <a:rPr lang="tr-TR" dirty="0"/>
              <a:t>ikili anlaşmalar ile </a:t>
            </a:r>
            <a:r>
              <a:rPr lang="tr-TR" dirty="0" err="1"/>
              <a:t>CIA’in</a:t>
            </a:r>
            <a:r>
              <a:rPr lang="tr-TR" dirty="0"/>
              <a:t> </a:t>
            </a:r>
            <a:r>
              <a:rPr lang="tr-TR" dirty="0" err="1"/>
              <a:t>Türkiye’deki</a:t>
            </a:r>
            <a:r>
              <a:rPr lang="tr-TR" dirty="0"/>
              <a:t> faaliyetleriydi. Bu gelişmeler </a:t>
            </a:r>
            <a:r>
              <a:rPr lang="tr-TR" dirty="0" err="1"/>
              <a:t>Türkiye’nin</a:t>
            </a:r>
            <a:r>
              <a:rPr lang="tr-TR" dirty="0"/>
              <a:t> SSCB, Avrupa</a:t>
            </a:r>
          </a:p>
          <a:p>
            <a:r>
              <a:rPr lang="tr-TR" dirty="0"/>
              <a:t>ve Ortadoğu ile ilişkilerine de tesir edecekti.</a:t>
            </a:r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1436</TotalTime>
  <Words>736</Words>
  <Application>Microsoft Macintosh PowerPoint</Application>
  <PresentationFormat>Geniş ekran</PresentationFormat>
  <Paragraphs>56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Geçmişe bakış</vt:lpstr>
      <vt:lpstr>TÜRKİYE SİYASAL HAYATI VE KURUMLARI</vt:lpstr>
      <vt:lpstr>Siyasal gelişmeler</vt:lpstr>
      <vt:lpstr>Siyasal gelişmeler</vt:lpstr>
      <vt:lpstr>Siyasal gelişmeler</vt:lpstr>
      <vt:lpstr>Siyasal gelişmeler</vt:lpstr>
      <vt:lpstr>Siyasal gelişmeler</vt:lpstr>
      <vt:lpstr>Siyasal gelişmeler</vt:lpstr>
      <vt:lpstr>Dünyayla ilişkiler</vt:lpstr>
      <vt:lpstr>Dünyayla ilişkiler</vt:lpstr>
      <vt:lpstr>Kültür hayatında eğilimler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Microsoft Office User</cp:lastModifiedBy>
  <cp:revision>61</cp:revision>
  <dcterms:created xsi:type="dcterms:W3CDTF">2018-02-12T08:58:47Z</dcterms:created>
  <dcterms:modified xsi:type="dcterms:W3CDTF">2021-06-08T20:53:19Z</dcterms:modified>
</cp:coreProperties>
</file>