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5" r:id="rId5"/>
    <p:sldId id="1084" r:id="rId6"/>
    <p:sldId id="1100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45" d="100"/>
          <a:sy n="45" d="100"/>
        </p:scale>
        <p:origin x="54" y="43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İŞLETME  FİNANSMANI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Gelir Tablosu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086CF4D3-1015-4E28-96BE-AE321D556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362498"/>
              </p:ext>
            </p:extLst>
          </p:nvPr>
        </p:nvGraphicFramePr>
        <p:xfrm>
          <a:off x="628650" y="1825624"/>
          <a:ext cx="7600950" cy="3766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35617">
                  <a:extLst>
                    <a:ext uri="{9D8B030D-6E8A-4147-A177-3AD203B41FA5}">
                      <a16:colId xmlns:a16="http://schemas.microsoft.com/office/drawing/2014/main" val="3384530076"/>
                    </a:ext>
                  </a:extLst>
                </a:gridCol>
                <a:gridCol w="2965333">
                  <a:extLst>
                    <a:ext uri="{9D8B030D-6E8A-4147-A177-3AD203B41FA5}">
                      <a16:colId xmlns:a16="http://schemas.microsoft.com/office/drawing/2014/main" val="1931010459"/>
                    </a:ext>
                  </a:extLst>
                </a:gridCol>
              </a:tblGrid>
              <a:tr h="342718">
                <a:tc>
                  <a:txBody>
                    <a:bodyPr/>
                    <a:lstStyle/>
                    <a:p>
                      <a:pPr marL="27305" marR="30480">
                        <a:lnSpc>
                          <a:spcPts val="915"/>
                        </a:lnSpc>
                        <a:spcBef>
                          <a:spcPts val="170"/>
                        </a:spcBef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Satışlar</a:t>
                      </a:r>
                      <a:r>
                        <a:rPr sz="2000" spc="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(TL)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590" marB="0">
                    <a:lnT w="3175">
                      <a:solidFill>
                        <a:srgbClr val="66999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ts val="915"/>
                        </a:lnSpc>
                        <a:spcBef>
                          <a:spcPts val="170"/>
                        </a:spcBef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590" marB="0">
                    <a:lnT w="3175">
                      <a:solidFill>
                        <a:srgbClr val="66999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55864624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marL="27305">
                        <a:lnSpc>
                          <a:spcPts val="885"/>
                        </a:lnSpc>
                        <a:tabLst>
                          <a:tab pos="1367790" algn="l"/>
                        </a:tabLst>
                      </a:pP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Satılan Malın</a:t>
                      </a:r>
                      <a:r>
                        <a:rPr sz="2000" u="sng" spc="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Maliyeti	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18296125"/>
                  </a:ext>
                </a:extLst>
              </a:tr>
              <a:tr h="283635">
                <a:tc>
                  <a:txBody>
                    <a:bodyPr/>
                    <a:lstStyle/>
                    <a:p>
                      <a:pPr marL="27305" marR="30480">
                        <a:lnSpc>
                          <a:spcPts val="885"/>
                        </a:lnSpc>
                      </a:pP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Brüt Satış Karı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2 =</a:t>
                      </a:r>
                      <a:r>
                        <a:rPr sz="2000" spc="-10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13550540"/>
                  </a:ext>
                </a:extLst>
              </a:tr>
              <a:tr h="285396">
                <a:tc>
                  <a:txBody>
                    <a:bodyPr/>
                    <a:lstStyle/>
                    <a:p>
                      <a:pPr marL="27305" marR="30480">
                        <a:lnSpc>
                          <a:spcPts val="890"/>
                        </a:lnSpc>
                      </a:pP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Satış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Pazarlama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90"/>
                        </a:lnSpc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26354907"/>
                  </a:ext>
                </a:extLst>
              </a:tr>
              <a:tr h="285323">
                <a:tc>
                  <a:txBody>
                    <a:bodyPr/>
                    <a:lstStyle/>
                    <a:p>
                      <a:pPr marL="27305" marR="30480">
                        <a:lnSpc>
                          <a:spcPts val="890"/>
                        </a:lnSpc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Araştırma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sz="2000" spc="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Geliştirme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90"/>
                        </a:lnSpc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47261748"/>
                  </a:ext>
                </a:extLst>
              </a:tr>
              <a:tr h="283565">
                <a:tc>
                  <a:txBody>
                    <a:bodyPr/>
                    <a:lstStyle/>
                    <a:p>
                      <a:pPr marL="27305">
                        <a:lnSpc>
                          <a:spcPts val="885"/>
                        </a:lnSpc>
                        <a:tabLst>
                          <a:tab pos="1367790" algn="l"/>
                        </a:tabLst>
                      </a:pPr>
                      <a:r>
                        <a:rPr sz="20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Genel </a:t>
                      </a: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Yönetim	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06901504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marL="27305" marR="30480">
                        <a:lnSpc>
                          <a:spcPts val="885"/>
                        </a:lnSpc>
                      </a:pPr>
                      <a:r>
                        <a:rPr sz="2000" spc="-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Faaliyet</a:t>
                      </a:r>
                      <a:r>
                        <a:rPr sz="2000" spc="6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Giderleri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+ 5 + 6 =</a:t>
                      </a:r>
                      <a:r>
                        <a:rPr sz="2000" spc="-30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02567601"/>
                  </a:ext>
                </a:extLst>
              </a:tr>
              <a:tr h="283674">
                <a:tc>
                  <a:txBody>
                    <a:bodyPr/>
                    <a:lstStyle/>
                    <a:p>
                      <a:pPr marL="27305" marR="30480">
                        <a:lnSpc>
                          <a:spcPts val="885"/>
                        </a:lnSpc>
                      </a:pPr>
                      <a:r>
                        <a:rPr sz="2000" spc="-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Faaliyet</a:t>
                      </a:r>
                      <a:r>
                        <a:rPr sz="2000" spc="6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Karı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7 =</a:t>
                      </a:r>
                      <a:r>
                        <a:rPr sz="2000" spc="-10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53251413"/>
                  </a:ext>
                </a:extLst>
              </a:tr>
              <a:tr h="283637">
                <a:tc>
                  <a:txBody>
                    <a:bodyPr/>
                    <a:lstStyle/>
                    <a:p>
                      <a:pPr marL="27305" marR="30480">
                        <a:lnSpc>
                          <a:spcPts val="885"/>
                        </a:lnSpc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r>
                        <a:rPr sz="2000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Gelirleri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52761251"/>
                  </a:ext>
                </a:extLst>
              </a:tr>
              <a:tr h="518799">
                <a:tc>
                  <a:txBody>
                    <a:bodyPr/>
                    <a:lstStyle/>
                    <a:p>
                      <a:pPr marL="27305" marR="30480">
                        <a:lnSpc>
                          <a:spcPts val="885"/>
                        </a:lnSpc>
                      </a:pP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 Karına </a:t>
                      </a: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İlişkin</a:t>
                      </a:r>
                      <a:r>
                        <a:rPr sz="2000" spc="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Vergiler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885"/>
                        </a:lnSpc>
                      </a:pP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46078945"/>
                  </a:ext>
                </a:extLst>
              </a:tr>
              <a:tr h="632531">
                <a:tc>
                  <a:txBody>
                    <a:bodyPr/>
                    <a:lstStyle/>
                    <a:p>
                      <a:pPr marL="27305" marR="30480">
                        <a:lnSpc>
                          <a:spcPts val="925"/>
                        </a:lnSpc>
                      </a:pPr>
                      <a:r>
                        <a:rPr sz="2000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</a:t>
                      </a:r>
                      <a:r>
                        <a:rPr sz="2000" spc="-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Gelir</a:t>
                      </a:r>
                      <a:r>
                        <a:rPr sz="2000" spc="6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(TL)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ts val="925"/>
                        </a:lnSpc>
                      </a:pP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+ 9 – 10 =</a:t>
                      </a:r>
                      <a:r>
                        <a:rPr sz="2000" spc="-30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5" dirty="0">
                          <a:solidFill>
                            <a:srgbClr val="00AFE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331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127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Tahakkuk Esası – Nakit Esası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Esası; 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Gelir nakit girişi olduğunda ve giderler de nakit çıkışı olduğunda  ölçülüyorsa,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Gelir Tablosu ve Nakit Akış Tablosu aynıdır,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Muhasebe kayıtları çok basittir. Kumbara gibi işlem görür,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İnsanlar hayatlarını nakit esasına göre yönetir.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Tahakkuk Esası; 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Gelir ve giderler meydana geldikleri anda (paranın fiziki  akışına bakılmaksızın) muhasebe kayıtlarına alınıyorsa…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İşletmeler tahakkuk esasına göre defter tutarlar (vergi idaresi de aynı şeyi söylüyor)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Gelir Tablosu nakit hareketlerini yansıtmaktan ziyade, gelecekteki yükümlülükleri  karşılayabilmek için nakit oluşturma gücünü yansıtır,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Giderler nakit olarak ödendiğinde değil işletmenin ödeme yükümlülüğü  doğduğunda gerçekleşir,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Satış ve maliyetler mallar gönderildiğinde ve müşterilerin ödeme yükümlülüğü  oluştuğunda kaydedilir, fiilen ödendiklerinde değil.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6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Akış Tablosu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belirli bir dönemindeki nakit hareketlerini gösterir.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nakit kullanımlarını (çek keşideleri) veya nakit sağlama (mevduat) işlemlerini kaydeden çek defteri gibidir.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Akış Tablosunu kısaca formülleştirirsek;</a:t>
            </a:r>
          </a:p>
          <a:p>
            <a:pPr marL="0" indent="0" algn="just">
              <a:buNone/>
            </a:pPr>
            <a:r>
              <a:rPr lang="tr-T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Dönembaşı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Nakit Mevcudu + </a:t>
            </a:r>
            <a:r>
              <a:rPr lang="tr-T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Dönemiçi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Nakit Girişleri – Dönem İçi Nakit  Çıkışları = </a:t>
            </a:r>
            <a:r>
              <a:rPr lang="tr-T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Dönemsonu</a:t>
            </a: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Nakit Mevcudu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65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Akış Tablosu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fontAlgn="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Pozitif Nakit Akışı;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İşletmenin dönem başına göre dönem  sonunda daha fazla nakde sahip olmasıdır.</a:t>
            </a:r>
          </a:p>
          <a:p>
            <a:pPr fontAlgn="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Negatif Nakit Akışı;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İşletmenin dönem başına göre dönem  sonunda daha az nakde sahip olmasıdır.</a:t>
            </a:r>
          </a:p>
          <a:p>
            <a:pPr fontAlgn="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***Eğer bir işletmede sürekli olarak negatif nakit akışı varsa, işletmenin  nakit sıkıntısına düşme riski ve vadesi gelmiş borçlarını ödeyememe riski  artar. Bir başka ifadeyle;</a:t>
            </a:r>
          </a:p>
          <a:p>
            <a:pPr fontAlgn="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t">
              <a:buNone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Meteliksiz…sıfırı tüketmiş…batmış demektir.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28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Kaynakları ve Kullanımları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İşletmeye nakit (kaynak) iki şekilde gelir: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ana faaliyetleri (tahsilat vb.)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Finansman faaliyetleri (hisse senedi satışı, borçlanma)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İşletmeden nakit çıkışı (kullanım) dört şekilde olur: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ana faaliyetleri (tedarikçilere, çalışanlara yapılan ödemeler)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Finansman faaliyetleri (faiz/anapara, kar payı ödemeleri)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Sermaye yatırımları (üretim tesisi, makine vb. uzun ömürlü alet alımları)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Vergi ve yasal yükümlülükler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56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Finansal Tablolar ve Finansal Tablolar Analizi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Bilanço (finansal durum tablosu),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işletmenin belli bir anda sahip olduğu varlıklarla, bu varlıkların sağlandığı  kaynakları bir düzen içinde gösteren finansal tablodur.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Biçimlerine Göre Bilanço Türleri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Hesap tipi bilanço: Hesap tipi bilançoda aktif ve pasif kalemler muhasebede  kullanılan hesap çizelgesine karşılıklı olarak yazılarak düzenlenir.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52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Finansal Tablolar ve Finansal Tablolar Analizi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 tipi bilanço: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Aktif ve pasif kalemlerin alt alta yazılması  ile oluşturulur. Rapor tipi bilanço, bir işletmenin birden fazla  yılına ait rakamları yan yana yazarak karşılaştırma fırsatı  verdiğinden, analiz amacıyla kullanılmaya daha uygundur.</a:t>
            </a:r>
          </a:p>
          <a:p>
            <a:pPr marL="0" indent="0">
              <a:buNone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30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12554</TotalTime>
  <Words>511</Words>
  <Application>Microsoft Office PowerPoint</Application>
  <PresentationFormat>Ekran Gösterisi (4:3)</PresentationFormat>
  <Paragraphs>70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Gelir Tablosu</vt:lpstr>
      <vt:lpstr>Tahakkuk Esası – Nakit Esası</vt:lpstr>
      <vt:lpstr>Nakit Akış Tablosu</vt:lpstr>
      <vt:lpstr>Nakit Akış Tablosu</vt:lpstr>
      <vt:lpstr>Nakit Kaynakları ve Kullanımları</vt:lpstr>
      <vt:lpstr>Finansal Tablolar ve Finansal Tablolar Analizi</vt:lpstr>
      <vt:lpstr>Finansal Tablolar ve Finansal Tablolar Analizi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salih demirkaya</cp:lastModifiedBy>
  <cp:revision>816</cp:revision>
  <cp:lastPrinted>2016-10-24T07:53:35Z</cp:lastPrinted>
  <dcterms:created xsi:type="dcterms:W3CDTF">2016-09-18T09:35:24Z</dcterms:created>
  <dcterms:modified xsi:type="dcterms:W3CDTF">2020-02-28T12:37:17Z</dcterms:modified>
</cp:coreProperties>
</file>