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61" r:id="rId5"/>
    <p:sldId id="262" r:id="rId6"/>
    <p:sldId id="258" r:id="rId7"/>
    <p:sldId id="263" r:id="rId8"/>
    <p:sldId id="259" r:id="rId9"/>
    <p:sldId id="260" r:id="rId10"/>
    <p:sldId id="265" r:id="rId11"/>
    <p:sldId id="264" r:id="rId12"/>
    <p:sldId id="266" r:id="rId13"/>
    <p:sldId id="267" r:id="rId14"/>
    <p:sldId id="268" r:id="rId15"/>
    <p:sldId id="269" r:id="rId16"/>
    <p:sldId id="270" r:id="rId17"/>
    <p:sldId id="271" r:id="rId18"/>
    <p:sldId id="272" r:id="rId19"/>
    <p:sldId id="273"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Açık Stil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74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O&#286;UZ\Desktop\KIRMIZI%20ET%20Panel%20Haz&#305;rl&#305;k\usk%20grafik.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dk1"/>
                </a:solidFill>
                <a:latin typeface="+mn-lt"/>
                <a:ea typeface="+mn-ea"/>
                <a:cs typeface="+mn-cs"/>
              </a:defRPr>
            </a:pPr>
            <a:r>
              <a:rPr lang="tr-TR"/>
              <a:t>Çiğ Süt Yem Paritesi</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dk1"/>
              </a:solidFill>
              <a:latin typeface="+mn-lt"/>
              <a:ea typeface="+mn-ea"/>
              <a:cs typeface="+mn-cs"/>
            </a:defRPr>
          </a:pPr>
          <a:endParaRPr lang="tr-TR"/>
        </a:p>
      </c:txPr>
    </c:title>
    <c:autoTitleDeleted val="0"/>
    <c:plotArea>
      <c:layout/>
      <c:lineChart>
        <c:grouping val="standard"/>
        <c:varyColors val="0"/>
        <c:ser>
          <c:idx val="0"/>
          <c:order val="0"/>
          <c:tx>
            <c:strRef>
              <c:f>Sayfa1!$A$2</c:f>
              <c:strCache>
                <c:ptCount val="1"/>
                <c:pt idx="0">
                  <c:v>Yem Fiyatı</c:v>
                </c:pt>
              </c:strCache>
            </c:strRef>
          </c:tx>
          <c:spPr>
            <a:ln w="28575" cap="rnd">
              <a:solidFill>
                <a:prstClr val="black"/>
              </a:solidFill>
              <a:round/>
            </a:ln>
            <a:effectLst/>
          </c:spPr>
          <c:marker>
            <c:symbol val="none"/>
          </c:marker>
          <c:cat>
            <c:numRef>
              <c:f>Sayfa1!$B$1:$E$1</c:f>
              <c:numCache>
                <c:formatCode>General</c:formatCode>
                <c:ptCount val="4"/>
                <c:pt idx="0">
                  <c:v>2013</c:v>
                </c:pt>
                <c:pt idx="1">
                  <c:v>2014</c:v>
                </c:pt>
                <c:pt idx="2">
                  <c:v>2015</c:v>
                </c:pt>
                <c:pt idx="3">
                  <c:v>2016</c:v>
                </c:pt>
              </c:numCache>
            </c:numRef>
          </c:cat>
          <c:val>
            <c:numRef>
              <c:f>Sayfa1!$B$2:$E$2</c:f>
              <c:numCache>
                <c:formatCode>General</c:formatCode>
                <c:ptCount val="4"/>
                <c:pt idx="0">
                  <c:v>0.85</c:v>
                </c:pt>
                <c:pt idx="1">
                  <c:v>0.92</c:v>
                </c:pt>
                <c:pt idx="2">
                  <c:v>0.95</c:v>
                </c:pt>
                <c:pt idx="3">
                  <c:v>0.97</c:v>
                </c:pt>
              </c:numCache>
            </c:numRef>
          </c:val>
          <c:smooth val="0"/>
          <c:extLst>
            <c:ext xmlns:c16="http://schemas.microsoft.com/office/drawing/2014/chart" uri="{C3380CC4-5D6E-409C-BE32-E72D297353CC}">
              <c16:uniqueId val="{00000000-AA28-43CF-9B51-FE8B04395101}"/>
            </c:ext>
          </c:extLst>
        </c:ser>
        <c:ser>
          <c:idx val="1"/>
          <c:order val="1"/>
          <c:tx>
            <c:strRef>
              <c:f>Sayfa1!$A$3</c:f>
              <c:strCache>
                <c:ptCount val="1"/>
                <c:pt idx="0">
                  <c:v>Çiğ Süt Fiyatı</c:v>
                </c:pt>
              </c:strCache>
            </c:strRef>
          </c:tx>
          <c:spPr>
            <a:ln w="28575" cap="rnd">
              <a:solidFill>
                <a:prstClr val="black"/>
              </a:solidFill>
              <a:round/>
            </a:ln>
            <a:effectLst/>
          </c:spPr>
          <c:marker>
            <c:symbol val="none"/>
          </c:marker>
          <c:cat>
            <c:numRef>
              <c:f>Sayfa1!$B$1:$E$1</c:f>
              <c:numCache>
                <c:formatCode>General</c:formatCode>
                <c:ptCount val="4"/>
                <c:pt idx="0">
                  <c:v>2013</c:v>
                </c:pt>
                <c:pt idx="1">
                  <c:v>2014</c:v>
                </c:pt>
                <c:pt idx="2">
                  <c:v>2015</c:v>
                </c:pt>
                <c:pt idx="3">
                  <c:v>2016</c:v>
                </c:pt>
              </c:numCache>
            </c:numRef>
          </c:cat>
          <c:val>
            <c:numRef>
              <c:f>Sayfa1!$B$3:$E$3</c:f>
              <c:numCache>
                <c:formatCode>General</c:formatCode>
                <c:ptCount val="4"/>
                <c:pt idx="0">
                  <c:v>0.94099999999999995</c:v>
                </c:pt>
                <c:pt idx="1">
                  <c:v>1.0900000000000001</c:v>
                </c:pt>
                <c:pt idx="2">
                  <c:v>1.1499999999999999</c:v>
                </c:pt>
                <c:pt idx="3">
                  <c:v>1.1499999999999999</c:v>
                </c:pt>
              </c:numCache>
            </c:numRef>
          </c:val>
          <c:smooth val="0"/>
          <c:extLst>
            <c:ext xmlns:c16="http://schemas.microsoft.com/office/drawing/2014/chart" uri="{C3380CC4-5D6E-409C-BE32-E72D297353CC}">
              <c16:uniqueId val="{00000001-AA28-43CF-9B51-FE8B04395101}"/>
            </c:ext>
          </c:extLst>
        </c:ser>
        <c:ser>
          <c:idx val="2"/>
          <c:order val="2"/>
          <c:tx>
            <c:strRef>
              <c:f>Sayfa1!$A$4</c:f>
              <c:strCache>
                <c:ptCount val="1"/>
                <c:pt idx="0">
                  <c:v>Parite</c:v>
                </c:pt>
              </c:strCache>
            </c:strRef>
          </c:tx>
          <c:spPr>
            <a:ln w="28575" cap="rnd">
              <a:solidFill>
                <a:prstClr val="black"/>
              </a:solidFill>
              <a:round/>
            </a:ln>
            <a:effectLst/>
          </c:spPr>
          <c:marker>
            <c:symbol val="none"/>
          </c:marker>
          <c:cat>
            <c:numRef>
              <c:f>Sayfa1!$B$1:$E$1</c:f>
              <c:numCache>
                <c:formatCode>General</c:formatCode>
                <c:ptCount val="4"/>
                <c:pt idx="0">
                  <c:v>2013</c:v>
                </c:pt>
                <c:pt idx="1">
                  <c:v>2014</c:v>
                </c:pt>
                <c:pt idx="2">
                  <c:v>2015</c:v>
                </c:pt>
                <c:pt idx="3">
                  <c:v>2016</c:v>
                </c:pt>
              </c:numCache>
            </c:numRef>
          </c:cat>
          <c:val>
            <c:numRef>
              <c:f>Sayfa1!$B$4:$E$4</c:f>
              <c:numCache>
                <c:formatCode>0.00</c:formatCode>
                <c:ptCount val="4"/>
                <c:pt idx="0">
                  <c:v>1.1070588235294117</c:v>
                </c:pt>
                <c:pt idx="1">
                  <c:v>1.1847826086956521</c:v>
                </c:pt>
                <c:pt idx="2">
                  <c:v>1.2105263157894737</c:v>
                </c:pt>
                <c:pt idx="3">
                  <c:v>1.1855670103092784</c:v>
                </c:pt>
              </c:numCache>
            </c:numRef>
          </c:val>
          <c:smooth val="0"/>
          <c:extLst>
            <c:ext xmlns:c16="http://schemas.microsoft.com/office/drawing/2014/chart" uri="{C3380CC4-5D6E-409C-BE32-E72D297353CC}">
              <c16:uniqueId val="{00000002-AA28-43CF-9B51-FE8B04395101}"/>
            </c:ext>
          </c:extLst>
        </c:ser>
        <c:dLbls>
          <c:showLegendKey val="0"/>
          <c:showVal val="0"/>
          <c:showCatName val="0"/>
          <c:showSerName val="0"/>
          <c:showPercent val="0"/>
          <c:showBubbleSize val="0"/>
        </c:dLbls>
        <c:smooth val="0"/>
        <c:axId val="1827704992"/>
        <c:axId val="1827700832"/>
      </c:lineChart>
      <c:catAx>
        <c:axId val="1827704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tr-TR"/>
          </a:p>
        </c:txPr>
        <c:crossAx val="1827700832"/>
        <c:crosses val="autoZero"/>
        <c:auto val="1"/>
        <c:lblAlgn val="ctr"/>
        <c:lblOffset val="100"/>
        <c:noMultiLvlLbl val="0"/>
      </c:catAx>
      <c:valAx>
        <c:axId val="18277008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tr-TR"/>
          </a:p>
        </c:txPr>
        <c:crossAx val="182770499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dk1"/>
                </a:solidFill>
                <a:latin typeface="+mn-lt"/>
                <a:ea typeface="+mn-ea"/>
                <a:cs typeface="+mn-cs"/>
              </a:defRPr>
            </a:pPr>
            <a:endParaRPr lang="tr-TR"/>
          </a:p>
        </c:txPr>
      </c:dTable>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tr-TR"/>
        </a:p>
      </c:txPr>
    </c:legend>
    <c:plotVisOnly val="1"/>
    <c:dispBlanksAs val="gap"/>
    <c:showDLblsOverMax val="0"/>
  </c:chart>
  <c:spPr>
    <a:solidFill>
      <a:schemeClr val="lt1"/>
    </a:solidFill>
    <a:ln w="12700" cap="flat" cmpd="sng" algn="ctr">
      <a:solidFill>
        <a:schemeClr val="dk1"/>
      </a:solidFill>
      <a:prstDash val="solid"/>
      <a:miter lim="800000"/>
    </a:ln>
    <a:effectLst/>
  </c:spPr>
  <c:txPr>
    <a:bodyPr/>
    <a:lstStyle/>
    <a:p>
      <a:pPr>
        <a:defRPr>
          <a:solidFill>
            <a:schemeClr val="dk1"/>
          </a:solidFill>
          <a:latin typeface="+mn-lt"/>
          <a:ea typeface="+mn-ea"/>
          <a:cs typeface="+mn-cs"/>
        </a:defRPr>
      </a:pPr>
      <a:endParaRPr lang="tr-TR"/>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3EDA934-79F3-4F01-971B-73742668B29D}" type="datetimeFigureOut">
              <a:rPr lang="tr-TR" smtClean="0"/>
              <a:t>27.12.2017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C153668-4F88-4F32-BF92-C9520D46C5BF}" type="slidenum">
              <a:rPr lang="tr-TR" smtClean="0"/>
              <a:t>‹#›</a:t>
            </a:fld>
            <a:endParaRPr lang="tr-TR"/>
          </a:p>
        </p:txBody>
      </p:sp>
    </p:spTree>
    <p:extLst>
      <p:ext uri="{BB962C8B-B14F-4D97-AF65-F5344CB8AC3E}">
        <p14:creationId xmlns:p14="http://schemas.microsoft.com/office/powerpoint/2010/main" val="4249171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DA934-79F3-4F01-971B-73742668B29D}" type="datetimeFigureOut">
              <a:rPr lang="tr-TR" smtClean="0"/>
              <a:t>27.12.2017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C153668-4F88-4F32-BF92-C9520D46C5BF}" type="slidenum">
              <a:rPr lang="tr-TR" smtClean="0"/>
              <a:t>‹#›</a:t>
            </a:fld>
            <a:endParaRPr lang="tr-TR"/>
          </a:p>
        </p:txBody>
      </p:sp>
    </p:spTree>
    <p:extLst>
      <p:ext uri="{BB962C8B-B14F-4D97-AF65-F5344CB8AC3E}">
        <p14:creationId xmlns:p14="http://schemas.microsoft.com/office/powerpoint/2010/main" val="2498740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DA934-79F3-4F01-971B-73742668B29D}" type="datetimeFigureOut">
              <a:rPr lang="tr-TR" smtClean="0"/>
              <a:t>27.12.2017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C153668-4F88-4F32-BF92-C9520D46C5BF}" type="slidenum">
              <a:rPr lang="tr-TR" smtClean="0"/>
              <a:t>‹#›</a:t>
            </a:fld>
            <a:endParaRPr lang="tr-TR"/>
          </a:p>
        </p:txBody>
      </p:sp>
    </p:spTree>
    <p:extLst>
      <p:ext uri="{BB962C8B-B14F-4D97-AF65-F5344CB8AC3E}">
        <p14:creationId xmlns:p14="http://schemas.microsoft.com/office/powerpoint/2010/main" val="1697964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Verdana"/>
              <a:ea typeface="+mn-ea"/>
              <a:cs typeface="+mn-cs"/>
            </a:endParaRPr>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Verdana"/>
              <a:ea typeface="+mn-ea"/>
              <a:cs typeface="+mn-cs"/>
            </a:endParaRPr>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smtClean="0"/>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9F75050-0E15-4C5B-92B0-66D068882F1F}" type="datetimeFigureOut">
              <a:rPr lang="tr-TR" smtClean="0">
                <a:solidFill>
                  <a:srgbClr val="E3DED1">
                    <a:shade val="50000"/>
                  </a:srgbClr>
                </a:solidFill>
              </a:rPr>
              <a:pPr/>
              <a:t>27.12.2017</a:t>
            </a:fld>
            <a:endParaRPr lang="tr-TR">
              <a:solidFill>
                <a:srgbClr val="E3DED1">
                  <a:shade val="50000"/>
                </a:srgbClr>
              </a:solidFill>
            </a:endParaRPr>
          </a:p>
        </p:txBody>
      </p:sp>
      <p:sp>
        <p:nvSpPr>
          <p:cNvPr id="8" name="7 Altbilgi Yer Tutucusu"/>
          <p:cNvSpPr>
            <a:spLocks noGrp="1"/>
          </p:cNvSpPr>
          <p:nvPr>
            <p:ph type="ftr" sz="quarter" idx="11"/>
          </p:nvPr>
        </p:nvSpPr>
        <p:spPr/>
        <p:txBody>
          <a:bodyPr/>
          <a:lstStyle/>
          <a:p>
            <a:endParaRPr lang="tr-TR">
              <a:solidFill>
                <a:srgbClr val="E3DED1">
                  <a:shade val="50000"/>
                </a:srgbClr>
              </a:solidFill>
            </a:endParaRPr>
          </a:p>
        </p:txBody>
      </p:sp>
      <p:sp>
        <p:nvSpPr>
          <p:cNvPr id="11" name="10 Slayt Numarası Yer Tutucusu"/>
          <p:cNvSpPr>
            <a:spLocks noGrp="1"/>
          </p:cNvSpPr>
          <p:nvPr>
            <p:ph type="sldNum" sz="quarter" idx="12"/>
          </p:nvPr>
        </p:nvSpPr>
        <p:spPr/>
        <p:txBody>
          <a:bodyPr/>
          <a:lstStyle/>
          <a:p>
            <a:fld id="{B1DEFA8C-F947-479F-BE07-76B6B3F80BF1}" type="slidenum">
              <a:rPr lang="tr-TR" smtClean="0">
                <a:solidFill>
                  <a:srgbClr val="E3DED1">
                    <a:shade val="50000"/>
                  </a:srgbClr>
                </a:solidFill>
              </a:rPr>
              <a:pPr/>
              <a:t>‹#›</a:t>
            </a:fld>
            <a:endParaRPr lang="tr-TR">
              <a:solidFill>
                <a:srgbClr val="E3DED1">
                  <a:shade val="50000"/>
                </a:srgbClr>
              </a:solidFill>
            </a:endParaRPr>
          </a:p>
        </p:txBody>
      </p:sp>
    </p:spTree>
    <p:extLst>
      <p:ext uri="{BB962C8B-B14F-4D97-AF65-F5344CB8AC3E}">
        <p14:creationId xmlns:p14="http://schemas.microsoft.com/office/powerpoint/2010/main" val="7062624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solidFill>
                  <a:srgbClr val="E3DED1">
                    <a:shade val="50000"/>
                  </a:srgbClr>
                </a:solidFill>
              </a:rPr>
              <a:pPr/>
              <a:t>27.12.2017</a:t>
            </a:fld>
            <a:endParaRPr lang="tr-TR">
              <a:solidFill>
                <a:srgbClr val="E3DED1">
                  <a:shade val="50000"/>
                </a:srgbClr>
              </a:solidFill>
            </a:endParaRPr>
          </a:p>
        </p:txBody>
      </p:sp>
      <p:sp>
        <p:nvSpPr>
          <p:cNvPr id="5" name="4 Altbilgi Yer Tutucusu"/>
          <p:cNvSpPr>
            <a:spLocks noGrp="1"/>
          </p:cNvSpPr>
          <p:nvPr>
            <p:ph type="ftr" sz="quarter" idx="11"/>
          </p:nvPr>
        </p:nvSpPr>
        <p:spPr/>
        <p:txBody>
          <a:bodyPr/>
          <a:lstStyle/>
          <a:p>
            <a:endParaRPr lang="tr-TR">
              <a:solidFill>
                <a:srgbClr val="E3DED1">
                  <a:shade val="50000"/>
                </a:srgbClr>
              </a:solidFill>
            </a:endParaRPr>
          </a:p>
        </p:txBody>
      </p:sp>
      <p:sp>
        <p:nvSpPr>
          <p:cNvPr id="6" name="5 Slayt Numarası Yer Tutucusu"/>
          <p:cNvSpPr>
            <a:spLocks noGrp="1"/>
          </p:cNvSpPr>
          <p:nvPr>
            <p:ph type="sldNum" sz="quarter" idx="12"/>
          </p:nvPr>
        </p:nvSpPr>
        <p:spPr/>
        <p:txBody>
          <a:bodyPr/>
          <a:lstStyle/>
          <a:p>
            <a:fld id="{B1DEFA8C-F947-479F-BE07-76B6B3F80BF1}" type="slidenum">
              <a:rPr lang="tr-TR" smtClean="0">
                <a:solidFill>
                  <a:srgbClr val="E3DED1">
                    <a:shade val="50000"/>
                  </a:srgbClr>
                </a:solidFill>
              </a:rPr>
              <a:pPr/>
              <a:t>‹#›</a:t>
            </a:fld>
            <a:endParaRPr lang="tr-TR">
              <a:solidFill>
                <a:srgbClr val="E3DED1">
                  <a:shade val="50000"/>
                </a:srgbClr>
              </a:solidFill>
            </a:endParaRPr>
          </a:p>
        </p:txBody>
      </p:sp>
    </p:spTree>
    <p:extLst>
      <p:ext uri="{BB962C8B-B14F-4D97-AF65-F5344CB8AC3E}">
        <p14:creationId xmlns:p14="http://schemas.microsoft.com/office/powerpoint/2010/main" val="36776143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Verdana"/>
              <a:ea typeface="+mn-ea"/>
              <a:cs typeface="+mn-cs"/>
            </a:endParaRPr>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Verdana"/>
              <a:ea typeface="+mn-ea"/>
              <a:cs typeface="+mn-cs"/>
            </a:endParaRPr>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solidFill>
                  <a:srgbClr val="E3DED1">
                    <a:shade val="50000"/>
                  </a:srgbClr>
                </a:solidFill>
              </a:rPr>
              <a:pPr/>
              <a:t>27.12.2017</a:t>
            </a:fld>
            <a:endParaRPr lang="tr-TR">
              <a:solidFill>
                <a:srgbClr val="E3DED1">
                  <a:shade val="50000"/>
                </a:srgbClr>
              </a:solidFill>
            </a:endParaRPr>
          </a:p>
        </p:txBody>
      </p:sp>
      <p:sp>
        <p:nvSpPr>
          <p:cNvPr id="5" name="4 Altbilgi Yer Tutucusu"/>
          <p:cNvSpPr>
            <a:spLocks noGrp="1"/>
          </p:cNvSpPr>
          <p:nvPr>
            <p:ph type="ftr" sz="quarter" idx="11"/>
          </p:nvPr>
        </p:nvSpPr>
        <p:spPr/>
        <p:txBody>
          <a:bodyPr/>
          <a:lstStyle/>
          <a:p>
            <a:endParaRPr lang="tr-TR">
              <a:solidFill>
                <a:srgbClr val="E3DED1">
                  <a:shade val="50000"/>
                </a:srgbClr>
              </a:solidFill>
            </a:endParaRPr>
          </a:p>
        </p:txBody>
      </p:sp>
      <p:sp>
        <p:nvSpPr>
          <p:cNvPr id="6" name="5 Slayt Numarası Yer Tutucusu"/>
          <p:cNvSpPr>
            <a:spLocks noGrp="1"/>
          </p:cNvSpPr>
          <p:nvPr>
            <p:ph type="sldNum" sz="quarter" idx="12"/>
          </p:nvPr>
        </p:nvSpPr>
        <p:spPr/>
        <p:txBody>
          <a:bodyPr/>
          <a:lstStyle/>
          <a:p>
            <a:fld id="{B1DEFA8C-F947-479F-BE07-76B6B3F80BF1}" type="slidenum">
              <a:rPr lang="tr-TR" smtClean="0">
                <a:solidFill>
                  <a:srgbClr val="E3DED1">
                    <a:shade val="50000"/>
                  </a:srgbClr>
                </a:solidFill>
              </a:rPr>
              <a:pPr/>
              <a:t>‹#›</a:t>
            </a:fld>
            <a:endParaRPr lang="tr-TR">
              <a:solidFill>
                <a:srgbClr val="E3DED1">
                  <a:shade val="50000"/>
                </a:srgbClr>
              </a:solidFill>
            </a:endParaRPr>
          </a:p>
        </p:txBody>
      </p:sp>
    </p:spTree>
    <p:extLst>
      <p:ext uri="{BB962C8B-B14F-4D97-AF65-F5344CB8AC3E}">
        <p14:creationId xmlns:p14="http://schemas.microsoft.com/office/powerpoint/2010/main" val="36806699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solidFill>
                  <a:srgbClr val="E3DED1">
                    <a:shade val="50000"/>
                  </a:srgbClr>
                </a:solidFill>
              </a:rPr>
              <a:pPr/>
              <a:t>27.12.2017</a:t>
            </a:fld>
            <a:endParaRPr lang="tr-TR">
              <a:solidFill>
                <a:srgbClr val="E3DED1">
                  <a:shade val="50000"/>
                </a:srgbClr>
              </a:solidFill>
            </a:endParaRPr>
          </a:p>
        </p:txBody>
      </p:sp>
      <p:sp>
        <p:nvSpPr>
          <p:cNvPr id="6" name="5 Altbilgi Yer Tutucusu"/>
          <p:cNvSpPr>
            <a:spLocks noGrp="1"/>
          </p:cNvSpPr>
          <p:nvPr>
            <p:ph type="ftr" sz="quarter" idx="11"/>
          </p:nvPr>
        </p:nvSpPr>
        <p:spPr/>
        <p:txBody>
          <a:bodyPr/>
          <a:lstStyle/>
          <a:p>
            <a:endParaRPr lang="tr-TR">
              <a:solidFill>
                <a:srgbClr val="E3DED1">
                  <a:shade val="50000"/>
                </a:srgbClr>
              </a:solidFill>
            </a:endParaRPr>
          </a:p>
        </p:txBody>
      </p:sp>
      <p:sp>
        <p:nvSpPr>
          <p:cNvPr id="7" name="6 Slayt Numarası Yer Tutucusu"/>
          <p:cNvSpPr>
            <a:spLocks noGrp="1"/>
          </p:cNvSpPr>
          <p:nvPr>
            <p:ph type="sldNum" sz="quarter" idx="12"/>
          </p:nvPr>
        </p:nvSpPr>
        <p:spPr/>
        <p:txBody>
          <a:bodyPr/>
          <a:lstStyle/>
          <a:p>
            <a:fld id="{B1DEFA8C-F947-479F-BE07-76B6B3F80BF1}" type="slidenum">
              <a:rPr lang="tr-TR" smtClean="0">
                <a:solidFill>
                  <a:srgbClr val="E3DED1">
                    <a:shade val="50000"/>
                  </a:srgbClr>
                </a:solidFill>
              </a:rPr>
              <a:pPr/>
              <a:t>‹#›</a:t>
            </a:fld>
            <a:endParaRPr lang="tr-TR">
              <a:solidFill>
                <a:srgbClr val="E3DED1">
                  <a:shade val="50000"/>
                </a:srgbClr>
              </a:solidFill>
            </a:endParaRPr>
          </a:p>
        </p:txBody>
      </p:sp>
    </p:spTree>
    <p:extLst>
      <p:ext uri="{BB962C8B-B14F-4D97-AF65-F5344CB8AC3E}">
        <p14:creationId xmlns:p14="http://schemas.microsoft.com/office/powerpoint/2010/main" val="42016639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solidFill>
                  <a:srgbClr val="E3DED1">
                    <a:shade val="50000"/>
                  </a:srgbClr>
                </a:solidFill>
              </a:rPr>
              <a:pPr/>
              <a:t>27.12.2017</a:t>
            </a:fld>
            <a:endParaRPr lang="tr-TR">
              <a:solidFill>
                <a:srgbClr val="E3DED1">
                  <a:shade val="50000"/>
                </a:srgbClr>
              </a:solidFill>
            </a:endParaRPr>
          </a:p>
        </p:txBody>
      </p:sp>
      <p:sp>
        <p:nvSpPr>
          <p:cNvPr id="8" name="7 Altbilgi Yer Tutucusu"/>
          <p:cNvSpPr>
            <a:spLocks noGrp="1"/>
          </p:cNvSpPr>
          <p:nvPr>
            <p:ph type="ftr" sz="quarter" idx="11"/>
          </p:nvPr>
        </p:nvSpPr>
        <p:spPr/>
        <p:txBody>
          <a:bodyPr/>
          <a:lstStyle/>
          <a:p>
            <a:endParaRPr lang="tr-TR">
              <a:solidFill>
                <a:srgbClr val="E3DED1">
                  <a:shade val="50000"/>
                </a:srgbClr>
              </a:solidFill>
            </a:endParaRPr>
          </a:p>
        </p:txBody>
      </p:sp>
      <p:sp>
        <p:nvSpPr>
          <p:cNvPr id="9" name="8 Slayt Numarası Yer Tutucusu"/>
          <p:cNvSpPr>
            <a:spLocks noGrp="1"/>
          </p:cNvSpPr>
          <p:nvPr>
            <p:ph type="sldNum" sz="quarter" idx="12"/>
          </p:nvPr>
        </p:nvSpPr>
        <p:spPr/>
        <p:txBody>
          <a:bodyPr/>
          <a:lstStyle/>
          <a:p>
            <a:fld id="{B1DEFA8C-F947-479F-BE07-76B6B3F80BF1}" type="slidenum">
              <a:rPr lang="tr-TR" smtClean="0">
                <a:solidFill>
                  <a:srgbClr val="E3DED1">
                    <a:shade val="50000"/>
                  </a:srgbClr>
                </a:solidFill>
              </a:rPr>
              <a:pPr/>
              <a:t>‹#›</a:t>
            </a:fld>
            <a:endParaRPr lang="tr-TR">
              <a:solidFill>
                <a:srgbClr val="E3DED1">
                  <a:shade val="50000"/>
                </a:srgbClr>
              </a:solidFill>
            </a:endParaRPr>
          </a:p>
        </p:txBody>
      </p:sp>
    </p:spTree>
    <p:extLst>
      <p:ext uri="{BB962C8B-B14F-4D97-AF65-F5344CB8AC3E}">
        <p14:creationId xmlns:p14="http://schemas.microsoft.com/office/powerpoint/2010/main" val="28295580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solidFill>
                  <a:srgbClr val="E3DED1">
                    <a:shade val="50000"/>
                  </a:srgbClr>
                </a:solidFill>
              </a:rPr>
              <a:pPr/>
              <a:t>27.12.2017</a:t>
            </a:fld>
            <a:endParaRPr lang="tr-TR">
              <a:solidFill>
                <a:srgbClr val="E3DED1">
                  <a:shade val="50000"/>
                </a:srgbClr>
              </a:solidFill>
            </a:endParaRPr>
          </a:p>
        </p:txBody>
      </p:sp>
      <p:sp>
        <p:nvSpPr>
          <p:cNvPr id="4" name="3 Altbilgi Yer Tutucusu"/>
          <p:cNvSpPr>
            <a:spLocks noGrp="1"/>
          </p:cNvSpPr>
          <p:nvPr>
            <p:ph type="ftr" sz="quarter" idx="11"/>
          </p:nvPr>
        </p:nvSpPr>
        <p:spPr/>
        <p:txBody>
          <a:bodyPr/>
          <a:lstStyle/>
          <a:p>
            <a:endParaRPr lang="tr-TR">
              <a:solidFill>
                <a:srgbClr val="E3DED1">
                  <a:shade val="50000"/>
                </a:srgbClr>
              </a:solidFill>
            </a:endParaRPr>
          </a:p>
        </p:txBody>
      </p:sp>
      <p:sp>
        <p:nvSpPr>
          <p:cNvPr id="5" name="4 Slayt Numarası Yer Tutucusu"/>
          <p:cNvSpPr>
            <a:spLocks noGrp="1"/>
          </p:cNvSpPr>
          <p:nvPr>
            <p:ph type="sldNum" sz="quarter" idx="12"/>
          </p:nvPr>
        </p:nvSpPr>
        <p:spPr/>
        <p:txBody>
          <a:bodyPr/>
          <a:lstStyle/>
          <a:p>
            <a:fld id="{B1DEFA8C-F947-479F-BE07-76B6B3F80BF1}" type="slidenum">
              <a:rPr lang="tr-TR" smtClean="0">
                <a:solidFill>
                  <a:srgbClr val="E3DED1">
                    <a:shade val="50000"/>
                  </a:srgbClr>
                </a:solidFill>
              </a:rPr>
              <a:pPr/>
              <a:t>‹#›</a:t>
            </a:fld>
            <a:endParaRPr lang="tr-TR">
              <a:solidFill>
                <a:srgbClr val="E3DED1">
                  <a:shade val="50000"/>
                </a:srgbClr>
              </a:solidFill>
            </a:endParaRPr>
          </a:p>
        </p:txBody>
      </p:sp>
    </p:spTree>
    <p:extLst>
      <p:ext uri="{BB962C8B-B14F-4D97-AF65-F5344CB8AC3E}">
        <p14:creationId xmlns:p14="http://schemas.microsoft.com/office/powerpoint/2010/main" val="19599138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Verdana"/>
              <a:ea typeface="+mn-ea"/>
              <a:cs typeface="+mn-cs"/>
            </a:endParaRPr>
          </a:p>
        </p:txBody>
      </p:sp>
      <p:sp>
        <p:nvSpPr>
          <p:cNvPr id="2" name="1 Veri Yer Tutucusu"/>
          <p:cNvSpPr>
            <a:spLocks noGrp="1"/>
          </p:cNvSpPr>
          <p:nvPr>
            <p:ph type="dt" sz="half" idx="10"/>
          </p:nvPr>
        </p:nvSpPr>
        <p:spPr/>
        <p:txBody>
          <a:bodyPr/>
          <a:lstStyle/>
          <a:p>
            <a:fld id="{D9F75050-0E15-4C5B-92B0-66D068882F1F}" type="datetimeFigureOut">
              <a:rPr lang="tr-TR" smtClean="0">
                <a:solidFill>
                  <a:srgbClr val="E3DED1">
                    <a:shade val="50000"/>
                  </a:srgbClr>
                </a:solidFill>
              </a:rPr>
              <a:pPr/>
              <a:t>27.12.2017</a:t>
            </a:fld>
            <a:endParaRPr lang="tr-TR">
              <a:solidFill>
                <a:srgbClr val="E3DED1">
                  <a:shade val="50000"/>
                </a:srgbClr>
              </a:solidFill>
            </a:endParaRPr>
          </a:p>
        </p:txBody>
      </p:sp>
      <p:sp>
        <p:nvSpPr>
          <p:cNvPr id="3" name="2 Altbilgi Yer Tutucusu"/>
          <p:cNvSpPr>
            <a:spLocks noGrp="1"/>
          </p:cNvSpPr>
          <p:nvPr>
            <p:ph type="ftr" sz="quarter" idx="11"/>
          </p:nvPr>
        </p:nvSpPr>
        <p:spPr/>
        <p:txBody>
          <a:bodyPr/>
          <a:lstStyle/>
          <a:p>
            <a:endParaRPr lang="tr-TR">
              <a:solidFill>
                <a:srgbClr val="E3DED1">
                  <a:shade val="50000"/>
                </a:srgbClr>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solidFill>
                  <a:srgbClr val="E3DED1">
                    <a:shade val="50000"/>
                  </a:srgbClr>
                </a:solidFill>
              </a:rPr>
              <a:pPr/>
              <a:t>‹#›</a:t>
            </a:fld>
            <a:endParaRPr lang="tr-TR">
              <a:solidFill>
                <a:srgbClr val="E3DED1">
                  <a:shade val="50000"/>
                </a:srgbClr>
              </a:solidFill>
            </a:endParaRPr>
          </a:p>
        </p:txBody>
      </p:sp>
    </p:spTree>
    <p:extLst>
      <p:ext uri="{BB962C8B-B14F-4D97-AF65-F5344CB8AC3E}">
        <p14:creationId xmlns:p14="http://schemas.microsoft.com/office/powerpoint/2010/main" val="34475285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solidFill>
                  <a:srgbClr val="E3DED1">
                    <a:shade val="50000"/>
                  </a:srgbClr>
                </a:solidFill>
              </a:rPr>
              <a:pPr/>
              <a:t>27.12.2017</a:t>
            </a:fld>
            <a:endParaRPr lang="tr-TR">
              <a:solidFill>
                <a:srgbClr val="E3DED1">
                  <a:shade val="50000"/>
                </a:srgbClr>
              </a:solidFill>
            </a:endParaRPr>
          </a:p>
        </p:txBody>
      </p:sp>
      <p:sp>
        <p:nvSpPr>
          <p:cNvPr id="6" name="5 Altbilgi Yer Tutucusu"/>
          <p:cNvSpPr>
            <a:spLocks noGrp="1"/>
          </p:cNvSpPr>
          <p:nvPr>
            <p:ph type="ftr" sz="quarter" idx="11"/>
          </p:nvPr>
        </p:nvSpPr>
        <p:spPr/>
        <p:txBody>
          <a:bodyPr/>
          <a:lstStyle/>
          <a:p>
            <a:endParaRPr lang="tr-TR">
              <a:solidFill>
                <a:srgbClr val="E3DED1">
                  <a:shade val="50000"/>
                </a:srgbClr>
              </a:solidFill>
            </a:endParaRPr>
          </a:p>
        </p:txBody>
      </p:sp>
      <p:sp>
        <p:nvSpPr>
          <p:cNvPr id="7" name="6 Slayt Numarası Yer Tutucusu"/>
          <p:cNvSpPr>
            <a:spLocks noGrp="1"/>
          </p:cNvSpPr>
          <p:nvPr>
            <p:ph type="sldNum" sz="quarter" idx="12"/>
          </p:nvPr>
        </p:nvSpPr>
        <p:spPr/>
        <p:txBody>
          <a:bodyPr/>
          <a:lstStyle/>
          <a:p>
            <a:fld id="{B1DEFA8C-F947-479F-BE07-76B6B3F80BF1}" type="slidenum">
              <a:rPr lang="tr-TR" smtClean="0">
                <a:solidFill>
                  <a:srgbClr val="E3DED1">
                    <a:shade val="50000"/>
                  </a:srgbClr>
                </a:solidFill>
              </a:rPr>
              <a:pPr/>
              <a:t>‹#›</a:t>
            </a:fld>
            <a:endParaRPr lang="tr-TR">
              <a:solidFill>
                <a:srgbClr val="E3DED1">
                  <a:shade val="50000"/>
                </a:srgbClr>
              </a:solidFill>
            </a:endParaRPr>
          </a:p>
        </p:txBody>
      </p:sp>
    </p:spTree>
    <p:extLst>
      <p:ext uri="{BB962C8B-B14F-4D97-AF65-F5344CB8AC3E}">
        <p14:creationId xmlns:p14="http://schemas.microsoft.com/office/powerpoint/2010/main" val="4031469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DA934-79F3-4F01-971B-73742668B29D}" type="datetimeFigureOut">
              <a:rPr lang="tr-TR" smtClean="0"/>
              <a:t>27.12.2017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C153668-4F88-4F32-BF92-C9520D46C5BF}" type="slidenum">
              <a:rPr lang="tr-TR" smtClean="0"/>
              <a:t>‹#›</a:t>
            </a:fld>
            <a:endParaRPr lang="tr-TR"/>
          </a:p>
        </p:txBody>
      </p:sp>
    </p:spTree>
    <p:extLst>
      <p:ext uri="{BB962C8B-B14F-4D97-AF65-F5344CB8AC3E}">
        <p14:creationId xmlns:p14="http://schemas.microsoft.com/office/powerpoint/2010/main" val="3725625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Verdana"/>
              <a:ea typeface="+mn-ea"/>
              <a:cs typeface="+mn-cs"/>
            </a:endParaRPr>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Verdana"/>
              <a:ea typeface="+mn-ea"/>
              <a:cs typeface="+mn-cs"/>
            </a:endParaRPr>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solidFill>
                  <a:srgbClr val="E3DED1">
                    <a:shade val="50000"/>
                  </a:srgbClr>
                </a:solidFill>
              </a:rPr>
              <a:pPr/>
              <a:t>27.12.2017</a:t>
            </a:fld>
            <a:endParaRPr lang="tr-TR">
              <a:solidFill>
                <a:srgbClr val="E3DED1">
                  <a:shade val="50000"/>
                </a:srgbClr>
              </a:solidFill>
            </a:endParaRPr>
          </a:p>
        </p:txBody>
      </p:sp>
      <p:sp>
        <p:nvSpPr>
          <p:cNvPr id="6" name="5 Altbilgi Yer Tutucusu"/>
          <p:cNvSpPr>
            <a:spLocks noGrp="1"/>
          </p:cNvSpPr>
          <p:nvPr>
            <p:ph type="ftr" sz="quarter" idx="11"/>
          </p:nvPr>
        </p:nvSpPr>
        <p:spPr/>
        <p:txBody>
          <a:bodyPr/>
          <a:lstStyle/>
          <a:p>
            <a:endParaRPr lang="tr-TR">
              <a:solidFill>
                <a:srgbClr val="E3DED1">
                  <a:shade val="50000"/>
                </a:srgbClr>
              </a:solidFill>
            </a:endParaRPr>
          </a:p>
        </p:txBody>
      </p:sp>
      <p:sp>
        <p:nvSpPr>
          <p:cNvPr id="7" name="6 Slayt Numarası Yer Tutucusu"/>
          <p:cNvSpPr>
            <a:spLocks noGrp="1"/>
          </p:cNvSpPr>
          <p:nvPr>
            <p:ph type="sldNum" sz="quarter" idx="12"/>
          </p:nvPr>
        </p:nvSpPr>
        <p:spPr/>
        <p:txBody>
          <a:bodyPr/>
          <a:lstStyle/>
          <a:p>
            <a:fld id="{B1DEFA8C-F947-479F-BE07-76B6B3F80BF1}" type="slidenum">
              <a:rPr lang="tr-TR" smtClean="0">
                <a:solidFill>
                  <a:srgbClr val="E3DED1">
                    <a:shade val="50000"/>
                  </a:srgbClr>
                </a:solidFill>
              </a:rPr>
              <a:pPr/>
              <a:t>‹#›</a:t>
            </a:fld>
            <a:endParaRPr lang="tr-TR">
              <a:solidFill>
                <a:srgbClr val="E3DED1">
                  <a:shade val="50000"/>
                </a:srgbClr>
              </a:solidFill>
            </a:endParaRP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smtClean="0"/>
              <a:t>Resim eklemek için simgeyi tıklatın</a:t>
            </a:r>
            <a:endParaRPr kumimoji="0" lang="en-US"/>
          </a:p>
        </p:txBody>
      </p:sp>
    </p:spTree>
    <p:extLst>
      <p:ext uri="{BB962C8B-B14F-4D97-AF65-F5344CB8AC3E}">
        <p14:creationId xmlns:p14="http://schemas.microsoft.com/office/powerpoint/2010/main" val="26730008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solidFill>
                  <a:srgbClr val="E3DED1">
                    <a:shade val="50000"/>
                  </a:srgbClr>
                </a:solidFill>
              </a:rPr>
              <a:pPr/>
              <a:t>27.12.2017</a:t>
            </a:fld>
            <a:endParaRPr lang="tr-TR">
              <a:solidFill>
                <a:srgbClr val="E3DED1">
                  <a:shade val="50000"/>
                </a:srgbClr>
              </a:solidFill>
            </a:endParaRPr>
          </a:p>
        </p:txBody>
      </p:sp>
      <p:sp>
        <p:nvSpPr>
          <p:cNvPr id="5" name="4 Altbilgi Yer Tutucusu"/>
          <p:cNvSpPr>
            <a:spLocks noGrp="1"/>
          </p:cNvSpPr>
          <p:nvPr>
            <p:ph type="ftr" sz="quarter" idx="11"/>
          </p:nvPr>
        </p:nvSpPr>
        <p:spPr/>
        <p:txBody>
          <a:bodyPr/>
          <a:lstStyle/>
          <a:p>
            <a:endParaRPr lang="tr-TR">
              <a:solidFill>
                <a:srgbClr val="E3DED1">
                  <a:shade val="50000"/>
                </a:srgbClr>
              </a:solidFill>
            </a:endParaRPr>
          </a:p>
        </p:txBody>
      </p:sp>
      <p:sp>
        <p:nvSpPr>
          <p:cNvPr id="6" name="5 Slayt Numarası Yer Tutucusu"/>
          <p:cNvSpPr>
            <a:spLocks noGrp="1"/>
          </p:cNvSpPr>
          <p:nvPr>
            <p:ph type="sldNum" sz="quarter" idx="12"/>
          </p:nvPr>
        </p:nvSpPr>
        <p:spPr/>
        <p:txBody>
          <a:bodyPr/>
          <a:lstStyle/>
          <a:p>
            <a:fld id="{B1DEFA8C-F947-479F-BE07-76B6B3F80BF1}" type="slidenum">
              <a:rPr lang="tr-TR" smtClean="0">
                <a:solidFill>
                  <a:srgbClr val="E3DED1">
                    <a:shade val="50000"/>
                  </a:srgbClr>
                </a:solidFill>
              </a:rPr>
              <a:pPr/>
              <a:t>‹#›</a:t>
            </a:fld>
            <a:endParaRPr lang="tr-TR">
              <a:solidFill>
                <a:srgbClr val="E3DED1">
                  <a:shade val="50000"/>
                </a:srgbClr>
              </a:solidFill>
            </a:endParaRPr>
          </a:p>
        </p:txBody>
      </p:sp>
    </p:spTree>
    <p:extLst>
      <p:ext uri="{BB962C8B-B14F-4D97-AF65-F5344CB8AC3E}">
        <p14:creationId xmlns:p14="http://schemas.microsoft.com/office/powerpoint/2010/main" val="13486620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solidFill>
                  <a:srgbClr val="E3DED1">
                    <a:shade val="50000"/>
                  </a:srgbClr>
                </a:solidFill>
              </a:rPr>
              <a:pPr/>
              <a:t>27.12.2017</a:t>
            </a:fld>
            <a:endParaRPr lang="tr-TR">
              <a:solidFill>
                <a:srgbClr val="E3DED1">
                  <a:shade val="50000"/>
                </a:srgbClr>
              </a:solidFill>
            </a:endParaRPr>
          </a:p>
        </p:txBody>
      </p:sp>
      <p:sp>
        <p:nvSpPr>
          <p:cNvPr id="5" name="4 Altbilgi Yer Tutucusu"/>
          <p:cNvSpPr>
            <a:spLocks noGrp="1"/>
          </p:cNvSpPr>
          <p:nvPr>
            <p:ph type="ftr" sz="quarter" idx="11"/>
          </p:nvPr>
        </p:nvSpPr>
        <p:spPr/>
        <p:txBody>
          <a:bodyPr/>
          <a:lstStyle/>
          <a:p>
            <a:endParaRPr lang="tr-TR">
              <a:solidFill>
                <a:srgbClr val="E3DED1">
                  <a:shade val="50000"/>
                </a:srgbClr>
              </a:solidFill>
            </a:endParaRPr>
          </a:p>
        </p:txBody>
      </p:sp>
      <p:sp>
        <p:nvSpPr>
          <p:cNvPr id="6" name="5 Slayt Numarası Yer Tutucusu"/>
          <p:cNvSpPr>
            <a:spLocks noGrp="1"/>
          </p:cNvSpPr>
          <p:nvPr>
            <p:ph type="sldNum" sz="quarter" idx="12"/>
          </p:nvPr>
        </p:nvSpPr>
        <p:spPr/>
        <p:txBody>
          <a:bodyPr/>
          <a:lstStyle/>
          <a:p>
            <a:fld id="{B1DEFA8C-F947-479F-BE07-76B6B3F80BF1}" type="slidenum">
              <a:rPr lang="tr-TR" smtClean="0">
                <a:solidFill>
                  <a:srgbClr val="E3DED1">
                    <a:shade val="50000"/>
                  </a:srgbClr>
                </a:solidFill>
              </a:rPr>
              <a:pPr/>
              <a:t>‹#›</a:t>
            </a:fld>
            <a:endParaRPr lang="tr-TR">
              <a:solidFill>
                <a:srgbClr val="E3DED1">
                  <a:shade val="50000"/>
                </a:srgbClr>
              </a:solidFill>
            </a:endParaRPr>
          </a:p>
        </p:txBody>
      </p:sp>
    </p:spTree>
    <p:extLst>
      <p:ext uri="{BB962C8B-B14F-4D97-AF65-F5344CB8AC3E}">
        <p14:creationId xmlns:p14="http://schemas.microsoft.com/office/powerpoint/2010/main" val="53346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3EDA934-79F3-4F01-971B-73742668B29D}" type="datetimeFigureOut">
              <a:rPr lang="tr-TR" smtClean="0"/>
              <a:t>27.12.2017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C153668-4F88-4F32-BF92-C9520D46C5BF}" type="slidenum">
              <a:rPr lang="tr-TR" smtClean="0"/>
              <a:t>‹#›</a:t>
            </a:fld>
            <a:endParaRPr lang="tr-TR"/>
          </a:p>
        </p:txBody>
      </p:sp>
    </p:spTree>
    <p:extLst>
      <p:ext uri="{BB962C8B-B14F-4D97-AF65-F5344CB8AC3E}">
        <p14:creationId xmlns:p14="http://schemas.microsoft.com/office/powerpoint/2010/main" val="2590241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3EDA934-79F3-4F01-971B-73742668B29D}" type="datetimeFigureOut">
              <a:rPr lang="tr-TR" smtClean="0"/>
              <a:t>27.12.2017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C153668-4F88-4F32-BF92-C9520D46C5BF}" type="slidenum">
              <a:rPr lang="tr-TR" smtClean="0"/>
              <a:t>‹#›</a:t>
            </a:fld>
            <a:endParaRPr lang="tr-TR"/>
          </a:p>
        </p:txBody>
      </p:sp>
    </p:spTree>
    <p:extLst>
      <p:ext uri="{BB962C8B-B14F-4D97-AF65-F5344CB8AC3E}">
        <p14:creationId xmlns:p14="http://schemas.microsoft.com/office/powerpoint/2010/main" val="1400471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3EDA934-79F3-4F01-971B-73742668B29D}" type="datetimeFigureOut">
              <a:rPr lang="tr-TR" smtClean="0"/>
              <a:t>27.12.2017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C153668-4F88-4F32-BF92-C9520D46C5BF}" type="slidenum">
              <a:rPr lang="tr-TR" smtClean="0"/>
              <a:t>‹#›</a:t>
            </a:fld>
            <a:endParaRPr lang="tr-TR"/>
          </a:p>
        </p:txBody>
      </p:sp>
    </p:spTree>
    <p:extLst>
      <p:ext uri="{BB962C8B-B14F-4D97-AF65-F5344CB8AC3E}">
        <p14:creationId xmlns:p14="http://schemas.microsoft.com/office/powerpoint/2010/main" val="1310854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3EDA934-79F3-4F01-971B-73742668B29D}" type="datetimeFigureOut">
              <a:rPr lang="tr-TR" smtClean="0"/>
              <a:t>27.12.2017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C153668-4F88-4F32-BF92-C9520D46C5BF}" type="slidenum">
              <a:rPr lang="tr-TR" smtClean="0"/>
              <a:t>‹#›</a:t>
            </a:fld>
            <a:endParaRPr lang="tr-TR"/>
          </a:p>
        </p:txBody>
      </p:sp>
    </p:spTree>
    <p:extLst>
      <p:ext uri="{BB962C8B-B14F-4D97-AF65-F5344CB8AC3E}">
        <p14:creationId xmlns:p14="http://schemas.microsoft.com/office/powerpoint/2010/main" val="1259891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3EDA934-79F3-4F01-971B-73742668B29D}" type="datetimeFigureOut">
              <a:rPr lang="tr-TR" smtClean="0"/>
              <a:t>27.12.2017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C153668-4F88-4F32-BF92-C9520D46C5BF}" type="slidenum">
              <a:rPr lang="tr-TR" smtClean="0"/>
              <a:t>‹#›</a:t>
            </a:fld>
            <a:endParaRPr lang="tr-TR"/>
          </a:p>
        </p:txBody>
      </p:sp>
    </p:spTree>
    <p:extLst>
      <p:ext uri="{BB962C8B-B14F-4D97-AF65-F5344CB8AC3E}">
        <p14:creationId xmlns:p14="http://schemas.microsoft.com/office/powerpoint/2010/main" val="744994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3EDA934-79F3-4F01-971B-73742668B29D}" type="datetimeFigureOut">
              <a:rPr lang="tr-TR" smtClean="0"/>
              <a:t>27.12.2017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C153668-4F88-4F32-BF92-C9520D46C5BF}" type="slidenum">
              <a:rPr lang="tr-TR" smtClean="0"/>
              <a:t>‹#›</a:t>
            </a:fld>
            <a:endParaRPr lang="tr-TR"/>
          </a:p>
        </p:txBody>
      </p:sp>
    </p:spTree>
    <p:extLst>
      <p:ext uri="{BB962C8B-B14F-4D97-AF65-F5344CB8AC3E}">
        <p14:creationId xmlns:p14="http://schemas.microsoft.com/office/powerpoint/2010/main" val="3463844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3EDA934-79F3-4F01-971B-73742668B29D}" type="datetimeFigureOut">
              <a:rPr lang="tr-TR" smtClean="0"/>
              <a:t>27.12.2017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C153668-4F88-4F32-BF92-C9520D46C5BF}" type="slidenum">
              <a:rPr lang="tr-TR" smtClean="0"/>
              <a:t>‹#›</a:t>
            </a:fld>
            <a:endParaRPr lang="tr-TR"/>
          </a:p>
        </p:txBody>
      </p:sp>
    </p:spTree>
    <p:extLst>
      <p:ext uri="{BB962C8B-B14F-4D97-AF65-F5344CB8AC3E}">
        <p14:creationId xmlns:p14="http://schemas.microsoft.com/office/powerpoint/2010/main" val="817002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EDA934-79F3-4F01-971B-73742668B29D}" type="datetimeFigureOut">
              <a:rPr lang="tr-TR" smtClean="0"/>
              <a:t>27.12.2017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153668-4F88-4F32-BF92-C9520D46C5BF}" type="slidenum">
              <a:rPr lang="tr-TR" smtClean="0"/>
              <a:t>‹#›</a:t>
            </a:fld>
            <a:endParaRPr lang="tr-TR"/>
          </a:p>
        </p:txBody>
      </p:sp>
    </p:spTree>
    <p:extLst>
      <p:ext uri="{BB962C8B-B14F-4D97-AF65-F5344CB8AC3E}">
        <p14:creationId xmlns:p14="http://schemas.microsoft.com/office/powerpoint/2010/main" val="26586253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Verdana"/>
              <a:ea typeface="+mn-ea"/>
              <a:cs typeface="+mn-cs"/>
            </a:endParaRPr>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Verdana"/>
              <a:ea typeface="+mn-ea"/>
              <a:cs typeface="+mn-cs"/>
            </a:endParaRPr>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smtClean="0"/>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9F75050-0E15-4C5B-92B0-66D068882F1F}" type="datetimeFigureOut">
              <a:rPr lang="tr-TR" smtClean="0">
                <a:solidFill>
                  <a:srgbClr val="E3DED1">
                    <a:shade val="50000"/>
                  </a:srgbClr>
                </a:solidFill>
              </a:rPr>
              <a:pPr/>
              <a:t>27.12.2017</a:t>
            </a:fld>
            <a:endParaRPr lang="tr-TR">
              <a:solidFill>
                <a:srgbClr val="E3DED1">
                  <a:shade val="50000"/>
                </a:srgbClr>
              </a:solidFill>
            </a:endParaRP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solidFill>
                <a:srgbClr val="E3DED1">
                  <a:shade val="50000"/>
                </a:srgbClr>
              </a:solidFill>
            </a:endParaRP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1DEFA8C-F947-479F-BE07-76B6B3F80BF1}" type="slidenum">
              <a:rPr lang="tr-TR" smtClean="0">
                <a:solidFill>
                  <a:srgbClr val="E3DED1">
                    <a:shade val="50000"/>
                  </a:srgbClr>
                </a:solidFill>
              </a:rPr>
              <a:pPr/>
              <a:t>‹#›</a:t>
            </a:fld>
            <a:endParaRPr lang="tr-TR">
              <a:solidFill>
                <a:srgbClr val="E3DED1">
                  <a:shade val="50000"/>
                </a:srgbClr>
              </a:solidFill>
            </a:endParaRPr>
          </a:p>
        </p:txBody>
      </p:sp>
    </p:spTree>
    <p:extLst>
      <p:ext uri="{BB962C8B-B14F-4D97-AF65-F5344CB8AC3E}">
        <p14:creationId xmlns:p14="http://schemas.microsoft.com/office/powerpoint/2010/main" val="824398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beslenme.gov.tr/index.php?lang=tr&amp;page=543%20%20%20Eri&#351;im" TargetMode="External"/><Relationship Id="rId2" Type="http://schemas.openxmlformats.org/officeDocument/2006/relationships/hyperlink" Target="http://www.okulsutu.com/okul-sutu-program-amaci-ve-kazanimlari"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esk.gov.tr/upload/Node/10255/files/2015_Yili_Sektor_Raporu_Son.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AB UYUM SÜRECİNDE TÜRKİYE SÜT SEKTÖRÜ</a:t>
            </a:r>
            <a:endParaRPr lang="tr-TR" dirty="0"/>
          </a:p>
        </p:txBody>
      </p:sp>
      <p:sp>
        <p:nvSpPr>
          <p:cNvPr id="3" name="Alt Başlık 2"/>
          <p:cNvSpPr>
            <a:spLocks noGrp="1"/>
          </p:cNvSpPr>
          <p:nvPr>
            <p:ph type="subTitle" idx="1"/>
          </p:nvPr>
        </p:nvSpPr>
        <p:spPr>
          <a:xfrm>
            <a:off x="2866663" y="6125319"/>
            <a:ext cx="9144000" cy="564848"/>
          </a:xfrm>
        </p:spPr>
        <p:txBody>
          <a:bodyPr>
            <a:noAutofit/>
          </a:bodyPr>
          <a:lstStyle/>
          <a:p>
            <a:r>
              <a:rPr lang="tr-TR" sz="1600" dirty="0" smtClean="0"/>
              <a:t>Günlü, A., </a:t>
            </a:r>
            <a:r>
              <a:rPr lang="tr-TR" sz="1600" dirty="0" err="1" smtClean="0"/>
              <a:t>Cevger</a:t>
            </a:r>
            <a:r>
              <a:rPr lang="tr-TR" sz="1600" dirty="0" smtClean="0"/>
              <a:t>, Y. (2012</a:t>
            </a:r>
            <a:r>
              <a:rPr lang="tr-TR" sz="1600" dirty="0"/>
              <a:t>), Avrupa </a:t>
            </a:r>
            <a:r>
              <a:rPr lang="tr-TR" sz="1600" dirty="0" smtClean="0"/>
              <a:t>Birliği Uyum </a:t>
            </a:r>
            <a:r>
              <a:rPr lang="tr-TR" sz="1600" dirty="0"/>
              <a:t>Sürecinde Türkiye </a:t>
            </a:r>
            <a:r>
              <a:rPr lang="tr-TR" sz="1600" dirty="0" smtClean="0"/>
              <a:t>Süt Sektöründe Sorunlar ve Çözüm Önerileri, </a:t>
            </a:r>
            <a:r>
              <a:rPr lang="tr-TR" sz="1600" dirty="0"/>
              <a:t>AB Uyum Sürecinde Hayvancılık Kongresi 2011</a:t>
            </a:r>
            <a:r>
              <a:rPr lang="tr-TR" sz="1600" dirty="0" smtClean="0"/>
              <a:t>.</a:t>
            </a:r>
            <a:endParaRPr lang="tr-TR" sz="1600" dirty="0"/>
          </a:p>
        </p:txBody>
      </p:sp>
    </p:spTree>
    <p:extLst>
      <p:ext uri="{BB962C8B-B14F-4D97-AF65-F5344CB8AC3E}">
        <p14:creationId xmlns:p14="http://schemas.microsoft.com/office/powerpoint/2010/main" val="4210460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17631"/>
            <a:ext cx="10515600" cy="4595150"/>
          </a:xfrm>
        </p:spPr>
        <p:txBody>
          <a:bodyPr/>
          <a:lstStyle/>
          <a:p>
            <a:pPr marL="0" indent="0" algn="ctr">
              <a:buNone/>
            </a:pPr>
            <a:r>
              <a:rPr lang="tr-TR" dirty="0" smtClean="0"/>
              <a:t>TÜRKİYE SÜT ENDÜSTRİSİ KURUMU (TSEK)</a:t>
            </a:r>
            <a:endParaRPr lang="tr-TR" dirty="0">
              <a:sym typeface="Wingdings" panose="05000000000000000000" pitchFamily="2" charset="2"/>
            </a:endParaRPr>
          </a:p>
          <a:p>
            <a:pPr marL="0" indent="0" algn="ctr">
              <a:buNone/>
            </a:pPr>
            <a:r>
              <a:rPr lang="tr-TR" sz="2000" dirty="0" smtClean="0">
                <a:sym typeface="Wingdings" panose="05000000000000000000" pitchFamily="2" charset="2"/>
              </a:rPr>
              <a:t>30 NİSAN 1963 tarih 227 sayılı kanunla kurulmuştur.</a:t>
            </a:r>
          </a:p>
          <a:p>
            <a:pPr marL="0" indent="0" algn="ctr">
              <a:buNone/>
            </a:pPr>
            <a:r>
              <a:rPr lang="tr-TR" dirty="0" smtClean="0">
                <a:sym typeface="Wingdings" panose="05000000000000000000" pitchFamily="2" charset="2"/>
              </a:rPr>
              <a:t>Üreticinin ürettiği </a:t>
            </a:r>
            <a:r>
              <a:rPr lang="tr-TR" dirty="0">
                <a:sym typeface="Wingdings" panose="05000000000000000000" pitchFamily="2" charset="2"/>
              </a:rPr>
              <a:t>s</a:t>
            </a:r>
            <a:r>
              <a:rPr lang="tr-TR" dirty="0" smtClean="0">
                <a:sym typeface="Wingdings" panose="05000000000000000000" pitchFamily="2" charset="2"/>
              </a:rPr>
              <a:t>ütü </a:t>
            </a:r>
            <a:r>
              <a:rPr lang="tr-TR" dirty="0">
                <a:sym typeface="Wingdings" panose="05000000000000000000" pitchFamily="2" charset="2"/>
              </a:rPr>
              <a:t>i</a:t>
            </a:r>
            <a:r>
              <a:rPr lang="tr-TR" dirty="0" smtClean="0">
                <a:sym typeface="Wingdings" panose="05000000000000000000" pitchFamily="2" charset="2"/>
              </a:rPr>
              <a:t>şlemek ve değerlendirmek, özel sektörü teşvik ederek süt üretimini ve sanayinin gelişmesine önderlik etmek gibi amaçlarla kuruldu.</a:t>
            </a:r>
          </a:p>
          <a:p>
            <a:pPr marL="0" indent="0" algn="ctr">
              <a:buNone/>
            </a:pPr>
            <a:endParaRPr lang="tr-TR" dirty="0" smtClean="0">
              <a:sym typeface="Wingdings" panose="05000000000000000000" pitchFamily="2" charset="2"/>
            </a:endParaRPr>
          </a:p>
          <a:p>
            <a:pPr marL="0" indent="0" algn="ctr">
              <a:buNone/>
            </a:pPr>
            <a:r>
              <a:rPr lang="tr-TR" dirty="0" smtClean="0">
                <a:sym typeface="Wingdings" panose="05000000000000000000" pitchFamily="2" charset="2"/>
              </a:rPr>
              <a:t>Et ve Balık Kurumu (ESK), TSEK, Yem Sanayi A.Ş. Gibi KİT’ler özelleştirilme kapsamına alındı. Daha sonra TSEK ve Yem Sanayi A.Ş tamamen, ESK ise kısmen özelleştirmiştir.*</a:t>
            </a:r>
            <a:endParaRPr lang="tr-TR" dirty="0"/>
          </a:p>
        </p:txBody>
      </p:sp>
      <p:sp>
        <p:nvSpPr>
          <p:cNvPr id="4" name="Dikdörtgen 3"/>
          <p:cNvSpPr/>
          <p:nvPr/>
        </p:nvSpPr>
        <p:spPr>
          <a:xfrm>
            <a:off x="1053296" y="6058171"/>
            <a:ext cx="10405642" cy="523220"/>
          </a:xfrm>
          <a:prstGeom prst="rect">
            <a:avLst/>
          </a:prstGeom>
        </p:spPr>
        <p:txBody>
          <a:bodyPr wrap="square">
            <a:spAutoFit/>
          </a:bodyPr>
          <a:lstStyle/>
          <a:p>
            <a:r>
              <a:rPr lang="tr-TR" sz="1400" dirty="0" smtClean="0">
                <a:solidFill>
                  <a:srgbClr val="000000"/>
                </a:solidFill>
                <a:latin typeface="Times New Roman" panose="02020603050405020304" pitchFamily="18" charset="0"/>
              </a:rPr>
              <a:t>* ARAL</a:t>
            </a:r>
            <a:r>
              <a:rPr lang="tr-TR" sz="1400" dirty="0">
                <a:solidFill>
                  <a:srgbClr val="000000"/>
                </a:solidFill>
                <a:latin typeface="Times New Roman" panose="02020603050405020304" pitchFamily="18" charset="0"/>
              </a:rPr>
              <a:t>, S., </a:t>
            </a:r>
            <a:r>
              <a:rPr lang="tr-TR" sz="1400" dirty="0" err="1">
                <a:solidFill>
                  <a:srgbClr val="000000"/>
                </a:solidFill>
                <a:latin typeface="Times New Roman" panose="02020603050405020304" pitchFamily="18" charset="0"/>
              </a:rPr>
              <a:t>Cevger</a:t>
            </a:r>
            <a:r>
              <a:rPr lang="tr-TR" sz="1400" dirty="0">
                <a:solidFill>
                  <a:srgbClr val="000000"/>
                </a:solidFill>
                <a:latin typeface="Times New Roman" panose="02020603050405020304" pitchFamily="18" charset="0"/>
              </a:rPr>
              <a:t>, Y. (2000) </a:t>
            </a:r>
            <a:r>
              <a:rPr lang="tr-TR" sz="1400" dirty="0" smtClean="0">
                <a:solidFill>
                  <a:srgbClr val="000000"/>
                </a:solidFill>
                <a:latin typeface="Times New Roman" panose="02020603050405020304" pitchFamily="18" charset="0"/>
              </a:rPr>
              <a:t>Türkiye’de Cumhuriyet’ten </a:t>
            </a:r>
            <a:r>
              <a:rPr lang="tr-TR" sz="1400" dirty="0">
                <a:solidFill>
                  <a:srgbClr val="000000"/>
                </a:solidFill>
                <a:latin typeface="Times New Roman" panose="02020603050405020304" pitchFamily="18" charset="0"/>
              </a:rPr>
              <a:t>Günümüze İzlenen Hayvancılık Politikaları. Türkiye 2000 Hayvancılık Kongresi 31 Mart.02 Nisan 2000, Sayfa:35.68, Ankara</a:t>
            </a:r>
            <a:endParaRPr lang="tr-TR" sz="1400" dirty="0"/>
          </a:p>
        </p:txBody>
      </p:sp>
    </p:spTree>
    <p:extLst>
      <p:ext uri="{BB962C8B-B14F-4D97-AF65-F5344CB8AC3E}">
        <p14:creationId xmlns:p14="http://schemas.microsoft.com/office/powerpoint/2010/main" val="27567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98653"/>
            <a:ext cx="10515600" cy="4861367"/>
          </a:xfrm>
        </p:spPr>
        <p:txBody>
          <a:bodyPr>
            <a:normAutofit/>
          </a:bodyPr>
          <a:lstStyle/>
          <a:p>
            <a:pPr marL="0" indent="0" algn="ctr">
              <a:buNone/>
            </a:pPr>
            <a:r>
              <a:rPr lang="tr-TR" dirty="0"/>
              <a:t>Milli Eğitim Bakanlığı, Sağlık Bakanlığı, Gıda Tarım Ve Hayvancılık Bakanlığı ve Ulusal Süt Konseyinin ortaklaşa yürüttüğü okul sütü programı ile anaokulu ve ilkokul öğrencilerine süt içme alışkanlığı kazandırmak amaçlanmıştır. Böylelikle yeterli ve sağlıklı beslenmelerine katkıda bulunarak sağlıklı büyüme ve gelişimleri desteklemektedir. Bu programın diğer bir amacı da özellikle vitamin ve mineral eksikliğinden kaynaklanan sağlık problemlerinin oluşmasına engel olmaktır </a:t>
            </a:r>
            <a:r>
              <a:rPr lang="tr-TR" baseline="30000" dirty="0" smtClean="0"/>
              <a:t>[</a:t>
            </a:r>
            <a:r>
              <a:rPr lang="tr-TR" baseline="30000" dirty="0"/>
              <a:t>1</a:t>
            </a:r>
            <a:r>
              <a:rPr lang="tr-TR" baseline="30000" dirty="0" smtClean="0"/>
              <a:t>]</a:t>
            </a:r>
            <a:r>
              <a:rPr lang="tr-TR" dirty="0" smtClean="0"/>
              <a:t>.</a:t>
            </a:r>
          </a:p>
          <a:p>
            <a:pPr marL="0" indent="0" algn="ctr">
              <a:buNone/>
            </a:pPr>
            <a:r>
              <a:rPr lang="tr-TR" dirty="0" smtClean="0"/>
              <a:t> </a:t>
            </a:r>
            <a:r>
              <a:rPr lang="tr-TR" dirty="0"/>
              <a:t>Bu program ile 2014-2015 eğitim ve öğretim yılı itibariyle toplamda yaklaşık 250 bin ton (250 milyon litre) süt dağıtılmıştır. 2015-2016 eğitim öğretim yılı için yaklaşık 6 milyon öğrenciye haftanın 3 günü olmak üzere 289.538.688 adet 200 ml UHT süt dağıtımı planlanmaktadır </a:t>
            </a:r>
            <a:r>
              <a:rPr lang="tr-TR" baseline="30000" dirty="0" smtClean="0"/>
              <a:t>[2</a:t>
            </a:r>
            <a:r>
              <a:rPr lang="tr-TR" baseline="30000" dirty="0"/>
              <a:t>]</a:t>
            </a:r>
            <a:r>
              <a:rPr lang="tr-TR" dirty="0"/>
              <a:t>.</a:t>
            </a:r>
          </a:p>
          <a:p>
            <a:pPr marL="0" indent="0" algn="ctr">
              <a:buNone/>
            </a:pPr>
            <a:endParaRPr lang="tr-TR" dirty="0"/>
          </a:p>
        </p:txBody>
      </p:sp>
      <p:sp>
        <p:nvSpPr>
          <p:cNvPr id="4" name="Dikdörtgen 3"/>
          <p:cNvSpPr/>
          <p:nvPr/>
        </p:nvSpPr>
        <p:spPr>
          <a:xfrm>
            <a:off x="1381245" y="6162553"/>
            <a:ext cx="10810755" cy="412805"/>
          </a:xfrm>
          <a:prstGeom prst="rect">
            <a:avLst/>
          </a:prstGeom>
        </p:spPr>
        <p:txBody>
          <a:bodyPr wrap="square">
            <a:spAutoFit/>
          </a:bodyPr>
          <a:lstStyle/>
          <a:p>
            <a:pPr marL="228600" lvl="0" indent="-228600">
              <a:buFont typeface="+mj-lt"/>
              <a:buAutoNum type="arabicPeriod"/>
            </a:pPr>
            <a:r>
              <a:rPr lang="tr-TR" sz="1000" b="1" dirty="0"/>
              <a:t>Okul sütü programının amacı ve kazanımları</a:t>
            </a:r>
            <a:r>
              <a:rPr lang="tr-TR" sz="1000" dirty="0"/>
              <a:t>. </a:t>
            </a:r>
            <a:r>
              <a:rPr lang="tr-TR" sz="1000" u="sng" dirty="0">
                <a:hlinkClick r:id="rId2"/>
              </a:rPr>
              <a:t>http://www.okulsutu.com/okul-sutu-program-amaci-ve-kazanimlari</a:t>
            </a:r>
            <a:r>
              <a:rPr lang="tr-TR" sz="1000" u="sng" dirty="0"/>
              <a:t> Erişim </a:t>
            </a:r>
            <a:r>
              <a:rPr lang="tr-TR" sz="1000" u="sng" dirty="0" smtClean="0"/>
              <a:t>Tarihi:24.01.2017</a:t>
            </a:r>
            <a:endParaRPr lang="tr-TR" sz="1000" dirty="0"/>
          </a:p>
          <a:p>
            <a:pPr marL="228600" lvl="0" indent="-228600">
              <a:buFont typeface="+mj-lt"/>
              <a:buAutoNum type="arabicPeriod"/>
            </a:pPr>
            <a:r>
              <a:rPr lang="tr-TR" sz="1000" b="1" dirty="0" smtClean="0"/>
              <a:t>Türkiye </a:t>
            </a:r>
            <a:r>
              <a:rPr lang="tr-TR" sz="1000" b="1" dirty="0"/>
              <a:t>Halk Sağlığı Kurumu</a:t>
            </a:r>
            <a:r>
              <a:rPr lang="tr-TR" sz="1000" dirty="0"/>
              <a:t>. Okul sütü programında yıllara göre gerçekleşmeler Erişim adresi:  </a:t>
            </a:r>
            <a:r>
              <a:rPr lang="tr-TR" sz="1000" dirty="0">
                <a:hlinkClick r:id="rId3"/>
              </a:rPr>
              <a:t>http://beslenme.gov.tr/index.php?lang=tr&amp;page=543  </a:t>
            </a:r>
            <a:endParaRPr lang="tr-TR" sz="1000" dirty="0"/>
          </a:p>
        </p:txBody>
      </p:sp>
    </p:spTree>
    <p:extLst>
      <p:ext uri="{BB962C8B-B14F-4D97-AF65-F5344CB8AC3E}">
        <p14:creationId xmlns:p14="http://schemas.microsoft.com/office/powerpoint/2010/main" val="3851572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4039" y="1365814"/>
            <a:ext cx="10690185" cy="3692323"/>
          </a:xfrm>
        </p:spPr>
        <p:txBody>
          <a:bodyPr/>
          <a:lstStyle/>
          <a:p>
            <a:pPr marL="0" indent="0" algn="ctr">
              <a:buNone/>
            </a:pPr>
            <a:r>
              <a:rPr lang="tr-TR" b="1" dirty="0"/>
              <a:t>Türkiye’de süt sektörünün başlıca sorunları</a:t>
            </a:r>
            <a:r>
              <a:rPr lang="tr-TR" dirty="0"/>
              <a:t>: Üretim kayıtlarının tam ve uygun tutulmaması, çiğ süt arzındaki mevsimsel dalgalanmalar, süt üretim ve satışındaki kayıt dışı ve kontrolsüz durum, hayvan hastalıkları ve hijyene dair konular, modern süt sanayi işletmelerinin düşük kapasitede çalışmaları, ihracat yetersizliği, üreticilerin etkin ve güçlü bir örgütlenme içinde olmaması ve buna bağlı olarak çiğ süt fiyatları belirlenirken pazarlık güçlerinin sınırlı olması, toplumun süt tüketim alışkanlığının az olması, pazarlama kanallarının karmaşık yapıda bulunması ve aracı marjlarının yüksek olması olarak belirtilmiştir </a:t>
            </a:r>
            <a:r>
              <a:rPr lang="tr-TR" baseline="30000" dirty="0"/>
              <a:t>[1]</a:t>
            </a:r>
            <a:r>
              <a:rPr lang="tr-TR" dirty="0"/>
              <a:t>.  </a:t>
            </a:r>
          </a:p>
        </p:txBody>
      </p:sp>
      <p:sp>
        <p:nvSpPr>
          <p:cNvPr id="4" name="Dikdörtgen 3"/>
          <p:cNvSpPr/>
          <p:nvPr/>
        </p:nvSpPr>
        <p:spPr>
          <a:xfrm>
            <a:off x="277792" y="6211645"/>
            <a:ext cx="11678855" cy="304699"/>
          </a:xfrm>
          <a:prstGeom prst="rect">
            <a:avLst/>
          </a:prstGeom>
        </p:spPr>
        <p:txBody>
          <a:bodyPr wrap="square">
            <a:spAutoFit/>
          </a:bodyPr>
          <a:lstStyle/>
          <a:p>
            <a:pPr marL="457200" algn="just">
              <a:lnSpc>
                <a:spcPct val="115000"/>
              </a:lnSpc>
              <a:spcAft>
                <a:spcPts val="0"/>
              </a:spcAft>
            </a:pPr>
            <a:r>
              <a:rPr lang="tr-TR" sz="1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ARAL Y: </a:t>
            </a:r>
            <a:r>
              <a:rPr lang="tr-TR"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Türkiye’de Süt Sektörünün Önemi, Mevcut Sorunlar ve Çözüm Önerileri. </a:t>
            </a:r>
            <a:r>
              <a:rPr lang="tr-TR" sz="12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Süt Dünyası-Süt Ürünleri Gıda Tarım ve Hayvancılık Dergisi,</a:t>
            </a:r>
            <a:r>
              <a:rPr lang="tr-TR"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Sayı: 23, Sayfa:44-45, 2009.</a:t>
            </a:r>
            <a:endParaRPr lang="tr-TR" sz="1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202919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3477" y="1050122"/>
            <a:ext cx="10515600" cy="4351338"/>
          </a:xfrm>
        </p:spPr>
        <p:txBody>
          <a:bodyPr/>
          <a:lstStyle/>
          <a:p>
            <a:pPr marL="0" indent="0" algn="ctr">
              <a:buNone/>
            </a:pPr>
            <a:r>
              <a:rPr lang="tr-TR" dirty="0"/>
              <a:t>Türkiye’de bölgelere göre üretilen inek sütünün sanayiye aktarılma oranı Ege ve Marmara Bölgesinde %90’ın üzerinde iken, İç Anadolu’da %54 ve Doğu Anadolu Bölgesinde yaklaşık %4 civarında olduğu belirtilmiştir </a:t>
            </a:r>
            <a:r>
              <a:rPr lang="tr-TR" baseline="30000" dirty="0" smtClean="0"/>
              <a:t>[*]</a:t>
            </a:r>
            <a:r>
              <a:rPr lang="tr-TR" dirty="0" smtClean="0"/>
              <a:t>. </a:t>
            </a:r>
          </a:p>
          <a:p>
            <a:pPr marL="0" indent="0">
              <a:buNone/>
            </a:pPr>
            <a:endParaRPr lang="tr-TR" dirty="0" smtClean="0"/>
          </a:p>
          <a:p>
            <a:pPr marL="0" indent="0" algn="ctr">
              <a:buNone/>
            </a:pPr>
            <a:r>
              <a:rPr lang="tr-TR" dirty="0" smtClean="0"/>
              <a:t>Ülkemiz </a:t>
            </a:r>
            <a:r>
              <a:rPr lang="tr-TR" dirty="0"/>
              <a:t>gıda sanayi üretim değeri içinde süt ve süt ürünlerinin payı yaklaşık </a:t>
            </a:r>
            <a:r>
              <a:rPr lang="tr-TR" dirty="0" smtClean="0"/>
              <a:t>%15’dir.Ülkemizde </a:t>
            </a:r>
            <a:r>
              <a:rPr lang="tr-TR" dirty="0"/>
              <a:t>süt işleyen işletmelerin yaklaşık % 55’i Marmara ve Ege Bölgelerinde </a:t>
            </a:r>
            <a:r>
              <a:rPr lang="tr-TR" dirty="0" smtClean="0"/>
              <a:t>yer alırken</a:t>
            </a:r>
            <a:r>
              <a:rPr lang="tr-TR" dirty="0"/>
              <a:t>, sanayiye giden sütün yaklaşık % 48’i ve üretilen sütün % 21’i 20 işletme </a:t>
            </a:r>
            <a:r>
              <a:rPr lang="tr-TR" dirty="0" smtClean="0"/>
              <a:t>tarafından toplanmaktadır.</a:t>
            </a:r>
            <a:endParaRPr lang="tr-TR" dirty="0"/>
          </a:p>
        </p:txBody>
      </p:sp>
      <p:sp>
        <p:nvSpPr>
          <p:cNvPr id="4" name="Dikdörtgen 3"/>
          <p:cNvSpPr/>
          <p:nvPr/>
        </p:nvSpPr>
        <p:spPr>
          <a:xfrm>
            <a:off x="514108" y="5972909"/>
            <a:ext cx="11349943" cy="487569"/>
          </a:xfrm>
          <a:prstGeom prst="rect">
            <a:avLst/>
          </a:prstGeom>
        </p:spPr>
        <p:txBody>
          <a:bodyPr wrap="square">
            <a:spAutoFit/>
          </a:bodyPr>
          <a:lstStyle/>
          <a:p>
            <a:pPr>
              <a:lnSpc>
                <a:spcPct val="107000"/>
              </a:lnSpc>
              <a:spcAft>
                <a:spcPts val="0"/>
              </a:spcAft>
            </a:pPr>
            <a:r>
              <a:rPr lang="tr-TR" sz="1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ESK (2015): </a:t>
            </a:r>
            <a:r>
              <a:rPr lang="tr-TR"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Et ve Süt Kurumu 2015 yılı sektör değerlendirme raporu, Et ve Süt Kurumu.</a:t>
            </a:r>
            <a:r>
              <a:rPr lang="tr-TR" sz="1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tr-TR" sz="1200" u="sng" kern="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hlinkClick r:id="rId2"/>
              </a:rPr>
              <a:t>http://www.esk.gov.tr/upload/Node/10255/files/2015_Yili_Sektor_Raporu_Son.pdf</a:t>
            </a:r>
            <a:r>
              <a:rPr lang="tr-TR" sz="1200" kern="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Erişim Tarihi: 10.01.2017</a:t>
            </a:r>
            <a:endParaRPr lang="tr-TR" sz="1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06529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72924" y="690776"/>
            <a:ext cx="10515600" cy="5216264"/>
          </a:xfrm>
        </p:spPr>
        <p:txBody>
          <a:bodyPr>
            <a:normAutofit fontScale="92500" lnSpcReduction="20000"/>
          </a:bodyPr>
          <a:lstStyle/>
          <a:p>
            <a:pPr algn="just"/>
            <a:r>
              <a:rPr lang="tr-TR" dirty="0"/>
              <a:t>Türkiye’de süt sektöründeki mevcut yapısal sorunlar nedeniyle hem üretici ve tüketiciler, hem de sanayici kesim zarar görmektedir. İşletme ölçeklerinin küçük ve dağınık yapıda olması sanayici kesim için taşıma maliyetlerini ve fireyi artırıcı, kaliteyi ise düşürücü etkiye yol açmaktadır. Türkiye’de üretilen sütün yaklaşık %35-40’ı işlem görmeden tüketiciye ulaşmaktadır. İnsan sağlığını tehdit eden </a:t>
            </a:r>
            <a:r>
              <a:rPr lang="tr-TR" dirty="0" err="1" smtClean="0"/>
              <a:t>zoonoz</a:t>
            </a:r>
            <a:r>
              <a:rPr lang="tr-TR" dirty="0"/>
              <a:t> </a:t>
            </a:r>
            <a:r>
              <a:rPr lang="tr-TR" dirty="0" smtClean="0"/>
              <a:t>hastalıkların </a:t>
            </a:r>
            <a:r>
              <a:rPr lang="tr-TR" dirty="0"/>
              <a:t>insanlara bulaşmasını önleyebilmek ve tüketicilerin aldığı sütün kalite standartları artırabilmek için, kayıt altına alınıp sanayiye aktarılması gereken süt miktarının artırılmasına yönelik sokak sütü satımını engelleyici yaptırımlara ihtiyaç vardır. </a:t>
            </a:r>
          </a:p>
          <a:p>
            <a:pPr algn="just"/>
            <a:r>
              <a:rPr lang="tr-TR" dirty="0"/>
              <a:t>Kalite ve içerik bakımından üstün süt üreten firmaların kalitesiz sütü üretenlere kıyasla daha fazla üretim maliyetleri olduğu bilinmektedir. Bu yüzden haksız rekabetin önüne geçmek için, sütün kalite-fiyat ilişkisine göre fiyatlandırılması Türkiye geneline yayılmalıdır. Ayrıca kaliteli sütü üretenlere teşvik edici, kalitesiz sütü üretenlere cezalandırıcı uygulamaların olması gerekir.</a:t>
            </a:r>
          </a:p>
          <a:p>
            <a:pPr marL="0" indent="0" algn="just">
              <a:buNone/>
            </a:pPr>
            <a:endParaRPr lang="tr-TR" dirty="0"/>
          </a:p>
        </p:txBody>
      </p:sp>
      <p:sp>
        <p:nvSpPr>
          <p:cNvPr id="4" name="Dikdörtgen 3"/>
          <p:cNvSpPr/>
          <p:nvPr/>
        </p:nvSpPr>
        <p:spPr>
          <a:xfrm>
            <a:off x="692552" y="5907040"/>
            <a:ext cx="10876344" cy="461665"/>
          </a:xfrm>
          <a:prstGeom prst="rect">
            <a:avLst/>
          </a:prstGeom>
        </p:spPr>
        <p:txBody>
          <a:bodyPr wrap="square">
            <a:spAutoFit/>
          </a:bodyPr>
          <a:lstStyle/>
          <a:p>
            <a:r>
              <a:rPr lang="en-US" sz="1200" dirty="0">
                <a:solidFill>
                  <a:srgbClr val="000000"/>
                </a:solidFill>
                <a:latin typeface="Times New Roman" panose="02020603050405020304" pitchFamily="18" charset="0"/>
              </a:rPr>
              <a:t> </a:t>
            </a:r>
            <a:r>
              <a:rPr lang="en-US" sz="1200" dirty="0" err="1">
                <a:solidFill>
                  <a:srgbClr val="000000"/>
                </a:solidFill>
                <a:latin typeface="Cambria" panose="02040503050406030204" pitchFamily="18" charset="0"/>
              </a:rPr>
              <a:t>Altın</a:t>
            </a:r>
            <a:r>
              <a:rPr lang="en-US" sz="1200" dirty="0">
                <a:solidFill>
                  <a:srgbClr val="000000"/>
                </a:solidFill>
                <a:latin typeface="Cambria" panose="02040503050406030204" pitchFamily="18" charset="0"/>
              </a:rPr>
              <a:t>, O., </a:t>
            </a:r>
            <a:r>
              <a:rPr lang="en-US" sz="1200" b="1" dirty="0">
                <a:solidFill>
                  <a:srgbClr val="000000"/>
                </a:solidFill>
                <a:latin typeface="Cambria" panose="02040503050406030204" pitchFamily="18" charset="0"/>
              </a:rPr>
              <a:t>Aral, Y. </a:t>
            </a:r>
            <a:r>
              <a:rPr lang="en-US" sz="1200" dirty="0">
                <a:solidFill>
                  <a:srgbClr val="000000"/>
                </a:solidFill>
                <a:latin typeface="Cambria" panose="02040503050406030204" pitchFamily="18" charset="0"/>
              </a:rPr>
              <a:t>(2017). </a:t>
            </a:r>
            <a:r>
              <a:rPr lang="en-US" sz="1200" dirty="0" err="1">
                <a:solidFill>
                  <a:srgbClr val="000000"/>
                </a:solidFill>
                <a:latin typeface="Cambria" panose="02040503050406030204" pitchFamily="18" charset="0"/>
              </a:rPr>
              <a:t>Türkiye</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Süt</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Sığırcılığında</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Çiğ</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Süt</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Üretim</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ve</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Pazarlama</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Aşamalarında</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Yaşanan</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Sorunlar</a:t>
            </a:r>
            <a:r>
              <a:rPr lang="en-US" sz="1200" dirty="0">
                <a:solidFill>
                  <a:srgbClr val="000000"/>
                </a:solidFill>
                <a:latin typeface="Cambria" panose="02040503050406030204" pitchFamily="18" charset="0"/>
              </a:rPr>
              <a:t> İle </a:t>
            </a:r>
            <a:r>
              <a:rPr lang="en-US" sz="1200" dirty="0" err="1">
                <a:solidFill>
                  <a:srgbClr val="000000"/>
                </a:solidFill>
                <a:latin typeface="Cambria" panose="02040503050406030204" pitchFamily="18" charset="0"/>
              </a:rPr>
              <a:t>Çözüm</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Önerileri</a:t>
            </a:r>
            <a:r>
              <a:rPr lang="en-US" sz="1200" dirty="0">
                <a:solidFill>
                  <a:srgbClr val="000000"/>
                </a:solidFill>
                <a:latin typeface="Cambria" panose="02040503050406030204" pitchFamily="18" charset="0"/>
              </a:rPr>
              <a:t>. 2. </a:t>
            </a:r>
            <a:r>
              <a:rPr lang="en-US" sz="1200" dirty="0" err="1">
                <a:solidFill>
                  <a:srgbClr val="000000"/>
                </a:solidFill>
                <a:latin typeface="Cambria" panose="02040503050406030204" pitchFamily="18" charset="0"/>
              </a:rPr>
              <a:t>Ulusal</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Hayvancılık</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Ekonomisi</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Kongresi</a:t>
            </a:r>
            <a:r>
              <a:rPr lang="en-US" sz="1200" dirty="0">
                <a:solidFill>
                  <a:srgbClr val="000000"/>
                </a:solidFill>
                <a:latin typeface="Cambria" panose="02040503050406030204" pitchFamily="18" charset="0"/>
              </a:rPr>
              <a:t>. Sayfa:267-274, 27-30 Nisan 2017, </a:t>
            </a:r>
            <a:r>
              <a:rPr lang="en-US" sz="1200" dirty="0" err="1">
                <a:solidFill>
                  <a:srgbClr val="000000"/>
                </a:solidFill>
                <a:latin typeface="Cambria" panose="02040503050406030204" pitchFamily="18" charset="0"/>
              </a:rPr>
              <a:t>Belek</a:t>
            </a:r>
            <a:r>
              <a:rPr lang="en-US" sz="1200" dirty="0">
                <a:solidFill>
                  <a:srgbClr val="000000"/>
                </a:solidFill>
                <a:latin typeface="Cambria" panose="02040503050406030204" pitchFamily="18" charset="0"/>
              </a:rPr>
              <a:t>-Antalya, </a:t>
            </a:r>
            <a:r>
              <a:rPr lang="en-US" sz="1200" dirty="0" err="1">
                <a:solidFill>
                  <a:srgbClr val="000000"/>
                </a:solidFill>
                <a:latin typeface="Cambria" panose="02040503050406030204" pitchFamily="18" charset="0"/>
              </a:rPr>
              <a:t>Türkiye</a:t>
            </a:r>
            <a:r>
              <a:rPr lang="en-US" sz="1200" dirty="0">
                <a:solidFill>
                  <a:srgbClr val="000000"/>
                </a:solidFill>
                <a:latin typeface="Cambria" panose="02040503050406030204" pitchFamily="18" charset="0"/>
              </a:rPr>
              <a:t>.</a:t>
            </a:r>
            <a:endParaRPr lang="tr-TR" sz="1200" dirty="0"/>
          </a:p>
        </p:txBody>
      </p:sp>
    </p:spTree>
    <p:extLst>
      <p:ext uri="{BB962C8B-B14F-4D97-AF65-F5344CB8AC3E}">
        <p14:creationId xmlns:p14="http://schemas.microsoft.com/office/powerpoint/2010/main" val="22938826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3476" y="957524"/>
            <a:ext cx="10515600" cy="4351338"/>
          </a:xfrm>
        </p:spPr>
        <p:txBody>
          <a:bodyPr>
            <a:normAutofit fontScale="92500" lnSpcReduction="20000"/>
          </a:bodyPr>
          <a:lstStyle/>
          <a:p>
            <a:pPr algn="ctr"/>
            <a:r>
              <a:rPr lang="tr-TR" dirty="0"/>
              <a:t>Dağınık ve küçük ölçekte işletmelerin yoğun olduğu Türkiye’de, üreticilerin birim başına düşen maliyeti azaltmaları için işletme ölçeklerini büyütmeleri gerekir. Üretim maliyetlerini azaltmak için hayvancılığın ihtiyaçlarını karşılayacak kaliteli yem bitkisi üretimi ve kaba yem üretimi desteklenmelidir. Meraların korunması ve iyileştirilmesi için düzenlemeler yapılmalıdır. </a:t>
            </a:r>
          </a:p>
          <a:p>
            <a:pPr algn="ctr"/>
            <a:r>
              <a:rPr lang="tr-TR" dirty="0"/>
              <a:t>Süt sektörünün geliştirilmesinde üretim ekonomisi ve arz politikalarının yanında sosyal politikalarında önemi büyüktür. Kırsal kalkınmaya olan etkisi göz önüne </a:t>
            </a:r>
            <a:r>
              <a:rPr lang="tr-TR" dirty="0" smtClean="0"/>
              <a:t>alındığında </a:t>
            </a:r>
            <a:r>
              <a:rPr lang="tr-TR" dirty="0"/>
              <a:t>sektöre verilen desteklerin yönlendirici nitelikte olması gerekir. Yöresel ürünlerin daha iyi pazarlanabileceği bir alt yapının kurulmasına olanak verecek, genç nüfusun kırsalda kalmasını destekleyecek, mevcut küçük ölçekli işletmelerin geliştirilip sürdürülebilirliği noktasında etkili olacak ve süt ve süt ürünleri tüketim düzeyini artırıcı tedbir ve teşvikler uygulanmalıdır.</a:t>
            </a:r>
          </a:p>
          <a:p>
            <a:endParaRPr lang="tr-TR" dirty="0"/>
          </a:p>
        </p:txBody>
      </p:sp>
      <p:sp>
        <p:nvSpPr>
          <p:cNvPr id="4" name="Dikdörtgen 3"/>
          <p:cNvSpPr/>
          <p:nvPr/>
        </p:nvSpPr>
        <p:spPr>
          <a:xfrm>
            <a:off x="544010" y="6081067"/>
            <a:ext cx="11343191" cy="461665"/>
          </a:xfrm>
          <a:prstGeom prst="rect">
            <a:avLst/>
          </a:prstGeom>
        </p:spPr>
        <p:txBody>
          <a:bodyPr wrap="square">
            <a:spAutoFit/>
          </a:bodyPr>
          <a:lstStyle/>
          <a:p>
            <a:r>
              <a:rPr lang="en-US" sz="1200" dirty="0">
                <a:solidFill>
                  <a:srgbClr val="000000"/>
                </a:solidFill>
                <a:latin typeface="Times New Roman" panose="02020603050405020304" pitchFamily="18" charset="0"/>
              </a:rPr>
              <a:t> </a:t>
            </a:r>
            <a:r>
              <a:rPr lang="en-US" sz="1200" dirty="0" err="1">
                <a:solidFill>
                  <a:srgbClr val="000000"/>
                </a:solidFill>
                <a:latin typeface="Cambria" panose="02040503050406030204" pitchFamily="18" charset="0"/>
              </a:rPr>
              <a:t>Altın</a:t>
            </a:r>
            <a:r>
              <a:rPr lang="en-US" sz="1200" dirty="0">
                <a:solidFill>
                  <a:srgbClr val="000000"/>
                </a:solidFill>
                <a:latin typeface="Cambria" panose="02040503050406030204" pitchFamily="18" charset="0"/>
              </a:rPr>
              <a:t>, O., </a:t>
            </a:r>
            <a:r>
              <a:rPr lang="en-US" sz="1200" b="1" dirty="0">
                <a:solidFill>
                  <a:srgbClr val="000000"/>
                </a:solidFill>
                <a:latin typeface="Cambria" panose="02040503050406030204" pitchFamily="18" charset="0"/>
              </a:rPr>
              <a:t>Aral, Y. </a:t>
            </a:r>
            <a:r>
              <a:rPr lang="en-US" sz="1200" dirty="0">
                <a:solidFill>
                  <a:srgbClr val="000000"/>
                </a:solidFill>
                <a:latin typeface="Cambria" panose="02040503050406030204" pitchFamily="18" charset="0"/>
              </a:rPr>
              <a:t>(2017). </a:t>
            </a:r>
            <a:r>
              <a:rPr lang="en-US" sz="1200" dirty="0" err="1">
                <a:solidFill>
                  <a:srgbClr val="000000"/>
                </a:solidFill>
                <a:latin typeface="Cambria" panose="02040503050406030204" pitchFamily="18" charset="0"/>
              </a:rPr>
              <a:t>Türkiye</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Süt</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Sığırcılığında</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Çiğ</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Süt</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Üretim</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ve</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Pazarlama</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Aşamalarında</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Yaşanan</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Sorunlar</a:t>
            </a:r>
            <a:r>
              <a:rPr lang="en-US" sz="1200" dirty="0">
                <a:solidFill>
                  <a:srgbClr val="000000"/>
                </a:solidFill>
                <a:latin typeface="Cambria" panose="02040503050406030204" pitchFamily="18" charset="0"/>
              </a:rPr>
              <a:t> İle </a:t>
            </a:r>
            <a:r>
              <a:rPr lang="en-US" sz="1200" dirty="0" err="1">
                <a:solidFill>
                  <a:srgbClr val="000000"/>
                </a:solidFill>
                <a:latin typeface="Cambria" panose="02040503050406030204" pitchFamily="18" charset="0"/>
              </a:rPr>
              <a:t>Çözüm</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Önerileri</a:t>
            </a:r>
            <a:r>
              <a:rPr lang="en-US" sz="1200" dirty="0">
                <a:solidFill>
                  <a:srgbClr val="000000"/>
                </a:solidFill>
                <a:latin typeface="Cambria" panose="02040503050406030204" pitchFamily="18" charset="0"/>
              </a:rPr>
              <a:t>. 2. </a:t>
            </a:r>
            <a:r>
              <a:rPr lang="en-US" sz="1200" dirty="0" err="1">
                <a:solidFill>
                  <a:srgbClr val="000000"/>
                </a:solidFill>
                <a:latin typeface="Cambria" panose="02040503050406030204" pitchFamily="18" charset="0"/>
              </a:rPr>
              <a:t>Ulusal</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Hayvancılık</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Ekonomisi</a:t>
            </a:r>
            <a:r>
              <a:rPr lang="en-US" sz="1200" dirty="0">
                <a:solidFill>
                  <a:srgbClr val="000000"/>
                </a:solidFill>
                <a:latin typeface="Cambria" panose="02040503050406030204" pitchFamily="18" charset="0"/>
              </a:rPr>
              <a:t> </a:t>
            </a:r>
            <a:r>
              <a:rPr lang="en-US" sz="1200" dirty="0" err="1">
                <a:solidFill>
                  <a:srgbClr val="000000"/>
                </a:solidFill>
                <a:latin typeface="Cambria" panose="02040503050406030204" pitchFamily="18" charset="0"/>
              </a:rPr>
              <a:t>Kongresi</a:t>
            </a:r>
            <a:r>
              <a:rPr lang="en-US" sz="1200" dirty="0">
                <a:solidFill>
                  <a:srgbClr val="000000"/>
                </a:solidFill>
                <a:latin typeface="Cambria" panose="02040503050406030204" pitchFamily="18" charset="0"/>
              </a:rPr>
              <a:t>. Sayfa:267-274, 27-30 Nisan 2017, </a:t>
            </a:r>
            <a:r>
              <a:rPr lang="en-US" sz="1200" dirty="0" err="1">
                <a:solidFill>
                  <a:srgbClr val="000000"/>
                </a:solidFill>
                <a:latin typeface="Cambria" panose="02040503050406030204" pitchFamily="18" charset="0"/>
              </a:rPr>
              <a:t>Belek</a:t>
            </a:r>
            <a:r>
              <a:rPr lang="en-US" sz="1200" dirty="0">
                <a:solidFill>
                  <a:srgbClr val="000000"/>
                </a:solidFill>
                <a:latin typeface="Cambria" panose="02040503050406030204" pitchFamily="18" charset="0"/>
              </a:rPr>
              <a:t>-Antalya, </a:t>
            </a:r>
            <a:r>
              <a:rPr lang="en-US" sz="1200" dirty="0" err="1">
                <a:solidFill>
                  <a:srgbClr val="000000"/>
                </a:solidFill>
                <a:latin typeface="Cambria" panose="02040503050406030204" pitchFamily="18" charset="0"/>
              </a:rPr>
              <a:t>Türkiye</a:t>
            </a:r>
            <a:r>
              <a:rPr lang="en-US" sz="1200" dirty="0">
                <a:solidFill>
                  <a:srgbClr val="000000"/>
                </a:solidFill>
                <a:latin typeface="Cambria" panose="02040503050406030204" pitchFamily="18" charset="0"/>
              </a:rPr>
              <a:t>.</a:t>
            </a:r>
            <a:endParaRPr lang="tr-TR" sz="1200" dirty="0"/>
          </a:p>
        </p:txBody>
      </p:sp>
    </p:spTree>
    <p:extLst>
      <p:ext uri="{BB962C8B-B14F-4D97-AF65-F5344CB8AC3E}">
        <p14:creationId xmlns:p14="http://schemas.microsoft.com/office/powerpoint/2010/main" val="36401449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1901" y="668156"/>
            <a:ext cx="10515600" cy="1693079"/>
          </a:xfrm>
        </p:spPr>
        <p:txBody>
          <a:bodyPr>
            <a:normAutofit lnSpcReduction="10000"/>
          </a:bodyPr>
          <a:lstStyle/>
          <a:p>
            <a:pPr marL="0" indent="0">
              <a:buNone/>
            </a:pPr>
            <a:r>
              <a:rPr lang="tr-TR" dirty="0" smtClean="0"/>
              <a:t>AB’de hayvansal ürün pazarlanmasında üretici örgütleri etkili rol almaktadır.</a:t>
            </a:r>
          </a:p>
          <a:p>
            <a:pPr marL="0" indent="0">
              <a:buNone/>
            </a:pPr>
            <a:r>
              <a:rPr lang="tr-TR" dirty="0" smtClean="0"/>
              <a:t>Kooperatiflerin tedarik, üretim, pazarlama gibi alanlarda etkili oldukları bilinmektedir.  </a:t>
            </a:r>
            <a:endParaRPr lang="tr-TR" dirty="0"/>
          </a:p>
        </p:txBody>
      </p:sp>
      <p:sp>
        <p:nvSpPr>
          <p:cNvPr id="2" name="Dikdörtgen 1"/>
          <p:cNvSpPr/>
          <p:nvPr/>
        </p:nvSpPr>
        <p:spPr>
          <a:xfrm>
            <a:off x="1400537" y="2361235"/>
            <a:ext cx="8449519" cy="787652"/>
          </a:xfrm>
          <a:prstGeom prst="rect">
            <a:avLst/>
          </a:prstGeom>
        </p:spPr>
        <p:txBody>
          <a:bodyPr wrap="square">
            <a:spAutoFit/>
          </a:bodyPr>
          <a:lstStyle/>
          <a:p>
            <a:pPr indent="449580" algn="just">
              <a:lnSpc>
                <a:spcPct val="107000"/>
              </a:lnSpc>
              <a:spcAft>
                <a:spcPts val="800"/>
              </a:spcAft>
            </a:pPr>
            <a:r>
              <a:rPr lang="tr-TR" dirty="0">
                <a:latin typeface="Arial" panose="020B0604020202020204" pitchFamily="34" charset="0"/>
                <a:ea typeface="Calibri" panose="020F0502020204030204" pitchFamily="34" charset="0"/>
                <a:cs typeface="Times New Roman" panose="02020603050405020304" pitchFamily="18" charset="0"/>
              </a:rPr>
              <a:t>Tarım ve Ormancılık Sektörü ilk 10 Kooperatif ve Gelirleri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dirty="0">
                <a:latin typeface="Arial" panose="020B0604020202020204" pitchFamily="34" charset="0"/>
                <a:ea typeface="Calibri" panose="020F0502020204030204" pitchFamily="34" charset="0"/>
                <a:cs typeface="Times New Roman" panose="02020603050405020304" pitchFamily="18" charset="0"/>
              </a:rPr>
              <a:t>(http://ica.coop/</a:t>
            </a:r>
            <a:r>
              <a:rPr lang="tr-TR" dirty="0" err="1">
                <a:latin typeface="Arial" panose="020B0604020202020204" pitchFamily="34" charset="0"/>
                <a:ea typeface="Calibri" panose="020F0502020204030204" pitchFamily="34" charset="0"/>
                <a:cs typeface="Times New Roman" panose="02020603050405020304" pitchFamily="18" charset="0"/>
              </a:rPr>
              <a:t>sites</a:t>
            </a:r>
            <a:r>
              <a:rPr lang="tr-TR" dirty="0">
                <a:latin typeface="Arial" panose="020B0604020202020204" pitchFamily="34" charset="0"/>
                <a:ea typeface="Calibri" panose="020F0502020204030204" pitchFamily="34" charset="0"/>
                <a:cs typeface="Times New Roman" panose="02020603050405020304" pitchFamily="18" charset="0"/>
              </a:rPr>
              <a:t>/</a:t>
            </a:r>
            <a:r>
              <a:rPr lang="tr-TR" dirty="0" err="1">
                <a:latin typeface="Arial" panose="020B0604020202020204" pitchFamily="34" charset="0"/>
                <a:ea typeface="Calibri" panose="020F0502020204030204" pitchFamily="34" charset="0"/>
                <a:cs typeface="Times New Roman" panose="02020603050405020304" pitchFamily="18" charset="0"/>
              </a:rPr>
              <a:t>default</a:t>
            </a:r>
            <a:r>
              <a:rPr lang="tr-TR" dirty="0">
                <a:latin typeface="Arial" panose="020B0604020202020204" pitchFamily="34" charset="0"/>
                <a:ea typeface="Calibri" panose="020F0502020204030204" pitchFamily="34" charset="0"/>
                <a:cs typeface="Times New Roman" panose="02020603050405020304" pitchFamily="18" charset="0"/>
              </a:rPr>
              <a:t>/</a:t>
            </a:r>
            <a:r>
              <a:rPr lang="tr-TR" dirty="0" err="1">
                <a:latin typeface="Arial" panose="020B0604020202020204" pitchFamily="34" charset="0"/>
                <a:ea typeface="Calibri" panose="020F0502020204030204" pitchFamily="34" charset="0"/>
                <a:cs typeface="Times New Roman" panose="02020603050405020304" pitchFamily="18" charset="0"/>
              </a:rPr>
              <a:t>files</a:t>
            </a:r>
            <a:r>
              <a:rPr lang="tr-TR" dirty="0">
                <a:latin typeface="Arial" panose="020B0604020202020204" pitchFamily="34" charset="0"/>
                <a:ea typeface="Calibri" panose="020F0502020204030204" pitchFamily="34" charset="0"/>
                <a:cs typeface="Times New Roman" panose="02020603050405020304" pitchFamily="18" charset="0"/>
              </a:rPr>
              <a:t>/</a:t>
            </a:r>
            <a:r>
              <a:rPr lang="tr-TR" dirty="0" err="1">
                <a:latin typeface="Arial" panose="020B0604020202020204" pitchFamily="34" charset="0"/>
                <a:ea typeface="Calibri" panose="020F0502020204030204" pitchFamily="34" charset="0"/>
                <a:cs typeface="Times New Roman" panose="02020603050405020304" pitchFamily="18" charset="0"/>
              </a:rPr>
              <a:t>attachments</a:t>
            </a:r>
            <a:r>
              <a:rPr lang="tr-TR" dirty="0">
                <a:latin typeface="Arial" panose="020B0604020202020204" pitchFamily="34" charset="0"/>
                <a:ea typeface="Calibri" panose="020F0502020204030204" pitchFamily="34" charset="0"/>
                <a:cs typeface="Times New Roman" panose="02020603050405020304" pitchFamily="18" charset="0"/>
              </a:rPr>
              <a:t>/Global300%20Report%202011.pdf)</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lo 3"/>
          <p:cNvGraphicFramePr>
            <a:graphicFrameLocks noGrp="1"/>
          </p:cNvGraphicFramePr>
          <p:nvPr>
            <p:extLst>
              <p:ext uri="{D42A27DB-BD31-4B8C-83A1-F6EECF244321}">
                <p14:modId xmlns:p14="http://schemas.microsoft.com/office/powerpoint/2010/main" val="3185876459"/>
              </p:ext>
            </p:extLst>
          </p:nvPr>
        </p:nvGraphicFramePr>
        <p:xfrm>
          <a:off x="2361234" y="3478122"/>
          <a:ext cx="7488822" cy="2934252"/>
        </p:xfrm>
        <a:graphic>
          <a:graphicData uri="http://schemas.openxmlformats.org/drawingml/2006/table">
            <a:tbl>
              <a:tblPr firstRow="1" firstCol="1" bandRow="1">
                <a:tableStyleId>{5C22544A-7EE6-4342-B048-85BDC9FD1C3A}</a:tableStyleId>
              </a:tblPr>
              <a:tblGrid>
                <a:gridCol w="547413">
                  <a:extLst>
                    <a:ext uri="{9D8B030D-6E8A-4147-A177-3AD203B41FA5}">
                      <a16:colId xmlns:a16="http://schemas.microsoft.com/office/drawing/2014/main" val="958740014"/>
                    </a:ext>
                  </a:extLst>
                </a:gridCol>
                <a:gridCol w="3965631">
                  <a:extLst>
                    <a:ext uri="{9D8B030D-6E8A-4147-A177-3AD203B41FA5}">
                      <a16:colId xmlns:a16="http://schemas.microsoft.com/office/drawing/2014/main" val="3080147306"/>
                    </a:ext>
                  </a:extLst>
                </a:gridCol>
                <a:gridCol w="1433070">
                  <a:extLst>
                    <a:ext uri="{9D8B030D-6E8A-4147-A177-3AD203B41FA5}">
                      <a16:colId xmlns:a16="http://schemas.microsoft.com/office/drawing/2014/main" val="3839970764"/>
                    </a:ext>
                  </a:extLst>
                </a:gridCol>
                <a:gridCol w="1542708">
                  <a:extLst>
                    <a:ext uri="{9D8B030D-6E8A-4147-A177-3AD203B41FA5}">
                      <a16:colId xmlns:a16="http://schemas.microsoft.com/office/drawing/2014/main" val="3704560851"/>
                    </a:ext>
                  </a:extLst>
                </a:gridCol>
              </a:tblGrid>
              <a:tr h="252353">
                <a:tc>
                  <a:txBody>
                    <a:bodyPr/>
                    <a:lstStyle/>
                    <a:p>
                      <a:pPr algn="just">
                        <a:lnSpc>
                          <a:spcPct val="107000"/>
                        </a:lnSpc>
                        <a:spcAft>
                          <a:spcPts val="0"/>
                        </a:spcAft>
                      </a:pPr>
                      <a:r>
                        <a:rPr lang="tr-TR" sz="1200">
                          <a:effectLst/>
                        </a:rPr>
                        <a:t>Sıra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dirty="0">
                          <a:effectLst/>
                        </a:rPr>
                        <a:t>İsim</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Ülke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Gelir (USD bn)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12946359"/>
                  </a:ext>
                </a:extLst>
              </a:tr>
              <a:tr h="487618">
                <a:tc>
                  <a:txBody>
                    <a:bodyPr/>
                    <a:lstStyle/>
                    <a:p>
                      <a:pPr algn="just">
                        <a:lnSpc>
                          <a:spcPct val="107000"/>
                        </a:lnSpc>
                        <a:spcAft>
                          <a:spcPts val="0"/>
                        </a:spcAft>
                      </a:pPr>
                      <a:r>
                        <a:rPr lang="tr-TR" sz="1200">
                          <a:effectLst/>
                        </a:rPr>
                        <a:t>1</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Zen-Noh (National Federation of Agricultural Co-operatives)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Japan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56.99</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6281995"/>
                  </a:ext>
                </a:extLst>
              </a:tr>
              <a:tr h="243809">
                <a:tc>
                  <a:txBody>
                    <a:bodyPr/>
                    <a:lstStyle/>
                    <a:p>
                      <a:pPr algn="just">
                        <a:lnSpc>
                          <a:spcPct val="107000"/>
                        </a:lnSpc>
                        <a:spcAft>
                          <a:spcPts val="0"/>
                        </a:spcAft>
                      </a:pPr>
                      <a:r>
                        <a:rPr lang="tr-TR" sz="1200">
                          <a:effectLst/>
                        </a:rPr>
                        <a:t>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Zenkyoren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Japan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52.33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82633415"/>
                  </a:ext>
                </a:extLst>
              </a:tr>
              <a:tr h="243809">
                <a:tc>
                  <a:txBody>
                    <a:bodyPr/>
                    <a:lstStyle/>
                    <a:p>
                      <a:pPr algn="just">
                        <a:lnSpc>
                          <a:spcPct val="107000"/>
                        </a:lnSpc>
                        <a:spcAft>
                          <a:spcPts val="0"/>
                        </a:spcAft>
                      </a:pPr>
                      <a:r>
                        <a:rPr lang="tr-TR" sz="1200">
                          <a:effectLst/>
                        </a:rPr>
                        <a:t>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National Agricultural Cooperative Federation (NACF)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Korea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32.39</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90420909"/>
                  </a:ext>
                </a:extLst>
              </a:tr>
              <a:tr h="243809">
                <a:tc>
                  <a:txBody>
                    <a:bodyPr/>
                    <a:lstStyle/>
                    <a:p>
                      <a:pPr algn="just">
                        <a:lnSpc>
                          <a:spcPct val="107000"/>
                        </a:lnSpc>
                        <a:spcAft>
                          <a:spcPts val="0"/>
                        </a:spcAft>
                      </a:pPr>
                      <a:r>
                        <a:rPr lang="tr-TR" sz="1200">
                          <a:effectLst/>
                        </a:rPr>
                        <a:t>4</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CHS Inc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United States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32.17</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40154230"/>
                  </a:ext>
                </a:extLst>
              </a:tr>
              <a:tr h="243809">
                <a:tc>
                  <a:txBody>
                    <a:bodyPr/>
                    <a:lstStyle/>
                    <a:p>
                      <a:pPr algn="just">
                        <a:lnSpc>
                          <a:spcPct val="107000"/>
                        </a:lnSpc>
                        <a:spcAft>
                          <a:spcPts val="0"/>
                        </a:spcAft>
                      </a:pPr>
                      <a:r>
                        <a:rPr lang="tr-TR" sz="1200">
                          <a:effectLst/>
                        </a:rPr>
                        <a:t>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Covea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France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17.74</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11470438"/>
                  </a:ext>
                </a:extLst>
              </a:tr>
              <a:tr h="243809">
                <a:tc>
                  <a:txBody>
                    <a:bodyPr/>
                    <a:lstStyle/>
                    <a:p>
                      <a:pPr algn="just">
                        <a:lnSpc>
                          <a:spcPct val="107000"/>
                        </a:lnSpc>
                        <a:spcAft>
                          <a:spcPts val="0"/>
                        </a:spcAft>
                      </a:pPr>
                      <a:r>
                        <a:rPr lang="tr-TR" sz="1200">
                          <a:effectLst/>
                        </a:rPr>
                        <a:t>6</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BayWa Group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Germany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12.24</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0705618"/>
                  </a:ext>
                </a:extLst>
              </a:tr>
              <a:tr h="243809">
                <a:tc>
                  <a:txBody>
                    <a:bodyPr/>
                    <a:lstStyle/>
                    <a:p>
                      <a:pPr algn="just">
                        <a:lnSpc>
                          <a:spcPct val="107000"/>
                        </a:lnSpc>
                        <a:spcAft>
                          <a:spcPts val="0"/>
                        </a:spcAft>
                      </a:pPr>
                      <a:r>
                        <a:rPr lang="tr-TR" sz="1200">
                          <a:effectLst/>
                        </a:rPr>
                        <a:t>7</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Land O'Lakes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United States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12.04</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28746046"/>
                  </a:ext>
                </a:extLst>
              </a:tr>
              <a:tr h="243809">
                <a:tc>
                  <a:txBody>
                    <a:bodyPr/>
                    <a:lstStyle/>
                    <a:p>
                      <a:pPr algn="just">
                        <a:lnSpc>
                          <a:spcPct val="107000"/>
                        </a:lnSpc>
                        <a:spcAft>
                          <a:spcPts val="0"/>
                        </a:spcAft>
                      </a:pPr>
                      <a:r>
                        <a:rPr lang="tr-TR" sz="1200">
                          <a:effectLst/>
                        </a:rPr>
                        <a:t>8</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Dairy Farmers of America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United States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11.82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24648306"/>
                  </a:ext>
                </a:extLst>
              </a:tr>
              <a:tr h="243809">
                <a:tc>
                  <a:txBody>
                    <a:bodyPr/>
                    <a:lstStyle/>
                    <a:p>
                      <a:pPr algn="just">
                        <a:lnSpc>
                          <a:spcPct val="107000"/>
                        </a:lnSpc>
                        <a:spcAft>
                          <a:spcPts val="0"/>
                        </a:spcAft>
                      </a:pPr>
                      <a:r>
                        <a:rPr lang="tr-TR" sz="1200">
                          <a:effectLst/>
                        </a:rPr>
                        <a:t>9</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Fonterra Co-operative Group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New Zealand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11.34</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20740288"/>
                  </a:ext>
                </a:extLst>
              </a:tr>
              <a:tr h="243809">
                <a:tc>
                  <a:txBody>
                    <a:bodyPr/>
                    <a:lstStyle/>
                    <a:p>
                      <a:pPr algn="just">
                        <a:lnSpc>
                          <a:spcPct val="107000"/>
                        </a:lnSpc>
                        <a:spcAft>
                          <a:spcPts val="0"/>
                        </a:spcAft>
                      </a:pPr>
                      <a:r>
                        <a:rPr lang="tr-TR" sz="1200">
                          <a:effectLst/>
                        </a:rPr>
                        <a:t>10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Arla Foods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Denmark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dirty="0">
                          <a:effectLst/>
                        </a:rPr>
                        <a:t>9.25</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73538549"/>
                  </a:ext>
                </a:extLst>
              </a:tr>
            </a:tbl>
          </a:graphicData>
        </a:graphic>
      </p:graphicFrame>
    </p:spTree>
    <p:extLst>
      <p:ext uri="{BB962C8B-B14F-4D97-AF65-F5344CB8AC3E}">
        <p14:creationId xmlns:p14="http://schemas.microsoft.com/office/powerpoint/2010/main" val="8166621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68101"/>
            <a:ext cx="10515600" cy="5308862"/>
          </a:xfrm>
        </p:spPr>
        <p:txBody>
          <a:bodyPr/>
          <a:lstStyle/>
          <a:p>
            <a:pPr marL="0" indent="0">
              <a:buNone/>
            </a:pPr>
            <a:r>
              <a:rPr lang="tr-TR" dirty="0"/>
              <a:t>AB Ülkelerinde Tarım Kooperatiflerinin Pazar Payları</a:t>
            </a:r>
          </a:p>
          <a:p>
            <a:pPr marL="0" indent="0">
              <a:buNone/>
            </a:pPr>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1528963704"/>
              </p:ext>
            </p:extLst>
          </p:nvPr>
        </p:nvGraphicFramePr>
        <p:xfrm>
          <a:off x="1701479" y="1458410"/>
          <a:ext cx="8646287" cy="4213184"/>
        </p:xfrm>
        <a:graphic>
          <a:graphicData uri="http://schemas.openxmlformats.org/drawingml/2006/table">
            <a:tbl>
              <a:tblPr firstRow="1" firstCol="1" bandRow="1">
                <a:tableStyleId>{616DA210-FB5B-4158-B5E0-FEB733F419BA}</a:tableStyleId>
              </a:tblPr>
              <a:tblGrid>
                <a:gridCol w="1234808">
                  <a:extLst>
                    <a:ext uri="{9D8B030D-6E8A-4147-A177-3AD203B41FA5}">
                      <a16:colId xmlns:a16="http://schemas.microsoft.com/office/drawing/2014/main" val="1377889299"/>
                    </a:ext>
                  </a:extLst>
                </a:gridCol>
                <a:gridCol w="1245832">
                  <a:extLst>
                    <a:ext uri="{9D8B030D-6E8A-4147-A177-3AD203B41FA5}">
                      <a16:colId xmlns:a16="http://schemas.microsoft.com/office/drawing/2014/main" val="3164184912"/>
                    </a:ext>
                  </a:extLst>
                </a:gridCol>
                <a:gridCol w="859053">
                  <a:extLst>
                    <a:ext uri="{9D8B030D-6E8A-4147-A177-3AD203B41FA5}">
                      <a16:colId xmlns:a16="http://schemas.microsoft.com/office/drawing/2014/main" val="315588377"/>
                    </a:ext>
                  </a:extLst>
                </a:gridCol>
                <a:gridCol w="682879">
                  <a:extLst>
                    <a:ext uri="{9D8B030D-6E8A-4147-A177-3AD203B41FA5}">
                      <a16:colId xmlns:a16="http://schemas.microsoft.com/office/drawing/2014/main" val="711370650"/>
                    </a:ext>
                  </a:extLst>
                </a:gridCol>
                <a:gridCol w="1043214">
                  <a:extLst>
                    <a:ext uri="{9D8B030D-6E8A-4147-A177-3AD203B41FA5}">
                      <a16:colId xmlns:a16="http://schemas.microsoft.com/office/drawing/2014/main" val="3865385973"/>
                    </a:ext>
                  </a:extLst>
                </a:gridCol>
                <a:gridCol w="1043214">
                  <a:extLst>
                    <a:ext uri="{9D8B030D-6E8A-4147-A177-3AD203B41FA5}">
                      <a16:colId xmlns:a16="http://schemas.microsoft.com/office/drawing/2014/main" val="3651195773"/>
                    </a:ext>
                  </a:extLst>
                </a:gridCol>
                <a:gridCol w="950933">
                  <a:extLst>
                    <a:ext uri="{9D8B030D-6E8A-4147-A177-3AD203B41FA5}">
                      <a16:colId xmlns:a16="http://schemas.microsoft.com/office/drawing/2014/main" val="1298552085"/>
                    </a:ext>
                  </a:extLst>
                </a:gridCol>
                <a:gridCol w="853408">
                  <a:extLst>
                    <a:ext uri="{9D8B030D-6E8A-4147-A177-3AD203B41FA5}">
                      <a16:colId xmlns:a16="http://schemas.microsoft.com/office/drawing/2014/main" val="685512741"/>
                    </a:ext>
                  </a:extLst>
                </a:gridCol>
                <a:gridCol w="732946">
                  <a:extLst>
                    <a:ext uri="{9D8B030D-6E8A-4147-A177-3AD203B41FA5}">
                      <a16:colId xmlns:a16="http://schemas.microsoft.com/office/drawing/2014/main" val="4060409275"/>
                    </a:ext>
                  </a:extLst>
                </a:gridCol>
              </a:tblGrid>
              <a:tr h="327285">
                <a:tc rowSpan="2">
                  <a:txBody>
                    <a:bodyPr/>
                    <a:lstStyle/>
                    <a:p>
                      <a:pPr algn="ctr">
                        <a:lnSpc>
                          <a:spcPct val="107000"/>
                        </a:lnSpc>
                        <a:spcBef>
                          <a:spcPts val="500"/>
                        </a:spcBef>
                        <a:spcAft>
                          <a:spcPts val="0"/>
                        </a:spcAft>
                      </a:pPr>
                      <a:r>
                        <a:rPr lang="tr-TR" sz="1200" dirty="0">
                          <a:effectLst/>
                        </a:rPr>
                        <a:t>Ülkeler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algn="ctr">
                        <a:lnSpc>
                          <a:spcPct val="107000"/>
                        </a:lnSpc>
                        <a:spcBef>
                          <a:spcPts val="500"/>
                        </a:spcBef>
                        <a:spcAft>
                          <a:spcPts val="0"/>
                        </a:spcAft>
                      </a:pPr>
                      <a:r>
                        <a:rPr lang="tr-TR" sz="1200">
                          <a:effectLst/>
                        </a:rPr>
                        <a:t>Kooperatif Sayısı</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algn="ctr">
                        <a:lnSpc>
                          <a:spcPct val="107000"/>
                        </a:lnSpc>
                        <a:spcBef>
                          <a:spcPts val="500"/>
                        </a:spcBef>
                        <a:spcAft>
                          <a:spcPts val="0"/>
                        </a:spcAft>
                      </a:pPr>
                      <a:r>
                        <a:rPr lang="tr-TR" sz="1200" dirty="0">
                          <a:effectLst/>
                        </a:rPr>
                        <a:t>Ortak sayısı (bin)</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6">
                  <a:txBody>
                    <a:bodyPr/>
                    <a:lstStyle/>
                    <a:p>
                      <a:pPr algn="ctr">
                        <a:lnSpc>
                          <a:spcPct val="107000"/>
                        </a:lnSpc>
                        <a:spcBef>
                          <a:spcPts val="500"/>
                        </a:spcBef>
                        <a:spcAft>
                          <a:spcPts val="0"/>
                        </a:spcAft>
                      </a:pPr>
                      <a:r>
                        <a:rPr lang="tr-TR" sz="1200" dirty="0">
                          <a:effectLst/>
                        </a:rPr>
                        <a:t>Pazar Payları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832823494"/>
                  </a:ext>
                </a:extLst>
              </a:tr>
              <a:tr h="498119">
                <a:tc vMerge="1">
                  <a:txBody>
                    <a:bodyPr/>
                    <a:lstStyle/>
                    <a:p>
                      <a:endParaRPr lang="tr-TR"/>
                    </a:p>
                  </a:txBody>
                  <a:tcPr/>
                </a:tc>
                <a:tc vMerge="1">
                  <a:txBody>
                    <a:bodyPr/>
                    <a:lstStyle/>
                    <a:p>
                      <a:endParaRPr lang="tr-TR"/>
                    </a:p>
                  </a:txBody>
                  <a:tcPr/>
                </a:tc>
                <a:tc vMerge="1">
                  <a:txBody>
                    <a:bodyPr/>
                    <a:lstStyle/>
                    <a:p>
                      <a:endParaRPr lang="tr-TR"/>
                    </a:p>
                  </a:txBody>
                  <a:tcPr/>
                </a:tc>
                <a:tc>
                  <a:txBody>
                    <a:bodyPr/>
                    <a:lstStyle/>
                    <a:p>
                      <a:pPr algn="ctr">
                        <a:lnSpc>
                          <a:spcPct val="107000"/>
                        </a:lnSpc>
                        <a:spcBef>
                          <a:spcPts val="500"/>
                        </a:spcBef>
                        <a:spcAft>
                          <a:spcPts val="0"/>
                        </a:spcAft>
                      </a:pPr>
                      <a:r>
                        <a:rPr lang="tr-TR" sz="1200">
                          <a:effectLst/>
                        </a:rPr>
                        <a:t>Süt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500"/>
                        </a:spcBef>
                        <a:spcAft>
                          <a:spcPts val="0"/>
                        </a:spcAft>
                      </a:pPr>
                      <a:r>
                        <a:rPr lang="tr-TR" sz="1200" dirty="0">
                          <a:effectLst/>
                        </a:rPr>
                        <a:t>Tahıl</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500"/>
                        </a:spcBef>
                        <a:spcAft>
                          <a:spcPts val="0"/>
                        </a:spcAft>
                      </a:pPr>
                      <a:r>
                        <a:rPr lang="tr-TR" sz="1200">
                          <a:effectLst/>
                        </a:rPr>
                        <a:t>Et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500"/>
                        </a:spcBef>
                        <a:spcAft>
                          <a:spcPts val="0"/>
                        </a:spcAft>
                      </a:pPr>
                      <a:r>
                        <a:rPr lang="tr-TR" sz="1200">
                          <a:effectLst/>
                        </a:rPr>
                        <a:t>Meyve Sebze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500"/>
                        </a:spcBef>
                        <a:spcAft>
                          <a:spcPts val="0"/>
                        </a:spcAft>
                      </a:pPr>
                      <a:r>
                        <a:rPr lang="tr-TR" sz="1200">
                          <a:effectLst/>
                        </a:rPr>
                        <a:t>Diğer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500"/>
                        </a:spcBef>
                        <a:spcAft>
                          <a:spcPts val="0"/>
                        </a:spcAft>
                      </a:pPr>
                      <a:r>
                        <a:rPr lang="tr-TR" sz="1200">
                          <a:effectLst/>
                        </a:rPr>
                        <a:t>Girdi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146661"/>
                  </a:ext>
                </a:extLst>
              </a:tr>
              <a:tr h="442777">
                <a:tc>
                  <a:txBody>
                    <a:bodyPr/>
                    <a:lstStyle/>
                    <a:p>
                      <a:pPr algn="ctr">
                        <a:lnSpc>
                          <a:spcPct val="107000"/>
                        </a:lnSpc>
                        <a:spcAft>
                          <a:spcPts val="0"/>
                        </a:spcAft>
                      </a:pPr>
                      <a:r>
                        <a:rPr lang="tr-TR" sz="1200" dirty="0">
                          <a:effectLst/>
                        </a:rPr>
                        <a:t>Avusturya*</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dirty="0">
                          <a:effectLst/>
                        </a:rPr>
                        <a:t>1049</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405,93</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44</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60</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20</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 </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 </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Yem mad.90</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62445048"/>
                  </a:ext>
                </a:extLst>
              </a:tr>
              <a:tr h="442777">
                <a:tc>
                  <a:txBody>
                    <a:bodyPr/>
                    <a:lstStyle/>
                    <a:p>
                      <a:pPr algn="ctr">
                        <a:lnSpc>
                          <a:spcPct val="107000"/>
                        </a:lnSpc>
                        <a:spcAft>
                          <a:spcPts val="0"/>
                        </a:spcAft>
                      </a:pPr>
                      <a:r>
                        <a:rPr lang="tr-TR" sz="1200" dirty="0">
                          <a:effectLst/>
                        </a:rPr>
                        <a:t>Almanya*</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dirty="0">
                          <a:effectLst/>
                        </a:rPr>
                        <a:t>2994</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1807,0</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70</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 </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28</a:t>
                      </a:r>
                    </a:p>
                    <a:p>
                      <a:pPr algn="ctr">
                        <a:lnSpc>
                          <a:spcPct val="107000"/>
                        </a:lnSpc>
                        <a:spcAft>
                          <a:spcPts val="0"/>
                        </a:spcAft>
                      </a:pPr>
                      <a:r>
                        <a:rPr lang="tr-TR" sz="1200">
                          <a:effectLst/>
                        </a:rPr>
                        <a:t>sığır,domuz</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50</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 </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 </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08442463"/>
                  </a:ext>
                </a:extLst>
              </a:tr>
              <a:tr h="648104">
                <a:tc>
                  <a:txBody>
                    <a:bodyPr/>
                    <a:lstStyle/>
                    <a:p>
                      <a:pPr algn="ctr">
                        <a:lnSpc>
                          <a:spcPct val="107000"/>
                        </a:lnSpc>
                        <a:spcAft>
                          <a:spcPts val="0"/>
                        </a:spcAft>
                      </a:pPr>
                      <a:r>
                        <a:rPr lang="tr-TR" sz="1200">
                          <a:effectLst/>
                        </a:rPr>
                        <a:t> </a:t>
                      </a:r>
                      <a:endParaRPr lang="tr-TR" sz="1100">
                        <a:effectLst/>
                      </a:endParaRPr>
                    </a:p>
                    <a:p>
                      <a:pPr algn="ctr">
                        <a:lnSpc>
                          <a:spcPct val="107000"/>
                        </a:lnSpc>
                        <a:spcAft>
                          <a:spcPts val="0"/>
                        </a:spcAft>
                      </a:pPr>
                      <a:r>
                        <a:rPr lang="tr-TR" sz="1200">
                          <a:effectLst/>
                        </a:rPr>
                        <a:t>Finlandiya*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dirty="0">
                          <a:effectLst/>
                        </a:rPr>
                        <a:t> </a:t>
                      </a:r>
                    </a:p>
                    <a:p>
                      <a:pPr algn="ctr">
                        <a:lnSpc>
                          <a:spcPct val="107000"/>
                        </a:lnSpc>
                        <a:spcAft>
                          <a:spcPts val="0"/>
                        </a:spcAft>
                      </a:pPr>
                      <a:r>
                        <a:rPr lang="tr-TR" sz="1200" dirty="0">
                          <a:effectLst/>
                        </a:rPr>
                        <a:t>46</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 </a:t>
                      </a:r>
                    </a:p>
                    <a:p>
                      <a:pPr algn="ctr">
                        <a:lnSpc>
                          <a:spcPct val="107000"/>
                        </a:lnSpc>
                        <a:spcAft>
                          <a:spcPts val="0"/>
                        </a:spcAft>
                      </a:pPr>
                      <a:r>
                        <a:rPr lang="tr-TR" sz="1200" dirty="0">
                          <a:effectLst/>
                        </a:rPr>
                        <a:t>183</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 </a:t>
                      </a:r>
                    </a:p>
                    <a:p>
                      <a:pPr algn="ctr">
                        <a:lnSpc>
                          <a:spcPct val="107000"/>
                        </a:lnSpc>
                        <a:spcAft>
                          <a:spcPts val="0"/>
                        </a:spcAft>
                      </a:pPr>
                      <a:r>
                        <a:rPr lang="tr-TR" sz="1200" dirty="0">
                          <a:effectLst/>
                        </a:rPr>
                        <a:t>97</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 </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 </a:t>
                      </a:r>
                    </a:p>
                    <a:p>
                      <a:pPr algn="ctr">
                        <a:lnSpc>
                          <a:spcPct val="107000"/>
                        </a:lnSpc>
                        <a:spcAft>
                          <a:spcPts val="0"/>
                        </a:spcAft>
                      </a:pPr>
                      <a:r>
                        <a:rPr lang="tr-TR" sz="1200" dirty="0">
                          <a:effectLst/>
                        </a:rPr>
                        <a:t>83</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 </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Yumurta 47</a:t>
                      </a:r>
                    </a:p>
                    <a:p>
                      <a:pPr algn="ctr">
                        <a:lnSpc>
                          <a:spcPct val="107000"/>
                        </a:lnSpc>
                        <a:spcAft>
                          <a:spcPts val="0"/>
                        </a:spcAft>
                      </a:pPr>
                      <a:r>
                        <a:rPr lang="tr-TR" sz="1200">
                          <a:effectLst/>
                        </a:rPr>
                        <a:t>Orman 37</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 </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40001698"/>
                  </a:ext>
                </a:extLst>
              </a:tr>
              <a:tr h="664165">
                <a:tc>
                  <a:txBody>
                    <a:bodyPr/>
                    <a:lstStyle/>
                    <a:p>
                      <a:pPr algn="ctr">
                        <a:lnSpc>
                          <a:spcPct val="107000"/>
                        </a:lnSpc>
                        <a:spcAft>
                          <a:spcPts val="0"/>
                        </a:spcAft>
                      </a:pPr>
                      <a:r>
                        <a:rPr lang="tr-TR" sz="1200">
                          <a:effectLst/>
                        </a:rPr>
                        <a:t> </a:t>
                      </a:r>
                      <a:endParaRPr lang="tr-TR" sz="1100">
                        <a:effectLst/>
                      </a:endParaRPr>
                    </a:p>
                    <a:p>
                      <a:pPr algn="ctr">
                        <a:lnSpc>
                          <a:spcPct val="107000"/>
                        </a:lnSpc>
                        <a:spcAft>
                          <a:spcPts val="0"/>
                        </a:spcAft>
                      </a:pPr>
                      <a:r>
                        <a:rPr lang="tr-TR" sz="1200">
                          <a:effectLst/>
                        </a:rPr>
                        <a:t>Fransa*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 </a:t>
                      </a:r>
                    </a:p>
                    <a:p>
                      <a:pPr algn="ctr">
                        <a:lnSpc>
                          <a:spcPct val="107000"/>
                        </a:lnSpc>
                        <a:spcAft>
                          <a:spcPts val="0"/>
                        </a:spcAft>
                      </a:pPr>
                      <a:r>
                        <a:rPr lang="tr-TR" sz="1200">
                          <a:effectLst/>
                        </a:rPr>
                        <a:t> </a:t>
                      </a:r>
                    </a:p>
                    <a:p>
                      <a:pPr algn="ctr">
                        <a:lnSpc>
                          <a:spcPct val="107000"/>
                        </a:lnSpc>
                        <a:spcAft>
                          <a:spcPts val="0"/>
                        </a:spcAft>
                      </a:pPr>
                      <a:r>
                        <a:rPr lang="tr-TR" sz="1200">
                          <a:effectLst/>
                        </a:rPr>
                        <a:t>3000</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 </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 </a:t>
                      </a:r>
                    </a:p>
                    <a:p>
                      <a:pPr algn="ctr">
                        <a:lnSpc>
                          <a:spcPct val="107000"/>
                        </a:lnSpc>
                        <a:spcAft>
                          <a:spcPts val="0"/>
                        </a:spcAft>
                      </a:pPr>
                      <a:r>
                        <a:rPr lang="tr-TR" sz="1200" dirty="0">
                          <a:effectLst/>
                        </a:rPr>
                        <a:t> </a:t>
                      </a:r>
                    </a:p>
                    <a:p>
                      <a:pPr algn="ctr">
                        <a:lnSpc>
                          <a:spcPct val="107000"/>
                        </a:lnSpc>
                        <a:spcAft>
                          <a:spcPts val="0"/>
                        </a:spcAft>
                      </a:pPr>
                      <a:r>
                        <a:rPr lang="tr-TR" sz="1200" dirty="0">
                          <a:effectLst/>
                        </a:rPr>
                        <a:t>37</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 </a:t>
                      </a:r>
                    </a:p>
                    <a:p>
                      <a:pPr algn="ctr">
                        <a:lnSpc>
                          <a:spcPct val="107000"/>
                        </a:lnSpc>
                        <a:spcAft>
                          <a:spcPts val="0"/>
                        </a:spcAft>
                      </a:pPr>
                      <a:r>
                        <a:rPr lang="tr-TR" sz="1200" dirty="0">
                          <a:effectLst/>
                        </a:rPr>
                        <a:t> </a:t>
                      </a:r>
                    </a:p>
                    <a:p>
                      <a:pPr algn="ctr">
                        <a:lnSpc>
                          <a:spcPct val="107000"/>
                        </a:lnSpc>
                        <a:spcAft>
                          <a:spcPts val="0"/>
                        </a:spcAft>
                      </a:pPr>
                      <a:r>
                        <a:rPr lang="tr-TR" sz="1200" dirty="0">
                          <a:effectLst/>
                        </a:rPr>
                        <a:t>74</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 </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 </a:t>
                      </a:r>
                    </a:p>
                    <a:p>
                      <a:pPr algn="ctr">
                        <a:lnSpc>
                          <a:spcPct val="107000"/>
                        </a:lnSpc>
                        <a:spcAft>
                          <a:spcPts val="0"/>
                        </a:spcAft>
                      </a:pPr>
                      <a:r>
                        <a:rPr lang="tr-TR" sz="1200" dirty="0">
                          <a:effectLst/>
                        </a:rPr>
                        <a:t> </a:t>
                      </a:r>
                    </a:p>
                    <a:p>
                      <a:pPr algn="ctr">
                        <a:lnSpc>
                          <a:spcPct val="107000"/>
                        </a:lnSpc>
                        <a:spcAft>
                          <a:spcPts val="0"/>
                        </a:spcAft>
                      </a:pPr>
                      <a:r>
                        <a:rPr lang="tr-TR" sz="1200" dirty="0">
                          <a:effectLst/>
                        </a:rPr>
                        <a:t>35</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Şeker 62</a:t>
                      </a:r>
                    </a:p>
                    <a:p>
                      <a:pPr algn="ctr">
                        <a:lnSpc>
                          <a:spcPct val="107000"/>
                        </a:lnSpc>
                        <a:spcAft>
                          <a:spcPts val="0"/>
                        </a:spcAft>
                      </a:pPr>
                      <a:r>
                        <a:rPr lang="tr-TR" sz="1200" dirty="0">
                          <a:effectLst/>
                        </a:rPr>
                        <a:t>Suni toh.95</a:t>
                      </a:r>
                    </a:p>
                    <a:p>
                      <a:pPr algn="ctr">
                        <a:lnSpc>
                          <a:spcPct val="107000"/>
                        </a:lnSpc>
                        <a:spcAft>
                          <a:spcPts val="0"/>
                        </a:spcAft>
                      </a:pPr>
                      <a:r>
                        <a:rPr lang="tr-TR" sz="1200" dirty="0">
                          <a:effectLst/>
                        </a:rPr>
                        <a:t>Bal 20</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 </a:t>
                      </a:r>
                    </a:p>
                    <a:p>
                      <a:pPr algn="ctr">
                        <a:lnSpc>
                          <a:spcPct val="107000"/>
                        </a:lnSpc>
                        <a:spcAft>
                          <a:spcPts val="0"/>
                        </a:spcAft>
                      </a:pPr>
                      <a:r>
                        <a:rPr lang="tr-TR" sz="1200">
                          <a:effectLst/>
                        </a:rPr>
                        <a:t>Yem 70</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00383811"/>
                  </a:ext>
                </a:extLst>
              </a:tr>
              <a:tr h="249060">
                <a:tc>
                  <a:txBody>
                    <a:bodyPr/>
                    <a:lstStyle/>
                    <a:p>
                      <a:pPr algn="ctr">
                        <a:lnSpc>
                          <a:spcPct val="107000"/>
                        </a:lnSpc>
                        <a:spcAft>
                          <a:spcPts val="0"/>
                        </a:spcAft>
                      </a:pPr>
                      <a:r>
                        <a:rPr lang="tr-TR" sz="1200">
                          <a:effectLst/>
                        </a:rPr>
                        <a:t>İrlanda*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150</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181,0</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97</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 </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 </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 </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 </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 </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08383248"/>
                  </a:ext>
                </a:extLst>
              </a:tr>
              <a:tr h="442777">
                <a:tc>
                  <a:txBody>
                    <a:bodyPr/>
                    <a:lstStyle/>
                    <a:p>
                      <a:pPr algn="ctr">
                        <a:lnSpc>
                          <a:spcPct val="107000"/>
                        </a:lnSpc>
                        <a:spcAft>
                          <a:spcPts val="0"/>
                        </a:spcAft>
                      </a:pPr>
                      <a:r>
                        <a:rPr lang="tr-TR" sz="1200">
                          <a:effectLst/>
                        </a:rPr>
                        <a:t>İspanya*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3989</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972,380</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40</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35</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35 sığır</a:t>
                      </a:r>
                    </a:p>
                    <a:p>
                      <a:pPr algn="ctr">
                        <a:lnSpc>
                          <a:spcPct val="107000"/>
                        </a:lnSpc>
                        <a:spcAft>
                          <a:spcPts val="0"/>
                        </a:spcAft>
                      </a:pPr>
                      <a:r>
                        <a:rPr lang="tr-TR" sz="1200">
                          <a:effectLst/>
                        </a:rPr>
                        <a:t>25 domuz</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15-45</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Orman 70</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 </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61832269"/>
                  </a:ext>
                </a:extLst>
              </a:tr>
              <a:tr h="249060">
                <a:tc>
                  <a:txBody>
                    <a:bodyPr/>
                    <a:lstStyle/>
                    <a:p>
                      <a:pPr algn="ctr">
                        <a:lnSpc>
                          <a:spcPct val="107000"/>
                        </a:lnSpc>
                        <a:spcAft>
                          <a:spcPts val="0"/>
                        </a:spcAft>
                      </a:pPr>
                      <a:r>
                        <a:rPr lang="tr-TR" sz="1200">
                          <a:effectLst/>
                        </a:rPr>
                        <a:t>Letonya*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107</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 </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34</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35</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 </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 </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 </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 </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86428626"/>
                  </a:ext>
                </a:extLst>
              </a:tr>
              <a:tr h="249060">
                <a:tc>
                  <a:txBody>
                    <a:bodyPr/>
                    <a:lstStyle/>
                    <a:p>
                      <a:pPr algn="ctr">
                        <a:lnSpc>
                          <a:spcPct val="107000"/>
                        </a:lnSpc>
                        <a:spcAft>
                          <a:spcPts val="0"/>
                        </a:spcAft>
                      </a:pPr>
                      <a:r>
                        <a:rPr lang="tr-TR" sz="1200">
                          <a:effectLst/>
                        </a:rPr>
                        <a:t>Slovenya**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86</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19,54</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80</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28</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76</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a:effectLst/>
                        </a:rPr>
                        <a:t>76</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Orman 90</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tr-TR" sz="1200" dirty="0">
                          <a:effectLst/>
                        </a:rPr>
                        <a:t> </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91859909"/>
                  </a:ext>
                </a:extLst>
              </a:tr>
            </a:tbl>
          </a:graphicData>
        </a:graphic>
      </p:graphicFrame>
      <p:sp>
        <p:nvSpPr>
          <p:cNvPr id="5" name="Dikdörtgen 4"/>
          <p:cNvSpPr/>
          <p:nvPr/>
        </p:nvSpPr>
        <p:spPr>
          <a:xfrm>
            <a:off x="3730599" y="5883737"/>
            <a:ext cx="6096000" cy="856325"/>
          </a:xfrm>
          <a:prstGeom prst="rect">
            <a:avLst/>
          </a:prstGeom>
        </p:spPr>
        <p:txBody>
          <a:bodyPr>
            <a:spAutoFit/>
          </a:bodyPr>
          <a:lstStyle/>
          <a:p>
            <a:pPr marL="457200" algn="just">
              <a:lnSpc>
                <a:spcPct val="107000"/>
              </a:lnSpc>
              <a:spcBef>
                <a:spcPts val="500"/>
              </a:spcBef>
              <a:spcAft>
                <a:spcPts val="800"/>
              </a:spcAft>
            </a:pPr>
            <a:r>
              <a:rPr lang="tr-TR" sz="1400" dirty="0">
                <a:latin typeface="Arial" panose="020B0604020202020204" pitchFamily="34" charset="0"/>
                <a:ea typeface="Calibri" panose="020F0502020204030204" pitchFamily="34" charset="0"/>
                <a:cs typeface="Times New Roman" panose="02020603050405020304" pitchFamily="18" charset="0"/>
              </a:rPr>
              <a:t>(*</a:t>
            </a:r>
            <a:r>
              <a:rPr lang="tr-TR" sz="1400" dirty="0">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tr-TR" sz="1400" dirty="0">
                <a:latin typeface="Arial" panose="020B0604020202020204" pitchFamily="34" charset="0"/>
                <a:ea typeface="Calibri" panose="020F0502020204030204" pitchFamily="34" charset="0"/>
                <a:cs typeface="Times New Roman" panose="02020603050405020304" pitchFamily="18" charset="0"/>
              </a:rPr>
              <a:t>2008 yılı verilerini **</a:t>
            </a:r>
            <a:r>
              <a:rPr lang="tr-TR" sz="1400" dirty="0">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tr-TR" sz="1400" dirty="0">
                <a:latin typeface="Arial" panose="020B0604020202020204" pitchFamily="34" charset="0"/>
                <a:ea typeface="Calibri" panose="020F0502020204030204" pitchFamily="34" charset="0"/>
                <a:cs typeface="Times New Roman" panose="02020603050405020304" pitchFamily="18" charset="0"/>
              </a:rPr>
              <a:t>2003 yılı verilerini gösterir.)</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r>
              <a:rPr lang="tr-TR" sz="1400" dirty="0">
                <a:latin typeface="Arial" panose="020B0604020202020204" pitchFamily="34" charset="0"/>
                <a:ea typeface="Calibri" panose="020F0502020204030204" pitchFamily="34" charset="0"/>
              </a:rPr>
              <a:t>Kaynak: COGECA, </a:t>
            </a:r>
            <a:r>
              <a:rPr lang="tr-TR" sz="1400" dirty="0" err="1">
                <a:latin typeface="Arial" panose="020B0604020202020204" pitchFamily="34" charset="0"/>
                <a:ea typeface="Calibri" panose="020F0502020204030204" pitchFamily="34" charset="0"/>
              </a:rPr>
              <a:t>Agricultural</a:t>
            </a:r>
            <a:r>
              <a:rPr lang="tr-TR" sz="1400" dirty="0">
                <a:latin typeface="Arial" panose="020B0604020202020204" pitchFamily="34" charset="0"/>
                <a:ea typeface="Calibri" panose="020F0502020204030204" pitchFamily="34" charset="0"/>
              </a:rPr>
              <a:t> </a:t>
            </a:r>
            <a:r>
              <a:rPr lang="tr-TR" sz="1400" dirty="0" err="1">
                <a:latin typeface="Arial" panose="020B0604020202020204" pitchFamily="34" charset="0"/>
                <a:ea typeface="Calibri" panose="020F0502020204030204" pitchFamily="34" charset="0"/>
              </a:rPr>
              <a:t>Cooperatives</a:t>
            </a:r>
            <a:r>
              <a:rPr lang="tr-TR" sz="1400" dirty="0">
                <a:latin typeface="Arial" panose="020B0604020202020204" pitchFamily="34" charset="0"/>
                <a:ea typeface="Calibri" panose="020F0502020204030204" pitchFamily="34" charset="0"/>
              </a:rPr>
              <a:t> in Europe, Main </a:t>
            </a:r>
            <a:r>
              <a:rPr lang="tr-TR" sz="1400" dirty="0" err="1">
                <a:latin typeface="Arial" panose="020B0604020202020204" pitchFamily="34" charset="0"/>
                <a:ea typeface="Calibri" panose="020F0502020204030204" pitchFamily="34" charset="0"/>
              </a:rPr>
              <a:t>Issues</a:t>
            </a:r>
            <a:r>
              <a:rPr lang="tr-TR" sz="1400" dirty="0">
                <a:latin typeface="Arial" panose="020B0604020202020204" pitchFamily="34" charset="0"/>
                <a:ea typeface="Calibri" panose="020F0502020204030204" pitchFamily="34" charset="0"/>
              </a:rPr>
              <a:t> </a:t>
            </a:r>
            <a:r>
              <a:rPr lang="tr-TR" sz="1400" dirty="0" err="1">
                <a:latin typeface="Arial" panose="020B0604020202020204" pitchFamily="34" charset="0"/>
                <a:ea typeface="Calibri" panose="020F0502020204030204" pitchFamily="34" charset="0"/>
              </a:rPr>
              <a:t>and</a:t>
            </a:r>
            <a:r>
              <a:rPr lang="tr-TR" sz="1400" dirty="0">
                <a:latin typeface="Arial" panose="020B0604020202020204" pitchFamily="34" charset="0"/>
                <a:ea typeface="Calibri" panose="020F0502020204030204" pitchFamily="34" charset="0"/>
              </a:rPr>
              <a:t> </a:t>
            </a:r>
            <a:r>
              <a:rPr lang="tr-TR" sz="1400" dirty="0" err="1">
                <a:latin typeface="Arial" panose="020B0604020202020204" pitchFamily="34" charset="0"/>
                <a:ea typeface="Calibri" panose="020F0502020204030204" pitchFamily="34" charset="0"/>
              </a:rPr>
              <a:t>Trends</a:t>
            </a:r>
            <a:r>
              <a:rPr lang="tr-TR" sz="1400" dirty="0">
                <a:latin typeface="Arial" panose="020B0604020202020204" pitchFamily="34" charset="0"/>
                <a:ea typeface="Calibri" panose="020F0502020204030204" pitchFamily="34" charset="0"/>
              </a:rPr>
              <a:t>, 15 </a:t>
            </a:r>
            <a:r>
              <a:rPr lang="tr-TR" sz="1400" dirty="0" err="1">
                <a:latin typeface="Arial" panose="020B0604020202020204" pitchFamily="34" charset="0"/>
                <a:ea typeface="Calibri" panose="020F0502020204030204" pitchFamily="34" charset="0"/>
              </a:rPr>
              <a:t>September</a:t>
            </a:r>
            <a:r>
              <a:rPr lang="tr-TR" sz="1400" dirty="0">
                <a:latin typeface="Arial" panose="020B0604020202020204" pitchFamily="34" charset="0"/>
                <a:ea typeface="Calibri" panose="020F0502020204030204" pitchFamily="34" charset="0"/>
              </a:rPr>
              <a:t> 2010</a:t>
            </a:r>
            <a:endParaRPr lang="tr-TR" sz="1400" dirty="0"/>
          </a:p>
        </p:txBody>
      </p:sp>
    </p:spTree>
    <p:extLst>
      <p:ext uri="{BB962C8B-B14F-4D97-AF65-F5344CB8AC3E}">
        <p14:creationId xmlns:p14="http://schemas.microsoft.com/office/powerpoint/2010/main" val="17966426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59757" y="1026971"/>
            <a:ext cx="10844514" cy="4351338"/>
          </a:xfrm>
        </p:spPr>
        <p:txBody>
          <a:bodyPr>
            <a:normAutofit fontScale="92500" lnSpcReduction="10000"/>
          </a:bodyPr>
          <a:lstStyle/>
          <a:p>
            <a:pPr marL="0" indent="0">
              <a:buNone/>
            </a:pPr>
            <a:r>
              <a:rPr lang="tr-TR" dirty="0" smtClean="0"/>
              <a:t>Sonuç olarak;</a:t>
            </a:r>
          </a:p>
          <a:p>
            <a:pPr marL="0" indent="0">
              <a:buNone/>
            </a:pPr>
            <a:r>
              <a:rPr lang="tr-TR" dirty="0" smtClean="0"/>
              <a:t>-Türkiye süt sektörünün Avrupa Birliği Ortak Tarım Politikasına uyumlu hale getirilmesi ile, </a:t>
            </a:r>
          </a:p>
          <a:p>
            <a:pPr>
              <a:buFont typeface="Wingdings" panose="05000000000000000000" pitchFamily="2" charset="2"/>
              <a:buChar char="q"/>
            </a:pPr>
            <a:r>
              <a:rPr lang="tr-TR" dirty="0" smtClean="0"/>
              <a:t> çevre ve insan sağlığı ön planda olan</a:t>
            </a:r>
          </a:p>
          <a:p>
            <a:pPr>
              <a:buFont typeface="Wingdings" panose="05000000000000000000" pitchFamily="2" charset="2"/>
              <a:buChar char="q"/>
            </a:pPr>
            <a:r>
              <a:rPr lang="tr-TR" dirty="0" smtClean="0"/>
              <a:t>Teknik ve mali olarak desteklenebilen</a:t>
            </a:r>
          </a:p>
          <a:p>
            <a:pPr>
              <a:buFont typeface="Wingdings" panose="05000000000000000000" pitchFamily="2" charset="2"/>
              <a:buChar char="q"/>
            </a:pPr>
            <a:r>
              <a:rPr lang="tr-TR" dirty="0" smtClean="0"/>
              <a:t>Verimlilik,</a:t>
            </a:r>
          </a:p>
          <a:p>
            <a:pPr>
              <a:buFont typeface="Wingdings" panose="05000000000000000000" pitchFamily="2" charset="2"/>
              <a:buChar char="q"/>
            </a:pPr>
            <a:r>
              <a:rPr lang="tr-TR" dirty="0" smtClean="0"/>
              <a:t>Üretim maliyetleri,</a:t>
            </a:r>
          </a:p>
          <a:p>
            <a:pPr>
              <a:buFont typeface="Wingdings" panose="05000000000000000000" pitchFamily="2" charset="2"/>
              <a:buChar char="q"/>
            </a:pPr>
            <a:r>
              <a:rPr lang="tr-TR" dirty="0" smtClean="0"/>
              <a:t>Karlılık,</a:t>
            </a:r>
          </a:p>
          <a:p>
            <a:pPr>
              <a:buFont typeface="Wingdings" panose="05000000000000000000" pitchFamily="2" charset="2"/>
              <a:buChar char="q"/>
            </a:pPr>
            <a:r>
              <a:rPr lang="tr-TR" dirty="0" smtClean="0"/>
              <a:t>Rekabet şartlarına elverişlilik,…. Gibi bir çok konuyu içine alan bir yapı oluşturulabilir.</a:t>
            </a:r>
          </a:p>
        </p:txBody>
      </p:sp>
    </p:spTree>
    <p:extLst>
      <p:ext uri="{BB962C8B-B14F-4D97-AF65-F5344CB8AC3E}">
        <p14:creationId xmlns:p14="http://schemas.microsoft.com/office/powerpoint/2010/main" val="2269572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15050" y="1466810"/>
            <a:ext cx="10515600" cy="4351338"/>
          </a:xfrm>
        </p:spPr>
        <p:txBody>
          <a:bodyPr/>
          <a:lstStyle/>
          <a:p>
            <a:pPr marL="0" indent="0">
              <a:buNone/>
            </a:pPr>
            <a:r>
              <a:rPr lang="tr-TR" dirty="0" smtClean="0"/>
              <a:t>Süt, sağlıklı süt hayvanlarının sağılması ile elde edilen kolostrum dışında en az %8,25 yağsız süt kuru maddesi ve %3,25 süt yağı içeren taze meme salgısı olarak tanımlanmıştır.*</a:t>
            </a:r>
          </a:p>
          <a:p>
            <a:pPr marL="0" indent="0">
              <a:buNone/>
            </a:pPr>
            <a:r>
              <a:rPr lang="tr-TR" dirty="0" smtClean="0"/>
              <a:t>İçeriği ve beslenmedeki öneminin yanında kırsal ekonomik üretim içindeki payı ve ekonomik değeri de büyük önem taşımaktadır.</a:t>
            </a:r>
          </a:p>
          <a:p>
            <a:pPr marL="0" indent="0">
              <a:buNone/>
            </a:pPr>
            <a:endParaRPr lang="tr-TR" dirty="0"/>
          </a:p>
          <a:p>
            <a:pPr marL="0" indent="0">
              <a:buNone/>
            </a:pPr>
            <a:r>
              <a:rPr lang="tr-TR" dirty="0" smtClean="0"/>
              <a:t>Giderek endüstrileşen hayvansal üretim, küresel bir rekabet ortamında yer almaktadır. Hayvansal üretimin en temel unsurunu hayvan varlığı oluşturmaktadır.</a:t>
            </a:r>
            <a:endParaRPr lang="tr-TR" dirty="0"/>
          </a:p>
        </p:txBody>
      </p:sp>
      <p:sp>
        <p:nvSpPr>
          <p:cNvPr id="4" name="Metin kutusu 3"/>
          <p:cNvSpPr txBox="1"/>
          <p:nvPr/>
        </p:nvSpPr>
        <p:spPr>
          <a:xfrm>
            <a:off x="1145893" y="6176963"/>
            <a:ext cx="10532962" cy="276999"/>
          </a:xfrm>
          <a:prstGeom prst="rect">
            <a:avLst/>
          </a:prstGeom>
          <a:noFill/>
        </p:spPr>
        <p:txBody>
          <a:bodyPr wrap="square" rtlCol="0">
            <a:spAutoFit/>
          </a:bodyPr>
          <a:lstStyle/>
          <a:p>
            <a:r>
              <a:rPr lang="tr-TR" sz="1200" dirty="0" smtClean="0"/>
              <a:t>* </a:t>
            </a:r>
            <a:r>
              <a:rPr lang="tr-TR" sz="1200" dirty="0" err="1" smtClean="0"/>
              <a:t>Tekinşen</a:t>
            </a:r>
            <a:r>
              <a:rPr lang="tr-TR" sz="1200" dirty="0" smtClean="0"/>
              <a:t> O C, </a:t>
            </a:r>
            <a:r>
              <a:rPr lang="tr-TR" sz="1200" dirty="0" err="1" smtClean="0"/>
              <a:t>Tekinşen</a:t>
            </a:r>
            <a:r>
              <a:rPr lang="tr-TR" sz="1200" dirty="0" smtClean="0"/>
              <a:t> K </a:t>
            </a:r>
            <a:r>
              <a:rPr lang="tr-TR" sz="1200" dirty="0" err="1" smtClean="0"/>
              <a:t>K</a:t>
            </a:r>
            <a:r>
              <a:rPr lang="tr-TR" sz="1200" dirty="0" smtClean="0"/>
              <a:t> (2005): Süt ve Süt Ürünleri temel bilgiler teknoloji kalite kontrolü. 1. Baskı. s. 1-10.Selçuk Üniversitesi Basımevi, Konya.</a:t>
            </a:r>
            <a:endParaRPr lang="tr-TR" sz="1200" dirty="0"/>
          </a:p>
        </p:txBody>
      </p:sp>
    </p:spTree>
    <p:extLst>
      <p:ext uri="{BB962C8B-B14F-4D97-AF65-F5344CB8AC3E}">
        <p14:creationId xmlns:p14="http://schemas.microsoft.com/office/powerpoint/2010/main" val="892083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56780"/>
            <a:ext cx="10515600" cy="560850"/>
          </a:xfrm>
        </p:spPr>
        <p:txBody>
          <a:bodyPr>
            <a:normAutofit fontScale="90000"/>
          </a:bodyPr>
          <a:lstStyle/>
          <a:p>
            <a:r>
              <a:rPr lang="tr-TR" dirty="0" smtClean="0"/>
              <a:t>Türkiye’de Türlere Göre Hayvan Sayıları ve Oranları</a:t>
            </a:r>
            <a:endParaRPr lang="tr-TR" dirty="0"/>
          </a:p>
        </p:txBody>
      </p:sp>
      <p:pic>
        <p:nvPicPr>
          <p:cNvPr id="4" name="İçerik Yer Tutucusu 3"/>
          <p:cNvPicPr>
            <a:picLocks noGrp="1" noChangeAspect="1"/>
          </p:cNvPicPr>
          <p:nvPr>
            <p:ph idx="1"/>
          </p:nvPr>
        </p:nvPicPr>
        <p:blipFill>
          <a:blip r:embed="rId2"/>
          <a:stretch>
            <a:fillRect/>
          </a:stretch>
        </p:blipFill>
        <p:spPr>
          <a:xfrm>
            <a:off x="2025570" y="717630"/>
            <a:ext cx="7604567" cy="5810491"/>
          </a:xfrm>
          <a:prstGeom prst="rect">
            <a:avLst/>
          </a:prstGeom>
        </p:spPr>
      </p:pic>
      <p:sp>
        <p:nvSpPr>
          <p:cNvPr id="5" name="Dikdörtgen 4"/>
          <p:cNvSpPr/>
          <p:nvPr/>
        </p:nvSpPr>
        <p:spPr>
          <a:xfrm>
            <a:off x="6096000" y="6519446"/>
            <a:ext cx="6096000" cy="338554"/>
          </a:xfrm>
          <a:prstGeom prst="rect">
            <a:avLst/>
          </a:prstGeom>
        </p:spPr>
        <p:txBody>
          <a:bodyPr>
            <a:spAutoFit/>
          </a:bodyPr>
          <a:lstStyle/>
          <a:p>
            <a:pPr algn="ctr" fontAlgn="b"/>
            <a:r>
              <a:rPr lang="tr-TR" sz="800" u="none" strike="noStrike" dirty="0" smtClean="0">
                <a:effectLst/>
              </a:rPr>
              <a:t>TÜİK, Hayvansal Üretim İstatistikleri, Haziran 2017</a:t>
            </a:r>
            <a:endParaRPr lang="tr-TR" sz="800" b="1" i="0" u="none" strike="noStrike" dirty="0" smtClean="0">
              <a:effectLst/>
              <a:latin typeface="Arial" panose="020B0604020202020204" pitchFamily="34" charset="0"/>
            </a:endParaRPr>
          </a:p>
          <a:p>
            <a:pPr algn="ctr" fontAlgn="b"/>
            <a:r>
              <a:rPr lang="tr-TR" sz="800" u="none" strike="noStrike" dirty="0" smtClean="0">
                <a:effectLst/>
              </a:rPr>
              <a:t>Tablodaki rakamlar yuvarlamadan dolayı toplamı vermeyebilir.</a:t>
            </a:r>
            <a:endParaRPr lang="tr-TR" sz="800" b="1" i="0" u="none" strike="noStrike" dirty="0">
              <a:effectLst/>
              <a:latin typeface="Arial" panose="020B0604020202020204" pitchFamily="34" charset="0"/>
            </a:endParaRPr>
          </a:p>
        </p:txBody>
      </p:sp>
    </p:spTree>
    <p:extLst>
      <p:ext uri="{BB962C8B-B14F-4D97-AF65-F5344CB8AC3E}">
        <p14:creationId xmlns:p14="http://schemas.microsoft.com/office/powerpoint/2010/main" val="1807075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nvPr>
        </p:nvGraphicFramePr>
        <p:xfrm>
          <a:off x="1319516" y="1203767"/>
          <a:ext cx="9086126" cy="4953309"/>
        </p:xfrm>
        <a:graphic>
          <a:graphicData uri="http://schemas.openxmlformats.org/drawingml/2006/table">
            <a:tbl>
              <a:tblPr>
                <a:tableStyleId>{D7AC3CCA-C797-4891-BE02-D94E43425B78}</a:tableStyleId>
              </a:tblPr>
              <a:tblGrid>
                <a:gridCol w="1063044">
                  <a:extLst>
                    <a:ext uri="{9D8B030D-6E8A-4147-A177-3AD203B41FA5}">
                      <a16:colId xmlns:a16="http://schemas.microsoft.com/office/drawing/2014/main" val="952534658"/>
                    </a:ext>
                  </a:extLst>
                </a:gridCol>
                <a:gridCol w="1269308">
                  <a:extLst>
                    <a:ext uri="{9D8B030D-6E8A-4147-A177-3AD203B41FA5}">
                      <a16:colId xmlns:a16="http://schemas.microsoft.com/office/drawing/2014/main" val="2046071879"/>
                    </a:ext>
                  </a:extLst>
                </a:gridCol>
                <a:gridCol w="973135">
                  <a:extLst>
                    <a:ext uri="{9D8B030D-6E8A-4147-A177-3AD203B41FA5}">
                      <a16:colId xmlns:a16="http://schemas.microsoft.com/office/drawing/2014/main" val="891565401"/>
                    </a:ext>
                  </a:extLst>
                </a:gridCol>
                <a:gridCol w="1269308">
                  <a:extLst>
                    <a:ext uri="{9D8B030D-6E8A-4147-A177-3AD203B41FA5}">
                      <a16:colId xmlns:a16="http://schemas.microsoft.com/office/drawing/2014/main" val="1513717997"/>
                    </a:ext>
                  </a:extLst>
                </a:gridCol>
                <a:gridCol w="846205">
                  <a:extLst>
                    <a:ext uri="{9D8B030D-6E8A-4147-A177-3AD203B41FA5}">
                      <a16:colId xmlns:a16="http://schemas.microsoft.com/office/drawing/2014/main" val="319188478"/>
                    </a:ext>
                  </a:extLst>
                </a:gridCol>
                <a:gridCol w="1380371">
                  <a:extLst>
                    <a:ext uri="{9D8B030D-6E8A-4147-A177-3AD203B41FA5}">
                      <a16:colId xmlns:a16="http://schemas.microsoft.com/office/drawing/2014/main" val="3064835183"/>
                    </a:ext>
                  </a:extLst>
                </a:gridCol>
                <a:gridCol w="867361">
                  <a:extLst>
                    <a:ext uri="{9D8B030D-6E8A-4147-A177-3AD203B41FA5}">
                      <a16:colId xmlns:a16="http://schemas.microsoft.com/office/drawing/2014/main" val="202879289"/>
                    </a:ext>
                  </a:extLst>
                </a:gridCol>
                <a:gridCol w="1417394">
                  <a:extLst>
                    <a:ext uri="{9D8B030D-6E8A-4147-A177-3AD203B41FA5}">
                      <a16:colId xmlns:a16="http://schemas.microsoft.com/office/drawing/2014/main" val="1520345703"/>
                    </a:ext>
                  </a:extLst>
                </a:gridCol>
              </a:tblGrid>
              <a:tr h="280377">
                <a:tc>
                  <a:txBody>
                    <a:bodyPr/>
                    <a:lstStyle/>
                    <a:p>
                      <a:pPr algn="ctr" rtl="0" fontAlgn="ctr"/>
                      <a:r>
                        <a:rPr lang="tr-TR" sz="1200" b="1" u="none" strike="noStrike" dirty="0">
                          <a:effectLst/>
                        </a:rPr>
                        <a:t>YIL </a:t>
                      </a:r>
                      <a:endParaRPr lang="tr-TR" sz="12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200" b="1" u="none" strike="noStrike" dirty="0">
                          <a:effectLst/>
                        </a:rPr>
                        <a:t>KÜLTÜR </a:t>
                      </a:r>
                      <a:endParaRPr lang="tr-TR" sz="12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200" b="1" u="none" strike="noStrike" dirty="0">
                          <a:effectLst/>
                        </a:rPr>
                        <a:t>% </a:t>
                      </a:r>
                      <a:endParaRPr lang="tr-TR" sz="12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200" b="1" u="none" strike="noStrike" dirty="0">
                          <a:effectLst/>
                        </a:rPr>
                        <a:t>MELEZ </a:t>
                      </a:r>
                      <a:endParaRPr lang="tr-TR" sz="12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200" b="1" u="none" strike="noStrike" dirty="0">
                          <a:effectLst/>
                        </a:rPr>
                        <a:t>% </a:t>
                      </a:r>
                      <a:endParaRPr lang="tr-TR" sz="12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200" b="1" u="none" strike="noStrike" dirty="0">
                          <a:effectLst/>
                        </a:rPr>
                        <a:t>YERLİ </a:t>
                      </a:r>
                      <a:endParaRPr lang="tr-TR" sz="12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200" b="1" u="none" strike="noStrike" dirty="0">
                          <a:effectLst/>
                        </a:rPr>
                        <a:t>% </a:t>
                      </a:r>
                      <a:endParaRPr lang="tr-TR" sz="12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200" b="1" u="none" strike="noStrike" dirty="0">
                          <a:effectLst/>
                        </a:rPr>
                        <a:t>TOPLAM </a:t>
                      </a:r>
                      <a:endParaRPr lang="tr-TR" sz="1200" b="1"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95095701"/>
                  </a:ext>
                </a:extLst>
              </a:tr>
              <a:tr h="293727">
                <a:tc>
                  <a:txBody>
                    <a:bodyPr/>
                    <a:lstStyle/>
                    <a:p>
                      <a:pPr algn="ctr" rtl="0" fontAlgn="ctr"/>
                      <a:r>
                        <a:rPr lang="tr-TR" sz="1500" b="1" u="none" strike="noStrike" dirty="0">
                          <a:effectLst/>
                        </a:rPr>
                        <a:t>2002</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1.859.786</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b="1" u="none" strike="noStrike" dirty="0">
                          <a:effectLst/>
                        </a:rPr>
                        <a:t>19</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4.357.549</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b="1" u="none" strike="noStrike" dirty="0">
                          <a:effectLst/>
                        </a:rPr>
                        <a:t>44</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3.586.163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b="1" u="none" strike="noStrike" dirty="0">
                          <a:effectLst/>
                        </a:rPr>
                        <a:t>37</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9.803.498</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214689325"/>
                  </a:ext>
                </a:extLst>
              </a:tr>
              <a:tr h="293727">
                <a:tc>
                  <a:txBody>
                    <a:bodyPr/>
                    <a:lstStyle/>
                    <a:p>
                      <a:pPr algn="ctr" rtl="0" fontAlgn="ctr"/>
                      <a:r>
                        <a:rPr lang="tr-TR" sz="1500" b="1" u="none" strike="noStrike" dirty="0">
                          <a:effectLst/>
                        </a:rPr>
                        <a:t>2003</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1.940.506</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20</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4.284.890</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44</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3.562.706</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36</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9.788.102</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872565541"/>
                  </a:ext>
                </a:extLst>
              </a:tr>
              <a:tr h="293727">
                <a:tc>
                  <a:txBody>
                    <a:bodyPr/>
                    <a:lstStyle/>
                    <a:p>
                      <a:pPr algn="ctr" rtl="0" fontAlgn="ctr"/>
                      <a:r>
                        <a:rPr lang="tr-TR" sz="1500" b="1" u="none" strike="noStrike" dirty="0">
                          <a:effectLst/>
                        </a:rPr>
                        <a:t>2004</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2.109.393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21</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4.395.090</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44</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3.564.863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35</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10.069.346</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299477199"/>
                  </a:ext>
                </a:extLst>
              </a:tr>
              <a:tr h="293727">
                <a:tc>
                  <a:txBody>
                    <a:bodyPr/>
                    <a:lstStyle/>
                    <a:p>
                      <a:pPr algn="ctr" rtl="0" fontAlgn="ctr"/>
                      <a:r>
                        <a:rPr lang="tr-TR" sz="1500" b="1" u="none" strike="noStrike" dirty="0">
                          <a:effectLst/>
                        </a:rPr>
                        <a:t>2005</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dirty="0">
                          <a:effectLst/>
                        </a:rPr>
                        <a:t>2.354.957</a:t>
                      </a:r>
                      <a:endParaRPr lang="tr-TR" sz="15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22</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4.537.998</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3.633.485</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35</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10.526.440</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690522431"/>
                  </a:ext>
                </a:extLst>
              </a:tr>
              <a:tr h="293727">
                <a:tc>
                  <a:txBody>
                    <a:bodyPr/>
                    <a:lstStyle/>
                    <a:p>
                      <a:pPr algn="ctr" rtl="0" fontAlgn="ctr"/>
                      <a:r>
                        <a:rPr lang="tr-TR" sz="1500" b="1" u="none" strike="noStrike" dirty="0">
                          <a:effectLst/>
                        </a:rPr>
                        <a:t>2006</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2.771.818</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26</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4.694.197</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3.405.349</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31</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10.871.364</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518368176"/>
                  </a:ext>
                </a:extLst>
              </a:tr>
              <a:tr h="293727">
                <a:tc>
                  <a:txBody>
                    <a:bodyPr/>
                    <a:lstStyle/>
                    <a:p>
                      <a:pPr algn="ctr" rtl="0" fontAlgn="ctr"/>
                      <a:r>
                        <a:rPr lang="tr-TR" sz="1500" b="1" u="none" strike="noStrike" dirty="0">
                          <a:effectLst/>
                        </a:rPr>
                        <a:t>2007</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3.295.678</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30</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4.465.350</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40</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3.275.725</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30</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11.036.753</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108492764"/>
                  </a:ext>
                </a:extLst>
              </a:tr>
              <a:tr h="293727">
                <a:tc>
                  <a:txBody>
                    <a:bodyPr/>
                    <a:lstStyle/>
                    <a:p>
                      <a:pPr algn="ctr" rtl="0" fontAlgn="ctr"/>
                      <a:r>
                        <a:rPr lang="tr-TR" sz="1500" b="1" u="none" strike="noStrike" dirty="0">
                          <a:effectLst/>
                        </a:rPr>
                        <a:t>2008</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3.554.585</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4.454.647</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41</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2.850.710</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26</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10.859.942</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144823269"/>
                  </a:ext>
                </a:extLst>
              </a:tr>
              <a:tr h="293727">
                <a:tc>
                  <a:txBody>
                    <a:bodyPr/>
                    <a:lstStyle/>
                    <a:p>
                      <a:pPr algn="ctr" rtl="0" fontAlgn="ctr"/>
                      <a:r>
                        <a:rPr lang="tr-TR" sz="1500" b="1" u="none" strike="noStrike" dirty="0">
                          <a:effectLst/>
                        </a:rPr>
                        <a:t>2009</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3.723.583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35</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4.406.041</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41</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2.594.334</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24</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10.723.958</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390523653"/>
                  </a:ext>
                </a:extLst>
              </a:tr>
              <a:tr h="293727">
                <a:tc>
                  <a:txBody>
                    <a:bodyPr/>
                    <a:lstStyle/>
                    <a:p>
                      <a:pPr algn="ctr" rtl="0" fontAlgn="ctr"/>
                      <a:r>
                        <a:rPr lang="tr-TR" sz="1500" b="1" u="none" strike="noStrike" dirty="0">
                          <a:effectLst/>
                        </a:rPr>
                        <a:t>2010</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4.197.890</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37</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4.707.188</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41</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2.464.722</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22</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11.369.800</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852958666"/>
                  </a:ext>
                </a:extLst>
              </a:tr>
              <a:tr h="293727">
                <a:tc>
                  <a:txBody>
                    <a:bodyPr/>
                    <a:lstStyle/>
                    <a:p>
                      <a:pPr algn="ctr" rtl="0" fontAlgn="ctr"/>
                      <a:r>
                        <a:rPr lang="tr-TR" sz="1500" b="1" u="none" strike="noStrike" dirty="0">
                          <a:effectLst/>
                        </a:rPr>
                        <a:t>2011</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4.836.547</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39</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5.120.621</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41</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2.429.169</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20</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12.386.337</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888818443"/>
                  </a:ext>
                </a:extLst>
              </a:tr>
              <a:tr h="293727">
                <a:tc>
                  <a:txBody>
                    <a:bodyPr/>
                    <a:lstStyle/>
                    <a:p>
                      <a:pPr algn="ctr" rtl="0" fontAlgn="ctr"/>
                      <a:r>
                        <a:rPr lang="tr-TR" sz="1500" b="1" u="none" strike="noStrike" dirty="0">
                          <a:effectLst/>
                        </a:rPr>
                        <a:t>2012</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5.679.484</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41</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5.776.028</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42</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2.459.400</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18</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13.914.912</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330670166"/>
                  </a:ext>
                </a:extLst>
              </a:tr>
              <a:tr h="293727">
                <a:tc>
                  <a:txBody>
                    <a:bodyPr/>
                    <a:lstStyle/>
                    <a:p>
                      <a:pPr algn="ctr" rtl="0" fontAlgn="ctr"/>
                      <a:r>
                        <a:rPr lang="tr-TR" sz="1500" b="1" u="none" strike="noStrike" dirty="0">
                          <a:effectLst/>
                        </a:rPr>
                        <a:t>2013</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5.954.333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41</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6.112.437</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42</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2.348.487</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16</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14.415.257</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781907691"/>
                  </a:ext>
                </a:extLst>
              </a:tr>
              <a:tr h="293727">
                <a:tc>
                  <a:txBody>
                    <a:bodyPr/>
                    <a:lstStyle/>
                    <a:p>
                      <a:pPr algn="ctr" rtl="0" fontAlgn="ctr"/>
                      <a:r>
                        <a:rPr lang="tr-TR" sz="1500" b="1" u="none" strike="noStrike" dirty="0">
                          <a:effectLst/>
                        </a:rPr>
                        <a:t>2014</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6.178.757</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6.060.937</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1.983.415</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14</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14.223.109</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53481849"/>
                  </a:ext>
                </a:extLst>
              </a:tr>
              <a:tr h="293727">
                <a:tc>
                  <a:txBody>
                    <a:bodyPr/>
                    <a:lstStyle/>
                    <a:p>
                      <a:pPr algn="ctr" rtl="0" fontAlgn="ctr"/>
                      <a:r>
                        <a:rPr lang="tr-TR" sz="1500" b="1" u="none" strike="noStrike" dirty="0">
                          <a:effectLst/>
                        </a:rPr>
                        <a:t>2015</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6.385.343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46</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5.733.803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41</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1.874.925</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13.994.071</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232766714"/>
                  </a:ext>
                </a:extLst>
              </a:tr>
              <a:tr h="280377">
                <a:tc>
                  <a:txBody>
                    <a:bodyPr/>
                    <a:lstStyle/>
                    <a:p>
                      <a:pPr algn="ctr" rtl="0" fontAlgn="ctr"/>
                      <a:r>
                        <a:rPr lang="tr-TR" sz="1500" b="1" u="none" strike="noStrike" dirty="0">
                          <a:effectLst/>
                        </a:rPr>
                        <a:t>2016</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tr-TR" sz="1500" u="none" strike="noStrike">
                          <a:effectLst/>
                        </a:rPr>
                        <a:t>6.588.527</a:t>
                      </a:r>
                      <a:endParaRPr lang="tr-TR" sz="1500" b="0" i="0" u="none" strike="noStrike">
                        <a:solidFill>
                          <a:srgbClr val="000000"/>
                        </a:solidFill>
                        <a:effectLst/>
                        <a:latin typeface="Arial" panose="020B0604020202020204" pitchFamily="34" charset="0"/>
                      </a:endParaRPr>
                    </a:p>
                  </a:txBody>
                  <a:tcPr marL="9525" marR="9525" marT="9525" marB="0" anchor="b"/>
                </a:tc>
                <a:tc>
                  <a:txBody>
                    <a:bodyPr/>
                    <a:lstStyle/>
                    <a:p>
                      <a:pPr algn="ctr" rtl="0" fontAlgn="ctr"/>
                      <a:r>
                        <a:rPr lang="tr-TR" sz="1500" u="none" strike="noStrike">
                          <a:effectLst/>
                        </a:rPr>
                        <a:t>47</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tr-TR" sz="1500" u="none" strike="noStrike">
                          <a:effectLst/>
                        </a:rPr>
                        <a:t>5.758.336</a:t>
                      </a:r>
                      <a:endParaRPr lang="tr-TR" sz="1500" b="0" i="0" u="none" strike="noStrike">
                        <a:solidFill>
                          <a:srgbClr val="000000"/>
                        </a:solidFill>
                        <a:effectLst/>
                        <a:latin typeface="Arial" panose="020B0604020202020204" pitchFamily="34" charset="0"/>
                      </a:endParaRPr>
                    </a:p>
                  </a:txBody>
                  <a:tcPr marL="9525" marR="9525" marT="9525" marB="0" anchor="b"/>
                </a:tc>
                <a:tc>
                  <a:txBody>
                    <a:bodyPr/>
                    <a:lstStyle/>
                    <a:p>
                      <a:pPr algn="ctr" rtl="0" fontAlgn="b"/>
                      <a:r>
                        <a:rPr lang="tr-TR" sz="1500" u="none" strike="noStrike">
                          <a:effectLst/>
                        </a:rPr>
                        <a:t>41</a:t>
                      </a:r>
                      <a:endParaRPr lang="tr-TR" sz="15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b"/>
                      <a:r>
                        <a:rPr lang="tr-TR" sz="1500" u="none" strike="noStrike">
                          <a:effectLst/>
                        </a:rPr>
                        <a:t>1.733.292</a:t>
                      </a:r>
                      <a:endParaRPr lang="tr-TR" sz="1500" b="0" i="0" u="none" strike="noStrike">
                        <a:solidFill>
                          <a:srgbClr val="000000"/>
                        </a:solidFill>
                        <a:effectLst/>
                        <a:latin typeface="Arial" panose="020B0604020202020204" pitchFamily="34" charset="0"/>
                      </a:endParaRPr>
                    </a:p>
                  </a:txBody>
                  <a:tcPr marL="9525" marR="9525" marT="9525" marB="0" anchor="b"/>
                </a:tc>
                <a:tc>
                  <a:txBody>
                    <a:bodyPr/>
                    <a:lstStyle/>
                    <a:p>
                      <a:pPr algn="ctr" rtl="0" fontAlgn="ctr"/>
                      <a:r>
                        <a:rPr lang="tr-TR" sz="1500" u="none" strike="noStrike">
                          <a:effectLst/>
                        </a:rPr>
                        <a:t>12</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tr-TR" sz="1500" u="none" strike="noStrike">
                          <a:effectLst/>
                        </a:rPr>
                        <a:t>14.080.155</a:t>
                      </a:r>
                      <a:endParaRPr lang="tr-TR" sz="15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259069264"/>
                  </a:ext>
                </a:extLst>
              </a:tr>
              <a:tr h="280377">
                <a:tc>
                  <a:txBody>
                    <a:bodyPr/>
                    <a:lstStyle/>
                    <a:p>
                      <a:pPr algn="ctr" rtl="0" fontAlgn="ctr"/>
                      <a:r>
                        <a:rPr lang="tr-TR" sz="1500" b="1" u="none" strike="noStrike" dirty="0">
                          <a:effectLst/>
                        </a:rPr>
                        <a:t>2017</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tr-TR" sz="1500" b="1" u="none" strike="noStrike" dirty="0">
                          <a:effectLst/>
                        </a:rPr>
                        <a:t>7.001.425</a:t>
                      </a:r>
                      <a:endParaRPr lang="tr-TR" sz="1500" b="1" i="0" u="none" strike="noStrike" dirty="0">
                        <a:solidFill>
                          <a:srgbClr val="000000"/>
                        </a:solidFill>
                        <a:effectLst/>
                        <a:latin typeface="Arial" panose="020B0604020202020204" pitchFamily="34" charset="0"/>
                      </a:endParaRPr>
                    </a:p>
                  </a:txBody>
                  <a:tcPr marL="9525" marR="9525" marT="9525" marB="0" anchor="b"/>
                </a:tc>
                <a:tc>
                  <a:txBody>
                    <a:bodyPr/>
                    <a:lstStyle/>
                    <a:p>
                      <a:pPr algn="ctr" rtl="0" fontAlgn="ctr"/>
                      <a:r>
                        <a:rPr lang="tr-TR" sz="1500" b="1" u="none" strike="noStrike" dirty="0">
                          <a:effectLst/>
                        </a:rPr>
                        <a:t>48</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tr-TR" sz="1500" b="1" u="none" strike="noStrike" dirty="0">
                          <a:effectLst/>
                        </a:rPr>
                        <a:t>5.930.944</a:t>
                      </a:r>
                      <a:endParaRPr lang="tr-TR" sz="1500" b="1" i="0" u="none" strike="noStrike" dirty="0">
                        <a:solidFill>
                          <a:srgbClr val="000000"/>
                        </a:solidFill>
                        <a:effectLst/>
                        <a:latin typeface="Arial" panose="020B0604020202020204" pitchFamily="34" charset="0"/>
                      </a:endParaRPr>
                    </a:p>
                  </a:txBody>
                  <a:tcPr marL="9525" marR="9525" marT="9525" marB="0" anchor="b"/>
                </a:tc>
                <a:tc>
                  <a:txBody>
                    <a:bodyPr/>
                    <a:lstStyle/>
                    <a:p>
                      <a:pPr algn="ctr" rtl="0" fontAlgn="b"/>
                      <a:r>
                        <a:rPr lang="tr-TR" sz="1500" b="1" u="none" strike="noStrike" dirty="0">
                          <a:effectLst/>
                        </a:rPr>
                        <a:t>40</a:t>
                      </a:r>
                      <a:endParaRPr lang="tr-TR" sz="1500" b="1" i="0" u="none" strike="noStrike" dirty="0">
                        <a:solidFill>
                          <a:srgbClr val="000000"/>
                        </a:solidFill>
                        <a:effectLst/>
                        <a:latin typeface="Arial" panose="020B0604020202020204" pitchFamily="34" charset="0"/>
                      </a:endParaRPr>
                    </a:p>
                  </a:txBody>
                  <a:tcPr marL="9525" marR="9525" marT="9525" marB="0" anchor="b"/>
                </a:tc>
                <a:tc>
                  <a:txBody>
                    <a:bodyPr/>
                    <a:lstStyle/>
                    <a:p>
                      <a:pPr algn="ctr" fontAlgn="b"/>
                      <a:r>
                        <a:rPr lang="tr-TR" sz="1500" b="1" u="none" strike="noStrike" dirty="0">
                          <a:effectLst/>
                        </a:rPr>
                        <a:t>1.726.909</a:t>
                      </a:r>
                      <a:endParaRPr lang="tr-TR" sz="1500" b="1" i="0" u="none" strike="noStrike" dirty="0">
                        <a:solidFill>
                          <a:srgbClr val="000000"/>
                        </a:solidFill>
                        <a:effectLst/>
                        <a:latin typeface="Arial" panose="020B0604020202020204" pitchFamily="34" charset="0"/>
                      </a:endParaRPr>
                    </a:p>
                  </a:txBody>
                  <a:tcPr marL="9525" marR="9525" marT="9525" marB="0" anchor="b"/>
                </a:tc>
                <a:tc>
                  <a:txBody>
                    <a:bodyPr/>
                    <a:lstStyle/>
                    <a:p>
                      <a:pPr algn="ctr" rtl="0" fontAlgn="ctr"/>
                      <a:r>
                        <a:rPr lang="tr-TR" sz="1500" b="1" u="none" strike="noStrike" dirty="0">
                          <a:effectLst/>
                        </a:rPr>
                        <a:t>12</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tr-TR" sz="1500" b="1" u="none" strike="noStrike" dirty="0">
                          <a:effectLst/>
                        </a:rPr>
                        <a:t>14.659.278</a:t>
                      </a:r>
                      <a:endParaRPr lang="tr-TR" sz="1500" b="1" i="0" u="none" strike="noStrike" dirty="0">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668093817"/>
                  </a:ext>
                </a:extLst>
              </a:tr>
            </a:tbl>
          </a:graphicData>
        </a:graphic>
      </p:graphicFrame>
      <p:sp>
        <p:nvSpPr>
          <p:cNvPr id="4" name="Dikdörtgen 3"/>
          <p:cNvSpPr/>
          <p:nvPr/>
        </p:nvSpPr>
        <p:spPr>
          <a:xfrm>
            <a:off x="2347329" y="431686"/>
            <a:ext cx="7467237" cy="369332"/>
          </a:xfrm>
          <a:prstGeom prst="rect">
            <a:avLst/>
          </a:prstGeom>
        </p:spPr>
        <p:txBody>
          <a:bodyPr wrap="none">
            <a:spAutoFit/>
          </a:bodyPr>
          <a:lstStyle/>
          <a:p>
            <a:r>
              <a:rPr lang="tr-TR" dirty="0" smtClean="0"/>
              <a:t>Türkiye’de Yıllara ve Irklara Göre Sığır Sayıları ve toplam Sığır Varlığındaki Payı </a:t>
            </a:r>
            <a:endParaRPr lang="tr-TR" dirty="0"/>
          </a:p>
        </p:txBody>
      </p:sp>
    </p:spTree>
    <p:extLst>
      <p:ext uri="{BB962C8B-B14F-4D97-AF65-F5344CB8AC3E}">
        <p14:creationId xmlns:p14="http://schemas.microsoft.com/office/powerpoint/2010/main" val="20969041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62583" y="332489"/>
            <a:ext cx="8866206" cy="6056736"/>
          </a:xfrm>
        </p:spPr>
      </p:pic>
    </p:spTree>
    <p:extLst>
      <p:ext uri="{BB962C8B-B14F-4D97-AF65-F5344CB8AC3E}">
        <p14:creationId xmlns:p14="http://schemas.microsoft.com/office/powerpoint/2010/main" val="4252290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56436" y="365125"/>
            <a:ext cx="8079128" cy="5811838"/>
          </a:xfrm>
        </p:spPr>
      </p:pic>
    </p:spTree>
    <p:extLst>
      <p:ext uri="{BB962C8B-B14F-4D97-AF65-F5344CB8AC3E}">
        <p14:creationId xmlns:p14="http://schemas.microsoft.com/office/powerpoint/2010/main" val="1147110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t>Pazarlama ve Üretim-Sanayi Entegrasyonu</a:t>
            </a:r>
            <a:endParaRPr lang="tr-TR" sz="4000" b="1" dirty="0"/>
          </a:p>
        </p:txBody>
      </p:sp>
      <p:sp>
        <p:nvSpPr>
          <p:cNvPr id="3" name="İçerik Yer Tutucusu 2"/>
          <p:cNvSpPr>
            <a:spLocks noGrp="1"/>
          </p:cNvSpPr>
          <p:nvPr>
            <p:ph idx="1"/>
          </p:nvPr>
        </p:nvSpPr>
        <p:spPr/>
        <p:txBody>
          <a:bodyPr/>
          <a:lstStyle/>
          <a:p>
            <a:pPr marL="0" indent="0">
              <a:buNone/>
            </a:pPr>
            <a:r>
              <a:rPr lang="tr-TR" dirty="0" smtClean="0"/>
              <a:t>	Çabuk bozulabilen bir ürün olması nedeniyle üretimden sonra hızlı bir şekilde pazarlanması gerekir. Türkiye’de süt, aracılara dayalı bir  pazarlama ağına sahiptir. Bu pazarlama zinciri nihai ürün fiyatlarına artışa neden olurken sanayicinin süt tedarikinde verimliliğin azalmasına yol açmaktadır.</a:t>
            </a:r>
          </a:p>
          <a:p>
            <a:pPr marL="0" indent="0">
              <a:buNone/>
            </a:pPr>
            <a:r>
              <a:rPr lang="tr-TR" dirty="0" smtClean="0"/>
              <a:t>	Sürdürülebilir bir üretim için etkili ve işleyen bir üretim kesimi ile entegre bir süt sanayi zorunludur.</a:t>
            </a:r>
            <a:endParaRPr lang="tr-TR" dirty="0"/>
          </a:p>
        </p:txBody>
      </p:sp>
    </p:spTree>
    <p:extLst>
      <p:ext uri="{BB962C8B-B14F-4D97-AF65-F5344CB8AC3E}">
        <p14:creationId xmlns:p14="http://schemas.microsoft.com/office/powerpoint/2010/main" val="693479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574157"/>
            <a:ext cx="10515600" cy="4602806"/>
          </a:xfrm>
        </p:spPr>
        <p:txBody>
          <a:bodyPr/>
          <a:lstStyle/>
          <a:p>
            <a:pPr marL="0" indent="0" algn="ctr">
              <a:buNone/>
            </a:pPr>
            <a:r>
              <a:rPr lang="tr-TR" dirty="0" smtClean="0"/>
              <a:t>2010 verilerine göre Türkiye’de üretilen sütün yaklaşık %50’i süt sanayine satılmakta, %23’lük kısmı üretildikleri işletmelerde değişik süt ürünlerine dönüştürülmekte, %10’luk kısmı sokak sütü olarak pazarlanmakta %9’u kırsal alanda içme sütü olarak tüketilmekte geriye kalan kısmı ise </a:t>
            </a:r>
            <a:r>
              <a:rPr lang="tr-TR" dirty="0"/>
              <a:t>b</a:t>
            </a:r>
            <a:r>
              <a:rPr lang="tr-TR" dirty="0" smtClean="0"/>
              <a:t>uzağı besleme </a:t>
            </a:r>
            <a:r>
              <a:rPr lang="tr-TR" dirty="0" err="1" smtClean="0"/>
              <a:t>vd</a:t>
            </a:r>
            <a:r>
              <a:rPr lang="tr-TR" dirty="0" smtClean="0"/>
              <a:t>  amaçlarla tüketilmektedir. TÜİK</a:t>
            </a:r>
          </a:p>
          <a:p>
            <a:pPr marL="0" indent="0" algn="ctr">
              <a:buNone/>
            </a:pPr>
            <a:endParaRPr lang="tr-TR" dirty="0"/>
          </a:p>
          <a:p>
            <a:pPr marL="0" indent="0" algn="ctr">
              <a:buNone/>
            </a:pPr>
            <a:r>
              <a:rPr lang="tr-TR" dirty="0" smtClean="0"/>
              <a:t>Sanayiye aktarılan süt oranının artırılması ile üretim, sanayi, tüketim ve kamuya önemli getirileri olacaktır.</a:t>
            </a:r>
            <a:endParaRPr lang="tr-TR" dirty="0"/>
          </a:p>
        </p:txBody>
      </p:sp>
    </p:spTree>
    <p:extLst>
      <p:ext uri="{BB962C8B-B14F-4D97-AF65-F5344CB8AC3E}">
        <p14:creationId xmlns:p14="http://schemas.microsoft.com/office/powerpoint/2010/main" val="25635769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nvPr>
        </p:nvGraphicFramePr>
        <p:xfrm>
          <a:off x="2140406" y="957443"/>
          <a:ext cx="7886704" cy="2575560"/>
        </p:xfrm>
        <a:graphic>
          <a:graphicData uri="http://schemas.openxmlformats.org/drawingml/2006/table">
            <a:tbl>
              <a:tblPr firstRow="1" bandRow="1">
                <a:tableStyleId>{5C22544A-7EE6-4342-B048-85BDC9FD1C3A}</a:tableStyleId>
              </a:tblPr>
              <a:tblGrid>
                <a:gridCol w="563336">
                  <a:extLst>
                    <a:ext uri="{9D8B030D-6E8A-4147-A177-3AD203B41FA5}">
                      <a16:colId xmlns:a16="http://schemas.microsoft.com/office/drawing/2014/main" val="889058097"/>
                    </a:ext>
                  </a:extLst>
                </a:gridCol>
                <a:gridCol w="563336">
                  <a:extLst>
                    <a:ext uri="{9D8B030D-6E8A-4147-A177-3AD203B41FA5}">
                      <a16:colId xmlns:a16="http://schemas.microsoft.com/office/drawing/2014/main" val="2936454578"/>
                    </a:ext>
                  </a:extLst>
                </a:gridCol>
                <a:gridCol w="563336">
                  <a:extLst>
                    <a:ext uri="{9D8B030D-6E8A-4147-A177-3AD203B41FA5}">
                      <a16:colId xmlns:a16="http://schemas.microsoft.com/office/drawing/2014/main" val="4156459744"/>
                    </a:ext>
                  </a:extLst>
                </a:gridCol>
                <a:gridCol w="563336">
                  <a:extLst>
                    <a:ext uri="{9D8B030D-6E8A-4147-A177-3AD203B41FA5}">
                      <a16:colId xmlns:a16="http://schemas.microsoft.com/office/drawing/2014/main" val="2170868784"/>
                    </a:ext>
                  </a:extLst>
                </a:gridCol>
                <a:gridCol w="563336">
                  <a:extLst>
                    <a:ext uri="{9D8B030D-6E8A-4147-A177-3AD203B41FA5}">
                      <a16:colId xmlns:a16="http://schemas.microsoft.com/office/drawing/2014/main" val="414587477"/>
                    </a:ext>
                  </a:extLst>
                </a:gridCol>
                <a:gridCol w="563336">
                  <a:extLst>
                    <a:ext uri="{9D8B030D-6E8A-4147-A177-3AD203B41FA5}">
                      <a16:colId xmlns:a16="http://schemas.microsoft.com/office/drawing/2014/main" val="1938739484"/>
                    </a:ext>
                  </a:extLst>
                </a:gridCol>
                <a:gridCol w="563336">
                  <a:extLst>
                    <a:ext uri="{9D8B030D-6E8A-4147-A177-3AD203B41FA5}">
                      <a16:colId xmlns:a16="http://schemas.microsoft.com/office/drawing/2014/main" val="62849217"/>
                    </a:ext>
                  </a:extLst>
                </a:gridCol>
                <a:gridCol w="563336">
                  <a:extLst>
                    <a:ext uri="{9D8B030D-6E8A-4147-A177-3AD203B41FA5}">
                      <a16:colId xmlns:a16="http://schemas.microsoft.com/office/drawing/2014/main" val="3289234872"/>
                    </a:ext>
                  </a:extLst>
                </a:gridCol>
                <a:gridCol w="563336">
                  <a:extLst>
                    <a:ext uri="{9D8B030D-6E8A-4147-A177-3AD203B41FA5}">
                      <a16:colId xmlns:a16="http://schemas.microsoft.com/office/drawing/2014/main" val="393413542"/>
                    </a:ext>
                  </a:extLst>
                </a:gridCol>
                <a:gridCol w="563336">
                  <a:extLst>
                    <a:ext uri="{9D8B030D-6E8A-4147-A177-3AD203B41FA5}">
                      <a16:colId xmlns:a16="http://schemas.microsoft.com/office/drawing/2014/main" val="1164949753"/>
                    </a:ext>
                  </a:extLst>
                </a:gridCol>
                <a:gridCol w="563336">
                  <a:extLst>
                    <a:ext uri="{9D8B030D-6E8A-4147-A177-3AD203B41FA5}">
                      <a16:colId xmlns:a16="http://schemas.microsoft.com/office/drawing/2014/main" val="167166217"/>
                    </a:ext>
                  </a:extLst>
                </a:gridCol>
                <a:gridCol w="563336">
                  <a:extLst>
                    <a:ext uri="{9D8B030D-6E8A-4147-A177-3AD203B41FA5}">
                      <a16:colId xmlns:a16="http://schemas.microsoft.com/office/drawing/2014/main" val="265111350"/>
                    </a:ext>
                  </a:extLst>
                </a:gridCol>
                <a:gridCol w="563336">
                  <a:extLst>
                    <a:ext uri="{9D8B030D-6E8A-4147-A177-3AD203B41FA5}">
                      <a16:colId xmlns:a16="http://schemas.microsoft.com/office/drawing/2014/main" val="3668985974"/>
                    </a:ext>
                  </a:extLst>
                </a:gridCol>
                <a:gridCol w="563336">
                  <a:extLst>
                    <a:ext uri="{9D8B030D-6E8A-4147-A177-3AD203B41FA5}">
                      <a16:colId xmlns:a16="http://schemas.microsoft.com/office/drawing/2014/main" val="2005300350"/>
                    </a:ext>
                  </a:extLst>
                </a:gridCol>
              </a:tblGrid>
              <a:tr h="278130">
                <a:tc>
                  <a:txBody>
                    <a:bodyPr/>
                    <a:lstStyle/>
                    <a:p>
                      <a:pPr algn="ct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noFill/>
                  </a:tcPr>
                </a:tc>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Ocak</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noFill/>
                  </a:tcPr>
                </a:tc>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Şub.</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noFill/>
                  </a:tcPr>
                </a:tc>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Mart</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noFill/>
                  </a:tcPr>
                </a:tc>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Nisan</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noFill/>
                  </a:tcPr>
                </a:tc>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May.</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noFill/>
                  </a:tcPr>
                </a:tc>
                <a:tc>
                  <a:txBody>
                    <a:bodyPr/>
                    <a:lstStyle/>
                    <a:p>
                      <a:pPr algn="ctr"/>
                      <a:r>
                        <a:rPr lang="tr-TR" sz="1400" dirty="0" err="1" smtClean="0">
                          <a:solidFill>
                            <a:schemeClr val="tx1"/>
                          </a:solidFill>
                          <a:latin typeface="Times New Roman" panose="02020603050405020304" pitchFamily="18" charset="0"/>
                          <a:cs typeface="Times New Roman" panose="02020603050405020304" pitchFamily="18" charset="0"/>
                        </a:rPr>
                        <a:t>Hazi</a:t>
                      </a:r>
                      <a:r>
                        <a:rPr lang="tr-TR" sz="1400" dirty="0" smtClean="0">
                          <a:solidFill>
                            <a:schemeClr val="tx1"/>
                          </a:solidFill>
                          <a:latin typeface="Times New Roman" panose="02020603050405020304" pitchFamily="18" charset="0"/>
                          <a:cs typeface="Times New Roman" panose="02020603050405020304" pitchFamily="18" charset="0"/>
                        </a:rPr>
                        <a:t>.</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noFill/>
                  </a:tcPr>
                </a:tc>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Tem.</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noFill/>
                  </a:tcPr>
                </a:tc>
                <a:tc>
                  <a:txBody>
                    <a:bodyPr/>
                    <a:lstStyle/>
                    <a:p>
                      <a:pPr algn="ctr"/>
                      <a:r>
                        <a:rPr lang="tr-TR" sz="1400" dirty="0" err="1" smtClean="0">
                          <a:solidFill>
                            <a:schemeClr val="tx1"/>
                          </a:solidFill>
                          <a:latin typeface="Times New Roman" panose="02020603050405020304" pitchFamily="18" charset="0"/>
                          <a:cs typeface="Times New Roman" panose="02020603050405020304" pitchFamily="18" charset="0"/>
                        </a:rPr>
                        <a:t>Ağus</a:t>
                      </a:r>
                      <a:r>
                        <a:rPr lang="tr-TR" sz="1400" dirty="0" smtClean="0">
                          <a:solidFill>
                            <a:schemeClr val="tx1"/>
                          </a:solidFill>
                          <a:latin typeface="Times New Roman" panose="02020603050405020304" pitchFamily="18" charset="0"/>
                          <a:cs typeface="Times New Roman" panose="02020603050405020304" pitchFamily="18" charset="0"/>
                        </a:rPr>
                        <a:t>.</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noFill/>
                  </a:tcPr>
                </a:tc>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Eyl.</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noFill/>
                  </a:tcPr>
                </a:tc>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Ekim</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noFill/>
                  </a:tcPr>
                </a:tc>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Kas.</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noFill/>
                  </a:tcPr>
                </a:tc>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Ara.</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noFill/>
                  </a:tcPr>
                </a:tc>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ORT</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noFill/>
                  </a:tcPr>
                </a:tc>
                <a:extLst>
                  <a:ext uri="{0D108BD9-81ED-4DB2-BD59-A6C34878D82A}">
                    <a16:rowId xmlns:a16="http://schemas.microsoft.com/office/drawing/2014/main" val="296883014"/>
                  </a:ext>
                </a:extLst>
              </a:tr>
              <a:tr h="297180">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2011</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noFill/>
                  </a:tcPr>
                </a:tc>
                <a:tc gridSpan="3">
                  <a:txBody>
                    <a:bodyPr/>
                    <a:lstStyle/>
                    <a:p>
                      <a:pPr algn="ctr"/>
                      <a:r>
                        <a:rPr lang="tr-TR" sz="1500" dirty="0" smtClean="0">
                          <a:solidFill>
                            <a:schemeClr val="tx1"/>
                          </a:solidFill>
                          <a:latin typeface="Times New Roman" panose="02020603050405020304" pitchFamily="18" charset="0"/>
                          <a:cs typeface="Times New Roman" panose="02020603050405020304" pitchFamily="18" charset="0"/>
                        </a:rPr>
                        <a:t>0,735</a:t>
                      </a:r>
                      <a:endParaRPr lang="tr-TR" sz="15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bg1">
                        <a:lumMod val="95000"/>
                      </a:schemeClr>
                    </a:solid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pPr algn="ctr"/>
                      <a:r>
                        <a:rPr lang="tr-TR" sz="1500" dirty="0" smtClean="0">
                          <a:solidFill>
                            <a:schemeClr val="tx1"/>
                          </a:solidFill>
                          <a:latin typeface="Times New Roman" panose="02020603050405020304" pitchFamily="18" charset="0"/>
                          <a:cs typeface="Times New Roman" panose="02020603050405020304" pitchFamily="18" charset="0"/>
                        </a:rPr>
                        <a:t>0,64</a:t>
                      </a:r>
                      <a:endParaRPr lang="tr-TR" sz="15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bg1">
                        <a:lumMod val="85000"/>
                      </a:schemeClr>
                    </a:solid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tr-TR"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tr-TR" sz="1500" dirty="0" smtClean="0">
                          <a:solidFill>
                            <a:schemeClr val="tx1"/>
                          </a:solidFill>
                          <a:latin typeface="Times New Roman" panose="02020603050405020304" pitchFamily="18" charset="0"/>
                          <a:cs typeface="Times New Roman" panose="02020603050405020304" pitchFamily="18" charset="0"/>
                        </a:rPr>
                        <a:t>0,74</a:t>
                      </a:r>
                      <a:endParaRPr lang="tr-TR" sz="15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bg1">
                        <a:lumMod val="75000"/>
                      </a:schemeClr>
                    </a:solidFill>
                  </a:tcPr>
                </a:tc>
                <a:tc hMerge="1">
                  <a:txBody>
                    <a:bodyPr/>
                    <a:lstStyle/>
                    <a:p>
                      <a:pPr algn="ctr"/>
                      <a:endParaRPr lang="tr-TR"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tr-TR" sz="1500" dirty="0" smtClean="0">
                          <a:solidFill>
                            <a:schemeClr val="tx1"/>
                          </a:solidFill>
                          <a:latin typeface="Times New Roman" panose="02020603050405020304" pitchFamily="18" charset="0"/>
                          <a:cs typeface="Times New Roman" panose="02020603050405020304" pitchFamily="18" charset="0"/>
                        </a:rPr>
                        <a:t>0,90</a:t>
                      </a:r>
                      <a:endParaRPr lang="tr-TR" sz="15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bg1">
                        <a:lumMod val="50000"/>
                      </a:schemeClr>
                    </a:solidFill>
                  </a:tcPr>
                </a:tc>
                <a:tc hMerge="1">
                  <a:txBody>
                    <a:bodyPr/>
                    <a:lstStyle/>
                    <a:p>
                      <a:pPr algn="ctr"/>
                      <a:endParaRPr lang="tr-TR">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0,709</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rgbClr val="FFFF00"/>
                    </a:solidFill>
                  </a:tcPr>
                </a:tc>
                <a:extLst>
                  <a:ext uri="{0D108BD9-81ED-4DB2-BD59-A6C34878D82A}">
                    <a16:rowId xmlns:a16="http://schemas.microsoft.com/office/drawing/2014/main" val="1225011515"/>
                  </a:ext>
                </a:extLst>
              </a:tr>
              <a:tr h="297180">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2012</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noFill/>
                  </a:tcPr>
                </a:tc>
                <a:tc gridSpan="3">
                  <a:txBody>
                    <a:bodyPr/>
                    <a:lstStyle/>
                    <a:p>
                      <a:pPr algn="ctr"/>
                      <a:r>
                        <a:rPr lang="tr-TR" sz="1500" dirty="0" smtClean="0">
                          <a:solidFill>
                            <a:schemeClr val="tx1"/>
                          </a:solidFill>
                          <a:latin typeface="Times New Roman" panose="02020603050405020304" pitchFamily="18" charset="0"/>
                          <a:cs typeface="Times New Roman" panose="02020603050405020304" pitchFamily="18" charset="0"/>
                        </a:rPr>
                        <a:t>0,80</a:t>
                      </a:r>
                      <a:endParaRPr lang="tr-TR" sz="15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tx2">
                        <a:lumMod val="40000"/>
                        <a:lumOff val="60000"/>
                      </a:schemeClr>
                    </a:solid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9">
                  <a:txBody>
                    <a:bodyPr/>
                    <a:lstStyle/>
                    <a:p>
                      <a:pPr algn="ctr"/>
                      <a:r>
                        <a:rPr lang="tr-TR" sz="1500" dirty="0" smtClean="0">
                          <a:solidFill>
                            <a:schemeClr val="tx1"/>
                          </a:solidFill>
                          <a:latin typeface="Times New Roman" panose="02020603050405020304" pitchFamily="18" charset="0"/>
                          <a:cs typeface="Times New Roman" panose="02020603050405020304" pitchFamily="18" charset="0"/>
                        </a:rPr>
                        <a:t>0,90</a:t>
                      </a:r>
                      <a:endParaRPr lang="tr-TR" sz="15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1">
                        <a:lumMod val="60000"/>
                        <a:lumOff val="40000"/>
                      </a:schemeClr>
                    </a:solid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tr-TR"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tr-TR">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tr-TR"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tr-TR">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0,825</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rgbClr val="FFFF00"/>
                    </a:solidFill>
                  </a:tcPr>
                </a:tc>
                <a:extLst>
                  <a:ext uri="{0D108BD9-81ED-4DB2-BD59-A6C34878D82A}">
                    <a16:rowId xmlns:a16="http://schemas.microsoft.com/office/drawing/2014/main" val="1790148721"/>
                  </a:ext>
                </a:extLst>
              </a:tr>
              <a:tr h="297180">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2013</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noFill/>
                  </a:tcPr>
                </a:tc>
                <a:tc gridSpan="6">
                  <a:txBody>
                    <a:bodyPr/>
                    <a:lstStyle/>
                    <a:p>
                      <a:pPr algn="ctr"/>
                      <a:r>
                        <a:rPr lang="tr-TR" sz="1500" dirty="0" smtClean="0">
                          <a:solidFill>
                            <a:schemeClr val="tx1"/>
                          </a:solidFill>
                          <a:latin typeface="Times New Roman" panose="02020603050405020304" pitchFamily="18" charset="0"/>
                          <a:cs typeface="Times New Roman" panose="02020603050405020304" pitchFamily="18" charset="0"/>
                        </a:rPr>
                        <a:t>0,90</a:t>
                      </a:r>
                      <a:endParaRPr lang="tr-TR" sz="15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1">
                        <a:lumMod val="60000"/>
                        <a:lumOff val="40000"/>
                      </a:schemeClr>
                    </a:solidFill>
                  </a:tcPr>
                </a:tc>
                <a:tc hMerge="1">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6">
                  <a:txBody>
                    <a:bodyPr/>
                    <a:lstStyle/>
                    <a:p>
                      <a:pPr algn="ctr"/>
                      <a:r>
                        <a:rPr lang="tr-TR" sz="1500" dirty="0" smtClean="0">
                          <a:solidFill>
                            <a:schemeClr val="tx1"/>
                          </a:solidFill>
                          <a:latin typeface="Times New Roman" panose="02020603050405020304" pitchFamily="18" charset="0"/>
                          <a:cs typeface="Times New Roman" panose="02020603050405020304" pitchFamily="18" charset="0"/>
                        </a:rPr>
                        <a:t>1,00</a:t>
                      </a:r>
                      <a:endParaRPr lang="tr-TR" sz="15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2">
                        <a:lumMod val="40000"/>
                        <a:lumOff val="60000"/>
                      </a:schemeClr>
                    </a:solid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0,95</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rgbClr val="FFFF00"/>
                    </a:solidFill>
                  </a:tcPr>
                </a:tc>
                <a:extLst>
                  <a:ext uri="{0D108BD9-81ED-4DB2-BD59-A6C34878D82A}">
                    <a16:rowId xmlns:a16="http://schemas.microsoft.com/office/drawing/2014/main" val="2892638305"/>
                  </a:ext>
                </a:extLst>
              </a:tr>
              <a:tr h="297180">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2014</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noFill/>
                  </a:tcPr>
                </a:tc>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1,00</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2">
                        <a:lumMod val="40000"/>
                        <a:lumOff val="60000"/>
                      </a:schemeClr>
                    </a:solidFill>
                  </a:tcPr>
                </a:tc>
                <a:tc gridSpan="5">
                  <a:txBody>
                    <a:bodyPr/>
                    <a:lstStyle/>
                    <a:p>
                      <a:pPr algn="ctr"/>
                      <a:r>
                        <a:rPr lang="tr-TR" sz="1500" dirty="0" smtClean="0">
                          <a:solidFill>
                            <a:schemeClr val="tx1"/>
                          </a:solidFill>
                          <a:latin typeface="Times New Roman" panose="02020603050405020304" pitchFamily="18" charset="0"/>
                          <a:cs typeface="Times New Roman" panose="02020603050405020304" pitchFamily="18" charset="0"/>
                        </a:rPr>
                        <a:t>1,05</a:t>
                      </a:r>
                      <a:endParaRPr lang="tr-TR" sz="1500" dirty="0">
                        <a:solidFill>
                          <a:schemeClr val="tx1"/>
                        </a:solidFill>
                        <a:latin typeface="Times New Roman" panose="02020603050405020304" pitchFamily="18" charset="0"/>
                        <a:cs typeface="Times New Roman" panose="02020603050405020304" pitchFamily="18" charset="0"/>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2">
                        <a:lumMod val="75000"/>
                      </a:schemeClr>
                    </a:solid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6">
                  <a:txBody>
                    <a:bodyPr/>
                    <a:lstStyle/>
                    <a:p>
                      <a:pPr algn="ctr"/>
                      <a:r>
                        <a:rPr lang="tr-TR" sz="1500" dirty="0" smtClean="0">
                          <a:solidFill>
                            <a:schemeClr val="tx1"/>
                          </a:solidFill>
                          <a:latin typeface="Times New Roman" panose="02020603050405020304" pitchFamily="18" charset="0"/>
                          <a:cs typeface="Times New Roman" panose="02020603050405020304" pitchFamily="18" charset="0"/>
                        </a:rPr>
                        <a:t>1,15</a:t>
                      </a:r>
                      <a:endParaRPr lang="tr-TR" sz="15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4">
                        <a:lumMod val="40000"/>
                        <a:lumOff val="60000"/>
                      </a:schemeClr>
                    </a:solid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1,09</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rgbClr val="FFFF00"/>
                    </a:solidFill>
                  </a:tcPr>
                </a:tc>
                <a:extLst>
                  <a:ext uri="{0D108BD9-81ED-4DB2-BD59-A6C34878D82A}">
                    <a16:rowId xmlns:a16="http://schemas.microsoft.com/office/drawing/2014/main" val="1263033804"/>
                  </a:ext>
                </a:extLst>
              </a:tr>
              <a:tr h="297180">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2015</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noFill/>
                  </a:tcPr>
                </a:tc>
                <a:tc gridSpan="12">
                  <a:txBody>
                    <a:bodyPr/>
                    <a:lstStyle/>
                    <a:p>
                      <a:pPr algn="ctr"/>
                      <a:r>
                        <a:rPr lang="tr-TR" sz="1500" dirty="0" smtClean="0">
                          <a:solidFill>
                            <a:schemeClr val="tx1"/>
                          </a:solidFill>
                          <a:latin typeface="Times New Roman" panose="02020603050405020304" pitchFamily="18" charset="0"/>
                          <a:cs typeface="Times New Roman" panose="02020603050405020304" pitchFamily="18" charset="0"/>
                        </a:rPr>
                        <a:t>1,15</a:t>
                      </a:r>
                      <a:endParaRPr lang="tr-TR" sz="15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4">
                        <a:lumMod val="40000"/>
                        <a:lumOff val="60000"/>
                      </a:schemeClr>
                    </a:solid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1,15</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rgbClr val="FFFF00"/>
                    </a:solidFill>
                  </a:tcPr>
                </a:tc>
                <a:extLst>
                  <a:ext uri="{0D108BD9-81ED-4DB2-BD59-A6C34878D82A}">
                    <a16:rowId xmlns:a16="http://schemas.microsoft.com/office/drawing/2014/main" val="2951461953"/>
                  </a:ext>
                </a:extLst>
              </a:tr>
              <a:tr h="297180">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2016</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noFill/>
                  </a:tcPr>
                </a:tc>
                <a:tc gridSpan="12">
                  <a:txBody>
                    <a:bodyPr/>
                    <a:lstStyle/>
                    <a:p>
                      <a:pPr algn="ctr"/>
                      <a:r>
                        <a:rPr lang="tr-TR" sz="1500" dirty="0" smtClean="0">
                          <a:solidFill>
                            <a:schemeClr val="tx1"/>
                          </a:solidFill>
                          <a:latin typeface="Times New Roman" panose="02020603050405020304" pitchFamily="18" charset="0"/>
                          <a:cs typeface="Times New Roman" panose="02020603050405020304" pitchFamily="18" charset="0"/>
                        </a:rPr>
                        <a:t>1,15</a:t>
                      </a:r>
                      <a:endParaRPr lang="tr-TR" sz="15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4">
                        <a:lumMod val="40000"/>
                        <a:lumOff val="60000"/>
                      </a:schemeClr>
                    </a:solid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1,15</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rgbClr val="FFFF00"/>
                    </a:solidFill>
                  </a:tcPr>
                </a:tc>
                <a:extLst>
                  <a:ext uri="{0D108BD9-81ED-4DB2-BD59-A6C34878D82A}">
                    <a16:rowId xmlns:a16="http://schemas.microsoft.com/office/drawing/2014/main" val="3414917985"/>
                  </a:ext>
                </a:extLst>
              </a:tr>
              <a:tr h="297180">
                <a:tc>
                  <a:txBody>
                    <a:bodyPr/>
                    <a:lstStyle/>
                    <a:p>
                      <a:pPr algn="ctr"/>
                      <a:r>
                        <a:rPr lang="tr-TR" sz="1400" dirty="0" smtClean="0">
                          <a:solidFill>
                            <a:schemeClr val="tx1"/>
                          </a:solidFill>
                          <a:latin typeface="Times New Roman" panose="02020603050405020304" pitchFamily="18" charset="0"/>
                          <a:cs typeface="Times New Roman" panose="02020603050405020304" pitchFamily="18" charset="0"/>
                        </a:rPr>
                        <a:t>2017</a:t>
                      </a: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noFill/>
                  </a:tcPr>
                </a:tc>
                <a:tc gridSpan="7">
                  <a:txBody>
                    <a:bodyPr/>
                    <a:lstStyle/>
                    <a:p>
                      <a:pPr algn="ctr"/>
                      <a:r>
                        <a:rPr lang="tr-TR" sz="1500" dirty="0" smtClean="0">
                          <a:solidFill>
                            <a:schemeClr val="tx1"/>
                          </a:solidFill>
                          <a:latin typeface="Times New Roman" panose="02020603050405020304" pitchFamily="18" charset="0"/>
                          <a:cs typeface="Times New Roman" panose="02020603050405020304" pitchFamily="18" charset="0"/>
                        </a:rPr>
                        <a:t>1,21</a:t>
                      </a:r>
                      <a:endParaRPr lang="tr-TR" sz="15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6">
                        <a:lumMod val="60000"/>
                        <a:lumOff val="40000"/>
                      </a:schemeClr>
                    </a:solidFill>
                  </a:tcPr>
                </a:tc>
                <a:tc hMerge="1">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tr-TR"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tr-TR" sz="1500" dirty="0" smtClean="0">
                          <a:solidFill>
                            <a:schemeClr val="tx1"/>
                          </a:solidFill>
                          <a:latin typeface="Times New Roman" panose="02020603050405020304" pitchFamily="18" charset="0"/>
                          <a:cs typeface="Times New Roman" panose="02020603050405020304" pitchFamily="18" charset="0"/>
                        </a:rPr>
                        <a:t>1,30</a:t>
                      </a:r>
                      <a:endParaRPr lang="tr-TR" sz="15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1">
                        <a:lumMod val="20000"/>
                        <a:lumOff val="80000"/>
                      </a:schemeClr>
                    </a:solidFill>
                  </a:tcPr>
                </a:tc>
                <a:tc hMerge="1">
                  <a:txBody>
                    <a:bodyPr/>
                    <a:lstStyle/>
                    <a:p>
                      <a:pPr algn="ctr"/>
                      <a:endParaRPr lang="tr-TR">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r>
                        <a:rPr lang="tr-TR" sz="1500" dirty="0" smtClean="0">
                          <a:solidFill>
                            <a:schemeClr val="tx1"/>
                          </a:solidFill>
                          <a:latin typeface="Times New Roman" panose="02020603050405020304" pitchFamily="18" charset="0"/>
                          <a:cs typeface="Times New Roman" panose="02020603050405020304" pitchFamily="18" charset="0"/>
                        </a:rPr>
                        <a:t>1,40</a:t>
                      </a:r>
                      <a:endParaRPr lang="tr-TR" sz="15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1">
                        <a:lumMod val="60000"/>
                        <a:lumOff val="40000"/>
                      </a:schemeClr>
                    </a:solidFill>
                  </a:tcPr>
                </a:tc>
                <a:tc hMerge="1">
                  <a:txBody>
                    <a:bodyPr/>
                    <a:lstStyle/>
                    <a:p>
                      <a:pPr algn="ctr"/>
                      <a:endParaRPr lang="tr-TR"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tr-TR"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tr-TR" sz="1400" dirty="0">
                        <a:solidFill>
                          <a:schemeClr val="tx1"/>
                        </a:solidFill>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rgbClr val="FFFF00"/>
                    </a:solidFill>
                  </a:tcPr>
                </a:tc>
                <a:extLst>
                  <a:ext uri="{0D108BD9-81ED-4DB2-BD59-A6C34878D82A}">
                    <a16:rowId xmlns:a16="http://schemas.microsoft.com/office/drawing/2014/main" val="1124471690"/>
                  </a:ext>
                </a:extLst>
              </a:tr>
            </a:tbl>
          </a:graphicData>
        </a:graphic>
      </p:graphicFrame>
      <p:sp>
        <p:nvSpPr>
          <p:cNvPr id="12" name="Metin kutusu 11"/>
          <p:cNvSpPr txBox="1"/>
          <p:nvPr/>
        </p:nvSpPr>
        <p:spPr>
          <a:xfrm>
            <a:off x="2140407" y="548680"/>
            <a:ext cx="5077225" cy="300082"/>
          </a:xfrm>
          <a:prstGeom prst="rect">
            <a:avLst/>
          </a:prstGeom>
          <a:noFill/>
        </p:spPr>
        <p:txBody>
          <a:bodyPr wrap="square" rtlCol="0">
            <a:spAutoFit/>
          </a:bodyPr>
          <a:lstStyle/>
          <a:p>
            <a:r>
              <a:rPr lang="tr-TR" sz="1350" dirty="0">
                <a:solidFill>
                  <a:prstClr val="black"/>
                </a:solidFill>
                <a:latin typeface="Verdana"/>
              </a:rPr>
              <a:t>Yıllar itibariyle  USK Çiğ süt Tavsiye Fiyatı TL/Litre</a:t>
            </a:r>
          </a:p>
        </p:txBody>
      </p:sp>
      <p:graphicFrame>
        <p:nvGraphicFramePr>
          <p:cNvPr id="13" name="Grafik 12"/>
          <p:cNvGraphicFramePr>
            <a:graphicFrameLocks/>
          </p:cNvGraphicFramePr>
          <p:nvPr>
            <p:extLst/>
          </p:nvPr>
        </p:nvGraphicFramePr>
        <p:xfrm>
          <a:off x="2150480" y="3641686"/>
          <a:ext cx="5241664" cy="2224509"/>
        </p:xfrm>
        <a:graphic>
          <a:graphicData uri="http://schemas.openxmlformats.org/drawingml/2006/chart">
            <c:chart xmlns:c="http://schemas.openxmlformats.org/drawingml/2006/chart" xmlns:r="http://schemas.openxmlformats.org/officeDocument/2006/relationships" r:id="rId2"/>
          </a:graphicData>
        </a:graphic>
      </p:graphicFrame>
      <p:sp>
        <p:nvSpPr>
          <p:cNvPr id="14" name="Metin kutusu 13"/>
          <p:cNvSpPr txBox="1"/>
          <p:nvPr/>
        </p:nvSpPr>
        <p:spPr>
          <a:xfrm>
            <a:off x="8184679" y="6074622"/>
            <a:ext cx="2482770" cy="253916"/>
          </a:xfrm>
          <a:prstGeom prst="rect">
            <a:avLst/>
          </a:prstGeom>
          <a:noFill/>
        </p:spPr>
        <p:txBody>
          <a:bodyPr wrap="square" rtlCol="0">
            <a:spAutoFit/>
          </a:bodyPr>
          <a:lstStyle/>
          <a:p>
            <a:r>
              <a:rPr lang="tr-TR" sz="1050" dirty="0">
                <a:solidFill>
                  <a:prstClr val="black"/>
                </a:solidFill>
                <a:latin typeface="Verdana"/>
              </a:rPr>
              <a:t>Kaynak: USK 2016 Süt Raporu</a:t>
            </a:r>
          </a:p>
        </p:txBody>
      </p:sp>
      <p:sp>
        <p:nvSpPr>
          <p:cNvPr id="15" name="Metin kutusu 14"/>
          <p:cNvSpPr txBox="1"/>
          <p:nvPr/>
        </p:nvSpPr>
        <p:spPr>
          <a:xfrm>
            <a:off x="7688357" y="4301753"/>
            <a:ext cx="2502304" cy="1131079"/>
          </a:xfrm>
          <a:prstGeom prst="rect">
            <a:avLst/>
          </a:prstGeom>
          <a:solidFill>
            <a:schemeClr val="accent1"/>
          </a:solidFill>
          <a:scene3d>
            <a:camera prst="perspectiveRight"/>
            <a:lightRig rig="threePt" dir="t"/>
          </a:scene3d>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tr-TR" sz="1350" dirty="0">
                <a:solidFill>
                  <a:prstClr val="black"/>
                </a:solidFill>
                <a:latin typeface="Verdana"/>
              </a:rPr>
              <a:t>2018 yılı 1 Ocak-28 Şubat Dönemi için Çiğ Süt Fiyatı 1,40 TL/Litre olarak belirlenmiştir. (Yağ %3,6 ve Protein % 3,2 )</a:t>
            </a:r>
          </a:p>
        </p:txBody>
      </p:sp>
    </p:spTree>
    <p:extLst>
      <p:ext uri="{BB962C8B-B14F-4D97-AF65-F5344CB8AC3E}">
        <p14:creationId xmlns:p14="http://schemas.microsoft.com/office/powerpoint/2010/main" val="2683190467"/>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örünüş">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1461</Words>
  <Application>Microsoft Office PowerPoint</Application>
  <PresentationFormat>Geniş ekran</PresentationFormat>
  <Paragraphs>382</Paragraphs>
  <Slides>18</Slides>
  <Notes>0</Notes>
  <HiddenSlides>0</HiddenSlides>
  <MMClips>0</MMClips>
  <ScaleCrop>false</ScaleCrop>
  <HeadingPairs>
    <vt:vector size="6" baseType="variant">
      <vt:variant>
        <vt:lpstr>Kullanılan Yazı Tipleri</vt:lpstr>
      </vt:variant>
      <vt:variant>
        <vt:i4>8</vt:i4>
      </vt:variant>
      <vt:variant>
        <vt:lpstr>Tema</vt:lpstr>
      </vt:variant>
      <vt:variant>
        <vt:i4>2</vt:i4>
      </vt:variant>
      <vt:variant>
        <vt:lpstr>Slayt Başlıkları</vt:lpstr>
      </vt:variant>
      <vt:variant>
        <vt:i4>18</vt:i4>
      </vt:variant>
    </vt:vector>
  </HeadingPairs>
  <TitlesOfParts>
    <vt:vector size="28" baseType="lpstr">
      <vt:lpstr>Arial</vt:lpstr>
      <vt:lpstr>Calibri</vt:lpstr>
      <vt:lpstr>Calibri Light</vt:lpstr>
      <vt:lpstr>Cambria</vt:lpstr>
      <vt:lpstr>Times New Roman</vt:lpstr>
      <vt:lpstr>Verdana</vt:lpstr>
      <vt:lpstr>Wingdings</vt:lpstr>
      <vt:lpstr>Wingdings 2</vt:lpstr>
      <vt:lpstr>Office Teması</vt:lpstr>
      <vt:lpstr>Görünüş</vt:lpstr>
      <vt:lpstr>AB UYUM SÜRECİNDE TÜRKİYE SÜT SEKTÖRÜ</vt:lpstr>
      <vt:lpstr>PowerPoint Sunusu</vt:lpstr>
      <vt:lpstr>Türkiye’de Türlere Göre Hayvan Sayıları ve Oranları</vt:lpstr>
      <vt:lpstr>PowerPoint Sunusu</vt:lpstr>
      <vt:lpstr>PowerPoint Sunusu</vt:lpstr>
      <vt:lpstr>PowerPoint Sunusu</vt:lpstr>
      <vt:lpstr>Pazarlama ve Üretim-Sanayi Entegrasyonu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 UYUM SÜRECİNDE TÜRKİYE SÜT SEKTÖRÜ</dc:title>
  <dc:creator>HSE</dc:creator>
  <cp:lastModifiedBy>HSE</cp:lastModifiedBy>
  <cp:revision>19</cp:revision>
  <dcterms:created xsi:type="dcterms:W3CDTF">2017-12-18T10:27:51Z</dcterms:created>
  <dcterms:modified xsi:type="dcterms:W3CDTF">2017-12-27T07:00:31Z</dcterms:modified>
</cp:coreProperties>
</file>