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68" r:id="rId5"/>
    <p:sldId id="269"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102" y="10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4C4E510-1FA3-4015-9A91-7ADE4FF3AE6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1356453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C4E510-1FA3-4015-9A91-7ADE4FF3AE6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3637572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C4E510-1FA3-4015-9A91-7ADE4FF3AE6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3486339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C4E510-1FA3-4015-9A91-7ADE4FF3AE6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1471951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4C4E510-1FA3-4015-9A91-7ADE4FF3AE6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3782408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4C4E510-1FA3-4015-9A91-7ADE4FF3AE6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143669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4C4E510-1FA3-4015-9A91-7ADE4FF3AE6B}"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343109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4C4E510-1FA3-4015-9A91-7ADE4FF3AE6B}"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468735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4C4E510-1FA3-4015-9A91-7ADE4FF3AE6B}"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4171971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4C4E510-1FA3-4015-9A91-7ADE4FF3AE6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112765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4C4E510-1FA3-4015-9A91-7ADE4FF3AE6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F3D13A-D3A7-4487-A776-FD9A758DA701}" type="slidenum">
              <a:rPr lang="tr-TR" smtClean="0"/>
              <a:t>‹#›</a:t>
            </a:fld>
            <a:endParaRPr lang="tr-TR"/>
          </a:p>
        </p:txBody>
      </p:sp>
    </p:spTree>
    <p:extLst>
      <p:ext uri="{BB962C8B-B14F-4D97-AF65-F5344CB8AC3E}">
        <p14:creationId xmlns:p14="http://schemas.microsoft.com/office/powerpoint/2010/main" val="2140743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C4E510-1FA3-4015-9A91-7ADE4FF3AE6B}"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F3D13A-D3A7-4487-A776-FD9A758DA701}" type="slidenum">
              <a:rPr lang="tr-TR" smtClean="0"/>
              <a:t>‹#›</a:t>
            </a:fld>
            <a:endParaRPr lang="tr-TR"/>
          </a:p>
        </p:txBody>
      </p:sp>
    </p:spTree>
    <p:extLst>
      <p:ext uri="{BB962C8B-B14F-4D97-AF65-F5344CB8AC3E}">
        <p14:creationId xmlns:p14="http://schemas.microsoft.com/office/powerpoint/2010/main" val="3285766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04108" y="1207854"/>
            <a:ext cx="8886305" cy="3416320"/>
          </a:xfrm>
          <a:prstGeom prst="rect">
            <a:avLst/>
          </a:prstGeom>
        </p:spPr>
        <p:txBody>
          <a:bodyPr wrap="square">
            <a:spAutoFit/>
          </a:bodyPr>
          <a:lstStyle/>
          <a:p>
            <a:r>
              <a:rPr lang="tr-TR" sz="2400" dirty="0">
                <a:solidFill>
                  <a:prstClr val="black"/>
                </a:solidFill>
                <a:latin typeface="Arial" panose="020B0604020202020204" pitchFamily="34" charset="0"/>
                <a:ea typeface="+mj-ea"/>
                <a:cs typeface="Arial" panose="020B0604020202020204" pitchFamily="34" charset="0"/>
              </a:rPr>
              <a:t>Analitik bir ölçüm şu parametrelere bağlıdır.</a:t>
            </a:r>
            <a:br>
              <a:rPr lang="tr-TR" sz="2400" dirty="0">
                <a:solidFill>
                  <a:prstClr val="black"/>
                </a:solidFill>
                <a:latin typeface="Arial" panose="020B0604020202020204" pitchFamily="34" charset="0"/>
                <a:ea typeface="+mj-ea"/>
                <a:cs typeface="Arial" panose="020B0604020202020204" pitchFamily="34" charset="0"/>
              </a:rPr>
            </a:br>
            <a:endParaRPr lang="tr-TR" sz="2400" dirty="0" smtClean="0">
              <a:solidFill>
                <a:prstClr val="black"/>
              </a:solidFill>
              <a:latin typeface="Arial" panose="020B0604020202020204" pitchFamily="34" charset="0"/>
              <a:ea typeface="+mj-ea"/>
              <a:cs typeface="Arial" panose="020B0604020202020204" pitchFamily="34" charset="0"/>
            </a:endParaRPr>
          </a:p>
          <a:p>
            <a:r>
              <a:rPr lang="tr-TR" sz="2400" dirty="0" smtClean="0">
                <a:solidFill>
                  <a:prstClr val="black"/>
                </a:solidFill>
                <a:latin typeface="Arial" panose="020B0604020202020204" pitchFamily="34" charset="0"/>
                <a:ea typeface="+mj-ea"/>
                <a:cs typeface="Arial" panose="020B0604020202020204" pitchFamily="34" charset="0"/>
              </a:rPr>
              <a:t>1</a:t>
            </a:r>
            <a:r>
              <a:rPr lang="tr-TR" sz="2400" dirty="0">
                <a:solidFill>
                  <a:prstClr val="black"/>
                </a:solidFill>
                <a:latin typeface="Arial" panose="020B0604020202020204" pitchFamily="34" charset="0"/>
                <a:ea typeface="+mj-ea"/>
                <a:cs typeface="Arial" panose="020B0604020202020204" pitchFamily="34" charset="0"/>
              </a:rPr>
              <a:t>. Teknik </a:t>
            </a:r>
            <a:r>
              <a:rPr lang="tr-TR" sz="2400" dirty="0" smtClean="0">
                <a:solidFill>
                  <a:prstClr val="black"/>
                </a:solidFill>
                <a:latin typeface="Arial" panose="020B0604020202020204" pitchFamily="34" charset="0"/>
                <a:ea typeface="+mj-ea"/>
                <a:cs typeface="Arial" panose="020B0604020202020204" pitchFamily="34" charset="0"/>
              </a:rPr>
              <a:t>performans</a:t>
            </a:r>
          </a:p>
          <a:p>
            <a:r>
              <a:rPr lang="tr-TR" sz="2400" dirty="0" smtClean="0">
                <a:solidFill>
                  <a:prstClr val="black"/>
                </a:solidFill>
                <a:latin typeface="Arial" panose="020B0604020202020204" pitchFamily="34" charset="0"/>
                <a:ea typeface="+mj-ea"/>
                <a:cs typeface="Arial" panose="020B0604020202020204" pitchFamily="34" charset="0"/>
              </a:rPr>
              <a:t>2.Personel Eğitimi</a:t>
            </a:r>
          </a:p>
          <a:p>
            <a:r>
              <a:rPr lang="tr-TR" sz="2400" dirty="0" smtClean="0">
                <a:solidFill>
                  <a:prstClr val="black"/>
                </a:solidFill>
                <a:latin typeface="Arial" panose="020B0604020202020204" pitchFamily="34" charset="0"/>
                <a:ea typeface="+mj-ea"/>
                <a:cs typeface="Arial" panose="020B0604020202020204" pitchFamily="34" charset="0"/>
              </a:rPr>
              <a:t>3. Çevre Koşulları</a:t>
            </a:r>
          </a:p>
          <a:p>
            <a:r>
              <a:rPr lang="tr-TR" sz="2400" dirty="0" smtClean="0">
                <a:solidFill>
                  <a:prstClr val="black"/>
                </a:solidFill>
                <a:latin typeface="Arial" panose="020B0604020202020204" pitchFamily="34" charset="0"/>
                <a:ea typeface="+mj-ea"/>
                <a:cs typeface="Arial" panose="020B0604020202020204" pitchFamily="34" charset="0"/>
              </a:rPr>
              <a:t>4.Kalite Kontrol</a:t>
            </a:r>
          </a:p>
          <a:p>
            <a:r>
              <a:rPr lang="tr-TR" sz="2400" dirty="0" smtClean="0">
                <a:solidFill>
                  <a:prstClr val="black"/>
                </a:solidFill>
                <a:latin typeface="Arial" panose="020B0604020202020204" pitchFamily="34" charset="0"/>
                <a:ea typeface="+mj-ea"/>
                <a:cs typeface="Arial" panose="020B0604020202020204" pitchFamily="34" charset="0"/>
              </a:rPr>
              <a:t>5. Kalite Güvence</a:t>
            </a:r>
          </a:p>
          <a:p>
            <a:r>
              <a:rPr lang="tr-TR" sz="2400" dirty="0" smtClean="0">
                <a:solidFill>
                  <a:prstClr val="black"/>
                </a:solidFill>
                <a:latin typeface="Arial" panose="020B0604020202020204" pitchFamily="34" charset="0"/>
                <a:ea typeface="+mj-ea"/>
                <a:cs typeface="Arial" panose="020B0604020202020204" pitchFamily="34" charset="0"/>
              </a:rPr>
              <a:t>6. Metot </a:t>
            </a:r>
            <a:r>
              <a:rPr lang="tr-TR" sz="2400" dirty="0" err="1" smtClean="0">
                <a:solidFill>
                  <a:prstClr val="black"/>
                </a:solidFill>
                <a:latin typeface="Arial" panose="020B0604020202020204" pitchFamily="34" charset="0"/>
                <a:ea typeface="+mj-ea"/>
                <a:cs typeface="Arial" panose="020B0604020202020204" pitchFamily="34" charset="0"/>
              </a:rPr>
              <a:t>validasyonu</a:t>
            </a:r>
            <a:r>
              <a:rPr lang="tr-TR" sz="2400" dirty="0">
                <a:solidFill>
                  <a:prstClr val="black"/>
                </a:solidFill>
                <a:latin typeface="Arial" panose="020B0604020202020204" pitchFamily="34" charset="0"/>
                <a:ea typeface="+mj-ea"/>
                <a:cs typeface="Arial" panose="020B0604020202020204" pitchFamily="34" charset="0"/>
              </a:rPr>
              <a:t/>
            </a:r>
            <a:br>
              <a:rPr lang="tr-TR" sz="2400" dirty="0">
                <a:solidFill>
                  <a:prstClr val="black"/>
                </a:solidFill>
                <a:latin typeface="Arial" panose="020B0604020202020204" pitchFamily="34" charset="0"/>
                <a:ea typeface="+mj-ea"/>
                <a:cs typeface="Arial" panose="020B0604020202020204" pitchFamily="34" charset="0"/>
              </a:rPr>
            </a:br>
            <a:r>
              <a:rPr lang="tr-TR" sz="2400" dirty="0">
                <a:solidFill>
                  <a:prstClr val="black"/>
                </a:solidFill>
                <a:latin typeface="Arial" panose="020B0604020202020204" pitchFamily="34" charset="0"/>
                <a:ea typeface="+mj-ea"/>
                <a:cs typeface="Arial" panose="020B0604020202020204" pitchFamily="34" charset="0"/>
              </a:rPr>
              <a:t> </a:t>
            </a:r>
            <a:endParaRPr lang="tr-TR" dirty="0"/>
          </a:p>
        </p:txBody>
      </p:sp>
    </p:spTree>
    <p:extLst>
      <p:ext uri="{BB962C8B-B14F-4D97-AF65-F5344CB8AC3E}">
        <p14:creationId xmlns:p14="http://schemas.microsoft.com/office/powerpoint/2010/main" val="2180789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5796" y="1407360"/>
            <a:ext cx="8919556" cy="2862322"/>
          </a:xfrm>
          <a:prstGeom prst="rect">
            <a:avLst/>
          </a:prstGeom>
        </p:spPr>
        <p:txBody>
          <a:bodyPr wrap="square">
            <a:spAutoFit/>
          </a:bodyPr>
          <a:lstStyle/>
          <a:p>
            <a:pPr algn="just">
              <a:lnSpc>
                <a:spcPct val="150000"/>
              </a:lnSpc>
            </a:pPr>
            <a:r>
              <a:rPr lang="tr-TR" sz="2400" dirty="0" smtClean="0">
                <a:solidFill>
                  <a:prstClr val="black"/>
                </a:solidFill>
                <a:latin typeface="Arial" panose="020B0604020202020204" pitchFamily="34" charset="0"/>
                <a:ea typeface="+mj-ea"/>
                <a:cs typeface="Arial" panose="020B0604020202020204" pitchFamily="34" charset="0"/>
              </a:rPr>
              <a:t>Kimyasal analiz yöntemleri analizi yapanların ihtiyaçlarına cevap verecek belirli kriterlere sahip olmalıdırlar. Bir yöntem valide edildikten sonra yöntemin doğru çalıştığının belirlenmesi oldukça önemlidir. Kalite güvenliği yönteminin doğru çalıştığından emin olunması ve belgelenmesinden oluşan prosedürlerdir. </a:t>
            </a:r>
            <a:endParaRPr lang="tr-TR" dirty="0"/>
          </a:p>
        </p:txBody>
      </p:sp>
    </p:spTree>
    <p:extLst>
      <p:ext uri="{BB962C8B-B14F-4D97-AF65-F5344CB8AC3E}">
        <p14:creationId xmlns:p14="http://schemas.microsoft.com/office/powerpoint/2010/main" val="2569062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41912" y="1432298"/>
            <a:ext cx="8365375" cy="3416320"/>
          </a:xfrm>
          <a:prstGeom prst="rect">
            <a:avLst/>
          </a:prstGeom>
        </p:spPr>
        <p:txBody>
          <a:bodyPr wrap="square">
            <a:spAutoFit/>
          </a:bodyPr>
          <a:lstStyle/>
          <a:p>
            <a:pPr>
              <a:lnSpc>
                <a:spcPct val="150000"/>
              </a:lnSpc>
            </a:pPr>
            <a:r>
              <a:rPr lang="tr-TR" sz="2400" dirty="0" smtClean="0">
                <a:solidFill>
                  <a:prstClr val="black"/>
                </a:solidFill>
                <a:latin typeface="Arial" panose="020B0604020202020204" pitchFamily="34" charset="0"/>
                <a:ea typeface="+mj-ea"/>
                <a:cs typeface="Arial" panose="020B0604020202020204" pitchFamily="34" charset="0"/>
              </a:rPr>
              <a:t>Bir </a:t>
            </a:r>
            <a:r>
              <a:rPr lang="tr-TR" sz="2400" dirty="0" err="1" smtClean="0">
                <a:solidFill>
                  <a:prstClr val="black"/>
                </a:solidFill>
                <a:latin typeface="Arial" panose="020B0604020202020204" pitchFamily="34" charset="0"/>
                <a:ea typeface="+mj-ea"/>
                <a:cs typeface="Arial" panose="020B0604020202020204" pitchFamily="34" charset="0"/>
              </a:rPr>
              <a:t>laboratuarın</a:t>
            </a:r>
            <a:r>
              <a:rPr lang="tr-TR" sz="2400" dirty="0" smtClean="0">
                <a:solidFill>
                  <a:prstClr val="black"/>
                </a:solidFill>
                <a:latin typeface="Arial" panose="020B0604020202020204" pitchFamily="34" charset="0"/>
                <a:ea typeface="+mj-ea"/>
                <a:cs typeface="Arial" panose="020B0604020202020204" pitchFamily="34" charset="0"/>
              </a:rPr>
              <a:t> performansını ölçmenin bir yolu da o </a:t>
            </a:r>
            <a:r>
              <a:rPr lang="tr-TR" sz="2400" dirty="0" err="1" smtClean="0">
                <a:solidFill>
                  <a:prstClr val="black"/>
                </a:solidFill>
                <a:latin typeface="Arial" panose="020B0604020202020204" pitchFamily="34" charset="0"/>
                <a:ea typeface="+mj-ea"/>
                <a:cs typeface="Arial" panose="020B0604020202020204" pitchFamily="34" charset="0"/>
              </a:rPr>
              <a:t>laboratuarın</a:t>
            </a:r>
            <a:r>
              <a:rPr lang="tr-TR" sz="2400" dirty="0" smtClean="0">
                <a:solidFill>
                  <a:prstClr val="black"/>
                </a:solidFill>
                <a:latin typeface="Arial" panose="020B0604020202020204" pitchFamily="34" charset="0"/>
                <a:ea typeface="+mj-ea"/>
                <a:cs typeface="Arial" panose="020B0604020202020204" pitchFamily="34" charset="0"/>
              </a:rPr>
              <a:t> </a:t>
            </a:r>
            <a:r>
              <a:rPr lang="tr-TR" sz="2400" dirty="0" err="1" smtClean="0">
                <a:solidFill>
                  <a:prstClr val="black"/>
                </a:solidFill>
                <a:latin typeface="Arial" panose="020B0604020202020204" pitchFamily="34" charset="0"/>
                <a:ea typeface="+mj-ea"/>
                <a:cs typeface="Arial" panose="020B0604020202020204" pitchFamily="34" charset="0"/>
              </a:rPr>
              <a:t>laboratuarlar</a:t>
            </a:r>
            <a:r>
              <a:rPr lang="tr-TR" sz="2400" dirty="0" smtClean="0">
                <a:solidFill>
                  <a:prstClr val="black"/>
                </a:solidFill>
                <a:latin typeface="Arial" panose="020B0604020202020204" pitchFamily="34" charset="0"/>
                <a:ea typeface="+mj-ea"/>
                <a:cs typeface="Arial" panose="020B0604020202020204" pitchFamily="34" charset="0"/>
              </a:rPr>
              <a:t> arası çok katılımlı çalışmalara açık olmasıdır. Çok katılımlı bir çalışma sonuçlarını tanımlamanın bir yolu her bir </a:t>
            </a:r>
            <a:r>
              <a:rPr lang="tr-TR" sz="2400" dirty="0" err="1" smtClean="0">
                <a:solidFill>
                  <a:prstClr val="black"/>
                </a:solidFill>
                <a:latin typeface="Arial" panose="020B0604020202020204" pitchFamily="34" charset="0"/>
                <a:ea typeface="+mj-ea"/>
                <a:cs typeface="Arial" panose="020B0604020202020204" pitchFamily="34" charset="0"/>
              </a:rPr>
              <a:t>laboratuarın</a:t>
            </a:r>
            <a:r>
              <a:rPr lang="tr-TR" sz="2400" dirty="0" smtClean="0">
                <a:solidFill>
                  <a:prstClr val="black"/>
                </a:solidFill>
                <a:latin typeface="Arial" panose="020B0604020202020204" pitchFamily="34" charset="0"/>
                <a:ea typeface="+mj-ea"/>
                <a:cs typeface="Arial" panose="020B0604020202020204" pitchFamily="34" charset="0"/>
              </a:rPr>
              <a:t> z değerini belirlemektir. Z değeri </a:t>
            </a:r>
            <a:r>
              <a:rPr lang="tr-TR" sz="2400" dirty="0" err="1" smtClean="0">
                <a:solidFill>
                  <a:prstClr val="black"/>
                </a:solidFill>
                <a:latin typeface="Arial" panose="020B0604020202020204" pitchFamily="34" charset="0"/>
                <a:ea typeface="+mj-ea"/>
                <a:cs typeface="Arial" panose="020B0604020202020204" pitchFamily="34" charset="0"/>
              </a:rPr>
              <a:t>laboratuarın</a:t>
            </a:r>
            <a:r>
              <a:rPr lang="tr-TR" sz="2400" dirty="0" smtClean="0">
                <a:solidFill>
                  <a:prstClr val="black"/>
                </a:solidFill>
                <a:latin typeface="Arial" panose="020B0604020202020204" pitchFamily="34" charset="0"/>
                <a:ea typeface="+mj-ea"/>
                <a:cs typeface="Arial" panose="020B0604020202020204" pitchFamily="34" charset="0"/>
              </a:rPr>
              <a:t> bilinen konsantrasyonun standart sapmasından ne kadar saptığının ölçüsü olarak tanımlanmaktadır. </a:t>
            </a:r>
            <a:endParaRPr lang="tr-TR" dirty="0"/>
          </a:p>
        </p:txBody>
      </p:sp>
    </p:spTree>
    <p:extLst>
      <p:ext uri="{BB962C8B-B14F-4D97-AF65-F5344CB8AC3E}">
        <p14:creationId xmlns:p14="http://schemas.microsoft.com/office/powerpoint/2010/main" val="865159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74669" y="1000036"/>
            <a:ext cx="8747760" cy="3970318"/>
          </a:xfrm>
          <a:prstGeom prst="rect">
            <a:avLst/>
          </a:prstGeom>
        </p:spPr>
        <p:txBody>
          <a:bodyPr wrap="square">
            <a:spAutoFit/>
          </a:bodyPr>
          <a:lstStyle/>
          <a:p>
            <a:pPr>
              <a:lnSpc>
                <a:spcPct val="150000"/>
              </a:lnSpc>
            </a:pPr>
            <a:r>
              <a:rPr lang="tr-TR" sz="2400" dirty="0" smtClean="0">
                <a:solidFill>
                  <a:prstClr val="black"/>
                </a:solidFill>
                <a:latin typeface="Arial" panose="020B0604020202020204" pitchFamily="34" charset="0"/>
                <a:ea typeface="+mj-ea"/>
                <a:cs typeface="Arial" panose="020B0604020202020204" pitchFamily="34" charset="0"/>
              </a:rPr>
              <a:t>Geliştirilen bir yöntemin </a:t>
            </a:r>
            <a:r>
              <a:rPr lang="tr-TR" sz="2400" dirty="0" err="1" smtClean="0">
                <a:solidFill>
                  <a:prstClr val="black"/>
                </a:solidFill>
                <a:latin typeface="Arial" panose="020B0604020202020204" pitchFamily="34" charset="0"/>
                <a:ea typeface="+mj-ea"/>
                <a:cs typeface="Arial" panose="020B0604020202020204" pitchFamily="34" charset="0"/>
              </a:rPr>
              <a:t>validasyon</a:t>
            </a:r>
            <a:r>
              <a:rPr lang="tr-TR" sz="2400" dirty="0" smtClean="0">
                <a:solidFill>
                  <a:prstClr val="black"/>
                </a:solidFill>
                <a:latin typeface="Arial" panose="020B0604020202020204" pitchFamily="34" charset="0"/>
                <a:ea typeface="+mj-ea"/>
                <a:cs typeface="Arial" panose="020B0604020202020204" pitchFamily="34" charset="0"/>
              </a:rPr>
              <a:t> parametreleri yeni yöntem rutin kullanıma alınmadan önce mutlaka yapılmalıdır. Ve aşağıdaki durumlarda tekrarlanmalıdır.</a:t>
            </a:r>
          </a:p>
          <a:p>
            <a:pPr>
              <a:lnSpc>
                <a:spcPct val="150000"/>
              </a:lnSpc>
            </a:pPr>
            <a:r>
              <a:rPr lang="tr-TR" sz="2400" dirty="0">
                <a:solidFill>
                  <a:prstClr val="black"/>
                </a:solidFill>
                <a:latin typeface="Arial" panose="020B0604020202020204" pitchFamily="34" charset="0"/>
                <a:ea typeface="+mj-ea"/>
                <a:cs typeface="Arial" panose="020B0604020202020204" pitchFamily="34" charset="0"/>
              </a:rPr>
              <a:t> </a:t>
            </a:r>
            <a:r>
              <a:rPr lang="tr-TR" sz="2400" dirty="0" smtClean="0">
                <a:solidFill>
                  <a:prstClr val="black"/>
                </a:solidFill>
                <a:latin typeface="Arial" panose="020B0604020202020204" pitchFamily="34" charset="0"/>
                <a:ea typeface="+mj-ea"/>
                <a:cs typeface="Arial" panose="020B0604020202020204" pitchFamily="34" charset="0"/>
              </a:rPr>
              <a:t>1. Yeni cihazlar devreye girdiğinde</a:t>
            </a:r>
          </a:p>
          <a:p>
            <a:pPr>
              <a:lnSpc>
                <a:spcPct val="150000"/>
              </a:lnSpc>
            </a:pPr>
            <a:r>
              <a:rPr lang="tr-TR" sz="2400" dirty="0">
                <a:solidFill>
                  <a:prstClr val="black"/>
                </a:solidFill>
                <a:latin typeface="Arial" panose="020B0604020202020204" pitchFamily="34" charset="0"/>
                <a:ea typeface="+mj-ea"/>
                <a:cs typeface="Arial" panose="020B0604020202020204" pitchFamily="34" charset="0"/>
              </a:rPr>
              <a:t> </a:t>
            </a:r>
            <a:r>
              <a:rPr lang="tr-TR" sz="2400" dirty="0" smtClean="0">
                <a:solidFill>
                  <a:prstClr val="black"/>
                </a:solidFill>
                <a:latin typeface="Arial" panose="020B0604020202020204" pitchFamily="34" charset="0"/>
                <a:ea typeface="+mj-ea"/>
                <a:cs typeface="Arial" panose="020B0604020202020204" pitchFamily="34" charset="0"/>
              </a:rPr>
              <a:t>2. Temel kimyasallardaki </a:t>
            </a:r>
            <a:r>
              <a:rPr lang="tr-TR" sz="2400" dirty="0" err="1" smtClean="0">
                <a:solidFill>
                  <a:prstClr val="black"/>
                </a:solidFill>
                <a:latin typeface="Arial" panose="020B0604020202020204" pitchFamily="34" charset="0"/>
                <a:ea typeface="+mj-ea"/>
                <a:cs typeface="Arial" panose="020B0604020202020204" pitchFamily="34" charset="0"/>
              </a:rPr>
              <a:t>prtide</a:t>
            </a:r>
            <a:r>
              <a:rPr lang="tr-TR" sz="2400" dirty="0" smtClean="0">
                <a:solidFill>
                  <a:prstClr val="black"/>
                </a:solidFill>
                <a:latin typeface="Arial" panose="020B0604020202020204" pitchFamily="34" charset="0"/>
                <a:ea typeface="+mj-ea"/>
                <a:cs typeface="Arial" panose="020B0604020202020204" pitchFamily="34" charset="0"/>
              </a:rPr>
              <a:t> önemli bir </a:t>
            </a:r>
          </a:p>
          <a:p>
            <a:pPr>
              <a:lnSpc>
                <a:spcPct val="150000"/>
              </a:lnSpc>
            </a:pPr>
            <a:r>
              <a:rPr lang="tr-TR" sz="2400" dirty="0" smtClean="0">
                <a:solidFill>
                  <a:prstClr val="black"/>
                </a:solidFill>
                <a:latin typeface="Arial" panose="020B0604020202020204" pitchFamily="34" charset="0"/>
                <a:ea typeface="+mj-ea"/>
                <a:cs typeface="Arial" panose="020B0604020202020204" pitchFamily="34" charset="0"/>
              </a:rPr>
              <a:t>     değişiklik olursa</a:t>
            </a:r>
          </a:p>
          <a:p>
            <a:pPr>
              <a:lnSpc>
                <a:spcPct val="150000"/>
              </a:lnSpc>
            </a:pPr>
            <a:r>
              <a:rPr lang="tr-TR" sz="2400" dirty="0" smtClean="0">
                <a:solidFill>
                  <a:prstClr val="black"/>
                </a:solidFill>
                <a:latin typeface="Arial" panose="020B0604020202020204" pitchFamily="34" charset="0"/>
                <a:ea typeface="+mj-ea"/>
                <a:cs typeface="Arial" panose="020B0604020202020204" pitchFamily="34" charset="0"/>
              </a:rPr>
              <a:t>3. Yeni personel tarafından yöntem ilk kez kullanılacaksa</a:t>
            </a:r>
          </a:p>
        </p:txBody>
      </p:sp>
    </p:spTree>
    <p:extLst>
      <p:ext uri="{BB962C8B-B14F-4D97-AF65-F5344CB8AC3E}">
        <p14:creationId xmlns:p14="http://schemas.microsoft.com/office/powerpoint/2010/main" val="1003659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828836"/>
            <a:ext cx="6096000" cy="2723823"/>
          </a:xfrm>
          <a:prstGeom prst="rect">
            <a:avLst/>
          </a:prstGeom>
        </p:spPr>
        <p:txBody>
          <a:bodyPr>
            <a:spAutoFit/>
          </a:bodyPr>
          <a:lstStyle/>
          <a:p>
            <a:pPr lvl="0">
              <a:lnSpc>
                <a:spcPct val="150000"/>
              </a:lnSpc>
            </a:pPr>
            <a:r>
              <a:rPr lang="tr-TR" sz="2400" dirty="0">
                <a:solidFill>
                  <a:prstClr val="black"/>
                </a:solidFill>
                <a:latin typeface="Arial" panose="020B0604020202020204" pitchFamily="34" charset="0"/>
                <a:cs typeface="Arial" panose="020B0604020202020204" pitchFamily="34" charset="0"/>
              </a:rPr>
              <a:t>4. Uzun süredir kullanılmamış bir valide yöntemin yeniden kullanıma alınması </a:t>
            </a:r>
            <a:endParaRPr lang="tr-TR" sz="2400" dirty="0" smtClean="0">
              <a:solidFill>
                <a:prstClr val="black"/>
              </a:solidFill>
              <a:latin typeface="Arial" panose="020B0604020202020204" pitchFamily="34" charset="0"/>
              <a:cs typeface="Arial" panose="020B0604020202020204" pitchFamily="34" charset="0"/>
            </a:endParaRPr>
          </a:p>
          <a:p>
            <a:pPr lvl="0">
              <a:lnSpc>
                <a:spcPct val="150000"/>
              </a:lnSpc>
            </a:pPr>
            <a:r>
              <a:rPr lang="tr-TR" sz="2400" dirty="0" smtClean="0">
                <a:solidFill>
                  <a:prstClr val="black"/>
                </a:solidFill>
                <a:latin typeface="Arial" panose="020B0604020202020204" pitchFamily="34" charset="0"/>
                <a:cs typeface="Arial" panose="020B0604020202020204" pitchFamily="34" charset="0"/>
              </a:rPr>
              <a:t>5. </a:t>
            </a:r>
            <a:r>
              <a:rPr lang="tr-TR" sz="2400" dirty="0" err="1" smtClean="0">
                <a:solidFill>
                  <a:prstClr val="black"/>
                </a:solidFill>
                <a:latin typeface="Arial" panose="020B0604020202020204" pitchFamily="34" charset="0"/>
                <a:cs typeface="Arial" panose="020B0604020202020204" pitchFamily="34" charset="0"/>
              </a:rPr>
              <a:t>Laboratuarda</a:t>
            </a:r>
            <a:r>
              <a:rPr lang="tr-TR" sz="2400" dirty="0" smtClean="0">
                <a:solidFill>
                  <a:prstClr val="black"/>
                </a:solidFill>
                <a:latin typeface="Arial" panose="020B0604020202020204" pitchFamily="34" charset="0"/>
                <a:cs typeface="Arial" panose="020B0604020202020204" pitchFamily="34" charset="0"/>
              </a:rPr>
              <a:t> yapılan sonuçları etkileyebileceği düşünülen değişikliklerdir.</a:t>
            </a:r>
            <a:endParaRPr lang="tr-TR" sz="2400" dirty="0">
              <a:solidFill>
                <a:prstClr val="black"/>
              </a:solidFill>
              <a:latin typeface="Arial" panose="020B0604020202020204" pitchFamily="34" charset="0"/>
              <a:cs typeface="Arial" panose="020B0604020202020204" pitchFamily="34" charset="0"/>
            </a:endParaRPr>
          </a:p>
          <a:p>
            <a:pPr lvl="0">
              <a:lnSpc>
                <a:spcPct val="150000"/>
              </a:lnSpc>
            </a:pPr>
            <a:endParaRPr lang="tr-TR" dirty="0">
              <a:solidFill>
                <a:prstClr val="black"/>
              </a:solidFill>
            </a:endParaRPr>
          </a:p>
        </p:txBody>
      </p:sp>
    </p:spTree>
    <p:extLst>
      <p:ext uri="{BB962C8B-B14F-4D97-AF65-F5344CB8AC3E}">
        <p14:creationId xmlns:p14="http://schemas.microsoft.com/office/powerpoint/2010/main" val="5473741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156</Words>
  <Application>Microsoft Office PowerPoint</Application>
  <PresentationFormat>Geniş ekran</PresentationFormat>
  <Paragraphs>16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Burcu Doğan Topal</cp:lastModifiedBy>
  <cp:revision>7</cp:revision>
  <dcterms:created xsi:type="dcterms:W3CDTF">2019-02-27T10:23:23Z</dcterms:created>
  <dcterms:modified xsi:type="dcterms:W3CDTF">2019-11-21T14:56:33Z</dcterms:modified>
</cp:coreProperties>
</file>