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
  </p:notesMasterIdLst>
  <p:sldIdLst>
    <p:sldId id="256" r:id="rId2"/>
    <p:sldId id="260" r:id="rId3"/>
    <p:sldId id="261" r:id="rId4"/>
    <p:sldId id="262" r:id="rId5"/>
    <p:sldId id="267" r:id="rId6"/>
    <p:sldId id="263" r:id="rId7"/>
    <p:sldId id="265" r:id="rId8"/>
    <p:sldId id="266"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3FE22-D1BD-49F8-B313-44AC747C18D3}" type="datetimeFigureOut">
              <a:rPr lang="tr-TR" smtClean="0"/>
              <a:t>30.04.2020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6E60B-4B82-4501-8FEE-2F857162D93E}" type="slidenum">
              <a:rPr lang="tr-TR" smtClean="0"/>
              <a:t>‹#›</a:t>
            </a:fld>
            <a:endParaRPr lang="tr-TR"/>
          </a:p>
        </p:txBody>
      </p:sp>
    </p:spTree>
    <p:extLst>
      <p:ext uri="{BB962C8B-B14F-4D97-AF65-F5344CB8AC3E}">
        <p14:creationId xmlns:p14="http://schemas.microsoft.com/office/powerpoint/2010/main" val="180963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89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58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26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06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95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44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424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54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77706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428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00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82101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24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73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915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65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07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84237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01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56128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74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68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07050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2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37644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35042463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88165" y="1778366"/>
            <a:ext cx="6815669" cy="2465342"/>
          </a:xfrm>
        </p:spPr>
        <p:txBody>
          <a:bodyPr/>
          <a:lstStyle/>
          <a:p>
            <a:r>
              <a:rPr lang="tr-TR" sz="4000" b="1" dirty="0"/>
              <a:t>ÖRGÜTLERDE GRUP VE GRUP SÜREÇLERİ</a:t>
            </a:r>
          </a:p>
        </p:txBody>
      </p:sp>
    </p:spTree>
    <p:extLst>
      <p:ext uri="{BB962C8B-B14F-4D97-AF65-F5344CB8AC3E}">
        <p14:creationId xmlns:p14="http://schemas.microsoft.com/office/powerpoint/2010/main" val="271371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Başlık 1">
            <a:extLst>
              <a:ext uri="{FF2B5EF4-FFF2-40B4-BE49-F238E27FC236}">
                <a16:creationId xmlns:a16="http://schemas.microsoft.com/office/drawing/2014/main" id="{D328BE2B-964C-4388-B7C8-BC3F3C1D95DE}"/>
              </a:ext>
            </a:extLst>
          </p:cNvPr>
          <p:cNvSpPr>
            <a:spLocks noGrp="1"/>
          </p:cNvSpPr>
          <p:nvPr>
            <p:ph type="title"/>
          </p:nvPr>
        </p:nvSpPr>
        <p:spPr/>
        <p:txBody>
          <a:bodyPr/>
          <a:lstStyle/>
          <a:p>
            <a:r>
              <a:rPr lang="tr-TR" b="1" dirty="0"/>
              <a:t>Örgüt Grupları</a:t>
            </a:r>
          </a:p>
        </p:txBody>
      </p:sp>
      <p:sp>
        <p:nvSpPr>
          <p:cNvPr id="237" name="Google Shape;237;p16"/>
          <p:cNvSpPr txBox="1">
            <a:spLocks noGrp="1"/>
          </p:cNvSpPr>
          <p:nvPr>
            <p:ph idx="1"/>
          </p:nvPr>
        </p:nvSpPr>
        <p:spPr>
          <a:prstGeom prst="rect">
            <a:avLst/>
          </a:prstGeom>
        </p:spPr>
        <p:txBody>
          <a:bodyPr spcFirstLastPara="1" vert="horz" wrap="square" lIns="121900" tIns="0" rIns="121900" bIns="0" rtlCol="0" anchor="t" anchorCtr="0">
            <a:noAutofit/>
          </a:bodyPr>
          <a:lstStyle/>
          <a:p>
            <a:pPr lvl="0" algn="just"/>
            <a:r>
              <a:rPr lang="tr-TR" dirty="0"/>
              <a:t>Bireyleri belli amaçlara ulaştıran en önemli olgulardan biri gruptur.</a:t>
            </a:r>
          </a:p>
          <a:p>
            <a:pPr lvl="0" algn="just"/>
            <a:r>
              <a:rPr lang="tr-TR" dirty="0"/>
              <a:t>Grupla, toplumsal ve örgütsel amaçlara şekil verir.</a:t>
            </a:r>
          </a:p>
          <a:p>
            <a:pPr lvl="0" algn="just"/>
            <a:r>
              <a:rPr lang="tr-TR" dirty="0"/>
              <a:t>Bireylerin belirli düzeydeki amaçlarına ulaşmasını sağlayan temel sistemdir.</a:t>
            </a:r>
          </a:p>
          <a:p>
            <a:pPr lvl="0" algn="just"/>
            <a:r>
              <a:rPr lang="tr-TR" dirty="0"/>
              <a:t>Geçmişten bugüne hepimiz bir şekilde gruplara üye olmuş ve bu olguyu diğer </a:t>
            </a:r>
            <a:r>
              <a:rPr lang="tr-TR"/>
              <a:t>bireylerle paylaşmışızdır</a:t>
            </a:r>
            <a:r>
              <a:rPr lang="tr-TR" dirty="0"/>
              <a:t>.</a:t>
            </a:r>
          </a:p>
        </p:txBody>
      </p:sp>
      <p:sp>
        <p:nvSpPr>
          <p:cNvPr id="238" name="Google Shape;238;p1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spTree>
    <p:extLst>
      <p:ext uri="{BB962C8B-B14F-4D97-AF65-F5344CB8AC3E}">
        <p14:creationId xmlns:p14="http://schemas.microsoft.com/office/powerpoint/2010/main" val="142004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700" y="928255"/>
            <a:ext cx="9720845" cy="720436"/>
          </a:xfrm>
          <a:prstGeom prst="rect">
            <a:avLst/>
          </a:prstGeom>
        </p:spPr>
        <p:txBody>
          <a:bodyPr spcFirstLastPara="1" vert="horz" wrap="square" lIns="121900" tIns="121900" rIns="121900" bIns="121900" rtlCol="0" anchor="ctr" anchorCtr="0">
            <a:noAutofit/>
          </a:bodyPr>
          <a:lstStyle/>
          <a:p>
            <a:pPr lvl="0"/>
            <a:r>
              <a:rPr lang="tr-TR" sz="3333" b="1" dirty="0"/>
              <a:t>Grup</a:t>
            </a:r>
            <a:endParaRPr sz="3333" b="1" dirty="0"/>
          </a:p>
        </p:txBody>
      </p:sp>
      <p:sp>
        <p:nvSpPr>
          <p:cNvPr id="237" name="Google Shape;237;p16"/>
          <p:cNvSpPr txBox="1">
            <a:spLocks noGrp="1"/>
          </p:cNvSpPr>
          <p:nvPr>
            <p:ph type="body" idx="1"/>
          </p:nvPr>
        </p:nvSpPr>
        <p:spPr>
          <a:xfrm>
            <a:off x="817418" y="1981200"/>
            <a:ext cx="10598727" cy="3948545"/>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solidFill>
                  <a:schemeClr val="tx1"/>
                </a:solidFill>
              </a:rPr>
              <a:t>İki yada daha fazla bireyin karşılıklı olarak etkileşime geçerek belirli bir amacı yerine getirme olarak ifade edilir. Başka bir ifadeyle, birbirleriyle etkileşim halinde bulunan iki veya daha fazla insanın, birbirlerini etkilemesi ve birbirlerinden etkilenmesi sonucunda oluşan birleşmelerdir. Çok fazla kişi bir araya geliyor ve aralarında hiçbir etkileşim yok ise grup oluşturmazlar.</a:t>
            </a:r>
          </a:p>
          <a:p>
            <a:pPr lvl="0" algn="just">
              <a:buFont typeface="Arial" panose="020B0604020202020204" pitchFamily="34" charset="0"/>
              <a:buChar char="•"/>
            </a:pPr>
            <a:endParaRPr lang="tr-TR" sz="2933" dirty="0">
              <a:solidFill>
                <a:schemeClr val="tx1"/>
              </a:solidFill>
            </a:endParaRP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33869372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72836" y="1921565"/>
            <a:ext cx="10584873" cy="4132871"/>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800" dirty="0">
                <a:solidFill>
                  <a:schemeClr val="tx1"/>
                </a:solidFill>
              </a:rPr>
              <a:t>Gruplar iki başlık altında toplanır. Bunlar;</a:t>
            </a:r>
          </a:p>
          <a:p>
            <a:pPr lvl="1" algn="just">
              <a:buFont typeface="Arial" panose="020B0604020202020204" pitchFamily="34" charset="0"/>
              <a:buChar char="•"/>
            </a:pPr>
            <a:r>
              <a:rPr lang="tr-TR" sz="2400" dirty="0">
                <a:solidFill>
                  <a:schemeClr val="tx1"/>
                </a:solidFill>
              </a:rPr>
              <a:t>Biçimsel Gruplar</a:t>
            </a:r>
          </a:p>
          <a:p>
            <a:pPr lvl="1" algn="just">
              <a:buFont typeface="Arial" panose="020B0604020202020204" pitchFamily="34" charset="0"/>
              <a:buChar char="•"/>
            </a:pPr>
            <a:r>
              <a:rPr lang="tr-TR" sz="2400" dirty="0">
                <a:solidFill>
                  <a:schemeClr val="tx1"/>
                </a:solidFill>
              </a:rPr>
              <a:t>Biçimsel Olmayan Gruplar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spTree>
    <p:extLst>
      <p:ext uri="{BB962C8B-B14F-4D97-AF65-F5344CB8AC3E}">
        <p14:creationId xmlns:p14="http://schemas.microsoft.com/office/powerpoint/2010/main" val="67138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72837" y="1497496"/>
            <a:ext cx="10113216" cy="455694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667" u="sng" dirty="0">
                <a:solidFill>
                  <a:schemeClr val="tx1"/>
                </a:solidFill>
              </a:rPr>
              <a:t>Biçimsel gruplar,</a:t>
            </a:r>
            <a:r>
              <a:rPr lang="tr-TR" sz="2667" dirty="0">
                <a:solidFill>
                  <a:schemeClr val="tx1"/>
                </a:solidFill>
              </a:rPr>
              <a:t> verilen görevleri yerine getirmek için işlerin paylaştırılması örgüt yapısı tarafından belirlenir. Takım üyelerinden gerçekleştirmeleri gereken davranışlar kurumun hedeflerine bağlıdır ve takım üyeleri bu hedefleri gerçekleştirmeye yöneliktir. Havayolları gibi</a:t>
            </a:r>
          </a:p>
          <a:p>
            <a:pPr lvl="0" algn="just">
              <a:buFont typeface="Arial" panose="020B0604020202020204" pitchFamily="34" charset="0"/>
              <a:buChar char="•"/>
            </a:pPr>
            <a:r>
              <a:rPr lang="tr-TR" sz="2667" u="sng" dirty="0">
                <a:solidFill>
                  <a:schemeClr val="tx1"/>
                </a:solidFill>
              </a:rPr>
              <a:t>Biçimsel olmayan gruplar,</a:t>
            </a:r>
            <a:r>
              <a:rPr lang="tr-TR" sz="2667" dirty="0">
                <a:solidFill>
                  <a:schemeClr val="tx1"/>
                </a:solidFill>
              </a:rPr>
              <a:t> her birey sosyal bir varlıktır ve sosyal ilişkiye ihtiyaç duyar. İşte bu sosyal ilişki ihtiyacını karşılamaya yönelik iş grupları içinde ortaya çıkan doğal oluşumlardır diyebiliriz. Sıklıkla öğlen yemeğini bir arada yiyenler.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714070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45127" y="1163782"/>
            <a:ext cx="10404764" cy="5291726"/>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667" dirty="0">
                <a:solidFill>
                  <a:schemeClr val="tx1"/>
                </a:solidFill>
              </a:rPr>
              <a:t>Grupları </a:t>
            </a:r>
            <a:r>
              <a:rPr lang="tr-TR" sz="2667" i="1" dirty="0">
                <a:solidFill>
                  <a:schemeClr val="tx1"/>
                </a:solidFill>
              </a:rPr>
              <a:t>komuta, görev, ilgi, arkadaşlık </a:t>
            </a:r>
            <a:r>
              <a:rPr lang="tr-TR" sz="2667" dirty="0">
                <a:solidFill>
                  <a:schemeClr val="tx1"/>
                </a:solidFill>
              </a:rPr>
              <a:t>gibi alt bölümlere ayırabiliriz.</a:t>
            </a:r>
          </a:p>
          <a:p>
            <a:pPr lvl="0" algn="just">
              <a:buFont typeface="Arial" panose="020B0604020202020204" pitchFamily="34" charset="0"/>
              <a:buChar char="•"/>
            </a:pPr>
            <a:r>
              <a:rPr lang="tr-TR" sz="2667" b="1" dirty="0">
                <a:solidFill>
                  <a:schemeClr val="tx1"/>
                </a:solidFill>
              </a:rPr>
              <a:t>Komuta</a:t>
            </a:r>
            <a:r>
              <a:rPr lang="tr-TR" sz="2667" dirty="0">
                <a:solidFill>
                  <a:schemeClr val="tx1"/>
                </a:solidFill>
              </a:rPr>
              <a:t> </a:t>
            </a:r>
            <a:r>
              <a:rPr lang="tr-TR" sz="2667" b="1" dirty="0">
                <a:solidFill>
                  <a:schemeClr val="tx1"/>
                </a:solidFill>
              </a:rPr>
              <a:t>grubu,</a:t>
            </a:r>
            <a:r>
              <a:rPr lang="tr-TR" sz="2667" dirty="0">
                <a:solidFill>
                  <a:schemeClr val="tx1"/>
                </a:solidFill>
              </a:rPr>
              <a:t> örgüt şeması tarafından belirlenmektedir. Yöneticiye doğrudan rapor verir.</a:t>
            </a:r>
          </a:p>
          <a:p>
            <a:pPr lvl="0" algn="just">
              <a:buFont typeface="Arial" panose="020B0604020202020204" pitchFamily="34" charset="0"/>
              <a:buChar char="•"/>
            </a:pPr>
            <a:r>
              <a:rPr lang="tr-TR" sz="2667" b="1" dirty="0">
                <a:solidFill>
                  <a:schemeClr val="tx1"/>
                </a:solidFill>
              </a:rPr>
              <a:t>Görev grubu, </a:t>
            </a:r>
            <a:r>
              <a:rPr lang="tr-TR" sz="2667" dirty="0">
                <a:solidFill>
                  <a:schemeClr val="tx1"/>
                </a:solidFill>
              </a:rPr>
              <a:t>örgüt tarafından belirlenir. Belirlenmiş bir görevi tamamlamak için birlikte çalışan kişilerden oluşmaktadır. Fakat görev grubu yalnızca hiyerarşik amirleri ile değil; çapraz komuta ilişkileri içinde de faaliyet gösterebilirler. </a:t>
            </a:r>
          </a:p>
          <a:p>
            <a:pPr lvl="0" algn="just">
              <a:buFont typeface="Arial" panose="020B0604020202020204" pitchFamily="34" charset="0"/>
              <a:buChar char="•"/>
            </a:pPr>
            <a:r>
              <a:rPr lang="tr-TR" sz="2667" dirty="0">
                <a:solidFill>
                  <a:schemeClr val="tx1"/>
                </a:solidFill>
              </a:rPr>
              <a:t>Tüm komuta grupları görev gruplarıdır ancak tüm görev gruplarında çapraz ilişkiler olduğu için her zaman komuta grubu değildirler.</a:t>
            </a:r>
          </a:p>
          <a:p>
            <a:pPr lvl="0" algn="just">
              <a:buFont typeface="Arial" panose="020B0604020202020204" pitchFamily="34" charset="0"/>
              <a:buChar char="•"/>
            </a:pPr>
            <a:endParaRPr lang="tr-TR" sz="2667" dirty="0">
              <a:solidFill>
                <a:schemeClr val="tx1"/>
              </a:solidFill>
            </a:endParaRP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spTree>
    <p:extLst>
      <p:ext uri="{BB962C8B-B14F-4D97-AF65-F5344CB8AC3E}">
        <p14:creationId xmlns:p14="http://schemas.microsoft.com/office/powerpoint/2010/main" val="1821316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720436" y="1302328"/>
            <a:ext cx="10626437" cy="472440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t>Görev grupları komuta gruplarında olsalar da olmasalar da her birinin ilgi alanı içinde olan ve bir hedefe ulaşmak için birbirleriyle ilişki içinde olabilirler. İşte bu durum ilgi gruplarını oluşturmaktadır. Çalışma koşullanın iyileştirilmesi için bir araya gelenler gibi.</a:t>
            </a:r>
          </a:p>
          <a:p>
            <a:pPr algn="just">
              <a:buFont typeface="Arial" panose="020B0604020202020204" pitchFamily="34" charset="0"/>
              <a:buChar char="•"/>
            </a:pPr>
            <a:r>
              <a:rPr lang="tr-TR" sz="2933" dirty="0"/>
              <a:t>Görev grupları komuta gruplarında olsalar da olmasalar da her birinin ilgi alanı içinde olan ve bir hedefe ulaşmak için birbirleriyle ilişki içinde olabilirler. İşte bu durum </a:t>
            </a:r>
            <a:r>
              <a:rPr lang="tr-TR" sz="2933" b="1" dirty="0"/>
              <a:t>ilgi gruplarını </a:t>
            </a:r>
            <a:r>
              <a:rPr lang="tr-TR" sz="2933" dirty="0"/>
              <a:t>oluşturmaktadır. Çalışma koşullanın iyileştirilmesi için bir araya gelenler gibi.</a:t>
            </a:r>
          </a:p>
          <a:p>
            <a:pPr lvl="0" algn="just">
              <a:buFont typeface="Arial" panose="020B0604020202020204" pitchFamily="34" charset="0"/>
              <a:buChar char="•"/>
            </a:pPr>
            <a:endParaRPr lang="tr-TR" sz="2933"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7</a:t>
            </a:fld>
            <a:endParaRPr/>
          </a:p>
        </p:txBody>
      </p:sp>
    </p:spTree>
    <p:extLst>
      <p:ext uri="{BB962C8B-B14F-4D97-AF65-F5344CB8AC3E}">
        <p14:creationId xmlns:p14="http://schemas.microsoft.com/office/powerpoint/2010/main" val="19009778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1011383" y="1842655"/>
            <a:ext cx="10266217" cy="408709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solidFill>
                  <a:schemeClr val="tx1"/>
                </a:solidFill>
              </a:rPr>
              <a:t>Bireyler arasında bir ya da daha fazla ortak özellik bulunmasından dolayı gruplar oluşur. Bu tür gruplara ise </a:t>
            </a:r>
            <a:r>
              <a:rPr lang="tr-TR" sz="2933" b="1" dirty="0">
                <a:solidFill>
                  <a:schemeClr val="tx1"/>
                </a:solidFill>
              </a:rPr>
              <a:t>arkadaşlık grupları </a:t>
            </a:r>
            <a:r>
              <a:rPr lang="tr-TR" sz="2933" dirty="0">
                <a:solidFill>
                  <a:schemeClr val="tx1"/>
                </a:solidFill>
              </a:rPr>
              <a:t>denir. Benzer görüşe sahip olanlar, aynı futbol takımını tutanlar gibi.</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2214729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57</TotalTime>
  <Words>390</Words>
  <Application>Microsoft Office PowerPoint</Application>
  <PresentationFormat>Geniş ekran</PresentationFormat>
  <Paragraphs>27</Paragraphs>
  <Slides>8</Slides>
  <Notes>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Garamond</vt:lpstr>
      <vt:lpstr>Organik</vt:lpstr>
      <vt:lpstr>ÖRGÜTLERDE GRUP VE GRUP SÜREÇLERİ</vt:lpstr>
      <vt:lpstr>Örgüt Grupları</vt:lpstr>
      <vt:lpstr>Grup</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13</cp:revision>
  <dcterms:created xsi:type="dcterms:W3CDTF">2020-02-22T14:31:07Z</dcterms:created>
  <dcterms:modified xsi:type="dcterms:W3CDTF">2020-04-30T12:59:44Z</dcterms:modified>
</cp:coreProperties>
</file>