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67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5/19/2020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5/19/2020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80135" y="1232198"/>
            <a:ext cx="9966960" cy="3225502"/>
          </a:xfrm>
        </p:spPr>
        <p:txBody>
          <a:bodyPr/>
          <a:lstStyle/>
          <a:p>
            <a:r>
              <a:rPr lang="es-ES" dirty="0" smtClean="0"/>
              <a:t>Uso de relativos con preposiciones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35328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1488" y="484632"/>
            <a:ext cx="11558587" cy="1609344"/>
          </a:xfrm>
        </p:spPr>
        <p:txBody>
          <a:bodyPr>
            <a:normAutofit/>
          </a:bodyPr>
          <a:lstStyle/>
          <a:p>
            <a:r>
              <a:rPr lang="es-ES" sz="4400" dirty="0"/>
              <a:t>c</a:t>
            </a:r>
            <a:r>
              <a:rPr lang="es-ES" sz="4400" dirty="0" smtClean="0"/>
              <a:t>iudades / dirigir / no tener / aeropuertos</a:t>
            </a:r>
            <a:endParaRPr lang="tr-TR" sz="4400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328613" y="2851594"/>
            <a:ext cx="11515725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smtClean="0">
                <a:solidFill>
                  <a:srgbClr val="FF0000"/>
                </a:solidFill>
              </a:rPr>
              <a:t>Las </a:t>
            </a:r>
            <a:r>
              <a:rPr lang="es-ES" sz="3200" dirty="0" smtClean="0">
                <a:solidFill>
                  <a:schemeClr val="tx1"/>
                </a:solidFill>
              </a:rPr>
              <a:t>ciudades</a:t>
            </a:r>
            <a:r>
              <a:rPr lang="es-ES" sz="3200" dirty="0" smtClean="0"/>
              <a:t> </a:t>
            </a:r>
            <a:r>
              <a:rPr lang="es-ES" sz="3200" dirty="0" smtClean="0">
                <a:solidFill>
                  <a:srgbClr val="FF0000"/>
                </a:solidFill>
              </a:rPr>
              <a:t>a las que </a:t>
            </a:r>
            <a:r>
              <a:rPr lang="es-ES" sz="3200" dirty="0" smtClean="0"/>
              <a:t>nos dirigimos no tienen aeropuertos.</a:t>
            </a:r>
          </a:p>
          <a:p>
            <a:endParaRPr lang="es-ES" sz="3200" dirty="0"/>
          </a:p>
          <a:p>
            <a:r>
              <a:rPr lang="es-ES" sz="3200" dirty="0">
                <a:solidFill>
                  <a:srgbClr val="FF0000"/>
                </a:solidFill>
              </a:rPr>
              <a:t>Las </a:t>
            </a:r>
            <a:r>
              <a:rPr lang="es-ES" sz="3200" dirty="0">
                <a:solidFill>
                  <a:schemeClr val="tx1"/>
                </a:solidFill>
              </a:rPr>
              <a:t>ciudades</a:t>
            </a:r>
            <a:r>
              <a:rPr lang="es-ES" sz="3200" dirty="0"/>
              <a:t> </a:t>
            </a:r>
            <a:r>
              <a:rPr lang="es-ES" sz="3200" dirty="0">
                <a:solidFill>
                  <a:srgbClr val="FF0000"/>
                </a:solidFill>
              </a:rPr>
              <a:t>a </a:t>
            </a:r>
            <a:r>
              <a:rPr lang="es-ES" sz="3200" dirty="0" smtClean="0">
                <a:solidFill>
                  <a:srgbClr val="FF0000"/>
                </a:solidFill>
              </a:rPr>
              <a:t>donde </a:t>
            </a:r>
            <a:r>
              <a:rPr lang="es-ES" sz="3200" dirty="0" smtClean="0"/>
              <a:t>nos </a:t>
            </a:r>
            <a:r>
              <a:rPr lang="es-ES" sz="3200" dirty="0"/>
              <a:t>dirigimos no tienen aeropuertos.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5016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55573" y="2184844"/>
            <a:ext cx="10058400" cy="1609344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Forma una sola oración que incluya toda la información dada.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4434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1488" y="870395"/>
            <a:ext cx="11558587" cy="1609344"/>
          </a:xfrm>
        </p:spPr>
        <p:txBody>
          <a:bodyPr>
            <a:normAutofit/>
          </a:bodyPr>
          <a:lstStyle/>
          <a:p>
            <a:r>
              <a:rPr lang="es-ES" sz="4400" dirty="0" smtClean="0"/>
              <a:t>Ha dejado su bebida sobre la mesa. La mesa tiene una pata rota.</a:t>
            </a:r>
            <a:endParaRPr lang="tr-TR" sz="4400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328613" y="2851593"/>
            <a:ext cx="11515725" cy="2163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smtClean="0">
                <a:solidFill>
                  <a:srgbClr val="C00000"/>
                </a:solidFill>
              </a:rPr>
              <a:t>La</a:t>
            </a:r>
            <a:r>
              <a:rPr lang="es-ES" sz="3200" dirty="0" smtClean="0">
                <a:solidFill>
                  <a:schemeClr val="tx1"/>
                </a:solidFill>
              </a:rPr>
              <a:t> mesa </a:t>
            </a:r>
            <a:r>
              <a:rPr lang="es-ES" sz="3200" dirty="0" smtClean="0">
                <a:solidFill>
                  <a:srgbClr val="C00000"/>
                </a:solidFill>
              </a:rPr>
              <a:t>sobre la que </a:t>
            </a:r>
            <a:r>
              <a:rPr lang="es-ES" sz="3200" dirty="0" smtClean="0">
                <a:solidFill>
                  <a:schemeClr val="tx1"/>
                </a:solidFill>
              </a:rPr>
              <a:t>ha dejado su bebida tiene una pata rota.</a:t>
            </a:r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012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1488" y="870395"/>
            <a:ext cx="11558587" cy="1609344"/>
          </a:xfrm>
        </p:spPr>
        <p:txBody>
          <a:bodyPr>
            <a:normAutofit/>
          </a:bodyPr>
          <a:lstStyle/>
          <a:p>
            <a:r>
              <a:rPr lang="es-ES" sz="4400" dirty="0" smtClean="0"/>
              <a:t>Iba tras la pista. La pista era falsa.</a:t>
            </a:r>
            <a:endParaRPr lang="tr-TR" sz="4400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1557338" y="2851593"/>
            <a:ext cx="10287000" cy="2163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4000" dirty="0" smtClean="0">
                <a:solidFill>
                  <a:srgbClr val="C00000"/>
                </a:solidFill>
              </a:rPr>
              <a:t>La</a:t>
            </a:r>
            <a:r>
              <a:rPr lang="es-ES" sz="4000" dirty="0" smtClean="0">
                <a:solidFill>
                  <a:schemeClr val="tx1"/>
                </a:solidFill>
              </a:rPr>
              <a:t> pista </a:t>
            </a:r>
            <a:r>
              <a:rPr lang="es-ES" sz="4000" dirty="0" smtClean="0">
                <a:solidFill>
                  <a:srgbClr val="C00000"/>
                </a:solidFill>
              </a:rPr>
              <a:t>tras la que </a:t>
            </a:r>
            <a:r>
              <a:rPr lang="es-ES" sz="4000" dirty="0" smtClean="0">
                <a:solidFill>
                  <a:schemeClr val="tx1"/>
                </a:solidFill>
              </a:rPr>
              <a:t>iba era falsa</a:t>
            </a:r>
            <a:r>
              <a:rPr lang="es-ES" sz="3200" dirty="0" smtClean="0">
                <a:solidFill>
                  <a:schemeClr val="tx1"/>
                </a:solidFill>
              </a:rPr>
              <a:t>.</a:t>
            </a:r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11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1488" y="870395"/>
            <a:ext cx="11558587" cy="1609344"/>
          </a:xfrm>
        </p:spPr>
        <p:txBody>
          <a:bodyPr>
            <a:normAutofit/>
          </a:bodyPr>
          <a:lstStyle/>
          <a:p>
            <a:r>
              <a:rPr lang="es-ES" sz="4400" dirty="0" smtClean="0"/>
              <a:t>El libro está en la sala. La sala está llena de invitados.</a:t>
            </a:r>
            <a:endParaRPr lang="tr-TR" sz="4400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328613" y="2851593"/>
            <a:ext cx="11515725" cy="21633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smtClean="0">
                <a:solidFill>
                  <a:srgbClr val="C00000"/>
                </a:solidFill>
              </a:rPr>
              <a:t>La</a:t>
            </a:r>
            <a:r>
              <a:rPr lang="es-ES" sz="3200" dirty="0" smtClean="0">
                <a:solidFill>
                  <a:schemeClr val="tx1"/>
                </a:solidFill>
              </a:rPr>
              <a:t> sala </a:t>
            </a:r>
            <a:r>
              <a:rPr lang="es-ES" sz="3200" dirty="0" smtClean="0">
                <a:solidFill>
                  <a:srgbClr val="C00000"/>
                </a:solidFill>
              </a:rPr>
              <a:t>en la que </a:t>
            </a:r>
            <a:r>
              <a:rPr lang="es-ES" sz="3200" dirty="0" smtClean="0">
                <a:solidFill>
                  <a:schemeClr val="tx1"/>
                </a:solidFill>
              </a:rPr>
              <a:t>está el libro está llena de invitados.</a:t>
            </a:r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51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69835" y="2313432"/>
            <a:ext cx="10058400" cy="1609344"/>
          </a:xfrm>
        </p:spPr>
        <p:txBody>
          <a:bodyPr/>
          <a:lstStyle/>
          <a:p>
            <a:r>
              <a:rPr lang="es-ES" dirty="0" smtClean="0"/>
              <a:t>¿Cómo definirías estos objetos?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4077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1488" y="342901"/>
            <a:ext cx="11558587" cy="177165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400" dirty="0" smtClean="0">
                <a:solidFill>
                  <a:srgbClr val="00B050"/>
                </a:solidFill>
              </a:rPr>
              <a:t>Un libro</a:t>
            </a: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/>
              <a:t/>
            </a:r>
            <a:br>
              <a:rPr lang="es-ES" sz="4400" dirty="0"/>
            </a:br>
            <a:r>
              <a:rPr lang="es-ES" sz="4400" dirty="0" smtClean="0"/>
              <a:t>Es un objeto...</a:t>
            </a:r>
            <a:endParaRPr lang="tr-TR" sz="4400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471488" y="2851593"/>
            <a:ext cx="11372850" cy="3763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smtClean="0">
                <a:solidFill>
                  <a:schemeClr val="tx1"/>
                </a:solidFill>
              </a:rPr>
              <a:t>Es un objeto </a:t>
            </a:r>
            <a:r>
              <a:rPr lang="es-ES" sz="3200" dirty="0" smtClean="0">
                <a:solidFill>
                  <a:srgbClr val="C00000"/>
                </a:solidFill>
              </a:rPr>
              <a:t>del que </a:t>
            </a:r>
            <a:r>
              <a:rPr lang="es-ES" sz="3200" dirty="0" smtClean="0">
                <a:solidFill>
                  <a:schemeClr val="tx1"/>
                </a:solidFill>
              </a:rPr>
              <a:t>aprendo</a:t>
            </a:r>
            <a:r>
              <a:rPr lang="es-ES" sz="3200" dirty="0" smtClean="0">
                <a:solidFill>
                  <a:srgbClr val="C00000"/>
                </a:solidFill>
              </a:rPr>
              <a:t> </a:t>
            </a:r>
            <a:r>
              <a:rPr lang="es-ES" sz="3200" dirty="0" smtClean="0">
                <a:solidFill>
                  <a:schemeClr val="tx1"/>
                </a:solidFill>
              </a:rPr>
              <a:t>muchas cosas.</a:t>
            </a:r>
          </a:p>
          <a:p>
            <a:endParaRPr lang="es-ES" sz="3200" dirty="0" smtClean="0">
              <a:solidFill>
                <a:schemeClr val="tx1"/>
              </a:solidFill>
            </a:endParaRPr>
          </a:p>
          <a:p>
            <a:r>
              <a:rPr lang="es-ES" sz="3200" dirty="0" smtClean="0">
                <a:solidFill>
                  <a:schemeClr val="tx1"/>
                </a:solidFill>
              </a:rPr>
              <a:t>Es un objeto </a:t>
            </a:r>
            <a:r>
              <a:rPr lang="es-ES" sz="3200" dirty="0" smtClean="0">
                <a:solidFill>
                  <a:srgbClr val="C00000"/>
                </a:solidFill>
              </a:rPr>
              <a:t>con el que </a:t>
            </a:r>
            <a:r>
              <a:rPr lang="es-ES" sz="3200" dirty="0" smtClean="0">
                <a:solidFill>
                  <a:schemeClr val="tx1"/>
                </a:solidFill>
              </a:rPr>
              <a:t>puedo viajar a otros lugares.</a:t>
            </a:r>
          </a:p>
          <a:p>
            <a:endParaRPr lang="es-ES" sz="3200" dirty="0">
              <a:solidFill>
                <a:schemeClr val="tx1"/>
              </a:solidFill>
            </a:endParaRPr>
          </a:p>
          <a:p>
            <a:r>
              <a:rPr lang="es-ES" sz="3200" dirty="0" smtClean="0">
                <a:solidFill>
                  <a:schemeClr val="tx1"/>
                </a:solidFill>
              </a:rPr>
              <a:t>Es un objeto </a:t>
            </a:r>
            <a:r>
              <a:rPr lang="es-ES" sz="3200" dirty="0" smtClean="0">
                <a:solidFill>
                  <a:srgbClr val="C00000"/>
                </a:solidFill>
              </a:rPr>
              <a:t>sin el que </a:t>
            </a:r>
            <a:r>
              <a:rPr lang="es-ES" sz="3200" dirty="0" smtClean="0">
                <a:solidFill>
                  <a:schemeClr val="tx1"/>
                </a:solidFill>
              </a:rPr>
              <a:t>no podría vivir. </a:t>
            </a:r>
          </a:p>
          <a:p>
            <a:endParaRPr lang="es-ES" sz="3200" dirty="0">
              <a:solidFill>
                <a:schemeClr val="tx1"/>
              </a:solidFill>
            </a:endParaRPr>
          </a:p>
          <a:p>
            <a:r>
              <a:rPr lang="es-ES" sz="3200" dirty="0" smtClean="0">
                <a:solidFill>
                  <a:schemeClr val="tx1"/>
                </a:solidFill>
              </a:rPr>
              <a:t>Es un objeto </a:t>
            </a:r>
            <a:r>
              <a:rPr lang="es-ES" sz="3200" dirty="0" smtClean="0">
                <a:solidFill>
                  <a:srgbClr val="C00000"/>
                </a:solidFill>
              </a:rPr>
              <a:t>por el que </a:t>
            </a:r>
            <a:r>
              <a:rPr lang="es-ES" sz="3200" dirty="0" smtClean="0">
                <a:solidFill>
                  <a:schemeClr val="tx1"/>
                </a:solidFill>
              </a:rPr>
              <a:t>siento una gran admiración.</a:t>
            </a:r>
          </a:p>
          <a:p>
            <a:endParaRPr lang="es-ES" sz="3200" dirty="0">
              <a:solidFill>
                <a:schemeClr val="tx1"/>
              </a:solidFill>
            </a:endParaRPr>
          </a:p>
          <a:p>
            <a:r>
              <a:rPr lang="es-ES" sz="3200" dirty="0" smtClean="0">
                <a:solidFill>
                  <a:schemeClr val="tx1"/>
                </a:solidFill>
              </a:rPr>
              <a:t>Es un objeto </a:t>
            </a:r>
            <a:r>
              <a:rPr lang="es-ES" sz="3200" dirty="0" smtClean="0">
                <a:solidFill>
                  <a:srgbClr val="C00000"/>
                </a:solidFill>
              </a:rPr>
              <a:t>al que </a:t>
            </a:r>
            <a:r>
              <a:rPr lang="es-ES" sz="3200" dirty="0" smtClean="0">
                <a:solidFill>
                  <a:schemeClr val="tx1"/>
                </a:solidFill>
              </a:rPr>
              <a:t>siempre recurro cuando estoy triste.</a:t>
            </a:r>
          </a:p>
          <a:p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04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1488" y="342901"/>
            <a:ext cx="11558587" cy="177165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400" dirty="0" smtClean="0">
                <a:solidFill>
                  <a:srgbClr val="00B050"/>
                </a:solidFill>
              </a:rPr>
              <a:t>Un amigo</a:t>
            </a:r>
            <a:r>
              <a:rPr lang="es-ES" sz="4400" dirty="0" smtClean="0"/>
              <a:t/>
            </a:r>
            <a:br>
              <a:rPr lang="es-ES" sz="4400" dirty="0" smtClean="0"/>
            </a:br>
            <a:r>
              <a:rPr lang="es-ES" sz="4400" dirty="0"/>
              <a:t/>
            </a:r>
            <a:br>
              <a:rPr lang="es-ES" sz="4400" dirty="0"/>
            </a:br>
            <a:r>
              <a:rPr lang="es-ES" sz="4400" dirty="0" smtClean="0"/>
              <a:t>Es una persona...</a:t>
            </a:r>
            <a:endParaRPr lang="tr-TR" sz="4400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564356" y="2923030"/>
            <a:ext cx="11372850" cy="3763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smtClean="0">
                <a:solidFill>
                  <a:schemeClr val="tx1"/>
                </a:solidFill>
              </a:rPr>
              <a:t>Es una persona </a:t>
            </a:r>
            <a:r>
              <a:rPr lang="es-ES" sz="3200" dirty="0" smtClean="0">
                <a:solidFill>
                  <a:srgbClr val="C00000"/>
                </a:solidFill>
              </a:rPr>
              <a:t>en la que </a:t>
            </a:r>
            <a:r>
              <a:rPr lang="es-ES" sz="3200" dirty="0" smtClean="0">
                <a:solidFill>
                  <a:schemeClr val="tx1"/>
                </a:solidFill>
              </a:rPr>
              <a:t>confío plenamente.</a:t>
            </a:r>
          </a:p>
          <a:p>
            <a:endParaRPr lang="es-ES" sz="3200" dirty="0" smtClean="0">
              <a:solidFill>
                <a:schemeClr val="tx1"/>
              </a:solidFill>
            </a:endParaRPr>
          </a:p>
          <a:p>
            <a:r>
              <a:rPr lang="es-ES" sz="3200" dirty="0" smtClean="0">
                <a:solidFill>
                  <a:schemeClr val="tx1"/>
                </a:solidFill>
              </a:rPr>
              <a:t>Es una persona </a:t>
            </a:r>
            <a:r>
              <a:rPr lang="es-ES" sz="3200" dirty="0" smtClean="0">
                <a:solidFill>
                  <a:srgbClr val="C00000"/>
                </a:solidFill>
              </a:rPr>
              <a:t>a la que </a:t>
            </a:r>
            <a:r>
              <a:rPr lang="es-ES" sz="3200" dirty="0" smtClean="0">
                <a:solidFill>
                  <a:schemeClr val="tx1"/>
                </a:solidFill>
              </a:rPr>
              <a:t>quiero mucho.</a:t>
            </a:r>
          </a:p>
          <a:p>
            <a:endParaRPr lang="es-ES" sz="3200" dirty="0">
              <a:solidFill>
                <a:schemeClr val="tx1"/>
              </a:solidFill>
            </a:endParaRPr>
          </a:p>
          <a:p>
            <a:r>
              <a:rPr lang="es-ES" sz="3200" dirty="0" smtClean="0">
                <a:solidFill>
                  <a:schemeClr val="tx1"/>
                </a:solidFill>
              </a:rPr>
              <a:t>Es una persona </a:t>
            </a:r>
            <a:r>
              <a:rPr lang="es-ES" sz="3200" dirty="0" smtClean="0">
                <a:solidFill>
                  <a:srgbClr val="C00000"/>
                </a:solidFill>
              </a:rPr>
              <a:t>por la que </a:t>
            </a:r>
            <a:r>
              <a:rPr lang="es-ES" sz="3200" dirty="0" smtClean="0">
                <a:solidFill>
                  <a:schemeClr val="tx1"/>
                </a:solidFill>
              </a:rPr>
              <a:t>haría cualquier cosa.</a:t>
            </a:r>
          </a:p>
          <a:p>
            <a:endParaRPr lang="es-ES" sz="3200" dirty="0">
              <a:solidFill>
                <a:schemeClr val="tx1"/>
              </a:solidFill>
            </a:endParaRPr>
          </a:p>
          <a:p>
            <a:r>
              <a:rPr lang="es-ES" sz="3200" dirty="0" smtClean="0">
                <a:solidFill>
                  <a:schemeClr val="tx1"/>
                </a:solidFill>
              </a:rPr>
              <a:t>Es una persona </a:t>
            </a:r>
            <a:r>
              <a:rPr lang="es-ES" sz="3200" dirty="0" smtClean="0">
                <a:solidFill>
                  <a:srgbClr val="C00000"/>
                </a:solidFill>
              </a:rPr>
              <a:t>de quien </a:t>
            </a:r>
            <a:r>
              <a:rPr lang="es-ES" sz="3200" dirty="0" smtClean="0">
                <a:solidFill>
                  <a:schemeClr val="tx1"/>
                </a:solidFill>
              </a:rPr>
              <a:t>nunca dudaría.</a:t>
            </a:r>
          </a:p>
          <a:p>
            <a:endParaRPr lang="es-ES" sz="3200" dirty="0">
              <a:solidFill>
                <a:schemeClr val="tx1"/>
              </a:solidFill>
            </a:endParaRPr>
          </a:p>
          <a:p>
            <a:r>
              <a:rPr lang="es-ES" sz="3200" dirty="0" smtClean="0">
                <a:solidFill>
                  <a:schemeClr val="tx1"/>
                </a:solidFill>
              </a:rPr>
              <a:t>Es una persona </a:t>
            </a:r>
            <a:r>
              <a:rPr lang="es-ES" sz="3200" dirty="0" smtClean="0">
                <a:solidFill>
                  <a:srgbClr val="C00000"/>
                </a:solidFill>
              </a:rPr>
              <a:t>sobre la que </a:t>
            </a:r>
            <a:r>
              <a:rPr lang="es-ES" sz="3200" dirty="0" smtClean="0">
                <a:solidFill>
                  <a:schemeClr val="tx1"/>
                </a:solidFill>
              </a:rPr>
              <a:t>nunca hablaría mal.</a:t>
            </a:r>
          </a:p>
          <a:p>
            <a:endParaRPr lang="tr-T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39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1273" y="1070420"/>
            <a:ext cx="10058400" cy="4858893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¿Cómo ordenaríais las siguientes palabras para formar una frase lógica?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841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1261" y="814389"/>
            <a:ext cx="10058400" cy="2300288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amiga-chica- mía -vino –que-la-es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941261" y="3524251"/>
            <a:ext cx="10058400" cy="2300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dirty="0" smtClean="0"/>
              <a:t>La chica </a:t>
            </a:r>
            <a:r>
              <a:rPr lang="es-ES" dirty="0" smtClean="0">
                <a:solidFill>
                  <a:srgbClr val="FF0000"/>
                </a:solidFill>
              </a:rPr>
              <a:t>que</a:t>
            </a:r>
            <a:r>
              <a:rPr lang="es-ES" dirty="0" smtClean="0"/>
              <a:t> vino es amiga mía.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1015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2686" y="113157"/>
            <a:ext cx="10058400" cy="1609344"/>
          </a:xfrm>
        </p:spPr>
        <p:txBody>
          <a:bodyPr/>
          <a:lstStyle/>
          <a:p>
            <a:r>
              <a:rPr lang="es-ES" dirty="0"/>
              <a:t>La chica </a:t>
            </a:r>
            <a:r>
              <a:rPr lang="es-ES" dirty="0">
                <a:solidFill>
                  <a:srgbClr val="FF0000"/>
                </a:solidFill>
              </a:rPr>
              <a:t>que</a:t>
            </a:r>
            <a:r>
              <a:rPr lang="es-ES" dirty="0"/>
              <a:t> vino es amiga mía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8386" y="1564384"/>
            <a:ext cx="10058400" cy="850392"/>
          </a:xfrm>
        </p:spPr>
        <p:txBody>
          <a:bodyPr>
            <a:normAutofit/>
          </a:bodyPr>
          <a:lstStyle/>
          <a:p>
            <a:r>
              <a:rPr lang="es-ES" sz="2800" dirty="0" smtClean="0"/>
              <a:t>¿qué función gramatical cumple “que”?</a:t>
            </a:r>
            <a:endParaRPr lang="tr-TR" sz="2800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798386" y="2313244"/>
            <a:ext cx="10058400" cy="850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2"/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b="1" dirty="0" smtClean="0">
                <a:solidFill>
                  <a:srgbClr val="002060"/>
                </a:solidFill>
              </a:rPr>
              <a:t>“que” es un relativo.</a:t>
            </a:r>
            <a:endParaRPr lang="tr-TR" sz="2800" b="1" dirty="0">
              <a:solidFill>
                <a:srgbClr val="002060"/>
              </a:solidFill>
            </a:endParaRPr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798386" y="3124199"/>
            <a:ext cx="10058400" cy="850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2"/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 smtClean="0"/>
              <a:t>¿qué función gramatical cumple “la chica”</a:t>
            </a:r>
            <a:endParaRPr lang="tr-TR" sz="2800" dirty="0"/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798386" y="3938203"/>
            <a:ext cx="10058400" cy="850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2"/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b="1" dirty="0" smtClean="0">
                <a:solidFill>
                  <a:srgbClr val="002060"/>
                </a:solidFill>
              </a:rPr>
              <a:t>“la chica” es el antecedente de “que”.</a:t>
            </a:r>
            <a:endParaRPr lang="tr-TR" sz="2800" b="1" dirty="0">
              <a:solidFill>
                <a:srgbClr val="002060"/>
              </a:solidFill>
            </a:endParaRPr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798386" y="4752207"/>
            <a:ext cx="10058400" cy="8503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2"/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 smtClean="0"/>
              <a:t>Si no utilizáramos un relativo, ¿qué dos frases necesitaríamos para expresar toda la información?</a:t>
            </a:r>
            <a:endParaRPr lang="tr-TR" sz="2800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798386" y="5602599"/>
            <a:ext cx="10058400" cy="85039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2"/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b="1" dirty="0" smtClean="0">
                <a:solidFill>
                  <a:srgbClr val="002060"/>
                </a:solidFill>
              </a:rPr>
              <a:t>(1) La chica vino.</a:t>
            </a:r>
          </a:p>
          <a:p>
            <a:r>
              <a:rPr lang="es-ES" sz="2800" b="1" dirty="0" smtClean="0">
                <a:solidFill>
                  <a:srgbClr val="002060"/>
                </a:solidFill>
              </a:rPr>
              <a:t>(2) La chica es amiga mía.</a:t>
            </a:r>
            <a:endParaRPr lang="tr-TR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429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71463" y="814389"/>
            <a:ext cx="11587162" cy="2300288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400" dirty="0"/>
              <a:t>e</a:t>
            </a:r>
            <a:r>
              <a:rPr lang="es-ES" sz="4400" dirty="0" smtClean="0"/>
              <a:t>s-chico-vecino-el-que-el-hablaba-mi-con.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endParaRPr lang="tr-TR" dirty="0"/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271463" y="3524251"/>
            <a:ext cx="11715750" cy="2300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dirty="0"/>
              <a:t>El chico </a:t>
            </a:r>
            <a:r>
              <a:rPr lang="es-ES" dirty="0">
                <a:solidFill>
                  <a:srgbClr val="C00000"/>
                </a:solidFill>
              </a:rPr>
              <a:t>con el que </a:t>
            </a:r>
            <a:r>
              <a:rPr lang="es-ES" dirty="0"/>
              <a:t>hablaba es mi vecino.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4632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42913" y="484632"/>
            <a:ext cx="10685335" cy="1609344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rgbClr val="FF0000"/>
                </a:solidFill>
              </a:rPr>
              <a:t>El</a:t>
            </a:r>
            <a:r>
              <a:rPr lang="es-ES" sz="4000" dirty="0"/>
              <a:t> </a:t>
            </a:r>
            <a:r>
              <a:rPr lang="es-ES" sz="4000" dirty="0" smtClean="0"/>
              <a:t>niño </a:t>
            </a:r>
            <a:r>
              <a:rPr lang="es-ES" sz="4000" dirty="0">
                <a:solidFill>
                  <a:srgbClr val="C00000"/>
                </a:solidFill>
              </a:rPr>
              <a:t>con el que </a:t>
            </a:r>
            <a:r>
              <a:rPr lang="es-ES" sz="4000" dirty="0"/>
              <a:t>hablaba es mi vecino.</a:t>
            </a:r>
            <a:endParaRPr lang="tr-TR" sz="4000" dirty="0"/>
          </a:p>
        </p:txBody>
      </p:sp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42913" y="2093976"/>
            <a:ext cx="10058400" cy="850392"/>
          </a:xfrm>
        </p:spPr>
        <p:txBody>
          <a:bodyPr>
            <a:normAutofit/>
          </a:bodyPr>
          <a:lstStyle/>
          <a:p>
            <a:r>
              <a:rPr lang="es-ES" sz="2800" dirty="0" smtClean="0"/>
              <a:t>¿qué elemento es el antecedente?</a:t>
            </a:r>
            <a:endParaRPr lang="tr-TR" sz="2800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584074" y="2852928"/>
            <a:ext cx="10058400" cy="850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2"/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b="1" dirty="0" smtClean="0">
                <a:solidFill>
                  <a:srgbClr val="FF0000"/>
                </a:solidFill>
              </a:rPr>
              <a:t>“el niño”.</a:t>
            </a:r>
            <a:endParaRPr lang="tr-TR" sz="2800" b="1" dirty="0">
              <a:solidFill>
                <a:srgbClr val="FF0000"/>
              </a:solidFill>
            </a:endParaRPr>
          </a:p>
        </p:txBody>
      </p:sp>
      <p:sp>
        <p:nvSpPr>
          <p:cNvPr id="6" name="İçerik Yer Tutucusu 2"/>
          <p:cNvSpPr txBox="1">
            <a:spLocks/>
          </p:cNvSpPr>
          <p:nvPr/>
        </p:nvSpPr>
        <p:spPr>
          <a:xfrm>
            <a:off x="584074" y="3611880"/>
            <a:ext cx="10058400" cy="850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2"/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 smtClean="0"/>
              <a:t>¿por qué necesitamos usar la preposición “con”?</a:t>
            </a:r>
            <a:endParaRPr lang="tr-TR" sz="2800" dirty="0"/>
          </a:p>
        </p:txBody>
      </p:sp>
      <p:sp>
        <p:nvSpPr>
          <p:cNvPr id="7" name="İçerik Yer Tutucusu 2"/>
          <p:cNvSpPr txBox="1">
            <a:spLocks/>
          </p:cNvSpPr>
          <p:nvPr/>
        </p:nvSpPr>
        <p:spPr>
          <a:xfrm>
            <a:off x="584074" y="4279392"/>
            <a:ext cx="10058400" cy="850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2"/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 smtClean="0"/>
              <a:t>Porque el verbo la necesita: </a:t>
            </a:r>
            <a:r>
              <a:rPr lang="es-ES" sz="2800" b="1" dirty="0" smtClean="0">
                <a:solidFill>
                  <a:srgbClr val="FF0000"/>
                </a:solidFill>
              </a:rPr>
              <a:t>hablar con </a:t>
            </a:r>
            <a:r>
              <a:rPr lang="es-ES" sz="2800" dirty="0" smtClean="0"/>
              <a:t>(alguien)</a:t>
            </a:r>
            <a:endParaRPr lang="tr-TR" sz="2800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584073" y="4855464"/>
            <a:ext cx="10874501" cy="850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2"/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 smtClean="0"/>
              <a:t>¿Cuál es el orden de los elementos en la oración de relativo?</a:t>
            </a:r>
            <a:endParaRPr lang="tr-TR" sz="2800" dirty="0"/>
          </a:p>
        </p:txBody>
      </p:sp>
      <p:sp>
        <p:nvSpPr>
          <p:cNvPr id="9" name="İçerik Yer Tutucusu 2"/>
          <p:cNvSpPr txBox="1">
            <a:spLocks/>
          </p:cNvSpPr>
          <p:nvPr/>
        </p:nvSpPr>
        <p:spPr>
          <a:xfrm>
            <a:off x="442913" y="5522976"/>
            <a:ext cx="10874501" cy="85039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2"/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2"/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800" dirty="0" smtClean="0"/>
              <a:t> antecedente con artículo + preposición + artículo + relativo + verbo.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67939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55560" y="2270570"/>
            <a:ext cx="10058400" cy="1609344"/>
          </a:xfrm>
        </p:spPr>
        <p:txBody>
          <a:bodyPr/>
          <a:lstStyle/>
          <a:p>
            <a:r>
              <a:rPr lang="en-US" dirty="0" err="1" smtClean="0"/>
              <a:t>Vamos</a:t>
            </a:r>
            <a:r>
              <a:rPr lang="en-US" dirty="0" smtClean="0"/>
              <a:t> a </a:t>
            </a:r>
            <a:r>
              <a:rPr lang="en-US" dirty="0" err="1" smtClean="0"/>
              <a:t>crear</a:t>
            </a:r>
            <a:r>
              <a:rPr lang="en-US" dirty="0" smtClean="0"/>
              <a:t> </a:t>
            </a:r>
            <a:r>
              <a:rPr lang="en-US" dirty="0" err="1" smtClean="0"/>
              <a:t>frases</a:t>
            </a:r>
            <a:r>
              <a:rPr lang="en-US" dirty="0" smtClean="0"/>
              <a:t> </a:t>
            </a:r>
            <a:r>
              <a:rPr lang="en-US" dirty="0" err="1" smtClean="0"/>
              <a:t>utilizando</a:t>
            </a:r>
            <a:r>
              <a:rPr lang="en-US" dirty="0" smtClean="0"/>
              <a:t> </a:t>
            </a:r>
            <a:r>
              <a:rPr lang="en-US" dirty="0" err="1" smtClean="0"/>
              <a:t>estos</a:t>
            </a:r>
            <a:r>
              <a:rPr lang="en-US" dirty="0" smtClean="0"/>
              <a:t> </a:t>
            </a:r>
            <a:r>
              <a:rPr lang="en-US" dirty="0" err="1" smtClean="0"/>
              <a:t>elementos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368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7" y="484632"/>
            <a:ext cx="10574465" cy="1609344"/>
          </a:xfrm>
        </p:spPr>
        <p:txBody>
          <a:bodyPr/>
          <a:lstStyle/>
          <a:p>
            <a:r>
              <a:rPr lang="en-US" dirty="0" err="1"/>
              <a:t>j</a:t>
            </a:r>
            <a:r>
              <a:rPr lang="en-US" dirty="0" err="1" smtClean="0"/>
              <a:t>efa</a:t>
            </a:r>
            <a:r>
              <a:rPr lang="en-US" dirty="0" smtClean="0"/>
              <a:t> </a:t>
            </a:r>
            <a:r>
              <a:rPr lang="es-ES" dirty="0" smtClean="0"/>
              <a:t>/ trabajar / años/ ser / estricta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14375" y="2851594"/>
            <a:ext cx="11129963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smtClean="0">
                <a:solidFill>
                  <a:srgbClr val="FF0000"/>
                </a:solidFill>
              </a:rPr>
              <a:t>La</a:t>
            </a:r>
            <a:r>
              <a:rPr lang="es-ES" sz="3200" dirty="0" smtClean="0"/>
              <a:t> jefa </a:t>
            </a:r>
            <a:r>
              <a:rPr lang="es-ES" sz="3200" dirty="0" smtClean="0">
                <a:solidFill>
                  <a:srgbClr val="FF0000"/>
                </a:solidFill>
              </a:rPr>
              <a:t>con la que </a:t>
            </a:r>
            <a:r>
              <a:rPr lang="es-ES" sz="3200" dirty="0" smtClean="0"/>
              <a:t>trabajé tantos años era muy estricta.</a:t>
            </a:r>
          </a:p>
          <a:p>
            <a:endParaRPr lang="es-ES" sz="3200" dirty="0"/>
          </a:p>
          <a:p>
            <a:r>
              <a:rPr lang="es-ES" sz="3200" dirty="0" smtClean="0">
                <a:solidFill>
                  <a:srgbClr val="FF0000"/>
                </a:solidFill>
              </a:rPr>
              <a:t>La</a:t>
            </a:r>
            <a:r>
              <a:rPr lang="es-ES" sz="3200" dirty="0" smtClean="0"/>
              <a:t> jefa </a:t>
            </a:r>
            <a:r>
              <a:rPr lang="es-ES" sz="3200" dirty="0" smtClean="0">
                <a:solidFill>
                  <a:srgbClr val="FF0000"/>
                </a:solidFill>
              </a:rPr>
              <a:t>con quien </a:t>
            </a:r>
            <a:r>
              <a:rPr lang="es-ES" sz="3200" dirty="0" smtClean="0"/>
              <a:t>trabajé tantos años era muy estricta.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50699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9847" y="484632"/>
            <a:ext cx="10574465" cy="1609344"/>
          </a:xfrm>
        </p:spPr>
        <p:txBody>
          <a:bodyPr/>
          <a:lstStyle/>
          <a:p>
            <a:r>
              <a:rPr lang="en-US" dirty="0" err="1" smtClean="0"/>
              <a:t>país</a:t>
            </a:r>
            <a:r>
              <a:rPr lang="en-US" dirty="0" smtClean="0"/>
              <a:t> </a:t>
            </a:r>
            <a:r>
              <a:rPr lang="es-ES" dirty="0" smtClean="0"/>
              <a:t>/ venir / lejos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714375" y="2851594"/>
            <a:ext cx="11129963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b="1" kern="1200" cap="none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200" dirty="0" smtClean="0">
                <a:solidFill>
                  <a:srgbClr val="FF0000"/>
                </a:solidFill>
              </a:rPr>
              <a:t>El</a:t>
            </a:r>
            <a:r>
              <a:rPr lang="es-ES" sz="3200" dirty="0" smtClean="0"/>
              <a:t> país </a:t>
            </a:r>
            <a:r>
              <a:rPr lang="es-ES" sz="3200" dirty="0" smtClean="0">
                <a:solidFill>
                  <a:srgbClr val="FF0000"/>
                </a:solidFill>
              </a:rPr>
              <a:t>del que </a:t>
            </a:r>
            <a:r>
              <a:rPr lang="es-ES" sz="3200" dirty="0" smtClean="0"/>
              <a:t>vengo está muy lejos.</a:t>
            </a:r>
          </a:p>
          <a:p>
            <a:endParaRPr lang="es-ES" sz="3200" dirty="0"/>
          </a:p>
          <a:p>
            <a:r>
              <a:rPr lang="es-ES" sz="3200" dirty="0">
                <a:solidFill>
                  <a:srgbClr val="FF0000"/>
                </a:solidFill>
              </a:rPr>
              <a:t>El</a:t>
            </a:r>
            <a:r>
              <a:rPr lang="es-ES" sz="3200" dirty="0"/>
              <a:t> país </a:t>
            </a:r>
            <a:r>
              <a:rPr lang="es-ES" sz="3200" dirty="0" smtClean="0">
                <a:solidFill>
                  <a:srgbClr val="FF0000"/>
                </a:solidFill>
              </a:rPr>
              <a:t>de donde </a:t>
            </a:r>
            <a:r>
              <a:rPr lang="es-ES" sz="3200" dirty="0"/>
              <a:t>vengo está muy lejos.</a:t>
            </a:r>
          </a:p>
          <a:p>
            <a:r>
              <a:rPr lang="es-ES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4372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 Yazı Tipi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TM03090434[[fn=Tahta Yazı]]</Template>
  <TotalTime>452</TotalTime>
  <Words>474</Words>
  <Application>Microsoft Office PowerPoint</Application>
  <PresentationFormat>Geniş ekran</PresentationFormat>
  <Paragraphs>63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Bookman Old Style</vt:lpstr>
      <vt:lpstr>Century Gothic</vt:lpstr>
      <vt:lpstr>Wingdings</vt:lpstr>
      <vt:lpstr>Wood Type Yazı Tipi</vt:lpstr>
      <vt:lpstr>Uso de relativos con preposiciones</vt:lpstr>
      <vt:lpstr>¿Cómo ordenaríais las siguientes palabras para formar una frase lógica?  </vt:lpstr>
      <vt:lpstr>amiga-chica- mía -vino –que-la-es  </vt:lpstr>
      <vt:lpstr>La chica que vino es amiga mía</vt:lpstr>
      <vt:lpstr>es-chico-vecino-el-que-el-hablaba-mi-con.  </vt:lpstr>
      <vt:lpstr>El niño con el que hablaba es mi vecino.</vt:lpstr>
      <vt:lpstr>Vamos a crear frases utilizando estos elementos</vt:lpstr>
      <vt:lpstr>jefa / trabajar / años/ ser / estricta</vt:lpstr>
      <vt:lpstr>país / venir / lejos</vt:lpstr>
      <vt:lpstr>ciudades / dirigir / no tener / aeropuertos</vt:lpstr>
      <vt:lpstr>Forma una sola oración que incluya toda la información dada.</vt:lpstr>
      <vt:lpstr>Ha dejado su bebida sobre la mesa. La mesa tiene una pata rota.</vt:lpstr>
      <vt:lpstr>Iba tras la pista. La pista era falsa.</vt:lpstr>
      <vt:lpstr>El libro está en la sala. La sala está llena de invitados.</vt:lpstr>
      <vt:lpstr>¿Cómo definirías estos objetos?</vt:lpstr>
      <vt:lpstr>Un libro  Es un objeto...</vt:lpstr>
      <vt:lpstr>Un amigo  Es una persona...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Uso de relativos con preposiciones</dc:title>
  <dc:creator>Windows Kullanıcısı</dc:creator>
  <cp:lastModifiedBy>Windows Kullanıcısı</cp:lastModifiedBy>
  <cp:revision>8</cp:revision>
  <dcterms:created xsi:type="dcterms:W3CDTF">2020-05-19T14:48:49Z</dcterms:created>
  <dcterms:modified xsi:type="dcterms:W3CDTF">2020-05-19T22:21:38Z</dcterms:modified>
</cp:coreProperties>
</file>