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3" r:id="rId2"/>
    <p:sldId id="259" r:id="rId3"/>
    <p:sldId id="257" r:id="rId4"/>
    <p:sldId id="260" r:id="rId5"/>
    <p:sldId id="261" r:id="rId6"/>
    <p:sldId id="262" r:id="rId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2" d="100"/>
          <a:sy n="72" d="100"/>
        </p:scale>
        <p:origin x="636"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tr-TR" smtClean="0"/>
              <a:t>Asıl başlık stili için tıklatın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86C41098-F4A2-4181-A7C4-EC33153C9EC0}" type="datetimeFigureOut">
              <a:rPr lang="tr-TR" smtClean="0"/>
              <a:t>16.1.2018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E7C52A1-FF1D-437E-95A1-36593A3C3352}" type="slidenum">
              <a:rPr lang="tr-TR" smtClean="0"/>
              <a:t>‹#›</a:t>
            </a:fld>
            <a:endParaRPr lang="tr-TR"/>
          </a:p>
        </p:txBody>
      </p:sp>
    </p:spTree>
    <p:extLst>
      <p:ext uri="{BB962C8B-B14F-4D97-AF65-F5344CB8AC3E}">
        <p14:creationId xmlns:p14="http://schemas.microsoft.com/office/powerpoint/2010/main" val="19770706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86C41098-F4A2-4181-A7C4-EC33153C9EC0}" type="datetimeFigureOut">
              <a:rPr lang="tr-TR" smtClean="0"/>
              <a:t>16.1.2018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E7C52A1-FF1D-437E-95A1-36593A3C3352}" type="slidenum">
              <a:rPr lang="tr-TR" smtClean="0"/>
              <a:t>‹#›</a:t>
            </a:fld>
            <a:endParaRPr lang="tr-TR"/>
          </a:p>
        </p:txBody>
      </p:sp>
    </p:spTree>
    <p:extLst>
      <p:ext uri="{BB962C8B-B14F-4D97-AF65-F5344CB8AC3E}">
        <p14:creationId xmlns:p14="http://schemas.microsoft.com/office/powerpoint/2010/main" val="36015937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tr-TR" smtClean="0"/>
              <a:t>Asıl başlık stili için tıklatın</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86C41098-F4A2-4181-A7C4-EC33153C9EC0}" type="datetimeFigureOut">
              <a:rPr lang="tr-TR" smtClean="0"/>
              <a:t>16.1.2018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E7C52A1-FF1D-437E-95A1-36593A3C3352}" type="slidenum">
              <a:rPr lang="tr-TR" smtClean="0"/>
              <a:t>‹#›</a:t>
            </a:fld>
            <a:endParaRPr lang="tr-TR"/>
          </a:p>
        </p:txBody>
      </p:sp>
    </p:spTree>
    <p:extLst>
      <p:ext uri="{BB962C8B-B14F-4D97-AF65-F5344CB8AC3E}">
        <p14:creationId xmlns:p14="http://schemas.microsoft.com/office/powerpoint/2010/main" val="41110118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tr-TR" smtClean="0"/>
              <a:t>Asıl başlık stili için tıklatın</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tr-TR" smtClean="0"/>
              <a:t>Asıl metin stillerini düzenlemek için tıklatın</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86C41098-F4A2-4181-A7C4-EC33153C9EC0}" type="datetimeFigureOut">
              <a:rPr lang="tr-TR" smtClean="0"/>
              <a:t>16.1.2018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E7C52A1-FF1D-437E-95A1-36593A3C3352}" type="slidenum">
              <a:rPr lang="tr-TR" smtClean="0"/>
              <a:t>‹#›</a:t>
            </a:fld>
            <a:endParaRPr lang="tr-TR"/>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160750764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86C41098-F4A2-4181-A7C4-EC33153C9EC0}" type="datetimeFigureOut">
              <a:rPr lang="tr-TR" smtClean="0"/>
              <a:t>16.1.2018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E7C52A1-FF1D-437E-95A1-36593A3C3352}" type="slidenum">
              <a:rPr lang="tr-TR" smtClean="0"/>
              <a:t>‹#›</a:t>
            </a:fld>
            <a:endParaRPr lang="tr-TR"/>
          </a:p>
        </p:txBody>
      </p:sp>
    </p:spTree>
    <p:extLst>
      <p:ext uri="{BB962C8B-B14F-4D97-AF65-F5344CB8AC3E}">
        <p14:creationId xmlns:p14="http://schemas.microsoft.com/office/powerpoint/2010/main" val="319241628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86C41098-F4A2-4181-A7C4-EC33153C9EC0}" type="datetimeFigureOut">
              <a:rPr lang="tr-TR" smtClean="0"/>
              <a:t>16.1.2018</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E7C52A1-FF1D-437E-95A1-36593A3C3352}" type="slidenum">
              <a:rPr lang="tr-TR" smtClean="0"/>
              <a:t>‹#›</a:t>
            </a:fld>
            <a:endParaRPr lang="tr-TR"/>
          </a:p>
        </p:txBody>
      </p:sp>
    </p:spTree>
    <p:extLst>
      <p:ext uri="{BB962C8B-B14F-4D97-AF65-F5344CB8AC3E}">
        <p14:creationId xmlns:p14="http://schemas.microsoft.com/office/powerpoint/2010/main" val="254315115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86C41098-F4A2-4181-A7C4-EC33153C9EC0}" type="datetimeFigureOut">
              <a:rPr lang="tr-TR" smtClean="0"/>
              <a:t>16.1.2018</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E7C52A1-FF1D-437E-95A1-36593A3C3352}" type="slidenum">
              <a:rPr lang="tr-TR" smtClean="0"/>
              <a:t>‹#›</a:t>
            </a:fld>
            <a:endParaRPr lang="tr-TR"/>
          </a:p>
        </p:txBody>
      </p:sp>
    </p:spTree>
    <p:extLst>
      <p:ext uri="{BB962C8B-B14F-4D97-AF65-F5344CB8AC3E}">
        <p14:creationId xmlns:p14="http://schemas.microsoft.com/office/powerpoint/2010/main" val="731506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nchorCtr="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6C41098-F4A2-4181-A7C4-EC33153C9EC0}" type="datetimeFigureOut">
              <a:rPr lang="tr-TR" smtClean="0"/>
              <a:t>16.1.2018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E7C52A1-FF1D-437E-95A1-36593A3C3352}" type="slidenum">
              <a:rPr lang="tr-TR" smtClean="0"/>
              <a:t>‹#›</a:t>
            </a:fld>
            <a:endParaRPr lang="tr-TR"/>
          </a:p>
        </p:txBody>
      </p:sp>
    </p:spTree>
    <p:extLst>
      <p:ext uri="{BB962C8B-B14F-4D97-AF65-F5344CB8AC3E}">
        <p14:creationId xmlns:p14="http://schemas.microsoft.com/office/powerpoint/2010/main" val="142997172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6C41098-F4A2-4181-A7C4-EC33153C9EC0}" type="datetimeFigureOut">
              <a:rPr lang="tr-TR" smtClean="0"/>
              <a:t>16.1.2018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E7C52A1-FF1D-437E-95A1-36593A3C3352}" type="slidenum">
              <a:rPr lang="tr-TR" smtClean="0"/>
              <a:t>‹#›</a:t>
            </a:fld>
            <a:endParaRPr lang="tr-TR"/>
          </a:p>
        </p:txBody>
      </p:sp>
    </p:spTree>
    <p:extLst>
      <p:ext uri="{BB962C8B-B14F-4D97-AF65-F5344CB8AC3E}">
        <p14:creationId xmlns:p14="http://schemas.microsoft.com/office/powerpoint/2010/main" val="31500755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3"/>
          <p:cNvSpPr>
            <a:spLocks noGrp="1"/>
          </p:cNvSpPr>
          <p:nvPr>
            <p:ph type="dt" sz="half" idx="10"/>
          </p:nvPr>
        </p:nvSpPr>
        <p:spPr/>
        <p:txBody>
          <a:bodyPr/>
          <a:lstStyle/>
          <a:p>
            <a:fld id="{86C41098-F4A2-4181-A7C4-EC33153C9EC0}" type="datetimeFigureOut">
              <a:rPr lang="tr-TR" smtClean="0"/>
              <a:t>16.1.2018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E7C52A1-FF1D-437E-95A1-36593A3C3352}" type="slidenum">
              <a:rPr lang="tr-TR" smtClean="0"/>
              <a:t>‹#›</a:t>
            </a:fld>
            <a:endParaRPr lang="tr-TR"/>
          </a:p>
        </p:txBody>
      </p:sp>
    </p:spTree>
    <p:extLst>
      <p:ext uri="{BB962C8B-B14F-4D97-AF65-F5344CB8AC3E}">
        <p14:creationId xmlns:p14="http://schemas.microsoft.com/office/powerpoint/2010/main" val="23537799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86C41098-F4A2-4181-A7C4-EC33153C9EC0}" type="datetimeFigureOut">
              <a:rPr lang="tr-TR" smtClean="0"/>
              <a:t>16.1.2018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E7C52A1-FF1D-437E-95A1-36593A3C3352}" type="slidenum">
              <a:rPr lang="tr-TR" smtClean="0"/>
              <a:t>‹#›</a:t>
            </a:fld>
            <a:endParaRPr lang="tr-TR"/>
          </a:p>
        </p:txBody>
      </p:sp>
    </p:spTree>
    <p:extLst>
      <p:ext uri="{BB962C8B-B14F-4D97-AF65-F5344CB8AC3E}">
        <p14:creationId xmlns:p14="http://schemas.microsoft.com/office/powerpoint/2010/main" val="28041010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86C41098-F4A2-4181-A7C4-EC33153C9EC0}" type="datetimeFigureOut">
              <a:rPr lang="tr-TR" smtClean="0"/>
              <a:t>16.1.2018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E7C52A1-FF1D-437E-95A1-36593A3C3352}" type="slidenum">
              <a:rPr lang="tr-TR" smtClean="0"/>
              <a:t>‹#›</a:t>
            </a:fld>
            <a:endParaRPr lang="tr-TR"/>
          </a:p>
        </p:txBody>
      </p:sp>
    </p:spTree>
    <p:extLst>
      <p:ext uri="{BB962C8B-B14F-4D97-AF65-F5344CB8AC3E}">
        <p14:creationId xmlns:p14="http://schemas.microsoft.com/office/powerpoint/2010/main" val="3969410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86C41098-F4A2-4181-A7C4-EC33153C9EC0}" type="datetimeFigureOut">
              <a:rPr lang="tr-TR" smtClean="0"/>
              <a:t>16.1.2018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3E7C52A1-FF1D-437E-95A1-36593A3C3352}" type="slidenum">
              <a:rPr lang="tr-TR" smtClean="0"/>
              <a:t>‹#›</a:t>
            </a:fld>
            <a:endParaRPr lang="tr-TR"/>
          </a:p>
        </p:txBody>
      </p:sp>
    </p:spTree>
    <p:extLst>
      <p:ext uri="{BB962C8B-B14F-4D97-AF65-F5344CB8AC3E}">
        <p14:creationId xmlns:p14="http://schemas.microsoft.com/office/powerpoint/2010/main" val="25901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7" name="Date Placeholder 2"/>
          <p:cNvSpPr>
            <a:spLocks noGrp="1"/>
          </p:cNvSpPr>
          <p:nvPr>
            <p:ph type="dt" sz="half" idx="10"/>
          </p:nvPr>
        </p:nvSpPr>
        <p:spPr/>
        <p:txBody>
          <a:bodyPr/>
          <a:lstStyle/>
          <a:p>
            <a:fld id="{86C41098-F4A2-4181-A7C4-EC33153C9EC0}" type="datetimeFigureOut">
              <a:rPr lang="tr-TR" smtClean="0"/>
              <a:t>16.1.2018</a:t>
            </a:fld>
            <a:endParaRPr lang="tr-TR"/>
          </a:p>
        </p:txBody>
      </p:sp>
      <p:sp>
        <p:nvSpPr>
          <p:cNvPr id="5" name="Footer Placeholder 3"/>
          <p:cNvSpPr>
            <a:spLocks noGrp="1"/>
          </p:cNvSpPr>
          <p:nvPr>
            <p:ph type="ftr" sz="quarter" idx="11"/>
          </p:nvPr>
        </p:nvSpPr>
        <p:spPr/>
        <p:txBody>
          <a:bodyPr/>
          <a:lstStyle/>
          <a:p>
            <a:endParaRPr lang="tr-TR"/>
          </a:p>
        </p:txBody>
      </p:sp>
      <p:sp>
        <p:nvSpPr>
          <p:cNvPr id="6" name="Slide Number Placeholder 4"/>
          <p:cNvSpPr>
            <a:spLocks noGrp="1"/>
          </p:cNvSpPr>
          <p:nvPr>
            <p:ph type="sldNum" sz="quarter" idx="12"/>
          </p:nvPr>
        </p:nvSpPr>
        <p:spPr/>
        <p:txBody>
          <a:bodyPr/>
          <a:lstStyle/>
          <a:p>
            <a:fld id="{3E7C52A1-FF1D-437E-95A1-36593A3C3352}" type="slidenum">
              <a:rPr lang="tr-TR" smtClean="0"/>
              <a:t>‹#›</a:t>
            </a:fld>
            <a:endParaRPr lang="tr-TR"/>
          </a:p>
        </p:txBody>
      </p:sp>
    </p:spTree>
    <p:extLst>
      <p:ext uri="{BB962C8B-B14F-4D97-AF65-F5344CB8AC3E}">
        <p14:creationId xmlns:p14="http://schemas.microsoft.com/office/powerpoint/2010/main" val="32428285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86C41098-F4A2-4181-A7C4-EC33153C9EC0}" type="datetimeFigureOut">
              <a:rPr lang="tr-TR" smtClean="0"/>
              <a:t>16.1.2018</a:t>
            </a:fld>
            <a:endParaRPr lang="tr-TR"/>
          </a:p>
        </p:txBody>
      </p:sp>
      <p:sp>
        <p:nvSpPr>
          <p:cNvPr id="5" name="Footer Placeholder 2"/>
          <p:cNvSpPr>
            <a:spLocks noGrp="1"/>
          </p:cNvSpPr>
          <p:nvPr>
            <p:ph type="ftr" sz="quarter" idx="11"/>
          </p:nvPr>
        </p:nvSpPr>
        <p:spPr/>
        <p:txBody>
          <a:bodyPr/>
          <a:lstStyle/>
          <a:p>
            <a:endParaRPr lang="tr-TR"/>
          </a:p>
        </p:txBody>
      </p:sp>
      <p:sp>
        <p:nvSpPr>
          <p:cNvPr id="6" name="Slide Number Placeholder 3"/>
          <p:cNvSpPr>
            <a:spLocks noGrp="1"/>
          </p:cNvSpPr>
          <p:nvPr>
            <p:ph type="sldNum" sz="quarter" idx="12"/>
          </p:nvPr>
        </p:nvSpPr>
        <p:spPr/>
        <p:txBody>
          <a:bodyPr/>
          <a:lstStyle/>
          <a:p>
            <a:fld id="{3E7C52A1-FF1D-437E-95A1-36593A3C3352}" type="slidenum">
              <a:rPr lang="tr-TR" smtClean="0"/>
              <a:t>‹#›</a:t>
            </a:fld>
            <a:endParaRPr lang="tr-TR"/>
          </a:p>
        </p:txBody>
      </p:sp>
    </p:spTree>
    <p:extLst>
      <p:ext uri="{BB962C8B-B14F-4D97-AF65-F5344CB8AC3E}">
        <p14:creationId xmlns:p14="http://schemas.microsoft.com/office/powerpoint/2010/main" val="21013528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7" name="Date Placeholder 4"/>
          <p:cNvSpPr>
            <a:spLocks noGrp="1"/>
          </p:cNvSpPr>
          <p:nvPr>
            <p:ph type="dt" sz="half" idx="10"/>
          </p:nvPr>
        </p:nvSpPr>
        <p:spPr/>
        <p:txBody>
          <a:bodyPr/>
          <a:lstStyle/>
          <a:p>
            <a:fld id="{86C41098-F4A2-4181-A7C4-EC33153C9EC0}" type="datetimeFigureOut">
              <a:rPr lang="tr-TR" smtClean="0"/>
              <a:t>16.1.2018</a:t>
            </a:fld>
            <a:endParaRPr lang="tr-TR"/>
          </a:p>
        </p:txBody>
      </p:sp>
      <p:sp>
        <p:nvSpPr>
          <p:cNvPr id="5" name="Footer Placeholder 5"/>
          <p:cNvSpPr>
            <a:spLocks noGrp="1"/>
          </p:cNvSpPr>
          <p:nvPr>
            <p:ph type="ftr" sz="quarter" idx="11"/>
          </p:nvPr>
        </p:nvSpPr>
        <p:spPr/>
        <p:txBody>
          <a:bodyPr/>
          <a:lstStyle/>
          <a:p>
            <a:endParaRPr lang="tr-TR"/>
          </a:p>
        </p:txBody>
      </p:sp>
      <p:sp>
        <p:nvSpPr>
          <p:cNvPr id="6" name="Slide Number Placeholder 6"/>
          <p:cNvSpPr>
            <a:spLocks noGrp="1"/>
          </p:cNvSpPr>
          <p:nvPr>
            <p:ph type="sldNum" sz="quarter" idx="12"/>
          </p:nvPr>
        </p:nvSpPr>
        <p:spPr/>
        <p:txBody>
          <a:bodyPr/>
          <a:lstStyle/>
          <a:p>
            <a:fld id="{3E7C52A1-FF1D-437E-95A1-36593A3C3352}" type="slidenum">
              <a:rPr lang="tr-TR" smtClean="0"/>
              <a:t>‹#›</a:t>
            </a:fld>
            <a:endParaRPr lang="tr-TR"/>
          </a:p>
        </p:txBody>
      </p:sp>
    </p:spTree>
    <p:extLst>
      <p:ext uri="{BB962C8B-B14F-4D97-AF65-F5344CB8AC3E}">
        <p14:creationId xmlns:p14="http://schemas.microsoft.com/office/powerpoint/2010/main" val="38444620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86C41098-F4A2-4181-A7C4-EC33153C9EC0}" type="datetimeFigureOut">
              <a:rPr lang="tr-TR" smtClean="0"/>
              <a:t>16.1.2018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E7C52A1-FF1D-437E-95A1-36593A3C3352}" type="slidenum">
              <a:rPr lang="tr-TR" smtClean="0"/>
              <a:t>‹#›</a:t>
            </a:fld>
            <a:endParaRPr lang="tr-TR"/>
          </a:p>
        </p:txBody>
      </p:sp>
    </p:spTree>
    <p:extLst>
      <p:ext uri="{BB962C8B-B14F-4D97-AF65-F5344CB8AC3E}">
        <p14:creationId xmlns:p14="http://schemas.microsoft.com/office/powerpoint/2010/main" val="23674476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86C41098-F4A2-4181-A7C4-EC33153C9EC0}" type="datetimeFigureOut">
              <a:rPr lang="tr-TR" smtClean="0"/>
              <a:t>16.1.2018</a:t>
            </a:fld>
            <a:endParaRPr lang="tr-TR"/>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tr-TR"/>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3E7C52A1-FF1D-437E-95A1-36593A3C3352}" type="slidenum">
              <a:rPr lang="tr-TR" smtClean="0"/>
              <a:t>‹#›</a:t>
            </a:fld>
            <a:endParaRPr lang="tr-TR"/>
          </a:p>
        </p:txBody>
      </p:sp>
    </p:spTree>
    <p:extLst>
      <p:ext uri="{BB962C8B-B14F-4D97-AF65-F5344CB8AC3E}">
        <p14:creationId xmlns:p14="http://schemas.microsoft.com/office/powerpoint/2010/main" val="3650186099"/>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t>HUKUK KURALLARININ UYGULANMASI</a:t>
            </a:r>
          </a:p>
        </p:txBody>
      </p:sp>
      <p:sp>
        <p:nvSpPr>
          <p:cNvPr id="3" name="İçerik Yer Tutucusu 2"/>
          <p:cNvSpPr>
            <a:spLocks noGrp="1"/>
          </p:cNvSpPr>
          <p:nvPr>
            <p:ph idx="1"/>
          </p:nvPr>
        </p:nvSpPr>
        <p:spPr/>
        <p:txBody>
          <a:bodyPr/>
          <a:lstStyle/>
          <a:p>
            <a:r>
              <a:rPr lang="tr-TR" dirty="0"/>
              <a:t>Hukuk kuralları hakim tarafından önündeki davada karar verirken uygulanır. Hakim tarafından önündeki davaya uygulanabilecek nitelikte bir kural varsa, bu kural uygulanır ve bu bir problem teşkil etmez. Fakat bir hukuk kuralının bulunmadığı durumda hakimin ne yapacağız sorunu ortaya çıkar. Türk Medeni Kanunu'nun hukukun uygulanması ve kaynakları başlıklı 1. maddesinde bu durumda izlenecek yol gösterilmiştir. </a:t>
            </a:r>
          </a:p>
          <a:p>
            <a:endParaRPr lang="tr-TR" dirty="0"/>
          </a:p>
        </p:txBody>
      </p:sp>
    </p:spTree>
    <p:extLst>
      <p:ext uri="{BB962C8B-B14F-4D97-AF65-F5344CB8AC3E}">
        <p14:creationId xmlns:p14="http://schemas.microsoft.com/office/powerpoint/2010/main" val="32951959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 </a:t>
            </a:r>
            <a:endParaRPr lang="tr-TR" dirty="0"/>
          </a:p>
        </p:txBody>
      </p:sp>
      <p:sp>
        <p:nvSpPr>
          <p:cNvPr id="3" name="İçerik Yer Tutucusu 2"/>
          <p:cNvSpPr>
            <a:spLocks noGrp="1"/>
          </p:cNvSpPr>
          <p:nvPr>
            <p:ph idx="1"/>
          </p:nvPr>
        </p:nvSpPr>
        <p:spPr/>
        <p:txBody>
          <a:bodyPr>
            <a:normAutofit/>
          </a:bodyPr>
          <a:lstStyle/>
          <a:p>
            <a:pPr marL="0" indent="0" algn="just">
              <a:buNone/>
            </a:pPr>
            <a:r>
              <a:rPr lang="tr-TR" dirty="0"/>
              <a:t>Şöyle </a:t>
            </a:r>
            <a:r>
              <a:rPr lang="tr-TR" dirty="0" smtClean="0"/>
              <a:t>ki;</a:t>
            </a:r>
          </a:p>
          <a:p>
            <a:pPr marL="0" indent="0" algn="just">
              <a:buNone/>
            </a:pPr>
            <a:r>
              <a:rPr lang="tr-TR" dirty="0" smtClean="0"/>
              <a:t>- Kanunda </a:t>
            </a:r>
            <a:r>
              <a:rPr lang="tr-TR" dirty="0"/>
              <a:t>hüküm varsa ilk önce kanun </a:t>
            </a:r>
            <a:r>
              <a:rPr lang="tr-TR" dirty="0" smtClean="0"/>
              <a:t>uygulanacaktır</a:t>
            </a:r>
          </a:p>
          <a:p>
            <a:pPr marL="0" indent="0" algn="just">
              <a:buNone/>
            </a:pPr>
            <a:r>
              <a:rPr lang="tr-TR" dirty="0" smtClean="0"/>
              <a:t>- Eğer </a:t>
            </a:r>
            <a:r>
              <a:rPr lang="tr-TR" dirty="0"/>
              <a:t>kanunda bir hüküm </a:t>
            </a:r>
            <a:r>
              <a:rPr lang="tr-TR" dirty="0" smtClean="0"/>
              <a:t>yoksa hakim </a:t>
            </a:r>
            <a:r>
              <a:rPr lang="tr-TR" dirty="0"/>
              <a:t>örf ve adet hukukuna </a:t>
            </a:r>
            <a:r>
              <a:rPr lang="tr-TR" dirty="0" smtClean="0"/>
              <a:t>bakabilecek, örf </a:t>
            </a:r>
            <a:r>
              <a:rPr lang="tr-TR" dirty="0"/>
              <a:t>adet kuralı varsa onu </a:t>
            </a:r>
            <a:r>
              <a:rPr lang="tr-TR" dirty="0" smtClean="0"/>
              <a:t>uygulayacaktır. </a:t>
            </a:r>
          </a:p>
          <a:p>
            <a:pPr marL="0" indent="0" algn="just">
              <a:buNone/>
            </a:pPr>
            <a:r>
              <a:rPr lang="tr-TR" dirty="0" smtClean="0"/>
              <a:t>- Örf </a:t>
            </a:r>
            <a:r>
              <a:rPr lang="tr-TR" dirty="0"/>
              <a:t>adet </a:t>
            </a:r>
            <a:r>
              <a:rPr lang="tr-TR" dirty="0" smtClean="0"/>
              <a:t>kuralı </a:t>
            </a:r>
            <a:r>
              <a:rPr lang="tr-TR" dirty="0"/>
              <a:t>dahi yoksa hakim uygulayacağı hukuk </a:t>
            </a:r>
            <a:r>
              <a:rPr lang="tr-TR" dirty="0" smtClean="0"/>
              <a:t>kuralını </a:t>
            </a:r>
            <a:r>
              <a:rPr lang="tr-TR" dirty="0"/>
              <a:t>kendisi koyacak yani hukuk </a:t>
            </a:r>
            <a:r>
              <a:rPr lang="tr-TR" dirty="0" smtClean="0"/>
              <a:t>yaratacaktır. </a:t>
            </a:r>
          </a:p>
          <a:p>
            <a:pPr marL="0" indent="0" algn="just">
              <a:buNone/>
            </a:pPr>
            <a:r>
              <a:rPr lang="tr-TR" dirty="0"/>
              <a:t>H</a:t>
            </a:r>
            <a:r>
              <a:rPr lang="tr-TR" dirty="0" smtClean="0"/>
              <a:t>ukukun </a:t>
            </a:r>
            <a:r>
              <a:rPr lang="tr-TR" dirty="0"/>
              <a:t>uygulanmasına ilişkin bu Kural özel hukuk açısından </a:t>
            </a:r>
            <a:r>
              <a:rPr lang="tr-TR" dirty="0" smtClean="0"/>
              <a:t>geçerlidir. Kamu </a:t>
            </a:r>
            <a:r>
              <a:rPr lang="tr-TR" dirty="0"/>
              <a:t>hukuku alanında hakim ö</a:t>
            </a:r>
            <a:r>
              <a:rPr lang="tr-TR" dirty="0" smtClean="0"/>
              <a:t>rf ve </a:t>
            </a:r>
            <a:r>
              <a:rPr lang="tr-TR" dirty="0"/>
              <a:t>adete göre karar </a:t>
            </a:r>
            <a:r>
              <a:rPr lang="tr-TR" dirty="0" smtClean="0"/>
              <a:t>veremez, hukuk yaratamaz. </a:t>
            </a:r>
          </a:p>
        </p:txBody>
      </p:sp>
    </p:spTree>
    <p:extLst>
      <p:ext uri="{BB962C8B-B14F-4D97-AF65-F5344CB8AC3E}">
        <p14:creationId xmlns:p14="http://schemas.microsoft.com/office/powerpoint/2010/main" val="9284445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a:bodyPr>
          <a:lstStyle/>
          <a:p>
            <a:pPr marL="0" indent="0">
              <a:buNone/>
            </a:pPr>
            <a:endParaRPr lang="tr-TR" dirty="0" smtClean="0"/>
          </a:p>
          <a:p>
            <a:pPr marL="0" indent="0" algn="just">
              <a:buNone/>
            </a:pPr>
            <a:r>
              <a:rPr lang="tr-TR" dirty="0" smtClean="0"/>
              <a:t>Kanunlarda </a:t>
            </a:r>
            <a:r>
              <a:rPr lang="tr-TR" dirty="0"/>
              <a:t>bir hukuki düzenlemenin olmaması boşluk olarak ifade </a:t>
            </a:r>
            <a:r>
              <a:rPr lang="tr-TR" dirty="0" smtClean="0"/>
              <a:t>edilir. Kural </a:t>
            </a:r>
            <a:r>
              <a:rPr lang="tr-TR" dirty="0"/>
              <a:t>olarak kanunlarda </a:t>
            </a:r>
            <a:r>
              <a:rPr lang="tr-TR" dirty="0" smtClean="0"/>
              <a:t>boşlukların </a:t>
            </a:r>
            <a:r>
              <a:rPr lang="tr-TR" dirty="0"/>
              <a:t>bulunmasına çok </a:t>
            </a:r>
            <a:r>
              <a:rPr lang="tr-TR" dirty="0" smtClean="0"/>
              <a:t>rastlanmaz. Fakat boşluğa rastlandığı durumlar da </a:t>
            </a:r>
            <a:r>
              <a:rPr lang="tr-TR" dirty="0"/>
              <a:t>söz </a:t>
            </a:r>
            <a:r>
              <a:rPr lang="tr-TR" dirty="0" smtClean="0"/>
              <a:t>konusudur. Hakimin </a:t>
            </a:r>
            <a:r>
              <a:rPr lang="tr-TR" dirty="0"/>
              <a:t>önündeki meseleye uygulayabileceği bir hukuk kuralının olay veya sonuç unsuru itibarıyla bulunmadığı hallerde boşluktan </a:t>
            </a:r>
            <a:r>
              <a:rPr lang="tr-TR" dirty="0" smtClean="0"/>
              <a:t>bahsedilir. Bu </a:t>
            </a:r>
            <a:r>
              <a:rPr lang="tr-TR" dirty="0"/>
              <a:t>durumda hakimin kanunu uygulayabilmesi için öncelikle takdir yetkisini kullanarak boşluğu doldurması </a:t>
            </a:r>
            <a:r>
              <a:rPr lang="tr-TR" dirty="0" smtClean="0"/>
              <a:t>gerekir. </a:t>
            </a:r>
            <a:endParaRPr lang="tr-TR" dirty="0"/>
          </a:p>
        </p:txBody>
      </p:sp>
    </p:spTree>
    <p:extLst>
      <p:ext uri="{BB962C8B-B14F-4D97-AF65-F5344CB8AC3E}">
        <p14:creationId xmlns:p14="http://schemas.microsoft.com/office/powerpoint/2010/main" val="9713243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a:bodyPr>
          <a:lstStyle/>
          <a:p>
            <a:pPr marL="0" indent="0" algn="just">
              <a:buNone/>
            </a:pPr>
            <a:r>
              <a:rPr lang="tr-TR" dirty="0"/>
              <a:t>Hakimin kanundaki boşlukları doldurmak üzere yorum yaparken kullanacağı çeşitli metotlar </a:t>
            </a:r>
            <a:r>
              <a:rPr lang="tr-TR" dirty="0" smtClean="0"/>
              <a:t>vardır. Yorumda </a:t>
            </a:r>
            <a:r>
              <a:rPr lang="tr-TR" dirty="0"/>
              <a:t>kullanılan başlıca mantık kuralları </a:t>
            </a:r>
            <a:r>
              <a:rPr lang="tr-TR" dirty="0" smtClean="0"/>
              <a:t>kıyas, </a:t>
            </a:r>
            <a:r>
              <a:rPr lang="tr-TR" dirty="0"/>
              <a:t>aksi ile </a:t>
            </a:r>
            <a:r>
              <a:rPr lang="tr-TR" dirty="0" smtClean="0"/>
              <a:t>kanıt </a:t>
            </a:r>
            <a:r>
              <a:rPr lang="tr-TR" dirty="0"/>
              <a:t>ve evleviyet </a:t>
            </a:r>
            <a:r>
              <a:rPr lang="tr-TR" dirty="0" smtClean="0"/>
              <a:t>kurallarıdır. </a:t>
            </a:r>
          </a:p>
          <a:p>
            <a:pPr marL="0" indent="0" algn="just">
              <a:buNone/>
            </a:pPr>
            <a:r>
              <a:rPr lang="tr-TR" dirty="0" smtClean="0"/>
              <a:t>Bazen </a:t>
            </a:r>
            <a:r>
              <a:rPr lang="tr-TR" dirty="0"/>
              <a:t>hukuk kurallarına boşluk bulunmaz ve kuralın anlamı </a:t>
            </a:r>
            <a:r>
              <a:rPr lang="tr-TR" dirty="0" smtClean="0"/>
              <a:t>açıktır. Fakat </a:t>
            </a:r>
            <a:r>
              <a:rPr lang="tr-TR" dirty="0"/>
              <a:t>bu durumda birbirinden farklı kuralların birbiriyle </a:t>
            </a:r>
            <a:r>
              <a:rPr lang="tr-TR" dirty="0" smtClean="0"/>
              <a:t>uyumsuz </a:t>
            </a:r>
            <a:r>
              <a:rPr lang="tr-TR" dirty="0"/>
              <a:t>olması söz konusu </a:t>
            </a:r>
            <a:r>
              <a:rPr lang="tr-TR" dirty="0" smtClean="0"/>
              <a:t>olabilir. Bu </a:t>
            </a:r>
            <a:r>
              <a:rPr lang="tr-TR" dirty="0"/>
              <a:t>durum hukuk kurallarının çatışması olarak ifade </a:t>
            </a:r>
            <a:r>
              <a:rPr lang="tr-TR" dirty="0" smtClean="0"/>
              <a:t>edilir. Çatışma, üst kanun ilkesi, </a:t>
            </a:r>
            <a:r>
              <a:rPr lang="tr-TR" dirty="0"/>
              <a:t>sonraki kanun </a:t>
            </a:r>
            <a:r>
              <a:rPr lang="tr-TR" dirty="0" smtClean="0"/>
              <a:t>ilkesi, </a:t>
            </a:r>
            <a:r>
              <a:rPr lang="tr-TR" dirty="0"/>
              <a:t>özel kanun ilkesi </a:t>
            </a:r>
            <a:r>
              <a:rPr lang="tr-TR" dirty="0" smtClean="0"/>
              <a:t>gibi metotların </a:t>
            </a:r>
            <a:r>
              <a:rPr lang="tr-TR" dirty="0"/>
              <a:t>uygulanması ile </a:t>
            </a:r>
            <a:r>
              <a:rPr lang="tr-TR" dirty="0" smtClean="0"/>
              <a:t>çözülür. </a:t>
            </a:r>
            <a:endParaRPr lang="tr-TR" dirty="0"/>
          </a:p>
        </p:txBody>
      </p:sp>
    </p:spTree>
    <p:extLst>
      <p:ext uri="{BB962C8B-B14F-4D97-AF65-F5344CB8AC3E}">
        <p14:creationId xmlns:p14="http://schemas.microsoft.com/office/powerpoint/2010/main" val="14561698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Yer Bakımından Uygulama</a:t>
            </a:r>
            <a:endParaRPr lang="tr-TR" dirty="0"/>
          </a:p>
        </p:txBody>
      </p:sp>
      <p:sp>
        <p:nvSpPr>
          <p:cNvPr id="3" name="İçerik Yer Tutucusu 2"/>
          <p:cNvSpPr>
            <a:spLocks noGrp="1"/>
          </p:cNvSpPr>
          <p:nvPr>
            <p:ph idx="1"/>
          </p:nvPr>
        </p:nvSpPr>
        <p:spPr/>
        <p:txBody>
          <a:bodyPr>
            <a:normAutofit fontScale="92500" lnSpcReduction="10000"/>
          </a:bodyPr>
          <a:lstStyle/>
          <a:p>
            <a:pPr marL="0" indent="0">
              <a:buNone/>
            </a:pPr>
            <a:r>
              <a:rPr lang="tr-TR" dirty="0"/>
              <a:t>Hukuk kurallarının uygulanmasına ilişkin bir diğer sorun yer bakımından uygulamadır. Bu anlamda kanunlar geçerli oldukları devletin sınırları içerisinde </a:t>
            </a:r>
            <a:r>
              <a:rPr lang="tr-TR" dirty="0" smtClean="0"/>
              <a:t>uygulanır. Yine </a:t>
            </a:r>
            <a:r>
              <a:rPr lang="tr-TR" dirty="0"/>
              <a:t>kanunlar o devletin vatandaşlarına </a:t>
            </a:r>
            <a:r>
              <a:rPr lang="tr-TR" dirty="0" smtClean="0"/>
              <a:t>uygulanır. Bunlar </a:t>
            </a:r>
            <a:r>
              <a:rPr lang="tr-TR" dirty="0"/>
              <a:t>kanunun yer bakımından uygulanması sorununa ilişkin </a:t>
            </a:r>
            <a:r>
              <a:rPr lang="tr-TR" dirty="0" smtClean="0"/>
              <a:t>ilkelerdir. Kanunlar;</a:t>
            </a:r>
          </a:p>
          <a:p>
            <a:pPr marL="0" indent="0">
              <a:buNone/>
            </a:pPr>
            <a:r>
              <a:rPr lang="tr-TR" dirty="0" smtClean="0"/>
              <a:t>-Kanunda </a:t>
            </a:r>
            <a:r>
              <a:rPr lang="tr-TR" dirty="0"/>
              <a:t>açık bir hükmün olması halinde </a:t>
            </a:r>
            <a:r>
              <a:rPr lang="tr-TR" dirty="0" smtClean="0"/>
              <a:t>hükümde belirtilen tarihte,</a:t>
            </a:r>
          </a:p>
          <a:p>
            <a:pPr marL="0" indent="0">
              <a:buNone/>
            </a:pPr>
            <a:r>
              <a:rPr lang="tr-TR" dirty="0" smtClean="0"/>
              <a:t>-Açık </a:t>
            </a:r>
            <a:r>
              <a:rPr lang="tr-TR" dirty="0"/>
              <a:t>bir hüküm bulunmaması halinde resmi gazetenin yayınlanmasından sonraki </a:t>
            </a:r>
            <a:r>
              <a:rPr lang="tr-TR" dirty="0" smtClean="0"/>
              <a:t>45. </a:t>
            </a:r>
            <a:r>
              <a:rPr lang="tr-TR" dirty="0"/>
              <a:t>günde yürürlüğe </a:t>
            </a:r>
            <a:r>
              <a:rPr lang="tr-TR" dirty="0" smtClean="0"/>
              <a:t>girer. </a:t>
            </a:r>
          </a:p>
          <a:p>
            <a:pPr marL="0" indent="0">
              <a:buNone/>
            </a:pPr>
            <a:r>
              <a:rPr lang="tr-TR" dirty="0" smtClean="0"/>
              <a:t>Kanunların </a:t>
            </a:r>
            <a:r>
              <a:rPr lang="tr-TR" dirty="0"/>
              <a:t>yürürlükten </a:t>
            </a:r>
            <a:r>
              <a:rPr lang="tr-TR" dirty="0" smtClean="0"/>
              <a:t>kalkması </a:t>
            </a:r>
            <a:r>
              <a:rPr lang="tr-TR" dirty="0"/>
              <a:t>da çeşitli yollarla söz konusu </a:t>
            </a:r>
            <a:r>
              <a:rPr lang="tr-TR" dirty="0" smtClean="0"/>
              <a:t>olabilir. Eğer </a:t>
            </a:r>
            <a:r>
              <a:rPr lang="tr-TR" dirty="0"/>
              <a:t>bir kanunun ne kadar süreyle yürürlükte kalacağı belirtilmişse sürenin sona </a:t>
            </a:r>
            <a:r>
              <a:rPr lang="tr-TR" dirty="0" smtClean="0"/>
              <a:t>ermesi ile </a:t>
            </a:r>
            <a:r>
              <a:rPr lang="tr-TR" dirty="0"/>
              <a:t>kanun yürürlükten </a:t>
            </a:r>
            <a:r>
              <a:rPr lang="tr-TR" dirty="0" smtClean="0"/>
              <a:t>kalkar. Böyle </a:t>
            </a:r>
            <a:r>
              <a:rPr lang="tr-TR" dirty="0"/>
              <a:t>bir süre yoksa ve yeni bir kanun yürürlüğe girdi ise eski kanun yürürlükten </a:t>
            </a:r>
            <a:r>
              <a:rPr lang="tr-TR" dirty="0" smtClean="0"/>
              <a:t>kalkabilir. Olağan </a:t>
            </a:r>
            <a:r>
              <a:rPr lang="tr-TR" dirty="0"/>
              <a:t>usullerle yürürlükten kalkmayan bir kanun Anayasa Mahkemesi'nin anayasaya aykırılık sebebiyle iptali halinde de yürürlükten </a:t>
            </a:r>
            <a:r>
              <a:rPr lang="tr-TR" dirty="0" smtClean="0"/>
              <a:t>kalkabilir. </a:t>
            </a:r>
            <a:endParaRPr lang="tr-TR" dirty="0"/>
          </a:p>
        </p:txBody>
      </p:sp>
    </p:spTree>
    <p:extLst>
      <p:ext uri="{BB962C8B-B14F-4D97-AF65-F5344CB8AC3E}">
        <p14:creationId xmlns:p14="http://schemas.microsoft.com/office/powerpoint/2010/main" val="26990892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dirty="0"/>
              <a:t>Yürürlüğe giren bir kanunun önceki olaylara uygulanıp uygulanamayacağı da bir sorundur.  Bu anlamda </a:t>
            </a:r>
            <a:r>
              <a:rPr lang="tr-TR" dirty="0" smtClean="0"/>
              <a:t>kural, </a:t>
            </a:r>
            <a:r>
              <a:rPr lang="tr-TR" dirty="0"/>
              <a:t>kanunların geçmişe </a:t>
            </a:r>
            <a:r>
              <a:rPr lang="tr-TR" dirty="0" smtClean="0"/>
              <a:t>uygulanmamasıdır. Fakat </a:t>
            </a:r>
            <a:r>
              <a:rPr lang="tr-TR" dirty="0"/>
              <a:t>özel hukukta kamu düzenine ilişkin kurallar geçmişe </a:t>
            </a:r>
            <a:r>
              <a:rPr lang="tr-TR" dirty="0" smtClean="0"/>
              <a:t>uygulanabilir. Ceza </a:t>
            </a:r>
            <a:r>
              <a:rPr lang="tr-TR" dirty="0"/>
              <a:t>hukukunda failin lehine olan kurallar geçmişe </a:t>
            </a:r>
            <a:r>
              <a:rPr lang="tr-TR" dirty="0" smtClean="0"/>
              <a:t>uygulanabilir. Muhakeme </a:t>
            </a:r>
            <a:r>
              <a:rPr lang="tr-TR"/>
              <a:t>hukukunda </a:t>
            </a:r>
            <a:r>
              <a:rPr lang="tr-TR" smtClean="0"/>
              <a:t>ise kural </a:t>
            </a:r>
            <a:r>
              <a:rPr lang="tr-TR" dirty="0"/>
              <a:t>kanunların </a:t>
            </a:r>
            <a:r>
              <a:rPr lang="tr-TR"/>
              <a:t>derhal </a:t>
            </a:r>
            <a:r>
              <a:rPr lang="tr-TR" smtClean="0"/>
              <a:t>uygulanmasıdır.</a:t>
            </a:r>
            <a:endParaRPr lang="tr-TR" dirty="0"/>
          </a:p>
          <a:p>
            <a:endParaRPr lang="tr-TR" dirty="0"/>
          </a:p>
        </p:txBody>
      </p:sp>
    </p:spTree>
    <p:extLst>
      <p:ext uri="{BB962C8B-B14F-4D97-AF65-F5344CB8AC3E}">
        <p14:creationId xmlns:p14="http://schemas.microsoft.com/office/powerpoint/2010/main" val="360659179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a:themeElements>
    <a:clrScheme name="İy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y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141</TotalTime>
  <Words>445</Words>
  <Application>Microsoft Office PowerPoint</Application>
  <PresentationFormat>Geniş ekran</PresentationFormat>
  <Paragraphs>18</Paragraphs>
  <Slides>6</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6</vt:i4>
      </vt:variant>
    </vt:vector>
  </HeadingPairs>
  <TitlesOfParts>
    <vt:vector size="10" baseType="lpstr">
      <vt:lpstr>Arial</vt:lpstr>
      <vt:lpstr>Century Gothic</vt:lpstr>
      <vt:lpstr>Wingdings 3</vt:lpstr>
      <vt:lpstr>İyon</vt:lpstr>
      <vt:lpstr>HUKUK KURALLARININ UYGULANMASI</vt:lpstr>
      <vt:lpstr> </vt:lpstr>
      <vt:lpstr>PowerPoint Sunusu</vt:lpstr>
      <vt:lpstr>PowerPoint Sunusu</vt:lpstr>
      <vt:lpstr>Yer Bakımından Uygulama</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HUKUKUN BİLGİ KAYNAKLARI</dc:title>
  <dc:creator>duygu</dc:creator>
  <cp:lastModifiedBy>duygu</cp:lastModifiedBy>
  <cp:revision>15</cp:revision>
  <dcterms:created xsi:type="dcterms:W3CDTF">2018-01-14T22:14:10Z</dcterms:created>
  <dcterms:modified xsi:type="dcterms:W3CDTF">2018-01-16T02:03:50Z</dcterms:modified>
</cp:coreProperties>
</file>