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71" r:id="rId4"/>
    <p:sldId id="327" r:id="rId5"/>
    <p:sldId id="270" r:id="rId6"/>
    <p:sldId id="269" r:id="rId7"/>
    <p:sldId id="307" r:id="rId8"/>
    <p:sldId id="268" r:id="rId9"/>
    <p:sldId id="301" r:id="rId10"/>
    <p:sldId id="267" r:id="rId11"/>
    <p:sldId id="266" r:id="rId12"/>
    <p:sldId id="265" r:id="rId13"/>
    <p:sldId id="263" r:id="rId14"/>
    <p:sldId id="262" r:id="rId15"/>
    <p:sldId id="261" r:id="rId16"/>
    <p:sldId id="260" r:id="rId1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EEF"/>
    <a:srgbClr val="E8FEFE"/>
    <a:srgbClr val="FEC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3" autoAdjust="0"/>
    <p:restoredTop sz="94660"/>
  </p:normalViewPr>
  <p:slideViewPr>
    <p:cSldViewPr>
      <p:cViewPr varScale="1">
        <p:scale>
          <a:sx n="87" d="100"/>
          <a:sy n="87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468B2-C1E4-4072-B21A-531811A938F4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04716-3914-47D3-906B-6BF8AAF6127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DE899-C8B6-45AF-830E-31A222642B94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83C18-5AD4-4A34-ADAC-295F6ACF82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0DCC9-83CB-45BF-88FB-08FB8222F758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20CC9-E651-4CF2-9995-6A9962967F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9F25-A1F6-4702-BA55-60EA84A5C10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FF4F1-0753-4C8B-A96A-8133FF7A2A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F6F24-A9AF-4DC4-8948-7792B992FE70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B802-D619-416F-8F96-4ACBF9B6FFC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81D49-F78A-455E-BE09-C2DB17239FEF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FA52B-1975-42B9-8722-974168C3349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7BBEA-D455-475E-85B0-916F04777FCE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EB303-2F4E-4C19-B313-A0BC4B2C00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7333E-7A2D-4F07-A996-DA23E6B2B7D3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84262-1F27-4AC8-81BD-8B21C9C9E2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E6E67-5CBD-47D8-827D-A0B4524F1E7E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C47E1-5688-4EE6-93D1-0124E66697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8B6F7-287D-4271-961E-FD8C6C95D371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90E43-9A12-4FF0-A522-0E10BEED1D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F56F9-FB13-469A-B082-66F6713524B5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B7A51-70CC-431F-86FC-F6535D5BD8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4">
                <a:lumMod val="60000"/>
                <a:lumOff val="40000"/>
              </a:schemeClr>
            </a:gs>
            <a:gs pos="60000">
              <a:schemeClr val="accent4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7221D5-43BF-4E9A-A0EA-B1D217002AA1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9453EF-9105-4D13-AC99-8505A8FC3F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187624" y="2780928"/>
            <a:ext cx="7143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ÇOCUKLARDA YAŞLARA 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GÖRE,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GELİŞİM 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ÖZELLİKLERİ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93587"/>
            <a:ext cx="8786813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800" b="1" dirty="0">
                <a:ea typeface="Times New Roman" pitchFamily="18" charset="0"/>
                <a:cs typeface="Arial" charset="0"/>
              </a:rPr>
              <a:t>  3-4 YAŞLAR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 </a:t>
            </a:r>
            <a:r>
              <a:rPr lang="tr-TR" sz="2800" b="1" dirty="0">
                <a:ea typeface="Times New Roman" pitchFamily="18" charset="0"/>
                <a:cs typeface="Arial" charset="0"/>
              </a:rPr>
              <a:t>SOSYAL GELİŞİM</a:t>
            </a:r>
          </a:p>
          <a:p>
            <a:pPr algn="just" eaLnBrk="0" hangingPunct="0"/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b="1" dirty="0">
                <a:ea typeface="Times New Roman" pitchFamily="18" charset="0"/>
                <a:cs typeface="Arial" charset="0"/>
              </a:rPr>
              <a:t>Aile </a:t>
            </a:r>
          </a:p>
          <a:p>
            <a:pPr algn="just" eaLnBrk="0" hangingPunct="0"/>
            <a:endParaRPr lang="tr-TR" sz="2800" b="1" i="1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Anne-babalar, çocuğun cinsiyet rollerinin gelişmesinde model olurlar.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 Anne-babanın tutumları, çocuğun kendisine saygısını ve güvenlik hissinin gelişmesini etkiler.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Yetişkinin koruması ve kontrolü, çocuğun fiziksel güvenliği için önemlidir.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Çocuk, saldırganlığını kontrol etme, </a:t>
            </a:r>
            <a:r>
              <a:rPr lang="tr-TR" sz="2800" dirty="0" smtClean="0">
                <a:ea typeface="Times New Roman" pitchFamily="18" charset="0"/>
                <a:cs typeface="Arial" charset="0"/>
              </a:rPr>
              <a:t>başarı, </a:t>
            </a:r>
            <a:r>
              <a:rPr lang="tr-TR" sz="2800" dirty="0">
                <a:ea typeface="Times New Roman" pitchFamily="18" charset="0"/>
                <a:cs typeface="Arial" charset="0"/>
              </a:rPr>
              <a:t>bağımsızlık gibi konularla ilgili olan aile beklentilerini öğrenir.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83568" y="980728"/>
            <a:ext cx="821531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r-TR" sz="2800" b="1" dirty="0">
                <a:ea typeface="Times New Roman" pitchFamily="18" charset="0"/>
                <a:cs typeface="Arial" charset="0"/>
              </a:rPr>
              <a:t>Arkadaşlıklar</a:t>
            </a:r>
          </a:p>
          <a:p>
            <a:endParaRPr lang="tr-TR" sz="2800" dirty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Arkadaşlıklarının süresi kısadır. </a:t>
            </a: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Paralel oyunlar yaygındır. Ortaklaşa oyunların başlamasıyla, kızlar ve erkekler beraber oynamaya başlarlar. </a:t>
            </a: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Diğer insanların duygularıyla ilgilenmeye başlarlar; yaşıtlarının tutumlarını gözlerler. </a:t>
            </a: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Yeni insanlarla tanışmaktan ve yeni deneyimlerden hoşlanırlar.</a:t>
            </a:r>
          </a:p>
          <a:p>
            <a:pPr eaLnBrk="0" hangingPunct="0"/>
            <a:endParaRPr lang="tr-TR" sz="2800" b="1" i="1" dirty="0">
              <a:ea typeface="Times New Roman" pitchFamily="18" charset="0"/>
              <a:cs typeface="Arial" charset="0"/>
            </a:endParaRPr>
          </a:p>
          <a:p>
            <a:pPr eaLnBrk="0" hangingPunct="0"/>
            <a:endParaRPr lang="tr-TR" sz="2800" b="1" i="1" dirty="0">
              <a:ea typeface="Times New Roman" pitchFamily="18" charset="0"/>
              <a:cs typeface="Arial" charset="0"/>
            </a:endParaRPr>
          </a:p>
          <a:p>
            <a:pPr eaLnBrk="0" hangingPunct="0"/>
            <a:endParaRPr lang="tr-TR" sz="28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611560" y="1340768"/>
            <a:ext cx="81724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r-TR" sz="2800" b="1" dirty="0">
                <a:ea typeface="Times New Roman" pitchFamily="18" charset="0"/>
                <a:cs typeface="Arial" charset="0"/>
              </a:rPr>
              <a:t>DUYGUSAL GELİŞİM</a:t>
            </a:r>
          </a:p>
          <a:p>
            <a:endParaRPr lang="tr-TR" sz="2800" dirty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tr-TR" sz="2800" b="1" dirty="0">
                <a:ea typeface="Times New Roman" pitchFamily="18" charset="0"/>
                <a:cs typeface="Arial" charset="0"/>
              </a:rPr>
              <a:t>Heyecanlar (Duygular)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eaLnBrk="0" hangingPunct="0">
              <a:buFontTx/>
              <a:buChar char="•"/>
            </a:pPr>
            <a:endParaRPr lang="tr-TR" sz="2800" dirty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Kendini kontrol edebilmeye başlar, bazı hayal kırıklıklarının üstesinden gelebilir. </a:t>
            </a:r>
            <a:r>
              <a:rPr lang="tr-TR" sz="2800" dirty="0" smtClean="0">
                <a:ea typeface="Times New Roman" pitchFamily="18" charset="0"/>
                <a:cs typeface="Arial" charset="0"/>
              </a:rPr>
              <a:t>Daha </a:t>
            </a:r>
            <a:r>
              <a:rPr lang="tr-TR" sz="2800" dirty="0">
                <a:ea typeface="Times New Roman" pitchFamily="18" charset="0"/>
                <a:cs typeface="Arial" charset="0"/>
              </a:rPr>
              <a:t>esnek olmaya ve alternatifleri kabul etmeye başlar. </a:t>
            </a:r>
          </a:p>
          <a:p>
            <a:pPr eaLnBrk="0" hangingPunct="0"/>
            <a:r>
              <a:rPr lang="tr-TR" sz="2800" dirty="0" smtClean="0">
                <a:ea typeface="Times New Roman" pitchFamily="18" charset="0"/>
                <a:cs typeface="Arial" charset="0"/>
              </a:rPr>
              <a:t>   Sürprizlerden </a:t>
            </a:r>
            <a:r>
              <a:rPr lang="tr-TR" sz="2800" dirty="0">
                <a:ea typeface="Times New Roman" pitchFamily="18" charset="0"/>
                <a:cs typeface="Arial" charset="0"/>
              </a:rPr>
              <a:t>ve beklenmedik uyarılardan hoşlanır. </a:t>
            </a:r>
          </a:p>
          <a:p>
            <a:pPr eaLnBrk="0" hangingPunct="0"/>
            <a:endParaRPr lang="tr-TR" sz="28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39750" y="1209675"/>
            <a:ext cx="7747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228600" algn="l"/>
                <a:tab pos="342900" algn="l"/>
              </a:tabLst>
            </a:pPr>
            <a:r>
              <a:rPr lang="tr-TR" sz="2400" b="1" dirty="0">
                <a:ea typeface="Times New Roman" pitchFamily="18" charset="0"/>
                <a:cs typeface="Arial" charset="0"/>
              </a:rPr>
              <a:t>Kişilik</a:t>
            </a:r>
          </a:p>
          <a:p>
            <a:pPr algn="just">
              <a:tabLst>
                <a:tab pos="228600" algn="l"/>
                <a:tab pos="342900" algn="l"/>
              </a:tabLst>
            </a:pPr>
            <a:endParaRPr lang="tr-TR" sz="2400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tabLst>
                <a:tab pos="228600" algn="l"/>
                <a:tab pos="342900" algn="l"/>
              </a:tabLst>
            </a:pPr>
            <a:r>
              <a:rPr lang="tr-TR" sz="2400" dirty="0">
                <a:ea typeface="Times New Roman" pitchFamily="18" charset="0"/>
                <a:cs typeface="Arial" charset="0"/>
              </a:rPr>
              <a:t>Kendi kişiliğinin farkındadır ve kendini diğer insanlarla karşılaştırır.</a:t>
            </a:r>
          </a:p>
          <a:p>
            <a:pPr algn="just" eaLnBrk="0" hangingPunct="0">
              <a:tabLst>
                <a:tab pos="228600" algn="l"/>
                <a:tab pos="342900" algn="l"/>
              </a:tabLst>
            </a:pPr>
            <a:r>
              <a:rPr lang="tr-TR" sz="2400" dirty="0">
                <a:ea typeface="Times New Roman" pitchFamily="18" charset="0"/>
                <a:cs typeface="Arial" charset="0"/>
              </a:rPr>
              <a:t>Güçlü tercihleri vardır.</a:t>
            </a:r>
          </a:p>
          <a:p>
            <a:pPr algn="just" eaLnBrk="0" hangingPunct="0">
              <a:tabLst>
                <a:tab pos="228600" algn="l"/>
                <a:tab pos="342900" algn="l"/>
              </a:tabLst>
            </a:pPr>
            <a:r>
              <a:rPr lang="tr-TR" sz="2400" dirty="0">
                <a:ea typeface="Times New Roman" pitchFamily="18" charset="0"/>
                <a:cs typeface="Arial" charset="0"/>
              </a:rPr>
              <a:t>Başarısıyla gurur duyar.</a:t>
            </a:r>
          </a:p>
          <a:p>
            <a:pPr algn="just" eaLnBrk="0" hangingPunct="0">
              <a:tabLst>
                <a:tab pos="228600" algn="l"/>
                <a:tab pos="342900" algn="l"/>
              </a:tabLst>
            </a:pPr>
            <a:r>
              <a:rPr lang="tr-TR" sz="2400" dirty="0">
                <a:ea typeface="Times New Roman" pitchFamily="18" charset="0"/>
                <a:cs typeface="Arial" charset="0"/>
              </a:rPr>
              <a:t>Sahip olma olgusunu anlamaya başlar.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684213" y="775802"/>
            <a:ext cx="76438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400" b="1" dirty="0">
                <a:ea typeface="Times New Roman" pitchFamily="18" charset="0"/>
                <a:cs typeface="Arial" charset="0"/>
              </a:rPr>
              <a:t>   BİLİŞSELGELİŞİM</a:t>
            </a:r>
          </a:p>
          <a:p>
            <a:pPr algn="just"/>
            <a:endParaRPr lang="tr-TR" sz="24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400" b="1" i="1" dirty="0">
                <a:ea typeface="Times New Roman" pitchFamily="18" charset="0"/>
                <a:cs typeface="Arial" charset="0"/>
              </a:rPr>
              <a:t>    </a:t>
            </a:r>
            <a:r>
              <a:rPr lang="tr-TR" sz="2400" b="1" dirty="0">
                <a:ea typeface="Times New Roman" pitchFamily="18" charset="0"/>
                <a:cs typeface="Arial" charset="0"/>
              </a:rPr>
              <a:t>Düşünce </a:t>
            </a:r>
            <a:endParaRPr lang="tr-TR" sz="2400" dirty="0">
              <a:cs typeface="Arial" charset="0"/>
            </a:endParaRPr>
          </a:p>
          <a:p>
            <a:pPr lvl="1" algn="just" eaLnBrk="0" hangingPunct="0">
              <a:buFont typeface="Symbol" pitchFamily="18" charset="2"/>
              <a:buChar char=""/>
            </a:pPr>
            <a:endParaRPr lang="tr-TR" sz="2400" dirty="0">
              <a:cs typeface="Times New Roman" pitchFamily="18" charset="0"/>
            </a:endParaRPr>
          </a:p>
          <a:p>
            <a:pPr lvl="1" algn="just" eaLnBrk="0" hangingPunct="0"/>
            <a:r>
              <a:rPr lang="tr-TR" sz="2400" dirty="0" smtClean="0">
                <a:cs typeface="Times New Roman" pitchFamily="18" charset="0"/>
              </a:rPr>
              <a:t>  Hayal </a:t>
            </a:r>
            <a:r>
              <a:rPr lang="tr-TR" sz="2400" dirty="0">
                <a:cs typeface="Times New Roman" pitchFamily="18" charset="0"/>
              </a:rPr>
              <a:t>ve gerçeği ayırt etmekte zorlanır. </a:t>
            </a:r>
            <a:endParaRPr lang="tr-TR" sz="2400" dirty="0">
              <a:cs typeface="Arial" charset="0"/>
            </a:endParaRPr>
          </a:p>
          <a:p>
            <a:pPr lvl="1" algn="just" eaLnBrk="0" hangingPunct="0"/>
            <a:r>
              <a:rPr lang="tr-TR" sz="2400" dirty="0">
                <a:cs typeface="Times New Roman" pitchFamily="18" charset="0"/>
              </a:rPr>
              <a:t>Dikkat süreci kısadır, kolayca dikkati dağılır, konudan konuya </a:t>
            </a:r>
            <a:r>
              <a:rPr lang="tr-TR" sz="2400" dirty="0" err="1" smtClean="0">
                <a:cs typeface="Times New Roman" pitchFamily="18" charset="0"/>
              </a:rPr>
              <a:t>geçer.Objelere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>
                <a:cs typeface="Times New Roman" pitchFamily="18" charset="0"/>
              </a:rPr>
              <a:t>isim vermeye başlar. Benzer objeleri ve benzer fonksiyonları olan objeleri gruplandırmaya, başlar.</a:t>
            </a:r>
            <a:endParaRPr lang="tr-TR" sz="2400" dirty="0">
              <a:cs typeface="Arial" charset="0"/>
            </a:endParaRPr>
          </a:p>
          <a:p>
            <a:pPr lvl="1" algn="just" eaLnBrk="0" hangingPunct="0"/>
            <a:r>
              <a:rPr lang="tr-TR" sz="2400" dirty="0" smtClean="0">
                <a:cs typeface="Times New Roman" pitchFamily="18" charset="0"/>
              </a:rPr>
              <a:t> Nicelik </a:t>
            </a:r>
            <a:r>
              <a:rPr lang="tr-TR" sz="2400" dirty="0">
                <a:cs typeface="Times New Roman" pitchFamily="18" charset="0"/>
              </a:rPr>
              <a:t>algılaması gelişmemesine rağmen sayıları kullanır</a:t>
            </a:r>
            <a:r>
              <a:rPr lang="tr-TR" sz="2400" dirty="0" smtClean="0">
                <a:cs typeface="Times New Roman" pitchFamily="18" charset="0"/>
              </a:rPr>
              <a:t>. Çabuk </a:t>
            </a:r>
            <a:r>
              <a:rPr lang="tr-TR" sz="2400" dirty="0">
                <a:cs typeface="Times New Roman" pitchFamily="18" charset="0"/>
              </a:rPr>
              <a:t>yargılar, fakat hatalı yargılama yapabilir.</a:t>
            </a:r>
            <a:endParaRPr lang="tr-TR" sz="2400" dirty="0">
              <a:cs typeface="Arial" charset="0"/>
            </a:endParaRPr>
          </a:p>
          <a:p>
            <a:pPr lvl="1" algn="just" eaLnBrk="0" hangingPunct="0"/>
            <a:r>
              <a:rPr lang="tr-TR" sz="2400" dirty="0">
                <a:cs typeface="Times New Roman" pitchFamily="18" charset="0"/>
              </a:rPr>
              <a:t> </a:t>
            </a:r>
            <a:endParaRPr lang="tr-TR" sz="24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468313" y="836961"/>
            <a:ext cx="788511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tr-TR" sz="2800" b="1" dirty="0">
                <a:ea typeface="Times New Roman" pitchFamily="18" charset="0"/>
                <a:cs typeface="Arial" charset="0"/>
              </a:rPr>
              <a:t>Dil</a:t>
            </a:r>
          </a:p>
          <a:p>
            <a:pPr>
              <a:tabLst>
                <a:tab pos="228600" algn="l"/>
              </a:tabLst>
            </a:pPr>
            <a:endParaRPr lang="tr-TR" sz="2800" dirty="0">
              <a:ea typeface="Times New Roman" pitchFamily="18" charset="0"/>
              <a:cs typeface="Arial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tr-TR" sz="2800" dirty="0">
                <a:ea typeface="Times New Roman" pitchFamily="18" charset="0"/>
                <a:cs typeface="Arial" charset="0"/>
              </a:rPr>
              <a:t>Dil kullanımında yaşıtlarından farklı olabilir, eğer kabul görüyorsa daha akıcı konuşur.</a:t>
            </a:r>
          </a:p>
          <a:p>
            <a:pPr eaLnBrk="0" hangingPunct="0">
              <a:tabLst>
                <a:tab pos="228600" algn="l"/>
              </a:tabLst>
            </a:pPr>
            <a:r>
              <a:rPr lang="tr-TR" sz="2800" dirty="0">
                <a:ea typeface="Times New Roman" pitchFamily="18" charset="0"/>
                <a:cs typeface="Arial" charset="0"/>
              </a:rPr>
              <a:t>Soyut ve fonksiyonel kelimeler kullanır.</a:t>
            </a:r>
          </a:p>
          <a:p>
            <a:pPr eaLnBrk="0" hangingPunct="0">
              <a:tabLst>
                <a:tab pos="228600" algn="l"/>
              </a:tabLst>
            </a:pPr>
            <a:r>
              <a:rPr lang="tr-TR" sz="2800" dirty="0">
                <a:ea typeface="Times New Roman" pitchFamily="18" charset="0"/>
                <a:cs typeface="Arial" charset="0"/>
              </a:rPr>
              <a:t>Kelime dağarcığı hızla artar, konuşmaktan hoşlanır, kendi ismini söyleyebilir.</a:t>
            </a:r>
          </a:p>
          <a:p>
            <a:pPr eaLnBrk="0" hangingPunct="0">
              <a:tabLst>
                <a:tab pos="228600" algn="l"/>
              </a:tabLst>
            </a:pPr>
            <a:endParaRPr lang="tr-TR" sz="28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79512" y="260648"/>
            <a:ext cx="8964488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tr-TR" b="1" dirty="0">
                <a:ea typeface="Times New Roman" pitchFamily="18" charset="0"/>
                <a:cs typeface="Arial" charset="0"/>
              </a:rPr>
              <a:t>5-7 YAŞLAR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SOSYAL GELİŞİM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Aile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Arkadaşlıklar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Okul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DUYGUSAL GELİŞİM VE KİŞİLİK GELİŞİMİ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Heyecanlar (Duygular)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Değerler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Kişilik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BİLİŞSEL GELİŞİM</a:t>
            </a:r>
          </a:p>
          <a:p>
            <a:pPr algn="ctr"/>
            <a:r>
              <a:rPr lang="tr-TR" sz="1600" b="1" dirty="0" smtClean="0">
                <a:ea typeface="Times New Roman" pitchFamily="18" charset="0"/>
                <a:cs typeface="Arial" charset="0"/>
              </a:rPr>
              <a:t> Düşünce --Dil</a:t>
            </a:r>
            <a:endParaRPr lang="tr-TR" sz="1600" b="1" dirty="0">
              <a:ea typeface="Times New Roman" pitchFamily="18" charset="0"/>
              <a:cs typeface="Arial" charset="0"/>
            </a:endParaRPr>
          </a:p>
          <a:p>
            <a:pPr algn="just"/>
            <a:r>
              <a:rPr lang="tr-TR" b="1" dirty="0">
                <a:ea typeface="Times New Roman" pitchFamily="18" charset="0"/>
                <a:cs typeface="Arial" charset="0"/>
              </a:rPr>
              <a:t>                                                   </a:t>
            </a:r>
            <a:r>
              <a:rPr lang="tr-TR" b="1" dirty="0" smtClean="0">
                <a:ea typeface="Times New Roman" pitchFamily="18" charset="0"/>
                <a:cs typeface="Arial" charset="0"/>
              </a:rPr>
              <a:t>     8-10 YAŞLAR</a:t>
            </a:r>
          </a:p>
          <a:p>
            <a:pPr algn="ctr"/>
            <a:r>
              <a:rPr lang="tr-TR" sz="1600" b="1" dirty="0" smtClean="0">
                <a:ea typeface="Times New Roman" pitchFamily="18" charset="0"/>
                <a:cs typeface="Arial" charset="0"/>
              </a:rPr>
              <a:t>SOSYAL </a:t>
            </a:r>
            <a:r>
              <a:rPr lang="tr-TR" sz="1600" b="1" dirty="0">
                <a:ea typeface="Times New Roman" pitchFamily="18" charset="0"/>
                <a:cs typeface="Arial" charset="0"/>
              </a:rPr>
              <a:t>GELİŞİM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Aile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Arkadaşlıklar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Okul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DUYGUSAL GELİŞİM VE KİŞİLİK GELİŞİMİ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Heyecanlar (Duygular)</a:t>
            </a: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Değerler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tr-TR" sz="1600" b="1" dirty="0">
                <a:ea typeface="Times New Roman" pitchFamily="18" charset="0"/>
                <a:cs typeface="Arial" charset="0"/>
              </a:rPr>
              <a:t>Kişilik</a:t>
            </a:r>
          </a:p>
          <a:p>
            <a:r>
              <a:rPr lang="tr-TR" sz="1600" b="1" dirty="0" smtClean="0">
                <a:ea typeface="Times New Roman" pitchFamily="18" charset="0"/>
                <a:cs typeface="Arial" charset="0"/>
              </a:rPr>
              <a:t>                                                                BİLİŞSEL GELİŞİM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r>
              <a:rPr lang="tr-TR" sz="1600" b="1" dirty="0" smtClean="0">
                <a:ea typeface="Times New Roman" pitchFamily="18" charset="0"/>
                <a:cs typeface="Arial" charset="0"/>
              </a:rPr>
              <a:t>                                                                   Düşünce--</a:t>
            </a:r>
            <a:r>
              <a:rPr lang="tr-TR" sz="1600" b="1" dirty="0">
                <a:ea typeface="Times New Roman" pitchFamily="18" charset="0"/>
                <a:cs typeface="Arial" charset="0"/>
              </a:rPr>
              <a:t>Dil</a:t>
            </a:r>
          </a:p>
          <a:p>
            <a:r>
              <a:rPr lang="tr-TR" sz="1600" b="1" dirty="0" smtClean="0">
                <a:ea typeface="Times New Roman" pitchFamily="18" charset="0"/>
                <a:cs typeface="Arial" charset="0"/>
              </a:rPr>
              <a:t>                                                                  </a:t>
            </a:r>
            <a:r>
              <a:rPr lang="tr-TR" b="1" dirty="0" smtClean="0">
                <a:ea typeface="Times New Roman" pitchFamily="18" charset="0"/>
                <a:cs typeface="Arial" charset="0"/>
              </a:rPr>
              <a:t>11--YAŞLAR</a:t>
            </a:r>
            <a:endParaRPr lang="tr-TR" b="1" dirty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tr-TR" sz="1600" b="1" dirty="0">
                <a:ea typeface="Times New Roman" pitchFamily="18" charset="0"/>
                <a:cs typeface="Arial" charset="0"/>
              </a:rPr>
              <a:t> </a:t>
            </a:r>
            <a:endParaRPr lang="tr-TR" sz="1600" dirty="0">
              <a:ea typeface="Times New Roman" pitchFamily="18" charset="0"/>
              <a:cs typeface="Arial" charset="0"/>
            </a:endParaRPr>
          </a:p>
          <a:p>
            <a:pPr eaLnBrk="0" hangingPunct="0"/>
            <a:endParaRPr lang="tr-TR" sz="1600" b="1" i="1" dirty="0">
              <a:ea typeface="Times New Roman" pitchFamily="18" charset="0"/>
              <a:cs typeface="Arial" charset="0"/>
            </a:endParaRPr>
          </a:p>
          <a:p>
            <a:pPr algn="ctr"/>
            <a:endParaRPr lang="tr-TR" sz="1600" b="1" dirty="0">
              <a:ea typeface="Times New Roman" pitchFamily="18" charset="0"/>
              <a:cs typeface="Arial" charset="0"/>
            </a:endParaRPr>
          </a:p>
          <a:p>
            <a:pPr algn="just"/>
            <a:endParaRPr lang="tr-TR" sz="1600" b="1" dirty="0" smtClean="0">
              <a:ea typeface="Times New Roman" pitchFamily="18" charset="0"/>
              <a:cs typeface="Arial" charset="0"/>
            </a:endParaRPr>
          </a:p>
          <a:p>
            <a:pPr algn="just"/>
            <a:endParaRPr lang="tr-TR" sz="1600" b="1" dirty="0">
              <a:ea typeface="Times New Roman" pitchFamily="18" charset="0"/>
              <a:cs typeface="Arial" charset="0"/>
            </a:endParaRPr>
          </a:p>
          <a:p>
            <a:r>
              <a:rPr lang="tr-TR" sz="1600" b="1" dirty="0">
                <a:ea typeface="Times New Roman" pitchFamily="18" charset="0"/>
                <a:cs typeface="Arial" charset="0"/>
              </a:rPr>
              <a:t>                                                    </a:t>
            </a:r>
            <a:endParaRPr lang="tr-TR" sz="16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3 Dikdörtgen"/>
          <p:cNvSpPr>
            <a:spLocks noChangeArrowheads="1"/>
          </p:cNvSpPr>
          <p:nvPr/>
        </p:nvSpPr>
        <p:spPr bwMode="auto">
          <a:xfrm>
            <a:off x="611560" y="1844824"/>
            <a:ext cx="764381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Gelişim dönemleri her insan için aynı olmasına rağmen, bu dönemlerin 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psikososyal</a:t>
            </a:r>
            <a:r>
              <a:rPr lang="tr-TR" sz="2800" dirty="0">
                <a:ea typeface="Times New Roman" pitchFamily="18" charset="0"/>
                <a:cs typeface="Arial" charset="0"/>
              </a:rPr>
              <a:t> ve fiziksel özellikleri, her çocuk için farklı yaşlarda ve farklı düzeylerde gözlemlenebilir. Bu da bireysel ayrılıkların gelişme sürecinde büyük bir rol oynadığını göstermektedir. </a:t>
            </a:r>
          </a:p>
          <a:p>
            <a:pPr indent="449263" algn="just" eaLnBrk="0" hangingPunct="0"/>
            <a:endParaRPr lang="tr-TR" sz="28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3528" y="354723"/>
            <a:ext cx="84296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800" b="1" dirty="0">
                <a:ea typeface="Times New Roman" pitchFamily="18" charset="0"/>
                <a:cs typeface="Arial" charset="0"/>
              </a:rPr>
              <a:t>0-3 YAŞLAR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 </a:t>
            </a:r>
          </a:p>
          <a:p>
            <a:pPr algn="just" eaLnBrk="0" hangingPunct="0"/>
            <a:r>
              <a:rPr lang="tr-TR" sz="2800" b="1" dirty="0">
                <a:ea typeface="Times New Roman" pitchFamily="18" charset="0"/>
                <a:cs typeface="Arial" charset="0"/>
              </a:rPr>
              <a:t>SOSYAL GELİŞİM</a:t>
            </a:r>
          </a:p>
          <a:p>
            <a:pPr algn="just" eaLnBrk="0" hangingPunct="0"/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  Çocuğun ilk sosyal etkileşimleri doğumdan hemen sonra başlar.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  İlk fiziksel temasını emzirme ile anneyle yaşar. </a:t>
            </a: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Bebekler 3.aydan itibaren insan sesi duyduklarından başlarını uyarıcıya çevirirler ve gülümsemeyle yanıt verirler. </a:t>
            </a:r>
          </a:p>
          <a:p>
            <a:pPr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8.aydan itibaren ayrılık kaygısı 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yaşar,ebeveynlerden</a:t>
            </a:r>
            <a:r>
              <a:rPr lang="tr-TR" sz="2800" dirty="0">
                <a:ea typeface="Times New Roman" pitchFamily="18" charset="0"/>
                <a:cs typeface="Arial" charset="0"/>
              </a:rPr>
              <a:t> ayrıldığında korku gösterebilir.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57688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 İki yaşında diğer çocuklarla evcilik gibi oyunlar oynamaya başlar. Kendi başına da oyun oynayabilir, bağımsızlık gösterir. 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İkinci yıldaki özellikle motor yetenekler ve dil gelişimindeki hızlı değişim nedeniyle çocuk bağımsızlaşır.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 Sosyal tepkileri gelişmeye başlar;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,otoritenin kabulü, taklit, rekabet, işbirliği gibi.</a:t>
            </a:r>
          </a:p>
          <a:p>
            <a:pPr marL="0" indent="0" eaLnBrk="1" hangingPunct="1">
              <a:lnSpc>
                <a:spcPct val="90000"/>
              </a:lnSpc>
            </a:pPr>
            <a:endParaRPr lang="tr-TR" sz="2800" dirty="0" smtClean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27584" y="790719"/>
            <a:ext cx="713263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tr-TR" sz="2800" b="1" dirty="0">
                <a:ea typeface="Times New Roman" pitchFamily="18" charset="0"/>
                <a:cs typeface="Arial" charset="0"/>
              </a:rPr>
              <a:t>DUYGUSAL GELİŞİM VE KİŞİLİK GELİŞİMİ</a:t>
            </a:r>
          </a:p>
          <a:p>
            <a:pPr algn="just">
              <a:tabLst>
                <a:tab pos="457200" algn="l"/>
              </a:tabLst>
            </a:pP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tabLst>
                <a:tab pos="457200" algn="l"/>
              </a:tabLst>
            </a:pPr>
            <a:r>
              <a:rPr lang="tr-TR" sz="2800" b="1" dirty="0">
                <a:ea typeface="Times New Roman" pitchFamily="18" charset="0"/>
                <a:cs typeface="Arial" charset="0"/>
              </a:rPr>
              <a:t>Heyecanlar (Duygular)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tabLst>
                <a:tab pos="457200" algn="l"/>
              </a:tabLst>
            </a:pPr>
            <a:r>
              <a:rPr lang="tr-TR" sz="2800" dirty="0">
                <a:ea typeface="Times New Roman" pitchFamily="18" charset="0"/>
                <a:cs typeface="Arial" charset="0"/>
              </a:rPr>
              <a:t>   Doğumdan sonraki haftalarda, duygusal ifadelerin belirtileri görülür; çocuk yüzlere seçerek dikkat eder, bazılarına ilgi göstermez. Çocuk büyüdükçe tepkileri farklılaşmaya başlar; sözlü tepkiler artar, motor tepkiler azalır.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827584" y="980147"/>
            <a:ext cx="692943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800" b="1" dirty="0">
                <a:ea typeface="Times New Roman" pitchFamily="18" charset="0"/>
                <a:cs typeface="Arial" charset="0"/>
              </a:rPr>
              <a:t>ZİHİNSEL (BİLİŞSEL) GELİŞİM</a:t>
            </a:r>
          </a:p>
          <a:p>
            <a:pPr algn="just"/>
            <a:endParaRPr lang="tr-TR" sz="2800" b="1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b="1" dirty="0">
                <a:ea typeface="Times New Roman" pitchFamily="18" charset="0"/>
                <a:cs typeface="Arial" charset="0"/>
              </a:rPr>
              <a:t>Düşünce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Tx/>
              <a:buChar char="•"/>
            </a:pPr>
            <a:endParaRPr lang="tr-TR" sz="2800" dirty="0">
              <a:ea typeface="Times New Roman" pitchFamily="18" charset="0"/>
              <a:cs typeface="Arial" charset="0"/>
            </a:endParaRP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Bebek zihinsel düşünme veya anlama anlamında bilmez, düşünmez. Çevresini duyu ve hareket eylemleriyle düzenler </a:t>
            </a:r>
            <a:r>
              <a:rPr lang="tr-TR" sz="2800" dirty="0" smtClean="0">
                <a:ea typeface="Times New Roman" pitchFamily="18" charset="0"/>
                <a:cs typeface="Arial" charset="0"/>
              </a:rPr>
              <a:t>Bebek </a:t>
            </a:r>
            <a:r>
              <a:rPr lang="tr-TR" sz="2800" dirty="0">
                <a:ea typeface="Times New Roman" pitchFamily="18" charset="0"/>
                <a:cs typeface="Arial" charset="0"/>
              </a:rPr>
              <a:t>0-4 aylar arasında, görme alanında olan nesneleri gözleriyle takip etmeye başlar.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4-8 aylar arasında mimik ve hareketleri taklit etmeye başlar.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2928937"/>
          </a:xfrm>
        </p:spPr>
        <p:txBody>
          <a:bodyPr>
            <a:noAutofit/>
          </a:bodyPr>
          <a:lstStyle/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tr-TR" sz="2400" dirty="0" smtClean="0">
                <a:latin typeface="Arial" charset="0"/>
                <a:ea typeface="Times New Roman" pitchFamily="18" charset="0"/>
                <a:cs typeface="Arial" charset="0"/>
              </a:rPr>
              <a:t>   8-12 aylar arasında tanıdık yüzleri ve yabancıları ayırt etmeye başlar. Dış dünyadan çok kendi bedenini merak eder ve bedeni ile  ilgilenir. 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tr-TR" sz="2400" dirty="0" smtClean="0">
                <a:latin typeface="Arial" charset="0"/>
                <a:ea typeface="Times New Roman" pitchFamily="18" charset="0"/>
                <a:cs typeface="Arial" charset="0"/>
              </a:rPr>
              <a:t>   Bir yaşına kadar aşamalar halinde  nesne sürekliliğini kazanır ve artık bir nesneyi görmediği zaman da onun var olduğunu bilir. 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tr-TR" sz="24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/>
            <a:endParaRPr lang="tr-TR" sz="2400" dirty="0" smtClean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79388" y="181104"/>
            <a:ext cx="813752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800" b="1" dirty="0">
                <a:ea typeface="Times New Roman" pitchFamily="18" charset="0"/>
                <a:cs typeface="Arial" charset="0"/>
              </a:rPr>
              <a:t>Dil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 Yeni doğanın ilk çıkardığı sesler ağlamadır ve yaklaşık 2 ay boyunca ağlama dışında pek ses çıkarmazlar.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Bebek, 2 aydan sonra agulama denilen ( ‘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ooo</a:t>
            </a:r>
            <a:r>
              <a:rPr lang="tr-TR" sz="2800" dirty="0">
                <a:ea typeface="Times New Roman" pitchFamily="18" charset="0"/>
                <a:cs typeface="Arial" charset="0"/>
              </a:rPr>
              <a:t>’, ‘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aaah</a:t>
            </a:r>
            <a:r>
              <a:rPr lang="tr-TR" sz="2800" dirty="0">
                <a:ea typeface="Times New Roman" pitchFamily="18" charset="0"/>
                <a:cs typeface="Arial" charset="0"/>
              </a:rPr>
              <a:t>’ gibi) bir takım sesler çıkarmaya başlarlar, 4 aydan sonra çevrelerinde duydukları sesleri çıkarmaya çalışırlar.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4-8 ay arasında hecelemeye, (‘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ba</a:t>
            </a:r>
            <a:r>
              <a:rPr lang="tr-TR" sz="2800" dirty="0">
                <a:ea typeface="Times New Roman" pitchFamily="18" charset="0"/>
                <a:cs typeface="Arial" charset="0"/>
              </a:rPr>
              <a:t>’, ‘</a:t>
            </a:r>
            <a:r>
              <a:rPr lang="tr-TR" sz="2800" dirty="0" err="1">
                <a:ea typeface="Times New Roman" pitchFamily="18" charset="0"/>
                <a:cs typeface="Arial" charset="0"/>
              </a:rPr>
              <a:t>ma</a:t>
            </a:r>
            <a:r>
              <a:rPr lang="tr-TR" sz="2800" dirty="0">
                <a:ea typeface="Times New Roman" pitchFamily="18" charset="0"/>
                <a:cs typeface="Arial" charset="0"/>
              </a:rPr>
              <a:t>’, ‘de’ gibi sesler),8.aydan itibaren ise hece tekrarları (‘baba’, ‘mama’) yapmaya başlar.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3 Dikdörtgen"/>
          <p:cNvSpPr>
            <a:spLocks noChangeArrowheads="1"/>
          </p:cNvSpPr>
          <p:nvPr/>
        </p:nvSpPr>
        <p:spPr bwMode="auto">
          <a:xfrm>
            <a:off x="1187624" y="1628800"/>
            <a:ext cx="669674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8-12 aylar arasında ilk anlamlı kelimelerini (nesne ile kelime arasında bağlantı kurarak) söyler.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Bir yaşından itibaren tek tek kelimelerle konuşmaya başlar, basit yönergelere uyabilir. Fakat bir yaş civarında bebek enerjisini yürümeye verdiği için dil gelişimi, yavaş gelişir. </a:t>
            </a:r>
          </a:p>
          <a:p>
            <a:pPr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596</Words>
  <Application>Microsoft Office PowerPoint</Application>
  <PresentationFormat>Ekran Gösterisi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Bengü</dc:creator>
  <cp:lastModifiedBy>saba</cp:lastModifiedBy>
  <cp:revision>83</cp:revision>
  <dcterms:created xsi:type="dcterms:W3CDTF">2012-04-26T20:46:06Z</dcterms:created>
  <dcterms:modified xsi:type="dcterms:W3CDTF">2018-02-14T08:58:45Z</dcterms:modified>
</cp:coreProperties>
</file>