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1" r:id="rId14"/>
    <p:sldId id="269" r:id="rId15"/>
    <p:sldId id="270"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855E717-EC07-4BE8-A878-0ABE3C54C9CA}"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1373636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55E717-EC07-4BE8-A878-0ABE3C54C9CA}"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275255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55E717-EC07-4BE8-A878-0ABE3C54C9CA}"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147839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55E717-EC07-4BE8-A878-0ABE3C54C9CA}"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3336948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855E717-EC07-4BE8-A878-0ABE3C54C9CA}"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3290343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855E717-EC07-4BE8-A878-0ABE3C54C9CA}"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1127934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855E717-EC07-4BE8-A878-0ABE3C54C9CA}" type="datetimeFigureOut">
              <a:rPr lang="tr-TR" smtClean="0"/>
              <a:t>27.08.2019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3818753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855E717-EC07-4BE8-A878-0ABE3C54C9CA}" type="datetimeFigureOut">
              <a:rPr lang="tr-TR" smtClean="0"/>
              <a:t>27.08.2019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3145966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5E717-EC07-4BE8-A878-0ABE3C54C9CA}" type="datetimeFigureOut">
              <a:rPr lang="tr-TR" smtClean="0"/>
              <a:t>27.08.2019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3321093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855E717-EC07-4BE8-A878-0ABE3C54C9CA}"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2649492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855E717-EC07-4BE8-A878-0ABE3C54C9CA}"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B4DA1F-3801-40F0-BC91-BEFB3842D7D7}" type="slidenum">
              <a:rPr lang="tr-TR" smtClean="0"/>
              <a:t>‹#›</a:t>
            </a:fld>
            <a:endParaRPr lang="tr-TR"/>
          </a:p>
        </p:txBody>
      </p:sp>
    </p:spTree>
    <p:extLst>
      <p:ext uri="{BB962C8B-B14F-4D97-AF65-F5344CB8AC3E}">
        <p14:creationId xmlns:p14="http://schemas.microsoft.com/office/powerpoint/2010/main" val="4142815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5E717-EC07-4BE8-A878-0ABE3C54C9CA}" type="datetimeFigureOut">
              <a:rPr lang="tr-TR" smtClean="0"/>
              <a:t>27.08.2019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4DA1F-3801-40F0-BC91-BEFB3842D7D7}" type="slidenum">
              <a:rPr lang="tr-TR" smtClean="0"/>
              <a:t>‹#›</a:t>
            </a:fld>
            <a:endParaRPr lang="tr-TR"/>
          </a:p>
        </p:txBody>
      </p:sp>
    </p:spTree>
    <p:extLst>
      <p:ext uri="{BB962C8B-B14F-4D97-AF65-F5344CB8AC3E}">
        <p14:creationId xmlns:p14="http://schemas.microsoft.com/office/powerpoint/2010/main" val="10206469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 Yerinde İş Etiğine Uygun Ortamda Çalışmak </a:t>
            </a:r>
            <a:endParaRPr lang="tr-TR" b="1" dirty="0"/>
          </a:p>
        </p:txBody>
      </p:sp>
      <p:sp>
        <p:nvSpPr>
          <p:cNvPr id="3" name="İçerik Yer Tutucusu 2"/>
          <p:cNvSpPr>
            <a:spLocks noGrp="1"/>
          </p:cNvSpPr>
          <p:nvPr>
            <p:ph idx="1"/>
          </p:nvPr>
        </p:nvSpPr>
        <p:spPr>
          <a:xfrm>
            <a:off x="752856" y="2732468"/>
            <a:ext cx="10305288" cy="1393063"/>
          </a:xfrm>
        </p:spPr>
        <p:txBody>
          <a:bodyPr/>
          <a:lstStyle/>
          <a:p>
            <a:pPr marL="0" indent="0" algn="just">
              <a:buNone/>
            </a:pPr>
            <a:r>
              <a:rPr lang="tr-TR" dirty="0" smtClean="0"/>
              <a:t>        Sanayileşme ile personel yönetimi önem kazanmıştır. Üretim faktörleri arasında en önemli ve en zor kontrol edilebilen emek faktörünün zaman içinde çeşitli gereksinmeleri dikkate alınmıştır. </a:t>
            </a:r>
            <a:endParaRPr lang="tr-TR" dirty="0"/>
          </a:p>
        </p:txBody>
      </p:sp>
    </p:spTree>
    <p:extLst>
      <p:ext uri="{BB962C8B-B14F-4D97-AF65-F5344CB8AC3E}">
        <p14:creationId xmlns:p14="http://schemas.microsoft.com/office/powerpoint/2010/main" val="3297603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3856" y="1012954"/>
            <a:ext cx="10143744" cy="4832092"/>
          </a:xfrm>
          <a:prstGeom prst="rect">
            <a:avLst/>
          </a:prstGeom>
        </p:spPr>
        <p:txBody>
          <a:bodyPr wrap="square">
            <a:spAutoFit/>
          </a:bodyPr>
          <a:lstStyle/>
          <a:p>
            <a:pPr algn="just"/>
            <a:r>
              <a:rPr lang="tr-TR" sz="2800" dirty="0" smtClean="0"/>
              <a:t>      Doğru ile yanlış arasında sabit bir sınır yoksa ve başarı etik olmayan hareketleri bağışlatıyorsa bir etik disiplini kurulamaz. Her türlü etik disiplin eksikliği etkisini, ekonomik hayatın ötesinde de gösterir ve bunun sonucu olarak, toplum ahlakında çöküş eğiliminin boyutları büyük olur.</a:t>
            </a:r>
          </a:p>
          <a:p>
            <a:pPr algn="just"/>
            <a:endParaRPr lang="tr-TR" sz="2800" dirty="0" smtClean="0"/>
          </a:p>
          <a:p>
            <a:pPr algn="just"/>
            <a:r>
              <a:rPr lang="tr-TR" sz="2800" dirty="0"/>
              <a:t> </a:t>
            </a:r>
            <a:r>
              <a:rPr lang="tr-TR" sz="2800" dirty="0" smtClean="0"/>
              <a:t>      Ekonomik hayatın etik değerlerden uzaklaşması, kamu hayatı için bir tehlike teşkil etmektedir. Sorumluluk bilincinin vicdanlarda yer etmesi için söz konusu değerin ısrarla uyanık tutulmaya çalışılması gerekir. Bu da ancak, sorumlulukları hatırlatan organize olmuş bir grubun varlığı ile mümkün olabilir.</a:t>
            </a:r>
            <a:endParaRPr lang="tr-TR" sz="2800" dirty="0"/>
          </a:p>
        </p:txBody>
      </p:sp>
    </p:spTree>
    <p:extLst>
      <p:ext uri="{BB962C8B-B14F-4D97-AF65-F5344CB8AC3E}">
        <p14:creationId xmlns:p14="http://schemas.microsoft.com/office/powerpoint/2010/main" val="3527098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 Ahlakına Uygun Koşulların Çalışanlara Etkisi </a:t>
            </a:r>
            <a:endParaRPr lang="tr-TR" b="1" dirty="0"/>
          </a:p>
        </p:txBody>
      </p:sp>
      <p:sp>
        <p:nvSpPr>
          <p:cNvPr id="3" name="İçerik Yer Tutucusu 2"/>
          <p:cNvSpPr>
            <a:spLocks noGrp="1"/>
          </p:cNvSpPr>
          <p:nvPr>
            <p:ph idx="1"/>
          </p:nvPr>
        </p:nvSpPr>
        <p:spPr>
          <a:xfrm>
            <a:off x="911352" y="2191385"/>
            <a:ext cx="10515600" cy="4038727"/>
          </a:xfrm>
        </p:spPr>
        <p:txBody>
          <a:bodyPr/>
          <a:lstStyle/>
          <a:p>
            <a:pPr marL="0" indent="0" algn="just">
              <a:buNone/>
            </a:pPr>
            <a:r>
              <a:rPr lang="tr-TR" dirty="0" smtClean="0"/>
              <a:t>      “</a:t>
            </a:r>
            <a:r>
              <a:rPr lang="tr-TR" b="1" i="1" dirty="0" smtClean="0"/>
              <a:t>Mükemmeliyetçi yaklaşım </a:t>
            </a:r>
            <a:r>
              <a:rPr lang="tr-TR" dirty="0" smtClean="0"/>
              <a:t>” ın bir uzantısı olarak aslında örgütlerin faaliyete başladıkları ilk günden beri var olan “</a:t>
            </a:r>
            <a:r>
              <a:rPr lang="tr-TR" b="1" i="1" dirty="0" smtClean="0"/>
              <a:t>örgüt kültürü</a:t>
            </a:r>
            <a:r>
              <a:rPr lang="tr-TR" dirty="0" smtClean="0"/>
              <a:t>” dür. Son yıllarda dünyada yaşanmakta olan hızlı değişim ve gelişim sürecinin etkisiyle diğer alanlarda olduğu gibi çalışma ilişkileri alanında da kalite, verimlilik, esneklik, şirket kültürü ve sosyal sorumluluk gibi insan merkezli pek çok kavram ortaya çıkmış ve çıkmaya da devam etmektedir. Etik kavramı da bunlardan birisidir. </a:t>
            </a:r>
            <a:endParaRPr lang="tr-TR" dirty="0"/>
          </a:p>
        </p:txBody>
      </p:sp>
    </p:spTree>
    <p:extLst>
      <p:ext uri="{BB962C8B-B14F-4D97-AF65-F5344CB8AC3E}">
        <p14:creationId xmlns:p14="http://schemas.microsoft.com/office/powerpoint/2010/main" val="91509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9120" y="1443841"/>
            <a:ext cx="11033760" cy="3970318"/>
          </a:xfrm>
          <a:prstGeom prst="rect">
            <a:avLst/>
          </a:prstGeom>
        </p:spPr>
        <p:txBody>
          <a:bodyPr wrap="square">
            <a:spAutoFit/>
          </a:bodyPr>
          <a:lstStyle/>
          <a:p>
            <a:pPr algn="just"/>
            <a:r>
              <a:rPr lang="tr-TR" sz="2800" dirty="0" smtClean="0"/>
              <a:t>       Günümüzde ekonomik faaliyetlerde dürüstlük, güven, saygı ve hakça davranmayı ilke edinmek ve çevreyle temas halinde bulunurken, aynı çevreyi paylaşan topluma destek olmak modern toplumun en önemli özelliği haline gelmiştir. </a:t>
            </a:r>
          </a:p>
          <a:p>
            <a:pPr algn="just"/>
            <a:endParaRPr lang="tr-TR" sz="2800" dirty="0" smtClean="0"/>
          </a:p>
          <a:p>
            <a:pPr algn="just"/>
            <a:r>
              <a:rPr lang="tr-TR" sz="2800" dirty="0" smtClean="0"/>
              <a:t>      Toplumda kabul görmüş değerlere saygı sürekli olmalıdır. Bu nedenle, iş dünyasında ahlaki kavram ve uygulamaların günlük eylemlere uygulanması, iş ahlakının örgütlerce kurumsallaştırılması, iş ahlakı ile ilgili sorunların çözümünü kolaylaştırıcı rol oynayacaktır</a:t>
            </a:r>
          </a:p>
        </p:txBody>
      </p:sp>
    </p:spTree>
    <p:extLst>
      <p:ext uri="{BB962C8B-B14F-4D97-AF65-F5344CB8AC3E}">
        <p14:creationId xmlns:p14="http://schemas.microsoft.com/office/powerpoint/2010/main" val="3219531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50848" y="2353348"/>
            <a:ext cx="9814560" cy="1815882"/>
          </a:xfrm>
          <a:prstGeom prst="rect">
            <a:avLst/>
          </a:prstGeom>
        </p:spPr>
        <p:txBody>
          <a:bodyPr wrap="square">
            <a:spAutoFit/>
          </a:bodyPr>
          <a:lstStyle/>
          <a:p>
            <a:pPr algn="just"/>
            <a:r>
              <a:rPr lang="tr-TR" sz="2800" dirty="0" smtClean="0"/>
              <a:t>       Etik, iş yerindeki bireysel davranışı etkiler. Kurumsal anlamda etik ilkeleri ön planda tutan bir yönetim anlayışı çalışanların verimliliğini artırır. Sorumluluk içerisinde hareket etmelerini sağlar, iş yeri ile bağlarını güçlendirir. </a:t>
            </a:r>
            <a:endParaRPr lang="tr-TR" sz="2800" dirty="0"/>
          </a:p>
        </p:txBody>
      </p:sp>
    </p:spTree>
    <p:extLst>
      <p:ext uri="{BB962C8B-B14F-4D97-AF65-F5344CB8AC3E}">
        <p14:creationId xmlns:p14="http://schemas.microsoft.com/office/powerpoint/2010/main" val="2486641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48855" y="582067"/>
            <a:ext cx="10383740" cy="5693866"/>
          </a:xfrm>
          <a:prstGeom prst="rect">
            <a:avLst/>
          </a:prstGeom>
        </p:spPr>
        <p:txBody>
          <a:bodyPr wrap="none">
            <a:spAutoFit/>
          </a:bodyPr>
          <a:lstStyle/>
          <a:p>
            <a:pPr algn="just"/>
            <a:r>
              <a:rPr lang="tr-TR" sz="2800" b="1" dirty="0" smtClean="0"/>
              <a:t>Kurumsal etik ortam için liderin yapması gerekenler şunlardır:</a:t>
            </a:r>
          </a:p>
          <a:p>
            <a:pPr algn="just"/>
            <a:endParaRPr lang="tr-TR" sz="2800" dirty="0" smtClean="0"/>
          </a:p>
          <a:p>
            <a:pPr marL="285750" indent="-285750" algn="just">
              <a:buFont typeface="Wingdings" panose="05000000000000000000" pitchFamily="2" charset="2"/>
              <a:buChar char="ü"/>
            </a:pPr>
            <a:r>
              <a:rPr lang="tr-TR" sz="2800" dirty="0" smtClean="0"/>
              <a:t>Etik ilkeleri herkesin bir numaralı sorunu haline getirir.</a:t>
            </a:r>
          </a:p>
          <a:p>
            <a:pPr algn="just"/>
            <a:endParaRPr lang="tr-TR" sz="2800" dirty="0" smtClean="0"/>
          </a:p>
          <a:p>
            <a:pPr marL="285750" indent="-285750" algn="just">
              <a:buFont typeface="Wingdings" panose="05000000000000000000" pitchFamily="2" charset="2"/>
              <a:buChar char="ü"/>
            </a:pPr>
            <a:r>
              <a:rPr lang="tr-TR" sz="2800" dirty="0" smtClean="0"/>
              <a:t>Herkesi bu konuda sıkı çalışmaya özendirir.</a:t>
            </a:r>
          </a:p>
          <a:p>
            <a:pPr algn="just"/>
            <a:endParaRPr lang="tr-TR" sz="2800" dirty="0" smtClean="0"/>
          </a:p>
          <a:p>
            <a:pPr marL="285750" indent="-285750" algn="just">
              <a:buFont typeface="Wingdings" panose="05000000000000000000" pitchFamily="2" charset="2"/>
              <a:buChar char="ü"/>
            </a:pPr>
            <a:r>
              <a:rPr lang="tr-TR" sz="2800" dirty="0" smtClean="0"/>
              <a:t>Bu ilkelere aktif bir ilgi duymayı özendirir.</a:t>
            </a:r>
          </a:p>
          <a:p>
            <a:pPr algn="just"/>
            <a:endParaRPr lang="tr-TR" sz="2800" dirty="0" smtClean="0"/>
          </a:p>
          <a:p>
            <a:pPr marL="285750" indent="-285750" algn="just">
              <a:buFont typeface="Wingdings" panose="05000000000000000000" pitchFamily="2" charset="2"/>
              <a:buChar char="ü"/>
            </a:pPr>
            <a:r>
              <a:rPr lang="tr-TR" sz="2800" dirty="0" smtClean="0"/>
              <a:t>Etik davranış sergileme ile performans arasındaki ilişkiye dikkat eder.</a:t>
            </a:r>
          </a:p>
          <a:p>
            <a:pPr algn="just"/>
            <a:endParaRPr lang="tr-TR" sz="2800" dirty="0" smtClean="0"/>
          </a:p>
          <a:p>
            <a:pPr marL="285750" indent="-285750" algn="just">
              <a:buFont typeface="Wingdings" panose="05000000000000000000" pitchFamily="2" charset="2"/>
              <a:buChar char="ü"/>
            </a:pPr>
            <a:r>
              <a:rPr lang="tr-TR" sz="2800" dirty="0" smtClean="0"/>
              <a:t>Davranış ve eylemlerinizle örnek olur.</a:t>
            </a:r>
          </a:p>
          <a:p>
            <a:pPr algn="just"/>
            <a:endParaRPr lang="tr-TR" sz="2800" dirty="0" smtClean="0"/>
          </a:p>
          <a:p>
            <a:pPr marL="285750" indent="-285750" algn="just">
              <a:buFont typeface="Wingdings" panose="05000000000000000000" pitchFamily="2" charset="2"/>
              <a:buChar char="ü"/>
            </a:pPr>
            <a:r>
              <a:rPr lang="tr-TR" sz="2800" dirty="0" smtClean="0"/>
              <a:t>Açık bir iletişim tarzı sergiler.  </a:t>
            </a:r>
            <a:endParaRPr lang="tr-TR" sz="2800" dirty="0"/>
          </a:p>
        </p:txBody>
      </p:sp>
    </p:spTree>
    <p:extLst>
      <p:ext uri="{BB962C8B-B14F-4D97-AF65-F5344CB8AC3E}">
        <p14:creationId xmlns:p14="http://schemas.microsoft.com/office/powerpoint/2010/main" val="2606253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5873" y="1659285"/>
            <a:ext cx="10931711" cy="4031873"/>
          </a:xfrm>
          <a:prstGeom prst="rect">
            <a:avLst/>
          </a:prstGeom>
          <a:ln>
            <a:solidFill>
              <a:srgbClr val="FF0000"/>
            </a:solidFill>
          </a:ln>
        </p:spPr>
        <p:txBody>
          <a:bodyPr wrap="none">
            <a:spAutoFit/>
          </a:bodyPr>
          <a:lstStyle/>
          <a:p>
            <a:pPr algn="ctr"/>
            <a:r>
              <a:rPr lang="tr-TR" sz="3200" dirty="0" smtClean="0"/>
              <a:t>Doğru olanı savunmak cesaret ister… </a:t>
            </a:r>
          </a:p>
          <a:p>
            <a:pPr algn="ctr"/>
            <a:endParaRPr lang="tr-TR" sz="3200" dirty="0" smtClean="0"/>
          </a:p>
          <a:p>
            <a:pPr algn="ctr"/>
            <a:r>
              <a:rPr lang="tr-TR" sz="3200" dirty="0" smtClean="0"/>
              <a:t>Yönetici; bu cesareti gösterebilme davranışını kurumsal kültürün </a:t>
            </a:r>
          </a:p>
          <a:p>
            <a:pPr algn="ctr"/>
            <a:r>
              <a:rPr lang="tr-TR" sz="3200" dirty="0" smtClean="0"/>
              <a:t>bir parçası haline getirmelidir.</a:t>
            </a:r>
          </a:p>
          <a:p>
            <a:pPr algn="ctr"/>
            <a:endParaRPr lang="tr-TR" sz="3200" dirty="0" smtClean="0"/>
          </a:p>
          <a:p>
            <a:pPr algn="ctr"/>
            <a:r>
              <a:rPr lang="tr-TR" sz="3200" dirty="0" smtClean="0"/>
              <a:t>Cesaret; inandığımız şeyleri yapmak değildir! </a:t>
            </a:r>
          </a:p>
          <a:p>
            <a:pPr algn="ctr"/>
            <a:endParaRPr lang="tr-TR" sz="3200" dirty="0" smtClean="0"/>
          </a:p>
          <a:p>
            <a:pPr algn="ctr"/>
            <a:r>
              <a:rPr lang="tr-TR" sz="3200" dirty="0" smtClean="0"/>
              <a:t>Cesaret; doğru olanı, etik olanı yapabilmektir  </a:t>
            </a:r>
            <a:endParaRPr lang="tr-TR" sz="3200" dirty="0"/>
          </a:p>
        </p:txBody>
      </p:sp>
    </p:spTree>
    <p:extLst>
      <p:ext uri="{BB962C8B-B14F-4D97-AF65-F5344CB8AC3E}">
        <p14:creationId xmlns:p14="http://schemas.microsoft.com/office/powerpoint/2010/main" val="3611225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p:txBody>
          <a:bodyPr/>
          <a:lstStyle/>
          <a:p>
            <a:pPr marL="0" indent="0">
              <a:buNone/>
            </a:pPr>
            <a:r>
              <a:rPr lang="sv-SE"/>
              <a:t>MEGEP, “Meslek Etiği”, Ankara, (2006)</a:t>
            </a:r>
            <a:endParaRPr lang="tr-TR"/>
          </a:p>
        </p:txBody>
      </p:sp>
    </p:spTree>
    <p:extLst>
      <p:ext uri="{BB962C8B-B14F-4D97-AF65-F5344CB8AC3E}">
        <p14:creationId xmlns:p14="http://schemas.microsoft.com/office/powerpoint/2010/main" val="1086951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4736" y="997125"/>
            <a:ext cx="11082528" cy="5262979"/>
          </a:xfrm>
          <a:prstGeom prst="rect">
            <a:avLst/>
          </a:prstGeom>
        </p:spPr>
        <p:txBody>
          <a:bodyPr wrap="square">
            <a:spAutoFit/>
          </a:bodyPr>
          <a:lstStyle/>
          <a:p>
            <a:pPr algn="just"/>
            <a:r>
              <a:rPr lang="tr-TR" sz="2800" dirty="0" smtClean="0"/>
              <a:t>         Türkiye’de işçi- işveren ilişkilerini düzenleyen yasalar ile ilgili çalışmalar, Osmanlılar tarafından 19. yüzyılın ikinci yarısında  başlamış ancak, 1960 ve 1982 Anayasalarında yer almıştır.</a:t>
            </a:r>
          </a:p>
          <a:p>
            <a:pPr algn="just"/>
            <a:endParaRPr lang="tr-TR" sz="2800" dirty="0"/>
          </a:p>
          <a:p>
            <a:pPr algn="just"/>
            <a:r>
              <a:rPr lang="tr-TR" sz="2800" dirty="0" smtClean="0"/>
              <a:t>      İşletmenin iç çevresi de denebilen çıkar gruplarından çalışanları adil bir ücret politikası ile ücretlendirmek, insanlık standartlarını olumsuz bir şekilde etkilemeyecek teknolojinin kullanımı ile sağlıklı ve güvenli çalışma koşulları sağlamak, azami sayıda sakat ve eski hükümlü istihdamı, çalışanların moralini yükselten iş güvenliği sözleşmeleri toplumsal sorumluluğun yerine getirilmesinin bir boyutunu oluşturmaktadır. Aynı zamanda çalışma verimini artırmada güdüleyici bir rol oynayan sosyal etkinlikler de iş stresini azaltmada aynı düzeyde  değerlendirilebilir. </a:t>
            </a:r>
            <a:endParaRPr lang="tr-TR" sz="2800" dirty="0"/>
          </a:p>
        </p:txBody>
      </p:sp>
    </p:spTree>
    <p:extLst>
      <p:ext uri="{BB962C8B-B14F-4D97-AF65-F5344CB8AC3E}">
        <p14:creationId xmlns:p14="http://schemas.microsoft.com/office/powerpoint/2010/main" val="1054153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5424" y="663047"/>
            <a:ext cx="10741152" cy="5693866"/>
          </a:xfrm>
          <a:prstGeom prst="rect">
            <a:avLst/>
          </a:prstGeom>
        </p:spPr>
        <p:txBody>
          <a:bodyPr wrap="square">
            <a:spAutoFit/>
          </a:bodyPr>
          <a:lstStyle/>
          <a:p>
            <a:pPr algn="just"/>
            <a:r>
              <a:rPr lang="tr-TR" sz="2800" dirty="0" smtClean="0"/>
              <a:t>     Çalışanlara ödenen ücret tek başına hiçbir zaman yeterli değildir.  Maslow’un ortaya koyduğu gibi, bir negatif hijyen etkenidir. Eğer verilen ücret yetersiz ise, zamanla insanlar giderek hoşnutsuzlaşacaktır.</a:t>
            </a:r>
          </a:p>
          <a:p>
            <a:pPr algn="just"/>
            <a:endParaRPr lang="tr-TR" sz="2800" dirty="0"/>
          </a:p>
          <a:p>
            <a:pPr algn="just"/>
            <a:r>
              <a:rPr lang="tr-TR" sz="2800" dirty="0" smtClean="0"/>
              <a:t>     Sadece verilen ücreti artırmak (yeterli ücret düzeyinin üzerine çıkarmak) insanları işletme için daha çok çalışmaya yönlendirmeyecektir. Bireyleri teşvik için, onlara birey gibi davranıp ilgi gösterilmesi gerekmektedir.</a:t>
            </a:r>
          </a:p>
          <a:p>
            <a:pPr algn="just"/>
            <a:endParaRPr lang="tr-TR" sz="2800" dirty="0" smtClean="0"/>
          </a:p>
          <a:p>
            <a:pPr algn="just"/>
            <a:r>
              <a:rPr lang="tr-TR" sz="2800" dirty="0" smtClean="0"/>
              <a:t>      Ayrıca hem örgütsel etkinlik hem de, bireylerin mutlulukları için, kişisel özellik ve becerilerinin belirlenerek bireyin uygun işe yerleştirilmesi, kendini geliştirmesine yardımcı olunması da bir sosyal sorumluluk gereğidir. </a:t>
            </a:r>
            <a:endParaRPr lang="tr-TR" sz="2800" dirty="0"/>
          </a:p>
        </p:txBody>
      </p:sp>
    </p:spTree>
    <p:extLst>
      <p:ext uri="{BB962C8B-B14F-4D97-AF65-F5344CB8AC3E}">
        <p14:creationId xmlns:p14="http://schemas.microsoft.com/office/powerpoint/2010/main" val="414809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8784" y="2591014"/>
            <a:ext cx="10424160" cy="1815882"/>
          </a:xfrm>
          <a:prstGeom prst="rect">
            <a:avLst/>
          </a:prstGeom>
        </p:spPr>
        <p:txBody>
          <a:bodyPr wrap="square">
            <a:spAutoFit/>
          </a:bodyPr>
          <a:lstStyle/>
          <a:p>
            <a:pPr algn="just"/>
            <a:r>
              <a:rPr lang="tr-TR" sz="2800" dirty="0" smtClean="0"/>
              <a:t>       Yöneticilerin, işletmede çalışan işçilerin çıkarlarını koruyabilmeleri için, sendika kurma, sendikal faaliyetlerde bulunma ve grev hakkına engel olmaması hatta bunun için uygun bir ortam yaratması çalışanlara karşı etik sorumluluğunun  bir gereğidir.</a:t>
            </a:r>
            <a:endParaRPr lang="tr-TR" sz="2800" dirty="0"/>
          </a:p>
        </p:txBody>
      </p:sp>
    </p:spTree>
    <p:extLst>
      <p:ext uri="{BB962C8B-B14F-4D97-AF65-F5344CB8AC3E}">
        <p14:creationId xmlns:p14="http://schemas.microsoft.com/office/powerpoint/2010/main" val="3155802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68096" y="1193167"/>
            <a:ext cx="10655808" cy="4401205"/>
          </a:xfrm>
          <a:prstGeom prst="rect">
            <a:avLst/>
          </a:prstGeom>
        </p:spPr>
        <p:txBody>
          <a:bodyPr wrap="square">
            <a:spAutoFit/>
          </a:bodyPr>
          <a:lstStyle/>
          <a:p>
            <a:pPr algn="just"/>
            <a:r>
              <a:rPr lang="tr-TR" sz="2800" dirty="0" smtClean="0"/>
              <a:t>      Yöneticilerin, çalışanların iş performasyonunu belirlemek ve kişiliği ölçen psikolojik testlerden yararlanarak haklarında bilgi sahibi olabilmek için teknolojinin nimetlerini kullanmaları doğal olduğu kadar, iş etiği açısından sorgulanması gereken başka bir konudur.</a:t>
            </a:r>
          </a:p>
          <a:p>
            <a:pPr algn="just"/>
            <a:endParaRPr lang="tr-TR" sz="2800" dirty="0" smtClean="0"/>
          </a:p>
          <a:p>
            <a:pPr algn="just"/>
            <a:r>
              <a:rPr lang="tr-TR" sz="2800" dirty="0"/>
              <a:t> </a:t>
            </a:r>
            <a:r>
              <a:rPr lang="tr-TR" sz="2800" dirty="0" smtClean="0"/>
              <a:t>      Çalışanların monitörlerle izlenmeleri, e-maillerinin kontrolü hatta dini ya da siyasi görüşlerinin değerlendirilmesi, psikolojik açıdan bunalımlara neden olabilir. Çalışanların güvenli ve sağlıklı çalışma imkânlarından yoksun olması bir takım psikolojik, psikosomatik ve fiziksel rahatsızlıkları ortaya çıkarabilir. </a:t>
            </a:r>
            <a:endParaRPr lang="tr-TR" sz="2800" dirty="0"/>
          </a:p>
        </p:txBody>
      </p:sp>
    </p:spTree>
    <p:extLst>
      <p:ext uri="{BB962C8B-B14F-4D97-AF65-F5344CB8AC3E}">
        <p14:creationId xmlns:p14="http://schemas.microsoft.com/office/powerpoint/2010/main" val="2250929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58368" y="620539"/>
            <a:ext cx="10631424" cy="5616922"/>
          </a:xfrm>
          <a:prstGeom prst="rect">
            <a:avLst/>
          </a:prstGeom>
        </p:spPr>
        <p:txBody>
          <a:bodyPr wrap="square">
            <a:spAutoFit/>
          </a:bodyPr>
          <a:lstStyle/>
          <a:p>
            <a:pPr algn="just"/>
            <a:r>
              <a:rPr lang="tr-TR" sz="2800" dirty="0" smtClean="0"/>
              <a:t>İş yerlerinde etik değerlere uygun çalışma ortamını gerçekleştirmenin temel koşulları vardır. Bunların başlıcaları şunlardır: </a:t>
            </a:r>
          </a:p>
          <a:p>
            <a:pPr algn="just"/>
            <a:endParaRPr lang="tr-TR" sz="2800" dirty="0" smtClean="0"/>
          </a:p>
          <a:p>
            <a:pPr marL="457200" indent="-457200" algn="just">
              <a:lnSpc>
                <a:spcPts val="2200"/>
              </a:lnSpc>
              <a:buFont typeface="Wingdings" panose="05000000000000000000" pitchFamily="2" charset="2"/>
              <a:buChar char="ü"/>
            </a:pPr>
            <a:r>
              <a:rPr lang="tr-TR" sz="2800" dirty="0" smtClean="0"/>
              <a:t>Etik ilkeleri belirlenip açıkça ilan edilmeli.</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Etik değerlere bağlı kalınmalı.</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Davranışlarla örnek olunmalı.</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Çalışanların bu konudaki eğitimi sağlanmalı.</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Çalışanların tüm yasal haklardan yararlanmaları sağlanmalı.</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İletişim olanakları desteklenmeli.</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Bir etik kurulu oluşturulmalı.</a:t>
            </a:r>
          </a:p>
          <a:p>
            <a:pPr algn="just">
              <a:lnSpc>
                <a:spcPts val="2200"/>
              </a:lnSpc>
            </a:pPr>
            <a:endParaRPr lang="tr-TR" sz="2800" dirty="0" smtClean="0"/>
          </a:p>
          <a:p>
            <a:pPr marL="457200" indent="-457200" algn="just">
              <a:lnSpc>
                <a:spcPts val="2200"/>
              </a:lnSpc>
              <a:buFont typeface="Wingdings" panose="05000000000000000000" pitchFamily="2" charset="2"/>
              <a:buChar char="ü"/>
            </a:pPr>
            <a:r>
              <a:rPr lang="tr-TR" sz="2800" dirty="0" smtClean="0"/>
              <a:t>Tutarlı olunmalı. </a:t>
            </a:r>
            <a:endParaRPr lang="tr-TR" sz="2800" dirty="0"/>
          </a:p>
        </p:txBody>
      </p:sp>
    </p:spTree>
    <p:extLst>
      <p:ext uri="{BB962C8B-B14F-4D97-AF65-F5344CB8AC3E}">
        <p14:creationId xmlns:p14="http://schemas.microsoft.com/office/powerpoint/2010/main" val="153627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 Ahlakına Uygun Koşulların İşe ve İş Yerine Etkisi </a:t>
            </a:r>
            <a:endParaRPr lang="tr-TR" b="1" dirty="0"/>
          </a:p>
        </p:txBody>
      </p:sp>
      <p:sp>
        <p:nvSpPr>
          <p:cNvPr id="3" name="İçerik Yer Tutucusu 2"/>
          <p:cNvSpPr>
            <a:spLocks noGrp="1"/>
          </p:cNvSpPr>
          <p:nvPr>
            <p:ph idx="1"/>
          </p:nvPr>
        </p:nvSpPr>
        <p:spPr/>
        <p:txBody>
          <a:bodyPr>
            <a:normAutofit lnSpcReduction="10000"/>
          </a:bodyPr>
          <a:lstStyle/>
          <a:p>
            <a:pPr marL="0" indent="0" algn="just">
              <a:lnSpc>
                <a:spcPct val="100000"/>
              </a:lnSpc>
              <a:buNone/>
            </a:pPr>
            <a:endParaRPr lang="tr-TR" dirty="0" smtClean="0"/>
          </a:p>
          <a:p>
            <a:pPr marL="0" indent="0" algn="just">
              <a:lnSpc>
                <a:spcPct val="100000"/>
              </a:lnSpc>
              <a:buNone/>
            </a:pPr>
            <a:r>
              <a:rPr lang="tr-TR" dirty="0" smtClean="0"/>
              <a:t>      Etik anlayışına uygun koşulların sağlanması iş yerinde verimi ve kaliteyi artırır. Bu durum kurumsal alanda karlılığı yükseltir. </a:t>
            </a:r>
          </a:p>
          <a:p>
            <a:pPr marL="0" indent="0" algn="just">
              <a:lnSpc>
                <a:spcPct val="100000"/>
              </a:lnSpc>
              <a:buNone/>
            </a:pPr>
            <a:endParaRPr lang="tr-TR" dirty="0" smtClean="0"/>
          </a:p>
          <a:p>
            <a:pPr marL="0" indent="0" algn="just">
              <a:lnSpc>
                <a:spcPct val="100000"/>
              </a:lnSpc>
              <a:buNone/>
            </a:pPr>
            <a:r>
              <a:rPr lang="tr-TR" dirty="0" smtClean="0"/>
              <a:t>      Zaman içerisinde kültürel, bilimsel, ekonomik ve teknolojik gelişmelere bağlı olarak meslekler de değişime uğramaktadır. Toplumun büyük bölümünün meslek ahlakıyla ilgilenmemesi toplumda meslek ahlakını oluşturacak ve işlemesini sağlayacak bir takım meslek gruplarının organize olmasını gerekli kılmıştır. Mesleklerin işlevlerine göre ayrılmaları çok şekilli ahlakın doğmasına neden olmaktadır. </a:t>
            </a:r>
          </a:p>
          <a:p>
            <a:pPr marL="0" indent="0" algn="just">
              <a:buNone/>
            </a:pPr>
            <a:endParaRPr lang="tr-TR" dirty="0"/>
          </a:p>
        </p:txBody>
      </p:sp>
    </p:spTree>
    <p:extLst>
      <p:ext uri="{BB962C8B-B14F-4D97-AF65-F5344CB8AC3E}">
        <p14:creationId xmlns:p14="http://schemas.microsoft.com/office/powerpoint/2010/main" val="24648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0016" y="2298406"/>
            <a:ext cx="10411968" cy="1815882"/>
          </a:xfrm>
          <a:prstGeom prst="rect">
            <a:avLst/>
          </a:prstGeom>
        </p:spPr>
        <p:txBody>
          <a:bodyPr wrap="square">
            <a:spAutoFit/>
          </a:bodyPr>
          <a:lstStyle/>
          <a:p>
            <a:pPr algn="just"/>
            <a:r>
              <a:rPr lang="tr-TR" sz="2800" dirty="0" smtClean="0"/>
              <a:t>      Bir meslek kuruluşu ne kadar iyi organize olmuşsa, vicdanlar üzerindeki etik kontrolleri de o kadar etkili olacaktır. Ve en önemlisi meslek ahlakı gelişecek ve saygı görecektir. Bazı mesleklerde örneğin, ülkemizde silahlı kuvvetlerde bu olgu gözlemlenebilir. </a:t>
            </a:r>
            <a:endParaRPr lang="tr-TR" sz="2800" dirty="0"/>
          </a:p>
        </p:txBody>
      </p:sp>
    </p:spTree>
    <p:extLst>
      <p:ext uri="{BB962C8B-B14F-4D97-AF65-F5344CB8AC3E}">
        <p14:creationId xmlns:p14="http://schemas.microsoft.com/office/powerpoint/2010/main" val="1324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98576" y="1808125"/>
            <a:ext cx="10594848" cy="2677656"/>
          </a:xfrm>
          <a:prstGeom prst="rect">
            <a:avLst/>
          </a:prstGeom>
        </p:spPr>
        <p:txBody>
          <a:bodyPr wrap="square">
            <a:spAutoFit/>
          </a:bodyPr>
          <a:lstStyle/>
          <a:p>
            <a:pPr algn="just"/>
            <a:r>
              <a:rPr lang="tr-TR" sz="2800" dirty="0" smtClean="0"/>
              <a:t>       Son yıllarda yaşanan meslek ahlakındaki dejenerasyon, toplum yapısının gittikçe bozulma eğiliminde olduğunu göstermektedir. Çağdaş toplumların tutulduğu umumi hastalık bu sebepten ileri gelmektedir. Gerçekte, hastalık fikri bir hastalık değildir. Eğer bu gün bir hastalıktan ıstırap çekiliyorsa bunun nedeni, henüz gerekli olan değerlerin yerine oturtulamamış olmasıdır. </a:t>
            </a:r>
            <a:endParaRPr lang="tr-TR" sz="2800" dirty="0"/>
          </a:p>
        </p:txBody>
      </p:sp>
    </p:spTree>
    <p:extLst>
      <p:ext uri="{BB962C8B-B14F-4D97-AF65-F5344CB8AC3E}">
        <p14:creationId xmlns:p14="http://schemas.microsoft.com/office/powerpoint/2010/main" val="1821843262"/>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946</Words>
  <Application>Microsoft Office PowerPoint</Application>
  <PresentationFormat>Geniş ekran</PresentationFormat>
  <Paragraphs>70</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Calibri Light</vt:lpstr>
      <vt:lpstr>Wingdings</vt:lpstr>
      <vt:lpstr>Office Theme</vt:lpstr>
      <vt:lpstr>İş Yerinde İş Etiğine Uygun Ortamda Çalışmak </vt:lpstr>
      <vt:lpstr>PowerPoint Sunusu</vt:lpstr>
      <vt:lpstr>PowerPoint Sunusu</vt:lpstr>
      <vt:lpstr>PowerPoint Sunusu</vt:lpstr>
      <vt:lpstr>PowerPoint Sunusu</vt:lpstr>
      <vt:lpstr>PowerPoint Sunusu</vt:lpstr>
      <vt:lpstr>İş Ahlakına Uygun Koşulların İşe ve İş Yerine Etkisi </vt:lpstr>
      <vt:lpstr>PowerPoint Sunusu</vt:lpstr>
      <vt:lpstr>PowerPoint Sunusu</vt:lpstr>
      <vt:lpstr>PowerPoint Sunusu</vt:lpstr>
      <vt:lpstr>İş Ahlakına Uygun Koşulların Çalışanlara Etkisi </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8</cp:revision>
  <dcterms:created xsi:type="dcterms:W3CDTF">2019-08-25T17:12:56Z</dcterms:created>
  <dcterms:modified xsi:type="dcterms:W3CDTF">2019-08-27T15:46:33Z</dcterms:modified>
</cp:coreProperties>
</file>