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November 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7991-BA82-6342-AA33-336754E37E6E}" type="datetimeFigureOut">
              <a:rPr lang="en-US" smtClean="0"/>
              <a:t>06/11/17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22CE-735E-5249-9F71-56CE19F1C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7991-BA82-6342-AA33-336754E37E6E}" type="datetimeFigureOut">
              <a:rPr lang="en-US" smtClean="0"/>
              <a:t>06/11/17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22CE-735E-5249-9F71-56CE19F1C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7991-BA82-6342-AA33-336754E37E6E}" type="datetimeFigureOut">
              <a:rPr lang="en-US" smtClean="0"/>
              <a:t>06/11/17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22CE-735E-5249-9F71-56CE19F1CF7C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November 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7991-BA82-6342-AA33-336754E37E6E}" type="datetimeFigureOut">
              <a:rPr lang="en-US" smtClean="0"/>
              <a:t>06/11/17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22CE-735E-5249-9F71-56CE19F1CF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7991-BA82-6342-AA33-336754E37E6E}" type="datetimeFigureOut">
              <a:rPr lang="en-US" smtClean="0"/>
              <a:t>06/11/17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22CE-735E-5249-9F71-56CE19F1CF7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7F7991-BA82-6342-AA33-336754E37E6E}" type="datetimeFigureOut">
              <a:rPr lang="en-US" smtClean="0"/>
              <a:t>06/11/17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22CE-735E-5249-9F71-56CE19F1CF7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7991-BA82-6342-AA33-336754E37E6E}" type="datetimeFigureOut">
              <a:rPr lang="en-US" smtClean="0"/>
              <a:t>06/11/17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22CE-735E-5249-9F71-56CE19F1C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67F7991-BA82-6342-AA33-336754E37E6E}" type="datetimeFigureOut">
              <a:rPr lang="en-US" smtClean="0"/>
              <a:t>06/11/17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22CE-735E-5249-9F71-56CE19F1CF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67F7991-BA82-6342-AA33-336754E37E6E}" type="datetimeFigureOut">
              <a:rPr lang="en-US" smtClean="0"/>
              <a:t>06/11/17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22CE-735E-5249-9F71-56CE19F1CF7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67F7991-BA82-6342-AA33-336754E37E6E}" type="datetimeFigureOut">
              <a:rPr lang="en-US" smtClean="0"/>
              <a:t>06/11/17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A68122CE-735E-5249-9F71-56CE19F1CF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Seyahat</a:t>
            </a:r>
            <a:r>
              <a:rPr lang="en-US" dirty="0" smtClean="0"/>
              <a:t> </a:t>
            </a:r>
            <a:r>
              <a:rPr lang="en-US"/>
              <a:t>G</a:t>
            </a:r>
            <a:r>
              <a:rPr lang="en-US" smtClean="0"/>
              <a:t>iriş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46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2" b="8982"/>
          <a:stretch>
            <a:fillRect/>
          </a:stretch>
        </p:blipFill>
        <p:spPr bwMode="auto">
          <a:xfrm>
            <a:off x="1011238" y="1160463"/>
            <a:ext cx="7031037" cy="4325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53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9743" y="2438400"/>
            <a:ext cx="7018878" cy="3214586"/>
          </a:xfrm>
        </p:spPr>
        <p:txBody>
          <a:bodyPr>
            <a:normAutofit/>
          </a:bodyPr>
          <a:lstStyle/>
          <a:p>
            <a:r>
              <a:rPr lang="en-US" i="1" dirty="0"/>
              <a:t>2013: </a:t>
            </a:r>
            <a:r>
              <a:rPr lang="en-US" i="1" dirty="0" err="1"/>
              <a:t>dünya</a:t>
            </a:r>
            <a:r>
              <a:rPr lang="en-US" i="1" dirty="0"/>
              <a:t> </a:t>
            </a:r>
            <a:r>
              <a:rPr lang="en-US" i="1" dirty="0" err="1"/>
              <a:t>turizminde</a:t>
            </a:r>
            <a:r>
              <a:rPr lang="en-US" i="1" dirty="0"/>
              <a:t> 5 </a:t>
            </a:r>
            <a:r>
              <a:rPr lang="en-US" i="1" dirty="0" err="1"/>
              <a:t>büyüme</a:t>
            </a:r>
            <a:endParaRPr lang="en-US" i="1" dirty="0"/>
          </a:p>
          <a:p>
            <a:r>
              <a:rPr lang="en-US" i="1" dirty="0"/>
              <a:t>1 </a:t>
            </a:r>
            <a:r>
              <a:rPr lang="en-US" i="1" dirty="0" err="1"/>
              <a:t>milyar</a:t>
            </a:r>
            <a:r>
              <a:rPr lang="en-US" i="1" dirty="0"/>
              <a:t> 87 </a:t>
            </a:r>
            <a:r>
              <a:rPr lang="en-US" i="1" dirty="0" err="1"/>
              <a:t>milyon</a:t>
            </a:r>
            <a:r>
              <a:rPr lang="en-US" i="1" dirty="0"/>
              <a:t> </a:t>
            </a:r>
            <a:r>
              <a:rPr lang="en-US" i="1" dirty="0" err="1"/>
              <a:t>turist</a:t>
            </a:r>
            <a:endParaRPr lang="en-US" i="1" dirty="0"/>
          </a:p>
          <a:p>
            <a:r>
              <a:rPr lang="tr-TR" i="1" dirty="0"/>
              <a:t>2012/2013 fark: 52 milyon </a:t>
            </a:r>
            <a:r>
              <a:rPr lang="tr-TR" i="1" dirty="0" smtClean="0"/>
              <a:t>yeni uluslararası ziyaretçi</a:t>
            </a:r>
            <a:r>
              <a:rPr lang="tr-TR" i="1" dirty="0"/>
              <a:t> </a:t>
            </a:r>
          </a:p>
          <a:p>
            <a:r>
              <a:rPr lang="tr-TR" i="1" dirty="0"/>
              <a:t>2014 beklenti: 4</a:t>
            </a:r>
            <a:r>
              <a:rPr lang="tr-TR" i="1" dirty="0" smtClean="0"/>
              <a:t>-4,5 </a:t>
            </a:r>
            <a:r>
              <a:rPr lang="tr-TR" i="1" dirty="0"/>
              <a:t>büyüme (UNWTO)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774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2012’de 1 </a:t>
            </a:r>
            <a:r>
              <a:rPr lang="en-US" i="1" dirty="0" err="1"/>
              <a:t>milyar</a:t>
            </a:r>
            <a:r>
              <a:rPr lang="en-US" i="1" dirty="0"/>
              <a:t> </a:t>
            </a:r>
            <a:r>
              <a:rPr lang="en-US" i="1" dirty="0" err="1"/>
              <a:t>turist</a:t>
            </a:r>
            <a:r>
              <a:rPr lang="en-US" i="1" dirty="0"/>
              <a:t> </a:t>
            </a:r>
            <a:r>
              <a:rPr lang="en-US" i="1" dirty="0" err="1"/>
              <a:t>eşiği</a:t>
            </a:r>
            <a:r>
              <a:rPr lang="en-US" i="1" dirty="0"/>
              <a:t> </a:t>
            </a:r>
            <a:r>
              <a:rPr lang="en-US" i="1" dirty="0" err="1"/>
              <a:t>geçildi</a:t>
            </a:r>
            <a:endParaRPr lang="en-US" i="1" dirty="0"/>
          </a:p>
          <a:p>
            <a:r>
              <a:rPr lang="tr-TR" i="1" dirty="0"/>
              <a:t>(1995=529 milyon, 2000=677 milyon,</a:t>
            </a:r>
          </a:p>
          <a:p>
            <a:r>
              <a:rPr lang="tr-TR" i="1" dirty="0"/>
              <a:t>2005= 807 milyon, 2010=949 milyon</a:t>
            </a:r>
          </a:p>
          <a:p>
            <a:r>
              <a:rPr lang="tr-TR" i="1" dirty="0"/>
              <a:t>1995</a:t>
            </a:r>
            <a:r>
              <a:rPr lang="tr-TR" i="1" dirty="0" smtClean="0"/>
              <a:t>-2010 </a:t>
            </a:r>
            <a:r>
              <a:rPr lang="tr-TR" i="1" dirty="0"/>
              <a:t>arası 5 yıllık artışlar (</a:t>
            </a:r>
            <a:r>
              <a:rPr lang="tr-TR" i="1" dirty="0" smtClean="0"/>
              <a:t>milyon turist</a:t>
            </a:r>
            <a:r>
              <a:rPr lang="tr-TR" i="1" dirty="0"/>
              <a:t>)= 148 + 130 + 142 (ortalama </a:t>
            </a:r>
            <a:r>
              <a:rPr lang="tr-TR" i="1" dirty="0" smtClean="0"/>
              <a:t>yıllık artış </a:t>
            </a:r>
            <a:r>
              <a:rPr lang="tr-TR" i="1" dirty="0"/>
              <a:t>28 milyon)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24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i="1" dirty="0" err="1"/>
              <a:t>Avrupa</a:t>
            </a:r>
            <a:r>
              <a:rPr lang="en-US" i="1" dirty="0"/>
              <a:t>: 563 </a:t>
            </a:r>
            <a:r>
              <a:rPr lang="en-US" i="1" dirty="0" err="1"/>
              <a:t>milyon</a:t>
            </a:r>
            <a:r>
              <a:rPr lang="en-US" i="1" dirty="0"/>
              <a:t> </a:t>
            </a:r>
            <a:r>
              <a:rPr lang="en-US" i="1" dirty="0" err="1"/>
              <a:t>turist</a:t>
            </a:r>
            <a:r>
              <a:rPr lang="en-US" i="1" dirty="0"/>
              <a:t> ( %</a:t>
            </a:r>
            <a:r>
              <a:rPr lang="en-US" i="1" dirty="0" smtClean="0"/>
              <a:t>52</a:t>
            </a:r>
            <a:r>
              <a:rPr lang="en-US" i="1" dirty="0"/>
              <a:t>)</a:t>
            </a:r>
          </a:p>
          <a:p>
            <a:r>
              <a:rPr lang="en-US" i="1" dirty="0" err="1"/>
              <a:t>Asya-Pasifik</a:t>
            </a:r>
            <a:r>
              <a:rPr lang="en-US" i="1" dirty="0"/>
              <a:t>: 248 </a:t>
            </a:r>
            <a:r>
              <a:rPr lang="en-US" i="1" dirty="0" err="1"/>
              <a:t>milyon</a:t>
            </a:r>
            <a:r>
              <a:rPr lang="en-US" i="1" dirty="0"/>
              <a:t> ( </a:t>
            </a:r>
            <a:r>
              <a:rPr lang="en-US" i="1" dirty="0" smtClean="0"/>
              <a:t>%23</a:t>
            </a:r>
            <a:r>
              <a:rPr lang="en-US" i="1" dirty="0"/>
              <a:t>)</a:t>
            </a:r>
          </a:p>
          <a:p>
            <a:r>
              <a:rPr lang="en-US" i="1" dirty="0" err="1"/>
              <a:t>Amerika</a:t>
            </a:r>
            <a:r>
              <a:rPr lang="en-US" i="1" dirty="0"/>
              <a:t> (</a:t>
            </a:r>
            <a:r>
              <a:rPr lang="en-US" i="1" dirty="0" err="1"/>
              <a:t>Güney</a:t>
            </a:r>
            <a:r>
              <a:rPr lang="en-US" i="1" dirty="0"/>
              <a:t> + </a:t>
            </a:r>
            <a:r>
              <a:rPr lang="en-US" i="1" dirty="0" err="1"/>
              <a:t>Kuzey</a:t>
            </a:r>
            <a:r>
              <a:rPr lang="en-US" i="1" dirty="0"/>
              <a:t>): 169 </a:t>
            </a:r>
            <a:r>
              <a:rPr lang="en-US" i="1" dirty="0" err="1" smtClean="0"/>
              <a:t>milyon</a:t>
            </a:r>
            <a:r>
              <a:rPr lang="en-US" i="1" dirty="0"/>
              <a:t> </a:t>
            </a:r>
            <a:r>
              <a:rPr lang="en-US" i="1" dirty="0" smtClean="0"/>
              <a:t>(% </a:t>
            </a:r>
            <a:r>
              <a:rPr lang="en-US" i="1" dirty="0"/>
              <a:t>15)</a:t>
            </a:r>
          </a:p>
          <a:p>
            <a:r>
              <a:rPr lang="en-US" i="1" dirty="0" err="1"/>
              <a:t>Afrika</a:t>
            </a:r>
            <a:r>
              <a:rPr lang="en-US" i="1" dirty="0"/>
              <a:t>: 56 </a:t>
            </a:r>
            <a:r>
              <a:rPr lang="en-US" i="1" dirty="0" err="1"/>
              <a:t>milyon</a:t>
            </a:r>
            <a:r>
              <a:rPr lang="en-US" i="1" dirty="0"/>
              <a:t> ( </a:t>
            </a:r>
            <a:r>
              <a:rPr lang="en-US" i="1" dirty="0" smtClean="0"/>
              <a:t>%5</a:t>
            </a:r>
            <a:r>
              <a:rPr lang="en-US" i="1" dirty="0"/>
              <a:t>)</a:t>
            </a:r>
          </a:p>
          <a:p>
            <a:r>
              <a:rPr lang="en-US" i="1" dirty="0" err="1"/>
              <a:t>Ortadoğu</a:t>
            </a:r>
            <a:r>
              <a:rPr lang="en-US" i="1" dirty="0"/>
              <a:t>: 52 </a:t>
            </a:r>
            <a:r>
              <a:rPr lang="en-US" i="1" dirty="0" err="1"/>
              <a:t>milyon</a:t>
            </a:r>
            <a:r>
              <a:rPr lang="en-US" i="1" dirty="0"/>
              <a:t> ( </a:t>
            </a:r>
            <a:r>
              <a:rPr lang="en-US" i="1" dirty="0" smtClean="0"/>
              <a:t>%5</a:t>
            </a:r>
            <a:r>
              <a:rPr lang="en-US" i="1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48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tr-TR" i="1" dirty="0"/>
              <a:t>İtalya/2010: 12.272 </a:t>
            </a:r>
            <a:r>
              <a:rPr lang="tr-TR" i="1" dirty="0" smtClean="0"/>
              <a:t>firma</a:t>
            </a:r>
            <a:endParaRPr lang="tr-TR" i="1" dirty="0"/>
          </a:p>
          <a:p>
            <a:r>
              <a:rPr lang="tr-TR" i="1" dirty="0"/>
              <a:t>Almanya/2010: 10.370 firma</a:t>
            </a:r>
          </a:p>
          <a:p>
            <a:r>
              <a:rPr lang="tr-TR" i="1" dirty="0"/>
              <a:t>İngiltere/2010: 6953 </a:t>
            </a:r>
            <a:r>
              <a:rPr lang="tr-TR" i="1" dirty="0" smtClean="0"/>
              <a:t>firma</a:t>
            </a:r>
            <a:endParaRPr lang="tr-TR" i="1" dirty="0"/>
          </a:p>
          <a:p>
            <a:r>
              <a:rPr lang="tr-TR" i="1" dirty="0"/>
              <a:t>Avusturya/2010: 2895 firma</a:t>
            </a:r>
          </a:p>
          <a:p>
            <a:r>
              <a:rPr lang="tr-TR" i="1" dirty="0"/>
              <a:t>İsviçre/2010: 2328 </a:t>
            </a:r>
            <a:r>
              <a:rPr lang="tr-TR" i="1" dirty="0" smtClean="0"/>
              <a:t>firma</a:t>
            </a:r>
          </a:p>
          <a:p>
            <a:r>
              <a:rPr lang="tr-TR" i="1" dirty="0" smtClean="0"/>
              <a:t>ABD / 2010: 9386 firma</a:t>
            </a:r>
            <a:endParaRPr lang="tr-TR" i="1" dirty="0"/>
          </a:p>
          <a:p>
            <a:r>
              <a:rPr lang="tr-TR" i="1" dirty="0"/>
              <a:t>(ECTAA.ORG, 2014</a:t>
            </a:r>
            <a:r>
              <a:rPr lang="tr-TR" i="1" dirty="0" smtClean="0"/>
              <a:t>)</a:t>
            </a:r>
          </a:p>
          <a:p>
            <a:r>
              <a:rPr lang="de-DE" i="1" dirty="0" smtClean="0"/>
              <a:t>TR</a:t>
            </a:r>
            <a:r>
              <a:rPr lang="de-DE" i="1" dirty="0"/>
              <a:t>/2010: 6035 </a:t>
            </a:r>
            <a:r>
              <a:rPr lang="de-DE" i="1" dirty="0" err="1"/>
              <a:t>firma</a:t>
            </a:r>
            <a:r>
              <a:rPr lang="de-DE" i="1" dirty="0"/>
              <a:t> (TÜRSAB, 2014)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04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TAHMINLER 2020 -2030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1170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914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24155" y="1295400"/>
            <a:ext cx="7100810" cy="4191001"/>
          </a:xfrm>
        </p:spPr>
        <p:txBody>
          <a:bodyPr>
            <a:noAutofit/>
          </a:bodyPr>
          <a:lstStyle/>
          <a:p>
            <a:pPr indent="0">
              <a:buNone/>
            </a:pPr>
            <a:endParaRPr lang="en-US" sz="1600" dirty="0"/>
          </a:p>
          <a:p>
            <a:r>
              <a:rPr lang="en-US" sz="1600" b="1" dirty="0"/>
              <a:t>AB  SEYAHAT </a:t>
            </a:r>
            <a:r>
              <a:rPr lang="en-US" sz="1600" b="1" dirty="0" err="1" smtClean="0"/>
              <a:t>ACENTALARı</a:t>
            </a:r>
            <a:endParaRPr lang="en-US" sz="1600" dirty="0"/>
          </a:p>
          <a:p>
            <a:r>
              <a:rPr lang="en-US" sz="1600" i="1" dirty="0"/>
              <a:t>2006 </a:t>
            </a:r>
            <a:r>
              <a:rPr lang="en-US" sz="1600" i="1" dirty="0" err="1"/>
              <a:t>yılı</a:t>
            </a:r>
            <a:r>
              <a:rPr lang="en-US" sz="1600" i="1" dirty="0"/>
              <a:t> </a:t>
            </a:r>
            <a:r>
              <a:rPr lang="en-US" sz="1600" i="1" dirty="0" err="1"/>
              <a:t>itibariyle</a:t>
            </a:r>
            <a:r>
              <a:rPr lang="en-US" sz="1600" i="1" dirty="0"/>
              <a:t> AB </a:t>
            </a:r>
            <a:r>
              <a:rPr lang="en-US" sz="1600" i="1" dirty="0" err="1"/>
              <a:t>üyesi</a:t>
            </a:r>
            <a:r>
              <a:rPr lang="en-US" sz="1600" i="1" dirty="0"/>
              <a:t> 27 </a:t>
            </a:r>
            <a:r>
              <a:rPr lang="en-US" sz="1600" i="1" dirty="0" err="1"/>
              <a:t>ülkede</a:t>
            </a:r>
            <a:r>
              <a:rPr lang="en-US" sz="1600" i="1" dirty="0"/>
              <a:t> </a:t>
            </a:r>
            <a:r>
              <a:rPr lang="en-US" sz="1600" i="1" dirty="0" err="1"/>
              <a:t>toplam</a:t>
            </a:r>
            <a:r>
              <a:rPr lang="en-US" sz="1600" i="1" dirty="0"/>
              <a:t> </a:t>
            </a:r>
            <a:r>
              <a:rPr lang="en-US" sz="1600" i="1" dirty="0" err="1"/>
              <a:t>yaklaşık</a:t>
            </a:r>
            <a:r>
              <a:rPr lang="en-US" sz="1600" i="1" dirty="0" smtClean="0"/>
              <a:t>:</a:t>
            </a:r>
            <a:endParaRPr lang="en-US" sz="1600" dirty="0"/>
          </a:p>
          <a:p>
            <a:r>
              <a:rPr lang="en-US" sz="1600" i="1" dirty="0"/>
              <a:t>78 bin 200 </a:t>
            </a:r>
            <a:r>
              <a:rPr lang="en-US" sz="1600" i="1" dirty="0" err="1" smtClean="0"/>
              <a:t>seyahat</a:t>
            </a:r>
            <a:r>
              <a:rPr lang="en-US" sz="1600" dirty="0"/>
              <a:t> </a:t>
            </a:r>
            <a:r>
              <a:rPr lang="en-US" sz="1600" i="1" dirty="0" err="1" smtClean="0"/>
              <a:t>acentalığı</a:t>
            </a:r>
            <a:r>
              <a:rPr lang="en-US" sz="1600" dirty="0"/>
              <a:t> </a:t>
            </a:r>
            <a:r>
              <a:rPr lang="en-US" sz="1600" i="1" dirty="0" err="1" smtClean="0"/>
              <a:t>faaliyeti</a:t>
            </a:r>
            <a:r>
              <a:rPr lang="en-US" sz="1600" i="1" dirty="0" smtClean="0"/>
              <a:t> </a:t>
            </a:r>
            <a:r>
              <a:rPr lang="en-US" sz="1600" i="1" dirty="0" err="1"/>
              <a:t>yapan</a:t>
            </a:r>
            <a:r>
              <a:rPr lang="en-US" sz="1600" i="1" dirty="0"/>
              <a:t> </a:t>
            </a:r>
            <a:r>
              <a:rPr lang="en-US" sz="1600" i="1" dirty="0" err="1"/>
              <a:t>firmada</a:t>
            </a:r>
            <a:r>
              <a:rPr lang="en-US" sz="1600" i="1" dirty="0"/>
              <a:t> (NACE Group 63.3</a:t>
            </a:r>
            <a:r>
              <a:rPr lang="en-US" sz="1600" i="1" dirty="0" smtClean="0"/>
              <a:t>)484 </a:t>
            </a:r>
            <a:r>
              <a:rPr lang="en-US" sz="1600" i="1" dirty="0"/>
              <a:t>bin </a:t>
            </a:r>
            <a:r>
              <a:rPr lang="en-US" sz="1600" i="1" dirty="0" smtClean="0"/>
              <a:t>700 </a:t>
            </a:r>
            <a:r>
              <a:rPr lang="en-US" sz="1600" i="1" dirty="0" err="1"/>
              <a:t>kişi</a:t>
            </a:r>
            <a:r>
              <a:rPr lang="en-US" sz="1600" i="1" dirty="0"/>
              <a:t> </a:t>
            </a:r>
            <a:r>
              <a:rPr lang="en-US" sz="1600" i="1" dirty="0" err="1"/>
              <a:t>istihdam</a:t>
            </a:r>
            <a:r>
              <a:rPr lang="en-US" sz="1600" i="1" dirty="0"/>
              <a:t> </a:t>
            </a:r>
            <a:r>
              <a:rPr lang="en-US" sz="1600" i="1" dirty="0" err="1"/>
              <a:t>edilmektedir</a:t>
            </a:r>
            <a:r>
              <a:rPr lang="en-US" sz="1600" i="1" dirty="0" smtClean="0"/>
              <a:t>.</a:t>
            </a:r>
            <a:endParaRPr lang="en-US" sz="1600" dirty="0"/>
          </a:p>
          <a:p>
            <a:r>
              <a:rPr lang="en-US" sz="1600" i="1" dirty="0" err="1"/>
              <a:t>Bunlar</a:t>
            </a:r>
            <a:r>
              <a:rPr lang="en-US" sz="1600" i="1" dirty="0"/>
              <a:t> </a:t>
            </a:r>
            <a:r>
              <a:rPr lang="en-US" sz="1600" i="1" dirty="0" smtClean="0"/>
              <a:t>yaklaşık153.2milyar </a:t>
            </a:r>
            <a:r>
              <a:rPr lang="en-US" sz="1600" i="1" dirty="0"/>
              <a:t>Avro </a:t>
            </a:r>
            <a:r>
              <a:rPr lang="en-US" sz="1600" i="1" dirty="0" err="1"/>
              <a:t>tutarında</a:t>
            </a:r>
            <a:r>
              <a:rPr lang="en-US" sz="1600" i="1" dirty="0"/>
              <a:t> </a:t>
            </a:r>
            <a:r>
              <a:rPr lang="en-US" sz="1600" i="1" dirty="0" err="1"/>
              <a:t>ciro</a:t>
            </a:r>
            <a:r>
              <a:rPr lang="en-US" sz="1600" i="1" dirty="0"/>
              <a:t> </a:t>
            </a:r>
            <a:r>
              <a:rPr lang="en-US" sz="1600" i="1" dirty="0" err="1" smtClean="0"/>
              <a:t>oluşturmakta</a:t>
            </a:r>
            <a:r>
              <a:rPr lang="en-US" sz="1600" dirty="0"/>
              <a:t> </a:t>
            </a:r>
            <a:r>
              <a:rPr lang="en-US" sz="1600" i="1" dirty="0" smtClean="0"/>
              <a:t>19.3 </a:t>
            </a:r>
            <a:r>
              <a:rPr lang="en-US" sz="1600" i="1" dirty="0" err="1"/>
              <a:t>milyar</a:t>
            </a:r>
            <a:r>
              <a:rPr lang="en-US" sz="1600" i="1" dirty="0"/>
              <a:t> </a:t>
            </a:r>
            <a:r>
              <a:rPr lang="en-US" sz="1600" i="1" dirty="0" err="1"/>
              <a:t>avro</a:t>
            </a:r>
            <a:r>
              <a:rPr lang="en-US" sz="1600" i="1" dirty="0"/>
              <a:t> </a:t>
            </a:r>
            <a:r>
              <a:rPr lang="en-US" sz="1600" i="1" dirty="0" err="1"/>
              <a:t>katma</a:t>
            </a:r>
            <a:r>
              <a:rPr lang="en-US" sz="1600" i="1" dirty="0"/>
              <a:t> </a:t>
            </a:r>
            <a:r>
              <a:rPr lang="en-US" sz="1600" i="1" dirty="0" err="1"/>
              <a:t>değer</a:t>
            </a:r>
            <a:r>
              <a:rPr lang="en-US" sz="1600" i="1" dirty="0"/>
              <a:t> </a:t>
            </a:r>
            <a:r>
              <a:rPr lang="en-US" sz="1600" i="1" dirty="0" err="1"/>
              <a:t>meydana</a:t>
            </a:r>
            <a:r>
              <a:rPr lang="en-US" sz="1600" i="1" dirty="0"/>
              <a:t> </a:t>
            </a:r>
            <a:r>
              <a:rPr lang="en-US" sz="1600" i="1" dirty="0" err="1"/>
              <a:t>getirmektedir</a:t>
            </a:r>
            <a:r>
              <a:rPr lang="en-US" sz="1600" i="1" dirty="0"/>
              <a:t>.</a:t>
            </a:r>
            <a:endParaRPr lang="en-US" sz="1600" dirty="0"/>
          </a:p>
          <a:p>
            <a:r>
              <a:rPr lang="en-US" sz="1600" i="1" dirty="0" err="1" smtClean="0"/>
              <a:t>Seyahat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acentaları</a:t>
            </a:r>
            <a:r>
              <a:rPr lang="en-US" sz="1600" dirty="0" smtClean="0"/>
              <a:t> </a:t>
            </a:r>
            <a:r>
              <a:rPr lang="en-US" sz="1600" i="1" dirty="0" err="1" smtClean="0"/>
              <a:t>ve</a:t>
            </a:r>
            <a:r>
              <a:rPr lang="en-US" sz="1600" i="1" dirty="0" smtClean="0"/>
              <a:t> </a:t>
            </a:r>
            <a:r>
              <a:rPr lang="en-US" sz="1600" i="1" dirty="0" err="1"/>
              <a:t>tur</a:t>
            </a:r>
            <a:r>
              <a:rPr lang="en-US" sz="1600" i="1" dirty="0"/>
              <a:t> </a:t>
            </a:r>
            <a:r>
              <a:rPr lang="en-US" sz="1600" i="1" dirty="0" err="1"/>
              <a:t>operatörleri</a:t>
            </a:r>
            <a:r>
              <a:rPr lang="en-US" sz="1600" i="1" dirty="0"/>
              <a:t> </a:t>
            </a:r>
            <a:r>
              <a:rPr lang="en-US" sz="1600" i="1" dirty="0" err="1"/>
              <a:t>ulaştırma</a:t>
            </a:r>
            <a:r>
              <a:rPr lang="en-US" sz="1600" i="1" dirty="0"/>
              <a:t> </a:t>
            </a:r>
            <a:r>
              <a:rPr lang="en-US" sz="1600" i="1" dirty="0" err="1"/>
              <a:t>hizmetleri</a:t>
            </a:r>
            <a:endParaRPr lang="en-US" sz="1600" dirty="0"/>
          </a:p>
          <a:p>
            <a:r>
              <a:rPr lang="en-US" sz="1600" i="1" dirty="0"/>
              <a:t>(NACE Divisions 60 to 63</a:t>
            </a:r>
            <a:r>
              <a:rPr lang="en-US" sz="1600" i="1" dirty="0" smtClean="0"/>
              <a:t>)</a:t>
            </a:r>
            <a:r>
              <a:rPr lang="en-US" sz="1600" dirty="0"/>
              <a:t> </a:t>
            </a:r>
            <a:r>
              <a:rPr lang="en-US" sz="1600" i="1" dirty="0" err="1" smtClean="0"/>
              <a:t>cirosunun</a:t>
            </a:r>
            <a:r>
              <a:rPr lang="en-US" sz="1600" i="1" dirty="0" smtClean="0"/>
              <a:t> </a:t>
            </a:r>
            <a:r>
              <a:rPr lang="en-US" sz="1600" i="1" dirty="0"/>
              <a:t>12.7’sini </a:t>
            </a:r>
            <a:r>
              <a:rPr lang="en-US" sz="1600" i="1" dirty="0" err="1"/>
              <a:t>gerçekleştirmekte</a:t>
            </a:r>
            <a:r>
              <a:rPr lang="en-US" sz="1600" i="1" dirty="0"/>
              <a:t>, </a:t>
            </a:r>
            <a:r>
              <a:rPr lang="en-US" sz="1600" i="1" dirty="0" err="1"/>
              <a:t>ancak</a:t>
            </a:r>
            <a:r>
              <a:rPr lang="en-US" sz="1600" i="1" dirty="0"/>
              <a:t> </a:t>
            </a:r>
            <a:r>
              <a:rPr lang="en-US" sz="1600" i="1" dirty="0" err="1"/>
              <a:t>katma</a:t>
            </a:r>
            <a:r>
              <a:rPr lang="en-US" sz="1600" i="1" dirty="0"/>
              <a:t> </a:t>
            </a:r>
            <a:r>
              <a:rPr lang="en-US" sz="1600" i="1" dirty="0" err="1"/>
              <a:t>değerinin</a:t>
            </a:r>
            <a:r>
              <a:rPr lang="en-US" sz="1600" i="1" dirty="0"/>
              <a:t> 4.8’</a:t>
            </a:r>
            <a:r>
              <a:rPr lang="en-US" sz="1600" i="1" dirty="0" smtClean="0"/>
              <a:t>in </a:t>
            </a:r>
            <a:r>
              <a:rPr lang="en-US" sz="1600" i="1" dirty="0" err="1" smtClean="0"/>
              <a:t>s.a.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ve</a:t>
            </a:r>
            <a:r>
              <a:rPr lang="en-US" sz="1600" i="1" dirty="0" smtClean="0"/>
              <a:t> </a:t>
            </a:r>
            <a:r>
              <a:rPr lang="en-US" sz="1600" i="1" dirty="0" err="1"/>
              <a:t>tur</a:t>
            </a:r>
            <a:r>
              <a:rPr lang="en-US" sz="1600" i="1" dirty="0"/>
              <a:t> </a:t>
            </a:r>
            <a:r>
              <a:rPr lang="en-US" sz="1600" i="1" dirty="0" err="1"/>
              <a:t>operatörlerinde</a:t>
            </a:r>
            <a:r>
              <a:rPr lang="en-US" sz="1600" i="1" dirty="0"/>
              <a:t> </a:t>
            </a:r>
            <a:r>
              <a:rPr lang="en-US" sz="1600" i="1" dirty="0" err="1" smtClean="0"/>
              <a:t>çalışan</a:t>
            </a:r>
            <a:r>
              <a:rPr lang="en-US" sz="1600" dirty="0"/>
              <a:t> </a:t>
            </a:r>
            <a:r>
              <a:rPr lang="en-US" sz="1600" dirty="0" err="1" smtClean="0"/>
              <a:t>pe</a:t>
            </a:r>
            <a:r>
              <a:rPr lang="en-US" sz="1600" i="1" dirty="0" err="1" smtClean="0"/>
              <a:t>rsonel</a:t>
            </a:r>
            <a:r>
              <a:rPr lang="en-US" sz="1600" i="1" dirty="0" smtClean="0"/>
              <a:t> </a:t>
            </a:r>
            <a:r>
              <a:rPr lang="en-US" sz="1600" i="1" dirty="0" err="1"/>
              <a:t>ulaştırma</a:t>
            </a:r>
            <a:r>
              <a:rPr lang="en-US" sz="1600" i="1" dirty="0"/>
              <a:t> </a:t>
            </a:r>
            <a:r>
              <a:rPr lang="en-US" sz="1600" i="1" dirty="0" err="1"/>
              <a:t>hizmetlerinde</a:t>
            </a:r>
            <a:r>
              <a:rPr lang="en-US" sz="1600" i="1" dirty="0"/>
              <a:t> </a:t>
            </a:r>
            <a:r>
              <a:rPr lang="en-US" sz="1600" i="1" dirty="0" err="1"/>
              <a:t>çalışanların</a:t>
            </a:r>
            <a:r>
              <a:rPr lang="en-US" sz="1600" i="1" dirty="0"/>
              <a:t> 5.5’ini </a:t>
            </a:r>
            <a:r>
              <a:rPr lang="en-US" sz="1600" i="1" dirty="0" err="1"/>
              <a:t>meydana</a:t>
            </a:r>
            <a:r>
              <a:rPr lang="en-US" sz="1600" i="1" dirty="0"/>
              <a:t> </a:t>
            </a:r>
            <a:r>
              <a:rPr lang="en-US" sz="1600" i="1" dirty="0" err="1" smtClean="0"/>
              <a:t>getirmektedir</a:t>
            </a:r>
            <a:r>
              <a:rPr lang="en-US" sz="1600" i="1" dirty="0" smtClean="0"/>
              <a:t>.</a:t>
            </a:r>
            <a:r>
              <a:rPr lang="en-US" sz="1600" dirty="0"/>
              <a:t> </a:t>
            </a:r>
            <a:r>
              <a:rPr lang="en-US" sz="1600" dirty="0" smtClean="0"/>
              <a:t>NISAN 2014</a:t>
            </a:r>
            <a:endParaRPr lang="en-US" sz="16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05357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0" b="5240"/>
          <a:stretch>
            <a:fillRect/>
          </a:stretch>
        </p:blipFill>
        <p:spPr bwMode="auto">
          <a:xfrm>
            <a:off x="887413" y="969963"/>
            <a:ext cx="7483475" cy="5024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241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24155" y="1295400"/>
            <a:ext cx="6748245" cy="4191001"/>
          </a:xfrm>
        </p:spPr>
        <p:txBody>
          <a:bodyPr>
            <a:normAutofit/>
          </a:bodyPr>
          <a:lstStyle/>
          <a:p>
            <a:r>
              <a:rPr lang="en-US" b="1" dirty="0"/>
              <a:t>TÜRKIYE’DE TURIZM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i="1" dirty="0"/>
              <a:t>2013: 71,1 </a:t>
            </a:r>
            <a:r>
              <a:rPr lang="en-US" i="1" dirty="0" err="1"/>
              <a:t>milyar</a:t>
            </a:r>
            <a:r>
              <a:rPr lang="en-US" i="1" dirty="0"/>
              <a:t> USD</a:t>
            </a:r>
            <a:endParaRPr lang="en-US" dirty="0"/>
          </a:p>
          <a:p>
            <a:r>
              <a:rPr lang="en-US" i="1" dirty="0" smtClean="0"/>
              <a:t>2014-2024: </a:t>
            </a:r>
            <a:r>
              <a:rPr lang="en-US" i="1" dirty="0" err="1" smtClean="0"/>
              <a:t>yıllık</a:t>
            </a:r>
            <a:r>
              <a:rPr lang="en-US" dirty="0"/>
              <a:t> </a:t>
            </a:r>
            <a:r>
              <a:rPr lang="en-US" i="1" dirty="0" smtClean="0"/>
              <a:t>ort 4,2 </a:t>
            </a:r>
            <a:r>
              <a:rPr lang="en-US" i="1" dirty="0" err="1"/>
              <a:t>büyüme</a:t>
            </a:r>
            <a:r>
              <a:rPr lang="en-US" i="1" dirty="0"/>
              <a:t>, 2024 </a:t>
            </a:r>
            <a:r>
              <a:rPr lang="en-US" i="1" dirty="0" err="1"/>
              <a:t>tahmini</a:t>
            </a:r>
            <a:r>
              <a:rPr lang="en-US" i="1" dirty="0"/>
              <a:t>: </a:t>
            </a:r>
            <a:r>
              <a:rPr lang="en-US" i="1" dirty="0" smtClean="0"/>
              <a:t>113,9</a:t>
            </a:r>
            <a:r>
              <a:rPr lang="en-US" dirty="0"/>
              <a:t> </a:t>
            </a:r>
            <a:r>
              <a:rPr lang="en-US" i="1" dirty="0" err="1" smtClean="0"/>
              <a:t>milyar</a:t>
            </a:r>
            <a:r>
              <a:rPr lang="en-US" i="1" dirty="0" smtClean="0"/>
              <a:t> </a:t>
            </a:r>
            <a:r>
              <a:rPr lang="en-US" i="1" dirty="0"/>
              <a:t>USD </a:t>
            </a:r>
            <a:r>
              <a:rPr lang="en-US" i="1" dirty="0" smtClean="0"/>
              <a:t>2024</a:t>
            </a:r>
            <a:r>
              <a:rPr lang="en-US" dirty="0" smtClean="0"/>
              <a:t> </a:t>
            </a:r>
            <a:r>
              <a:rPr lang="en-US" i="1" dirty="0" err="1" smtClean="0"/>
              <a:t>tahmin</a:t>
            </a:r>
            <a:r>
              <a:rPr lang="en-US" i="1" dirty="0"/>
              <a:t>: 301,3 </a:t>
            </a:r>
            <a:r>
              <a:rPr lang="en-US" i="1" dirty="0" err="1"/>
              <a:t>milyar</a:t>
            </a:r>
            <a:r>
              <a:rPr lang="en-US" i="1" dirty="0"/>
              <a:t> USD </a:t>
            </a:r>
            <a:r>
              <a:rPr lang="en-US" i="1" dirty="0" smtClean="0"/>
              <a:t>(</a:t>
            </a:r>
            <a:r>
              <a:rPr lang="en-US" i="1" dirty="0" err="1" smtClean="0"/>
              <a:t>kaynak</a:t>
            </a:r>
            <a:r>
              <a:rPr lang="en-US" i="1" dirty="0"/>
              <a:t>: WTTC, 2014)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76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6</TotalTime>
  <Words>272</Words>
  <Application>Microsoft Macintosh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Soho</vt:lpstr>
      <vt:lpstr>Seyahat Giriş</vt:lpstr>
      <vt:lpstr>PowerPoint Presentation</vt:lpstr>
      <vt:lpstr>PowerPoint Presentation</vt:lpstr>
      <vt:lpstr>PowerPoint Presentation</vt:lpstr>
      <vt:lpstr>PowerPoint Presentation</vt:lpstr>
      <vt:lpstr>TAHMINLER 2020 -2030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Seyahat Giriş</dc:title>
  <dc:creator>azade</dc:creator>
  <cp:lastModifiedBy>azade</cp:lastModifiedBy>
  <cp:revision>2</cp:revision>
  <dcterms:created xsi:type="dcterms:W3CDTF">2017-11-06T13:55:49Z</dcterms:created>
  <dcterms:modified xsi:type="dcterms:W3CDTF">2017-11-06T14:33:57Z</dcterms:modified>
</cp:coreProperties>
</file>