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3" r:id="rId7"/>
    <p:sldId id="261"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6E9FF7E-3400-4278-BB04-B397F0964B5A}"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EA68A0-F877-4671-BB7C-0CD59D832A4A}" type="slidenum">
              <a:rPr lang="tr-TR" smtClean="0"/>
              <a:t>‹#›</a:t>
            </a:fld>
            <a:endParaRPr lang="tr-TR"/>
          </a:p>
        </p:txBody>
      </p:sp>
    </p:spTree>
    <p:extLst>
      <p:ext uri="{BB962C8B-B14F-4D97-AF65-F5344CB8AC3E}">
        <p14:creationId xmlns:p14="http://schemas.microsoft.com/office/powerpoint/2010/main" val="1715691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E9FF7E-3400-4278-BB04-B397F0964B5A}"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EA68A0-F877-4671-BB7C-0CD59D832A4A}" type="slidenum">
              <a:rPr lang="tr-TR" smtClean="0"/>
              <a:t>‹#›</a:t>
            </a:fld>
            <a:endParaRPr lang="tr-TR"/>
          </a:p>
        </p:txBody>
      </p:sp>
    </p:spTree>
    <p:extLst>
      <p:ext uri="{BB962C8B-B14F-4D97-AF65-F5344CB8AC3E}">
        <p14:creationId xmlns:p14="http://schemas.microsoft.com/office/powerpoint/2010/main" val="262079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E9FF7E-3400-4278-BB04-B397F0964B5A}"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EA68A0-F877-4671-BB7C-0CD59D832A4A}" type="slidenum">
              <a:rPr lang="tr-TR" smtClean="0"/>
              <a:t>‹#›</a:t>
            </a:fld>
            <a:endParaRPr lang="tr-TR"/>
          </a:p>
        </p:txBody>
      </p:sp>
    </p:spTree>
    <p:extLst>
      <p:ext uri="{BB962C8B-B14F-4D97-AF65-F5344CB8AC3E}">
        <p14:creationId xmlns:p14="http://schemas.microsoft.com/office/powerpoint/2010/main" val="1995679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E9FF7E-3400-4278-BB04-B397F0964B5A}"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EA68A0-F877-4671-BB7C-0CD59D832A4A}" type="slidenum">
              <a:rPr lang="tr-TR" smtClean="0"/>
              <a:t>‹#›</a:t>
            </a:fld>
            <a:endParaRPr lang="tr-TR"/>
          </a:p>
        </p:txBody>
      </p:sp>
    </p:spTree>
    <p:extLst>
      <p:ext uri="{BB962C8B-B14F-4D97-AF65-F5344CB8AC3E}">
        <p14:creationId xmlns:p14="http://schemas.microsoft.com/office/powerpoint/2010/main" val="3059981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6E9FF7E-3400-4278-BB04-B397F0964B5A}"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EA68A0-F877-4671-BB7C-0CD59D832A4A}" type="slidenum">
              <a:rPr lang="tr-TR" smtClean="0"/>
              <a:t>‹#›</a:t>
            </a:fld>
            <a:endParaRPr lang="tr-TR"/>
          </a:p>
        </p:txBody>
      </p:sp>
    </p:spTree>
    <p:extLst>
      <p:ext uri="{BB962C8B-B14F-4D97-AF65-F5344CB8AC3E}">
        <p14:creationId xmlns:p14="http://schemas.microsoft.com/office/powerpoint/2010/main" val="1820797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6E9FF7E-3400-4278-BB04-B397F0964B5A}"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EA68A0-F877-4671-BB7C-0CD59D832A4A}" type="slidenum">
              <a:rPr lang="tr-TR" smtClean="0"/>
              <a:t>‹#›</a:t>
            </a:fld>
            <a:endParaRPr lang="tr-TR"/>
          </a:p>
        </p:txBody>
      </p:sp>
    </p:spTree>
    <p:extLst>
      <p:ext uri="{BB962C8B-B14F-4D97-AF65-F5344CB8AC3E}">
        <p14:creationId xmlns:p14="http://schemas.microsoft.com/office/powerpoint/2010/main" val="341388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6E9FF7E-3400-4278-BB04-B397F0964B5A}" type="datetimeFigureOut">
              <a:rPr lang="tr-TR" smtClean="0"/>
              <a:t>10.07.2020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0EA68A0-F877-4671-BB7C-0CD59D832A4A}" type="slidenum">
              <a:rPr lang="tr-TR" smtClean="0"/>
              <a:t>‹#›</a:t>
            </a:fld>
            <a:endParaRPr lang="tr-TR"/>
          </a:p>
        </p:txBody>
      </p:sp>
    </p:spTree>
    <p:extLst>
      <p:ext uri="{BB962C8B-B14F-4D97-AF65-F5344CB8AC3E}">
        <p14:creationId xmlns:p14="http://schemas.microsoft.com/office/powerpoint/2010/main" val="1686636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6E9FF7E-3400-4278-BB04-B397F0964B5A}" type="datetimeFigureOut">
              <a:rPr lang="tr-TR" smtClean="0"/>
              <a:t>10.07.2020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0EA68A0-F877-4671-BB7C-0CD59D832A4A}" type="slidenum">
              <a:rPr lang="tr-TR" smtClean="0"/>
              <a:t>‹#›</a:t>
            </a:fld>
            <a:endParaRPr lang="tr-TR"/>
          </a:p>
        </p:txBody>
      </p:sp>
    </p:spTree>
    <p:extLst>
      <p:ext uri="{BB962C8B-B14F-4D97-AF65-F5344CB8AC3E}">
        <p14:creationId xmlns:p14="http://schemas.microsoft.com/office/powerpoint/2010/main" val="4072404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6E9FF7E-3400-4278-BB04-B397F0964B5A}" type="datetimeFigureOut">
              <a:rPr lang="tr-TR" smtClean="0"/>
              <a:t>10.07.2020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0EA68A0-F877-4671-BB7C-0CD59D832A4A}" type="slidenum">
              <a:rPr lang="tr-TR" smtClean="0"/>
              <a:t>‹#›</a:t>
            </a:fld>
            <a:endParaRPr lang="tr-TR"/>
          </a:p>
        </p:txBody>
      </p:sp>
    </p:spTree>
    <p:extLst>
      <p:ext uri="{BB962C8B-B14F-4D97-AF65-F5344CB8AC3E}">
        <p14:creationId xmlns:p14="http://schemas.microsoft.com/office/powerpoint/2010/main" val="567384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6E9FF7E-3400-4278-BB04-B397F0964B5A}"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EA68A0-F877-4671-BB7C-0CD59D832A4A}" type="slidenum">
              <a:rPr lang="tr-TR" smtClean="0"/>
              <a:t>‹#›</a:t>
            </a:fld>
            <a:endParaRPr lang="tr-TR"/>
          </a:p>
        </p:txBody>
      </p:sp>
    </p:spTree>
    <p:extLst>
      <p:ext uri="{BB962C8B-B14F-4D97-AF65-F5344CB8AC3E}">
        <p14:creationId xmlns:p14="http://schemas.microsoft.com/office/powerpoint/2010/main" val="4113951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6E9FF7E-3400-4278-BB04-B397F0964B5A}"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EA68A0-F877-4671-BB7C-0CD59D832A4A}" type="slidenum">
              <a:rPr lang="tr-TR" smtClean="0"/>
              <a:t>‹#›</a:t>
            </a:fld>
            <a:endParaRPr lang="tr-TR"/>
          </a:p>
        </p:txBody>
      </p:sp>
    </p:spTree>
    <p:extLst>
      <p:ext uri="{BB962C8B-B14F-4D97-AF65-F5344CB8AC3E}">
        <p14:creationId xmlns:p14="http://schemas.microsoft.com/office/powerpoint/2010/main" val="3690022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E9FF7E-3400-4278-BB04-B397F0964B5A}" type="datetimeFigureOut">
              <a:rPr lang="tr-TR" smtClean="0"/>
              <a:t>10.07.2020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EA68A0-F877-4671-BB7C-0CD59D832A4A}" type="slidenum">
              <a:rPr lang="tr-TR" smtClean="0"/>
              <a:t>‹#›</a:t>
            </a:fld>
            <a:endParaRPr lang="tr-TR"/>
          </a:p>
        </p:txBody>
      </p:sp>
    </p:spTree>
    <p:extLst>
      <p:ext uri="{BB962C8B-B14F-4D97-AF65-F5344CB8AC3E}">
        <p14:creationId xmlns:p14="http://schemas.microsoft.com/office/powerpoint/2010/main" val="19988055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HIRİSTİYANLIĞIN İNANÇ ESASLARI</a:t>
            </a:r>
            <a:r>
              <a:rPr lang="tr-TR" dirty="0"/>
              <a:t/>
            </a:r>
            <a:br>
              <a:rPr lang="tr-TR" dirty="0"/>
            </a:br>
            <a:endParaRPr lang="tr-TR" dirty="0"/>
          </a:p>
        </p:txBody>
      </p:sp>
      <p:sp>
        <p:nvSpPr>
          <p:cNvPr id="3" name="İçerik Yer Tutucusu 2"/>
          <p:cNvSpPr>
            <a:spLocks noGrp="1"/>
          </p:cNvSpPr>
          <p:nvPr>
            <p:ph idx="1"/>
          </p:nvPr>
        </p:nvSpPr>
        <p:spPr>
          <a:xfrm>
            <a:off x="512064" y="1036320"/>
            <a:ext cx="11326368" cy="5140643"/>
          </a:xfrm>
        </p:spPr>
        <p:txBody>
          <a:bodyPr>
            <a:normAutofit fontScale="25000" lnSpcReduction="20000"/>
          </a:bodyPr>
          <a:lstStyle/>
          <a:p>
            <a:pPr indent="450215" algn="just">
              <a:lnSpc>
                <a:spcPct val="150000"/>
              </a:lnSpc>
              <a:spcAft>
                <a:spcPts val="1000"/>
              </a:spcAft>
            </a:pPr>
            <a:r>
              <a:rPr lang="tr-TR" sz="5600" dirty="0">
                <a:latin typeface="Times New Roman" panose="02020603050405020304" pitchFamily="18" charset="0"/>
                <a:ea typeface="Calibri" panose="020F0502020204030204" pitchFamily="34" charset="0"/>
                <a:cs typeface="Times New Roman" panose="02020603050405020304" pitchFamily="18" charset="0"/>
              </a:rPr>
              <a:t>Hıristiyanlıkta inanç esasları uzun bir süreçte ve </a:t>
            </a:r>
            <a:r>
              <a:rPr lang="tr-TR" sz="5600" dirty="0" err="1">
                <a:latin typeface="Times New Roman" panose="02020603050405020304" pitchFamily="18" charset="0"/>
                <a:ea typeface="Calibri" panose="020F0502020204030204" pitchFamily="34" charset="0"/>
                <a:cs typeface="Times New Roman" panose="02020603050405020304" pitchFamily="18" charset="0"/>
              </a:rPr>
              <a:t>konsil</a:t>
            </a:r>
            <a:r>
              <a:rPr lang="tr-TR" sz="5600" dirty="0">
                <a:latin typeface="Times New Roman" panose="02020603050405020304" pitchFamily="18" charset="0"/>
                <a:ea typeface="Calibri" panose="020F0502020204030204" pitchFamily="34" charset="0"/>
                <a:cs typeface="Times New Roman" panose="02020603050405020304" pitchFamily="18" charset="0"/>
              </a:rPr>
              <a:t> kararlarıyla belirlenmiştir. İlk Havariler </a:t>
            </a:r>
            <a:r>
              <a:rPr lang="tr-TR" sz="5600" dirty="0" err="1">
                <a:latin typeface="Times New Roman" panose="02020603050405020304" pitchFamily="18" charset="0"/>
                <a:ea typeface="Calibri" panose="020F0502020204030204" pitchFamily="34" charset="0"/>
                <a:cs typeface="Times New Roman" panose="02020603050405020304" pitchFamily="18" charset="0"/>
              </a:rPr>
              <a:t>Konsilinden</a:t>
            </a:r>
            <a:r>
              <a:rPr lang="tr-TR" sz="5600" dirty="0">
                <a:latin typeface="Times New Roman" panose="02020603050405020304" pitchFamily="18" charset="0"/>
                <a:ea typeface="Calibri" panose="020F0502020204030204" pitchFamily="34" charset="0"/>
                <a:cs typeface="Times New Roman" panose="02020603050405020304" pitchFamily="18" charset="0"/>
              </a:rPr>
              <a:t> başlayarak özellikle 4. ve 5. yüzyıllarda yapılan </a:t>
            </a:r>
            <a:r>
              <a:rPr lang="tr-TR" sz="5600" dirty="0" err="1">
                <a:latin typeface="Times New Roman" panose="02020603050405020304" pitchFamily="18" charset="0"/>
                <a:ea typeface="Calibri" panose="020F0502020204030204" pitchFamily="34" charset="0"/>
                <a:cs typeface="Times New Roman" panose="02020603050405020304" pitchFamily="18" charset="0"/>
              </a:rPr>
              <a:t>konsillerde</a:t>
            </a:r>
            <a:r>
              <a:rPr lang="tr-TR" sz="5600" dirty="0">
                <a:latin typeface="Times New Roman" panose="02020603050405020304" pitchFamily="18" charset="0"/>
                <a:ea typeface="Calibri" panose="020F0502020204030204" pitchFamily="34" charset="0"/>
                <a:cs typeface="Times New Roman" panose="02020603050405020304" pitchFamily="18" charset="0"/>
              </a:rPr>
              <a:t> belirlenen esaslar Hıristiyanlık inanç sistemini oluşturmuştur.  Daha sonraki </a:t>
            </a:r>
            <a:r>
              <a:rPr lang="tr-TR" sz="5600" dirty="0" err="1">
                <a:latin typeface="Times New Roman" panose="02020603050405020304" pitchFamily="18" charset="0"/>
                <a:ea typeface="Calibri" panose="020F0502020204030204" pitchFamily="34" charset="0"/>
                <a:cs typeface="Times New Roman" panose="02020603050405020304" pitchFamily="18" charset="0"/>
              </a:rPr>
              <a:t>Konsillerde</a:t>
            </a:r>
            <a:r>
              <a:rPr lang="tr-TR" sz="5600" dirty="0">
                <a:latin typeface="Times New Roman" panose="02020603050405020304" pitchFamily="18" charset="0"/>
                <a:ea typeface="Calibri" panose="020F0502020204030204" pitchFamily="34" charset="0"/>
                <a:cs typeface="Times New Roman" panose="02020603050405020304" pitchFamily="18" charset="0"/>
              </a:rPr>
              <a:t> de diğer konular yanında, inançla ilgili olanlar bir esasa bağlanmaya çalışılmıştır. </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sz="5600" dirty="0">
                <a:latin typeface="Times New Roman" panose="02020603050405020304" pitchFamily="18" charset="0"/>
                <a:ea typeface="Calibri" panose="020F0502020204030204" pitchFamily="34" charset="0"/>
                <a:cs typeface="Times New Roman" panose="02020603050405020304" pitchFamily="18" charset="0"/>
              </a:rPr>
              <a:t>İnanç esaslarında Kiliseler içinde </a:t>
            </a:r>
            <a:r>
              <a:rPr lang="tr-TR" sz="5600" dirty="0" err="1">
                <a:latin typeface="Times New Roman" panose="02020603050405020304" pitchFamily="18" charset="0"/>
                <a:ea typeface="Calibri" panose="020F0502020204030204" pitchFamily="34" charset="0"/>
                <a:cs typeface="Times New Roman" panose="02020603050405020304" pitchFamily="18" charset="0"/>
              </a:rPr>
              <a:t>mezheplerarası</a:t>
            </a:r>
            <a:r>
              <a:rPr lang="tr-TR" sz="5600" dirty="0">
                <a:latin typeface="Times New Roman" panose="02020603050405020304" pitchFamily="18" charset="0"/>
                <a:ea typeface="Calibri" panose="020F0502020204030204" pitchFamily="34" charset="0"/>
                <a:cs typeface="Times New Roman" panose="02020603050405020304" pitchFamily="18" charset="0"/>
              </a:rPr>
              <a:t> ortak konular bulunduğu gibi farklı olanlar da vardır. Havariler </a:t>
            </a:r>
            <a:r>
              <a:rPr lang="tr-TR" sz="5600" dirty="0" err="1">
                <a:latin typeface="Times New Roman" panose="02020603050405020304" pitchFamily="18" charset="0"/>
                <a:ea typeface="Calibri" panose="020F0502020204030204" pitchFamily="34" charset="0"/>
                <a:cs typeface="Times New Roman" panose="02020603050405020304" pitchFamily="18" charset="0"/>
              </a:rPr>
              <a:t>Kredosu</a:t>
            </a:r>
            <a:r>
              <a:rPr lang="tr-TR" sz="5600" dirty="0">
                <a:latin typeface="Times New Roman" panose="02020603050405020304" pitchFamily="18" charset="0"/>
                <a:ea typeface="Calibri" panose="020F0502020204030204" pitchFamily="34" charset="0"/>
                <a:cs typeface="Times New Roman" panose="02020603050405020304" pitchFamily="18" charset="0"/>
              </a:rPr>
              <a:t> genel olarak bütün Hıristiyanlarca kabul edilmiştir. 4. yüzyıla ait 12 maddeli Havariler </a:t>
            </a:r>
            <a:r>
              <a:rPr lang="tr-TR" sz="5600" dirty="0" err="1">
                <a:latin typeface="Times New Roman" panose="02020603050405020304" pitchFamily="18" charset="0"/>
                <a:ea typeface="Calibri" panose="020F0502020204030204" pitchFamily="34" charset="0"/>
                <a:cs typeface="Times New Roman" panose="02020603050405020304" pitchFamily="18" charset="0"/>
              </a:rPr>
              <a:t>Kredosu</a:t>
            </a:r>
            <a:r>
              <a:rPr lang="tr-TR" sz="5600" dirty="0">
                <a:latin typeface="Times New Roman" panose="02020603050405020304" pitchFamily="18" charset="0"/>
                <a:ea typeface="Calibri" panose="020F0502020204030204" pitchFamily="34" charset="0"/>
                <a:cs typeface="Times New Roman" panose="02020603050405020304" pitchFamily="18" charset="0"/>
              </a:rPr>
              <a:t> şu şekildedir:</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1- Ben, Tanrıya, kudretli Babaya</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2- Ve O’nun Biricik Oğlu Rab </a:t>
            </a:r>
            <a:r>
              <a:rPr lang="tr-TR" sz="5600" dirty="0" err="1">
                <a:latin typeface="Times New Roman" panose="02020603050405020304" pitchFamily="18" charset="0"/>
                <a:ea typeface="Calibri" panose="020F0502020204030204" pitchFamily="34" charset="0"/>
                <a:cs typeface="Times New Roman" panose="02020603050405020304" pitchFamily="18" charset="0"/>
              </a:rPr>
              <a:t>İsaya</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3- Bakire Meryem ve Kutsal Ruhtan doğmuş olduğuna</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4- </a:t>
            </a:r>
            <a:r>
              <a:rPr lang="tr-TR" sz="5600" dirty="0" err="1">
                <a:latin typeface="Times New Roman" panose="02020603050405020304" pitchFamily="18" charset="0"/>
                <a:ea typeface="Calibri" panose="020F0502020204030204" pitchFamily="34" charset="0"/>
                <a:cs typeface="Times New Roman" panose="02020603050405020304" pitchFamily="18" charset="0"/>
              </a:rPr>
              <a:t>Pilatus</a:t>
            </a:r>
            <a:r>
              <a:rPr lang="tr-TR" sz="5600" dirty="0">
                <a:latin typeface="Times New Roman" panose="02020603050405020304" pitchFamily="18" charset="0"/>
                <a:ea typeface="Calibri" panose="020F0502020204030204" pitchFamily="34" charset="0"/>
                <a:cs typeface="Times New Roman" panose="02020603050405020304" pitchFamily="18" charset="0"/>
              </a:rPr>
              <a:t> zamanında çarmıha gerildiğine, öldüğüne ve gömüldüğüne</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5- Üçüncü gün ölüler arasından dirildiğine</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6- Göklere yükseldiğine</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7- Babanın sağında oturduğuna</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8- Oradan ölüleri ve dirileri yargılamak üzere ineceğine</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9- Ve Kutsal Ruha</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10- Kutsal Kiliseye</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11- Günahların Bağışlanacağına</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12- Ölülerin Dirileceğine, Sonsuz Hayata, inanırım.</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Bef>
                <a:spcPts val="0"/>
              </a:spcBef>
            </a:pPr>
            <a:r>
              <a:rPr lang="tr-TR" sz="5600" dirty="0">
                <a:latin typeface="Times New Roman" panose="02020603050405020304" pitchFamily="18" charset="0"/>
                <a:ea typeface="Calibri" panose="020F0502020204030204" pitchFamily="34" charset="0"/>
                <a:cs typeface="Times New Roman" panose="02020603050405020304" pitchFamily="18" charset="0"/>
              </a:rPr>
              <a:t>Havariler </a:t>
            </a:r>
            <a:r>
              <a:rPr lang="tr-TR" sz="5600" dirty="0" err="1">
                <a:latin typeface="Times New Roman" panose="02020603050405020304" pitchFamily="18" charset="0"/>
                <a:ea typeface="Calibri" panose="020F0502020204030204" pitchFamily="34" charset="0"/>
                <a:cs typeface="Times New Roman" panose="02020603050405020304" pitchFamily="18" charset="0"/>
              </a:rPr>
              <a:t>Kredosu</a:t>
            </a:r>
            <a:r>
              <a:rPr lang="tr-TR" sz="5600" dirty="0">
                <a:latin typeface="Times New Roman" panose="02020603050405020304" pitchFamily="18" charset="0"/>
                <a:ea typeface="Calibri" panose="020F0502020204030204" pitchFamily="34" charset="0"/>
                <a:cs typeface="Times New Roman" panose="02020603050405020304" pitchFamily="18" charset="0"/>
              </a:rPr>
              <a:t> Tanrı, İsa (Oğul) ve Kutsal Ruh gibi üç madde etrafında kümelenir. Kutsal Ruh aynı zamanda Kilise ile ilgilidir. Bundan dolayı Hıristiyan inanç esasları Hıristiyanlığa özgü Teslis (Üçleme) olarak bilinir. </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sz="5600" dirty="0">
                <a:latin typeface="Times New Roman" panose="02020603050405020304" pitchFamily="18" charset="0"/>
                <a:ea typeface="Calibri" panose="020F0502020204030204" pitchFamily="34" charset="0"/>
                <a:cs typeface="Times New Roman" panose="02020603050405020304" pitchFamily="18" charset="0"/>
              </a:rPr>
              <a:t>Teslis yanında, </a:t>
            </a:r>
            <a:r>
              <a:rPr lang="tr-TR" sz="5600" dirty="0" err="1">
                <a:latin typeface="Times New Roman" panose="02020603050405020304" pitchFamily="18" charset="0"/>
                <a:ea typeface="Calibri" panose="020F0502020204030204" pitchFamily="34" charset="0"/>
                <a:cs typeface="Times New Roman" panose="02020603050405020304" pitchFamily="18" charset="0"/>
              </a:rPr>
              <a:t>Hıristyanlıkta</a:t>
            </a:r>
            <a:r>
              <a:rPr lang="tr-TR" sz="5600" dirty="0">
                <a:latin typeface="Times New Roman" panose="02020603050405020304" pitchFamily="18" charset="0"/>
                <a:ea typeface="Calibri" panose="020F0502020204030204" pitchFamily="34" charset="0"/>
                <a:cs typeface="Times New Roman" panose="02020603050405020304" pitchFamily="18" charset="0"/>
              </a:rPr>
              <a:t> melek, ahiret, kurtuluş ve </a:t>
            </a:r>
            <a:r>
              <a:rPr lang="tr-TR" sz="5600" dirty="0" err="1">
                <a:latin typeface="Times New Roman" panose="02020603050405020304" pitchFamily="18" charset="0"/>
                <a:ea typeface="Calibri" panose="020F0502020204030204" pitchFamily="34" charset="0"/>
                <a:cs typeface="Times New Roman" panose="02020603050405020304" pitchFamily="18" charset="0"/>
              </a:rPr>
              <a:t>mesih</a:t>
            </a:r>
            <a:r>
              <a:rPr lang="tr-TR" sz="5600" dirty="0">
                <a:latin typeface="Times New Roman" panose="02020603050405020304" pitchFamily="18" charset="0"/>
                <a:ea typeface="Calibri" panose="020F0502020204030204" pitchFamily="34" charset="0"/>
                <a:cs typeface="Times New Roman" panose="02020603050405020304" pitchFamily="18" charset="0"/>
              </a:rPr>
              <a:t> hakkında inançlar vardır.</a:t>
            </a:r>
            <a:endParaRPr lang="tr-TR" sz="56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0168663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48640" y="536448"/>
            <a:ext cx="10805160" cy="6498336"/>
          </a:xfrm>
        </p:spPr>
        <p:txBody>
          <a:bodyPr>
            <a:normAutofit fontScale="47500" lnSpcReduction="20000"/>
          </a:bodyPr>
          <a:lstStyle/>
          <a:p>
            <a:pPr indent="450215" algn="just">
              <a:lnSpc>
                <a:spcPct val="150000"/>
              </a:lnSpc>
              <a:spcAft>
                <a:spcPts val="1000"/>
              </a:spcAft>
            </a:pPr>
            <a:r>
              <a:rPr lang="tr-TR" b="1" dirty="0">
                <a:latin typeface="Times New Roman" panose="02020603050405020304" pitchFamily="18" charset="0"/>
                <a:ea typeface="Calibri" panose="020F0502020204030204" pitchFamily="34" charset="0"/>
                <a:cs typeface="Times New Roman" panose="02020603050405020304" pitchFamily="18" charset="0"/>
              </a:rPr>
              <a:t>Tanrı</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Hıristiyanlıkta Tanrı inancının temelinde Teslis unsuru vardır. Matta İncilinde Mesih-İsa’nın Havarilerine “Baba, Oğul ve Kutsal Ruh adıyla vaftiz edin.” (Matta 28:19) şeklinde emir verdiği belirtilir. Bu emir, Teslisin temel dayanağıdır. Bu konuda tartışmalar ortaya çıkmış, tartışmalara çözüm bulmak için </a:t>
            </a:r>
            <a:r>
              <a:rPr lang="tr-TR" dirty="0" err="1">
                <a:latin typeface="Times New Roman" panose="02020603050405020304" pitchFamily="18" charset="0"/>
                <a:ea typeface="Calibri" panose="020F0502020204030204" pitchFamily="34" charset="0"/>
                <a:cs typeface="Times New Roman" panose="02020603050405020304" pitchFamily="18" charset="0"/>
              </a:rPr>
              <a:t>konsiller</a:t>
            </a:r>
            <a:r>
              <a:rPr lang="tr-TR" dirty="0">
                <a:latin typeface="Times New Roman" panose="02020603050405020304" pitchFamily="18" charset="0"/>
                <a:ea typeface="Calibri" panose="020F0502020204030204" pitchFamily="34" charset="0"/>
                <a:cs typeface="Times New Roman" panose="02020603050405020304" pitchFamily="18" charset="0"/>
              </a:rPr>
              <a:t> düzenlenmiştir.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Havariler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Konsili’nden</a:t>
            </a:r>
            <a:r>
              <a:rPr lang="tr-TR" dirty="0">
                <a:latin typeface="Times New Roman" panose="02020603050405020304" pitchFamily="18" charset="0"/>
                <a:ea typeface="Calibri" panose="020F0502020204030204" pitchFamily="34" charset="0"/>
                <a:cs typeface="Times New Roman" panose="02020603050405020304" pitchFamily="18" charset="0"/>
              </a:rPr>
              <a:t> sonra gerçekleşen 325 tarihli İznik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Baba’nın ve Oğul’un; 381 yılında İstanbul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ise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Tanrılığı karara bağlanmıştır. Böylece Baba, Oğul ve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Ruh’tan</a:t>
            </a:r>
            <a:r>
              <a:rPr lang="tr-TR" dirty="0">
                <a:latin typeface="Times New Roman" panose="02020603050405020304" pitchFamily="18" charset="0"/>
                <a:ea typeface="Calibri" panose="020F0502020204030204" pitchFamily="34" charset="0"/>
                <a:cs typeface="Times New Roman" panose="02020603050405020304" pitchFamily="18" charset="0"/>
              </a:rPr>
              <a:t> oluşan Teslis İnancı ortaya çıkmıştır.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Günümüzde Hıristiyanlar, çok küçük bir grup hariç, teslis (üçlü birlik) inancına sahiptir. Bununla beraber Hıristiyanlar arasında tarihten günümüze tek Tanrı inancına sahip gruplar olmuştur. Tarihçe kısmında anlattığımız gibi Hıristiyanlığın başlangıç döneminde yaşayan </a:t>
            </a:r>
            <a:r>
              <a:rPr lang="tr-TR" dirty="0" err="1">
                <a:latin typeface="Times New Roman" panose="02020603050405020304" pitchFamily="18" charset="0"/>
                <a:ea typeface="Calibri" panose="020F0502020204030204" pitchFamily="34" charset="0"/>
                <a:cs typeface="Times New Roman" panose="02020603050405020304" pitchFamily="18" charset="0"/>
              </a:rPr>
              <a:t>Ebiyonitler</a:t>
            </a:r>
            <a:r>
              <a:rPr lang="tr-TR" dirty="0">
                <a:latin typeface="Times New Roman" panose="02020603050405020304" pitchFamily="18" charset="0"/>
                <a:ea typeface="Calibri" panose="020F0502020204030204" pitchFamily="34" charset="0"/>
                <a:cs typeface="Times New Roman" panose="02020603050405020304" pitchFamily="18" charset="0"/>
              </a:rPr>
              <a:t> ve III. asırda yaşayan Samsatlı </a:t>
            </a:r>
            <a:r>
              <a:rPr lang="tr-TR" dirty="0" err="1">
                <a:latin typeface="Times New Roman" panose="02020603050405020304" pitchFamily="18" charset="0"/>
                <a:ea typeface="Calibri" panose="020F0502020204030204" pitchFamily="34" charset="0"/>
                <a:cs typeface="Times New Roman" panose="02020603050405020304" pitchFamily="18" charset="0"/>
              </a:rPr>
              <a:t>Pavlus</a:t>
            </a:r>
            <a:r>
              <a:rPr lang="tr-TR" dirty="0">
                <a:latin typeface="Times New Roman" panose="02020603050405020304" pitchFamily="18" charset="0"/>
                <a:ea typeface="Calibri" panose="020F0502020204030204" pitchFamily="34" charset="0"/>
                <a:cs typeface="Times New Roman" panose="02020603050405020304" pitchFamily="18" charset="0"/>
              </a:rPr>
              <a:t> teslisi kabul etmeyenlerdendir. XVI. asırda yaşayan Hıristiyan düşünürlerden olan </a:t>
            </a:r>
            <a:r>
              <a:rPr lang="tr-TR" dirty="0" err="1">
                <a:latin typeface="Times New Roman" panose="02020603050405020304" pitchFamily="18" charset="0"/>
                <a:ea typeface="Calibri" panose="020F0502020204030204" pitchFamily="34" charset="0"/>
                <a:cs typeface="Times New Roman" panose="02020603050405020304" pitchFamily="18" charset="0"/>
              </a:rPr>
              <a:t>Michel</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Servetus</a:t>
            </a:r>
            <a:r>
              <a:rPr lang="tr-TR" dirty="0">
                <a:latin typeface="Times New Roman" panose="02020603050405020304" pitchFamily="18" charset="0"/>
                <a:ea typeface="Calibri" panose="020F0502020204030204" pitchFamily="34" charset="0"/>
                <a:cs typeface="Times New Roman" panose="02020603050405020304" pitchFamily="18" charset="0"/>
              </a:rPr>
              <a:t> da üçlü tanrı inancını kabul etmediği için Katolik Kilisesi tarafından ölüme mahkûm edilmiş, Protestanlığın önderlerinden olan </a:t>
            </a:r>
            <a:r>
              <a:rPr lang="tr-TR" dirty="0" err="1">
                <a:latin typeface="Times New Roman" panose="02020603050405020304" pitchFamily="18" charset="0"/>
                <a:ea typeface="Calibri" panose="020F0502020204030204" pitchFamily="34" charset="0"/>
                <a:cs typeface="Times New Roman" panose="02020603050405020304" pitchFamily="18" charset="0"/>
              </a:rPr>
              <a:t>Calvin</a:t>
            </a:r>
            <a:r>
              <a:rPr lang="tr-TR" dirty="0">
                <a:latin typeface="Times New Roman" panose="02020603050405020304" pitchFamily="18" charset="0"/>
                <a:ea typeface="Calibri" panose="020F0502020204030204" pitchFamily="34" charset="0"/>
                <a:cs typeface="Times New Roman" panose="02020603050405020304" pitchFamily="18" charset="0"/>
              </a:rPr>
              <a:t> tarafından da Cenevre’de yakılarak öldürülmüştür. Bunlar gibi tarihte teslisi kabul etmeyen başka kişi ve gruplar da olmuştur.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Günümüzde de </a:t>
            </a:r>
            <a:r>
              <a:rPr lang="tr-TR" dirty="0" err="1">
                <a:latin typeface="Times New Roman" panose="02020603050405020304" pitchFamily="18" charset="0"/>
                <a:ea typeface="Calibri" panose="020F0502020204030204" pitchFamily="34" charset="0"/>
                <a:cs typeface="Times New Roman" panose="02020603050405020304" pitchFamily="18" charset="0"/>
              </a:rPr>
              <a:t>Üniteryenler</a:t>
            </a:r>
            <a:r>
              <a:rPr lang="tr-TR" dirty="0">
                <a:latin typeface="Times New Roman" panose="02020603050405020304" pitchFamily="18" charset="0"/>
                <a:ea typeface="Calibri" panose="020F0502020204030204" pitchFamily="34" charset="0"/>
                <a:cs typeface="Times New Roman" panose="02020603050405020304" pitchFamily="18" charset="0"/>
              </a:rPr>
              <a:t>, teslis inancını reddeden az sayıdaki teslis karşıtı Hıristiyanları temsil eder. Bununla beraber, Hıristiyan mezhepleri arasında Tanrı’nın tek öz ile Baba, Oğul ve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Ruh’tan</a:t>
            </a:r>
            <a:r>
              <a:rPr lang="tr-TR" dirty="0">
                <a:latin typeface="Times New Roman" panose="02020603050405020304" pitchFamily="18" charset="0"/>
                <a:ea typeface="Calibri" panose="020F0502020204030204" pitchFamily="34" charset="0"/>
                <a:cs typeface="Times New Roman" panose="02020603050405020304" pitchFamily="18" charset="0"/>
              </a:rPr>
              <a:t> oluşan üç kişiden oluştuğu konusunda geniş bir mutabakat vardır.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Hıristiyanların Tanrı inancı konusunda üzerinde geniş mutabakatları olan metin İznik İnanç Bildirgesi adını taşımaktadır. Kadıköy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daha önce İznik ve İstanbul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meydana getirilen inanç bildirgesi (</a:t>
            </a:r>
            <a:r>
              <a:rPr lang="tr-TR" dirty="0" err="1">
                <a:latin typeface="Times New Roman" panose="02020603050405020304" pitchFamily="18" charset="0"/>
                <a:ea typeface="Calibri" panose="020F0502020204030204" pitchFamily="34" charset="0"/>
                <a:cs typeface="Times New Roman" panose="02020603050405020304" pitchFamily="18" charset="0"/>
              </a:rPr>
              <a:t>kredo</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itikatname</a:t>
            </a:r>
            <a:r>
              <a:rPr lang="tr-TR" dirty="0">
                <a:latin typeface="Times New Roman" panose="02020603050405020304" pitchFamily="18" charset="0"/>
                <a:ea typeface="Calibri" panose="020F0502020204030204" pitchFamily="34" charset="0"/>
                <a:cs typeface="Times New Roman" panose="02020603050405020304" pitchFamily="18" charset="0"/>
              </a:rPr>
              <a:t>) zaman içinde çıkan anlaşmazlıklar göz önünde bulundurularak revize edildi. Yeniden düzenlenen metin Kadıköy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İznik İnanç Bildirgesi adıyla yayınlandı. Bu bildirgenin Tanrı konusundaki kısmı şöyledir:</a:t>
            </a:r>
            <a:r>
              <a:rPr lang="tr-TR" b="1" i="1" dirty="0">
                <a:latin typeface="Times New Roman" panose="02020603050405020304" pitchFamily="18" charset="0"/>
                <a:ea typeface="Calibri" panose="020F0502020204030204" pitchFamily="34" charset="0"/>
                <a:cs typeface="Times New Roman" panose="02020603050405020304" pitchFamily="18" charset="0"/>
              </a:rPr>
              <a:t> </a:t>
            </a:r>
            <a:r>
              <a:rPr lang="tr-TR" i="1" dirty="0">
                <a:latin typeface="Times New Roman" panose="02020603050405020304" pitchFamily="18" charset="0"/>
                <a:ea typeface="Calibri" panose="020F0502020204030204" pitchFamily="34" charset="0"/>
                <a:cs typeface="Times New Roman" panose="02020603050405020304" pitchFamily="18" charset="0"/>
              </a:rPr>
              <a:t>“Göklerin ve dünyanın yaratıcısına, görünen ve görünmeyen her şeye gücü yeten yaratıcı tek bir Baba Tanrı’ya iman ediyoruz.</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i="1" dirty="0">
                <a:latin typeface="Times New Roman" panose="02020603050405020304" pitchFamily="18" charset="0"/>
                <a:ea typeface="Calibri" panose="020F0502020204030204" pitchFamily="34" charset="0"/>
                <a:cs typeface="Times New Roman" panose="02020603050405020304" pitchFamily="18" charset="0"/>
              </a:rPr>
              <a:t>Tanrı’nın tek Oğlu, sonsuzluktan beri Baba’nın bağrında olan, Tanrı’dan Tanrı, Işık’tan Işık, gerçek Tanrı’dan gerçek Tanrı, ezelden beri var olan, yaratılmamış, Baba ile aynı öze sahip Rab İsa Mesih’e iman ediyoruz. Onun aracılığıyla her şey yaratıldı. Bizler ve bizim kurtuluşumuz için o göksel ortamdan geldi. Kutsal Ruh aracılığı ile Bakire Meryem’den doğdu ve beden aldı. Bizim için </a:t>
            </a:r>
            <a:r>
              <a:rPr lang="tr-TR" i="1" dirty="0" err="1">
                <a:latin typeface="Times New Roman" panose="02020603050405020304" pitchFamily="18" charset="0"/>
                <a:ea typeface="Calibri" panose="020F0502020204030204" pitchFamily="34" charset="0"/>
                <a:cs typeface="Times New Roman" panose="02020603050405020304" pitchFamily="18" charset="0"/>
              </a:rPr>
              <a:t>Pontius</a:t>
            </a:r>
            <a:r>
              <a:rPr lang="tr-TR" i="1" dirty="0">
                <a:latin typeface="Times New Roman" panose="02020603050405020304" pitchFamily="18" charset="0"/>
                <a:ea typeface="Calibri" panose="020F0502020204030204" pitchFamily="34" charset="0"/>
                <a:cs typeface="Times New Roman" panose="02020603050405020304" pitchFamily="18" charset="0"/>
              </a:rPr>
              <a:t> </a:t>
            </a:r>
            <a:r>
              <a:rPr lang="tr-TR" i="1" dirty="0" err="1">
                <a:latin typeface="Times New Roman" panose="02020603050405020304" pitchFamily="18" charset="0"/>
                <a:ea typeface="Calibri" panose="020F0502020204030204" pitchFamily="34" charset="0"/>
                <a:cs typeface="Times New Roman" panose="02020603050405020304" pitchFamily="18" charset="0"/>
              </a:rPr>
              <a:t>Pilatus</a:t>
            </a:r>
            <a:r>
              <a:rPr lang="tr-TR" i="1" dirty="0">
                <a:latin typeface="Times New Roman" panose="02020603050405020304" pitchFamily="18" charset="0"/>
                <a:ea typeface="Calibri" panose="020F0502020204030204" pitchFamily="34" charset="0"/>
                <a:cs typeface="Times New Roman" panose="02020603050405020304" pitchFamily="18" charset="0"/>
              </a:rPr>
              <a:t> tarafından çarmıha gerildi, öldü ve gömüldü.</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473582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36448" y="609600"/>
            <a:ext cx="10817352" cy="5567363"/>
          </a:xfrm>
        </p:spPr>
        <p:txBody>
          <a:bodyPr>
            <a:normAutofit fontScale="55000" lnSpcReduction="20000"/>
          </a:bodyPr>
          <a:lstStyle/>
          <a:p>
            <a:pPr indent="449580" algn="just">
              <a:lnSpc>
                <a:spcPct val="115000"/>
              </a:lnSpc>
              <a:spcAft>
                <a:spcPts val="1000"/>
              </a:spcAft>
            </a:pPr>
            <a:r>
              <a:rPr lang="tr-TR" i="1" dirty="0">
                <a:latin typeface="Times New Roman" panose="02020603050405020304" pitchFamily="18" charset="0"/>
                <a:ea typeface="Calibri" panose="020F0502020204030204" pitchFamily="34" charset="0"/>
                <a:cs typeface="Times New Roman" panose="02020603050405020304" pitchFamily="18" charset="0"/>
              </a:rPr>
              <a:t>Kutsal Yazılarda belirtildiği gibi üçüncü gün dirildi, göğe yükseldi ve Baba’nın sağ tarafına oturdu. Yaşayanları ve ölüleri yargılamak üzere yücelikle geri dönecek ve egemenliği sonsuza kadar sürecektir.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i="1" dirty="0">
                <a:latin typeface="Times New Roman" panose="02020603050405020304" pitchFamily="18" charset="0"/>
                <a:ea typeface="Calibri" panose="020F0502020204030204" pitchFamily="34" charset="0"/>
                <a:cs typeface="Times New Roman" panose="02020603050405020304" pitchFamily="18" charset="0"/>
              </a:rPr>
              <a:t>Baba’dan (ve Oğul’dan) gelen, yaşam veren </a:t>
            </a:r>
            <a:r>
              <a:rPr lang="tr-TR" i="1" dirty="0" err="1">
                <a:latin typeface="Times New Roman" panose="02020603050405020304" pitchFamily="18" charset="0"/>
                <a:ea typeface="Calibri" panose="020F0502020204030204" pitchFamily="34" charset="0"/>
                <a:cs typeface="Times New Roman" panose="02020603050405020304" pitchFamily="18" charset="0"/>
              </a:rPr>
              <a:t>Rab’be</a:t>
            </a:r>
            <a:r>
              <a:rPr lang="tr-TR" i="1" dirty="0">
                <a:latin typeface="Times New Roman" panose="02020603050405020304" pitchFamily="18" charset="0"/>
                <a:ea typeface="Calibri" panose="020F0502020204030204" pitchFamily="34" charset="0"/>
                <a:cs typeface="Times New Roman" panose="02020603050405020304" pitchFamily="18" charset="0"/>
              </a:rPr>
              <a:t>, Kutsal </a:t>
            </a:r>
            <a:r>
              <a:rPr lang="tr-TR" i="1" dirty="0" err="1">
                <a:latin typeface="Times New Roman" panose="02020603050405020304" pitchFamily="18" charset="0"/>
                <a:ea typeface="Calibri" panose="020F0502020204030204" pitchFamily="34" charset="0"/>
                <a:cs typeface="Times New Roman" panose="02020603050405020304" pitchFamily="18" charset="0"/>
              </a:rPr>
              <a:t>Ruh’a</a:t>
            </a:r>
            <a:r>
              <a:rPr lang="tr-TR" i="1" dirty="0">
                <a:latin typeface="Times New Roman" panose="02020603050405020304" pitchFamily="18" charset="0"/>
                <a:ea typeface="Calibri" panose="020F0502020204030204" pitchFamily="34" charset="0"/>
                <a:cs typeface="Times New Roman" panose="02020603050405020304" pitchFamily="18" charset="0"/>
              </a:rPr>
              <a:t> iman ediyoruz. Baba ve Oğul’la birlikte ona da tapınıp yüceltiyoruz. O, peygamberler aracılığıyla konuştu…”</a:t>
            </a:r>
            <a:r>
              <a:rPr lang="tr-TR" dirty="0">
                <a:latin typeface="Times New Roman" panose="02020603050405020304" pitchFamily="18" charset="0"/>
                <a:ea typeface="Calibri" panose="020F0502020204030204" pitchFamily="34" charset="0"/>
                <a:cs typeface="Times New Roman" panose="02020603050405020304" pitchFamily="18" charset="0"/>
              </a:rPr>
              <a:t> Hıristiyanlar arasında tanrı inancı konusundaki ihtilaflardan birisi de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kaynağı konusundadır. </a:t>
            </a:r>
            <a:r>
              <a:rPr lang="tr-TR" dirty="0" err="1">
                <a:latin typeface="Times New Roman" panose="02020603050405020304" pitchFamily="18" charset="0"/>
                <a:ea typeface="Calibri" panose="020F0502020204030204" pitchFamily="34" charset="0"/>
                <a:cs typeface="Times New Roman" panose="02020603050405020304" pitchFamily="18" charset="0"/>
              </a:rPr>
              <a:t>Yuhanna</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İncili’nde</a:t>
            </a:r>
            <a:r>
              <a:rPr lang="tr-TR" dirty="0">
                <a:latin typeface="Times New Roman" panose="02020603050405020304" pitchFamily="18" charset="0"/>
                <a:ea typeface="Calibri" panose="020F0502020204030204" pitchFamily="34" charset="0"/>
                <a:cs typeface="Times New Roman" panose="02020603050405020304" pitchFamily="18" charset="0"/>
              </a:rPr>
              <a:t> yer alan “Ruh Baba’dan gelir” ifadesine dayanılarak 325 İznik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Baba’dan geldiği kabul edilmişti. Ancak özellikle </a:t>
            </a:r>
            <a:r>
              <a:rPr lang="tr-TR" dirty="0" err="1">
                <a:latin typeface="Times New Roman" panose="02020603050405020304" pitchFamily="18" charset="0"/>
                <a:ea typeface="Calibri" panose="020F0502020204030204" pitchFamily="34" charset="0"/>
                <a:cs typeface="Times New Roman" panose="02020603050405020304" pitchFamily="18" charset="0"/>
              </a:rPr>
              <a:t>İber</a:t>
            </a:r>
            <a:r>
              <a:rPr lang="tr-TR" dirty="0">
                <a:latin typeface="Times New Roman" panose="02020603050405020304" pitchFamily="18" charset="0"/>
                <a:ea typeface="Calibri" panose="020F0502020204030204" pitchFamily="34" charset="0"/>
                <a:cs typeface="Times New Roman" panose="02020603050405020304" pitchFamily="18" charset="0"/>
              </a:rPr>
              <a:t> Yarımadasında </a:t>
            </a:r>
            <a:r>
              <a:rPr lang="tr-TR" dirty="0" err="1">
                <a:latin typeface="Times New Roman" panose="02020603050405020304" pitchFamily="18" charset="0"/>
                <a:ea typeface="Calibri" panose="020F0502020204030204" pitchFamily="34" charset="0"/>
                <a:cs typeface="Times New Roman" panose="02020603050405020304" pitchFamily="18" charset="0"/>
              </a:rPr>
              <a:t>Ariusçu</a:t>
            </a:r>
            <a:r>
              <a:rPr lang="tr-TR" dirty="0">
                <a:latin typeface="Times New Roman" panose="02020603050405020304" pitchFamily="18" charset="0"/>
                <a:ea typeface="Calibri" panose="020F0502020204030204" pitchFamily="34" charset="0"/>
                <a:cs typeface="Times New Roman" panose="02020603050405020304" pitchFamily="18" charset="0"/>
              </a:rPr>
              <a:t> fikirler yayılmaya başlayınca gerçekleştirilen 589 yılında </a:t>
            </a:r>
            <a:r>
              <a:rPr lang="tr-TR" dirty="0" err="1">
                <a:latin typeface="Times New Roman" panose="02020603050405020304" pitchFamily="18" charset="0"/>
                <a:ea typeface="Calibri" panose="020F0502020204030204" pitchFamily="34" charset="0"/>
                <a:cs typeface="Times New Roman" panose="02020603050405020304" pitchFamily="18" charset="0"/>
              </a:rPr>
              <a:t>Toledo’da</a:t>
            </a:r>
            <a:r>
              <a:rPr lang="tr-TR" dirty="0">
                <a:latin typeface="Times New Roman" panose="02020603050405020304" pitchFamily="18" charset="0"/>
                <a:ea typeface="Calibri" panose="020F0502020204030204" pitchFamily="34" charset="0"/>
                <a:cs typeface="Times New Roman" panose="02020603050405020304" pitchFamily="18" charset="0"/>
              </a:rPr>
              <a:t> yapılan yerel bir </a:t>
            </a:r>
            <a:r>
              <a:rPr lang="tr-TR" dirty="0" err="1">
                <a:latin typeface="Times New Roman" panose="02020603050405020304" pitchFamily="18" charset="0"/>
                <a:ea typeface="Calibri" panose="020F0502020204030204" pitchFamily="34" charset="0"/>
                <a:cs typeface="Times New Roman" panose="02020603050405020304" pitchFamily="18" charset="0"/>
              </a:rPr>
              <a:t>konsilde</a:t>
            </a:r>
            <a:r>
              <a:rPr lang="tr-TR" dirty="0">
                <a:latin typeface="Times New Roman" panose="02020603050405020304" pitchFamily="18" charset="0"/>
                <a:ea typeface="Calibri" panose="020F0502020204030204" pitchFamily="34" charset="0"/>
                <a:cs typeface="Times New Roman" panose="02020603050405020304" pitchFamily="18" charset="0"/>
              </a:rPr>
              <a:t> Oğul’un tanrılığını güçlendirmek için “Kutsal Ruh Baba’dan gelir” ifadesine “Oğul’dan da”, “ve Oğul’dan” şeklinde tercüme edilebilecek Latince </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i="1" dirty="0" err="1">
                <a:latin typeface="Times New Roman" panose="02020603050405020304" pitchFamily="18" charset="0"/>
                <a:ea typeface="Calibri" panose="020F0502020204030204" pitchFamily="34" charset="0"/>
                <a:cs typeface="Times New Roman" panose="02020603050405020304" pitchFamily="18" charset="0"/>
              </a:rPr>
              <a:t>filioque</a:t>
            </a:r>
            <a:r>
              <a:rPr lang="tr-TR" dirty="0">
                <a:latin typeface="Times New Roman" panose="02020603050405020304" pitchFamily="18" charset="0"/>
                <a:ea typeface="Calibri" panose="020F0502020204030204" pitchFamily="34" charset="0"/>
                <a:cs typeface="Times New Roman" panose="02020603050405020304" pitchFamily="18" charset="0"/>
              </a:rPr>
              <a:t>” kelimesi eklendi. Böylece ifade “Kutsal Ruh, Baba’dan ve Oğul’dan gelir” şekline dönüştü. (Yukarıda metnini naklettiğimiz İznik İnanç Bildirgesi’ne “ve Oğul’dan” ifadesi sonradan ilave edildi).</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Batı Kilisesinde İznik İnanç Bildirgesi’ne (</a:t>
            </a:r>
            <a:r>
              <a:rPr lang="tr-TR" dirty="0" err="1">
                <a:latin typeface="Times New Roman" panose="02020603050405020304" pitchFamily="18" charset="0"/>
                <a:ea typeface="Calibri" panose="020F0502020204030204" pitchFamily="34" charset="0"/>
                <a:cs typeface="Times New Roman" panose="02020603050405020304" pitchFamily="18" charset="0"/>
              </a:rPr>
              <a:t>itikatnameye</a:t>
            </a:r>
            <a:r>
              <a:rPr lang="tr-TR" dirty="0">
                <a:latin typeface="Times New Roman" panose="02020603050405020304" pitchFamily="18" charset="0"/>
                <a:ea typeface="Calibri" panose="020F0502020204030204" pitchFamily="34" charset="0"/>
                <a:cs typeface="Times New Roman" panose="02020603050405020304" pitchFamily="18" charset="0"/>
              </a:rPr>
              <a:t>) ekleme yapıldığı duyulunca Doğu Kiliselerinde şiddetli bir itiraz yükseldi. Doğu Kiliseleri bunu hem değiştirilemez İznik İnanç Bildirgesi’ne ekleme yapılması hem de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Ruh’a</a:t>
            </a:r>
            <a:r>
              <a:rPr lang="tr-TR" dirty="0">
                <a:latin typeface="Times New Roman" panose="02020603050405020304" pitchFamily="18" charset="0"/>
                <a:ea typeface="Calibri" panose="020F0502020204030204" pitchFamily="34" charset="0"/>
                <a:cs typeface="Times New Roman" panose="02020603050405020304" pitchFamily="18" charset="0"/>
              </a:rPr>
              <a:t> “iki menşe” atfedilmesi olarak gördü. Onlara göre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Ruh’a</a:t>
            </a:r>
            <a:r>
              <a:rPr lang="tr-TR" dirty="0">
                <a:latin typeface="Times New Roman" panose="02020603050405020304" pitchFamily="18" charset="0"/>
                <a:ea typeface="Calibri" panose="020F0502020204030204" pitchFamily="34" charset="0"/>
                <a:cs typeface="Times New Roman" panose="02020603050405020304" pitchFamily="18" charset="0"/>
              </a:rPr>
              <a:t> iki menşe atfedilirse monoteizm bozulacaktır. Yani Kutsal Ruh hem Baba’dan hem de Oğul’dan gelirse tanrısallığın iki kaynağı olduğu kabul edilmiş olacaktır. Batı Kilisesi bu itiraza kulak vermedi. Yapılan ayinlerde İznik İnanç Bildirgesi’ni </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i="1" dirty="0" err="1">
                <a:latin typeface="Times New Roman" panose="02020603050405020304" pitchFamily="18" charset="0"/>
                <a:ea typeface="Calibri" panose="020F0502020204030204" pitchFamily="34" charset="0"/>
                <a:cs typeface="Times New Roman" panose="02020603050405020304" pitchFamily="18" charset="0"/>
              </a:rPr>
              <a:t>filioque</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ekiyle okumaya devam etti. Batı Kilisesi, </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i="1" dirty="0" err="1">
                <a:latin typeface="Times New Roman" panose="02020603050405020304" pitchFamily="18" charset="0"/>
                <a:ea typeface="Calibri" panose="020F0502020204030204" pitchFamily="34" charset="0"/>
                <a:cs typeface="Times New Roman" panose="02020603050405020304" pitchFamily="18" charset="0"/>
              </a:rPr>
              <a:t>filioque</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ekini VI. Yüzyıldan itibaren kullansa da resmen 1014 yılında kabul etti. Bu mesele etrafında Doğu ve Batı Kiliseleri büyük tartışmalar yaşadı.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Günümüzde de Ortodoks Kilisesi ve Katolik Kilisesi arasında teolojik açıdan en temel ayrılık konusu budur. Her ne kadar 1438-1439’de tamamlanan Floransa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bu konuda ara formül sadedinde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Oğul yoluyla Baba’dan geldiği ve İznik İnanç Bildirgesine sokulan “</a:t>
            </a:r>
            <a:r>
              <a:rPr lang="tr-TR" i="1" dirty="0" err="1">
                <a:latin typeface="Times New Roman" panose="02020603050405020304" pitchFamily="18" charset="0"/>
                <a:ea typeface="Calibri" panose="020F0502020204030204" pitchFamily="34" charset="0"/>
                <a:cs typeface="Times New Roman" panose="02020603050405020304" pitchFamily="18" charset="0"/>
              </a:rPr>
              <a:t>filioque</a:t>
            </a:r>
            <a:r>
              <a:rPr lang="tr-TR" dirty="0">
                <a:latin typeface="Times New Roman" panose="02020603050405020304" pitchFamily="18" charset="0"/>
                <a:ea typeface="Calibri" panose="020F0502020204030204" pitchFamily="34" charset="0"/>
                <a:cs typeface="Times New Roman" panose="02020603050405020304" pitchFamily="18" charset="0"/>
              </a:rPr>
              <a:t>” (Oğuldan da) ekinin “ekleme” değil “açıklama” olduğu şeklinde Katolik mezhebi ve Ortodoks mezhebi arasında bir orta yol bulunduysa da bu mutabakat tarihçe kısmında belirtilen nedenlerden dolayı sürdürülemedi.</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0508996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0560" y="609600"/>
            <a:ext cx="10683240" cy="5567363"/>
          </a:xfrm>
        </p:spPr>
        <p:txBody>
          <a:bodyPr>
            <a:normAutofit fontScale="62500" lnSpcReduction="20000"/>
          </a:bodyPr>
          <a:lstStyle/>
          <a:p>
            <a:pPr indent="450215" algn="just">
              <a:lnSpc>
                <a:spcPct val="150000"/>
              </a:lnSpc>
              <a:spcAft>
                <a:spcPts val="1000"/>
              </a:spcAft>
            </a:pPr>
            <a:r>
              <a:rPr lang="tr-TR" b="1" dirty="0">
                <a:latin typeface="Times New Roman" panose="02020603050405020304" pitchFamily="18" charset="0"/>
                <a:ea typeface="Calibri" panose="020F0502020204030204" pitchFamily="34" charset="0"/>
                <a:cs typeface="Times New Roman" panose="02020603050405020304" pitchFamily="18" charset="0"/>
              </a:rPr>
              <a:t>Teslis İnancı (Üçlü Birlik)</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dirty="0" err="1">
                <a:latin typeface="Times New Roman" panose="02020603050405020304" pitchFamily="18" charset="0"/>
                <a:ea typeface="Calibri" panose="020F0502020204030204" pitchFamily="34" charset="0"/>
                <a:cs typeface="Times New Roman" panose="02020603050405020304" pitchFamily="18" charset="0"/>
              </a:rPr>
              <a:t>Hıristiyanlık’ta</a:t>
            </a:r>
            <a:r>
              <a:rPr lang="tr-TR" dirty="0">
                <a:latin typeface="Times New Roman" panose="02020603050405020304" pitchFamily="18" charset="0"/>
                <a:ea typeface="Calibri" panose="020F0502020204030204" pitchFamily="34" charset="0"/>
                <a:cs typeface="Times New Roman" panose="02020603050405020304" pitchFamily="18" charset="0"/>
              </a:rPr>
              <a:t> Tanrı inancı gizemdir. İman edilmesi gereken bir sırdır. Hıristiyanlara göre bir olan Tanrı’da üç kişi vardır. Bir olan öz/cevherdir (Latince: </a:t>
            </a:r>
            <a:r>
              <a:rPr lang="tr-TR" dirty="0" err="1">
                <a:latin typeface="Times New Roman" panose="02020603050405020304" pitchFamily="18" charset="0"/>
                <a:ea typeface="Calibri" panose="020F0502020204030204" pitchFamily="34" charset="0"/>
                <a:cs typeface="Times New Roman" panose="02020603050405020304" pitchFamily="18" charset="0"/>
              </a:rPr>
              <a:t>substance</a:t>
            </a:r>
            <a:r>
              <a:rPr lang="tr-TR" dirty="0">
                <a:latin typeface="Times New Roman" panose="02020603050405020304" pitchFamily="18" charset="0"/>
                <a:ea typeface="Calibri" panose="020F0502020204030204" pitchFamily="34" charset="0"/>
                <a:cs typeface="Times New Roman" panose="02020603050405020304" pitchFamily="18" charset="0"/>
              </a:rPr>
              <a:t>, Yunanca: </a:t>
            </a:r>
            <a:r>
              <a:rPr lang="tr-TR" dirty="0" err="1">
                <a:latin typeface="Times New Roman" panose="02020603050405020304" pitchFamily="18" charset="0"/>
                <a:ea typeface="Calibri" panose="020F0502020204030204" pitchFamily="34" charset="0"/>
                <a:cs typeface="Times New Roman" panose="02020603050405020304" pitchFamily="18" charset="0"/>
              </a:rPr>
              <a:t>ousia</a:t>
            </a:r>
            <a:r>
              <a:rPr lang="tr-TR" dirty="0">
                <a:latin typeface="Times New Roman" panose="02020603050405020304" pitchFamily="18" charset="0"/>
                <a:ea typeface="Calibri" panose="020F0502020204030204" pitchFamily="34" charset="0"/>
                <a:cs typeface="Times New Roman" panose="02020603050405020304" pitchFamily="18" charset="0"/>
              </a:rPr>
              <a:t>). Üç olan ise kişidir (Latince: </a:t>
            </a:r>
            <a:r>
              <a:rPr lang="tr-TR" dirty="0" err="1">
                <a:latin typeface="Times New Roman" panose="02020603050405020304" pitchFamily="18" charset="0"/>
                <a:ea typeface="Calibri" panose="020F0502020204030204" pitchFamily="34" charset="0"/>
                <a:cs typeface="Times New Roman" panose="02020603050405020304" pitchFamily="18" charset="0"/>
              </a:rPr>
              <a:t>persona</a:t>
            </a:r>
            <a:r>
              <a:rPr lang="tr-TR" dirty="0">
                <a:latin typeface="Times New Roman" panose="02020603050405020304" pitchFamily="18" charset="0"/>
                <a:ea typeface="Calibri" panose="020F0502020204030204" pitchFamily="34" charset="0"/>
                <a:cs typeface="Times New Roman" panose="02020603050405020304" pitchFamily="18" charset="0"/>
              </a:rPr>
              <a:t>, Yunanca: </a:t>
            </a:r>
            <a:r>
              <a:rPr lang="tr-TR" dirty="0" err="1">
                <a:latin typeface="Times New Roman" panose="02020603050405020304" pitchFamily="18" charset="0"/>
                <a:ea typeface="Calibri" panose="020F0502020204030204" pitchFamily="34" charset="0"/>
                <a:cs typeface="Times New Roman" panose="02020603050405020304" pitchFamily="18" charset="0"/>
              </a:rPr>
              <a:t>hipostas</a:t>
            </a:r>
            <a:r>
              <a:rPr lang="tr-TR" dirty="0">
                <a:latin typeface="Times New Roman" panose="02020603050405020304" pitchFamily="18" charset="0"/>
                <a:ea typeface="Calibri" panose="020F0502020204030204" pitchFamily="34" charset="0"/>
                <a:cs typeface="Times New Roman" panose="02020603050405020304" pitchFamily="18" charset="0"/>
              </a:rPr>
              <a:t>). Tanrı’daki kişiler tanrısallığı paylaşmamışlardır ancak her biri ayrı ayrı tanrıdır. Baba aynen Oğul gibi, Oğul aynen Baba gibi, Baba ile Oğul aynen Kutsal Ruh gibi tanrıdırlar. Tanrısallığı oluşturan bu üç kişinin her biri birbirinden farklıdır. </a:t>
            </a:r>
            <a:r>
              <a:rPr lang="tr-TR" i="1" dirty="0">
                <a:latin typeface="Times New Roman" panose="02020603050405020304" pitchFamily="18" charset="0"/>
                <a:ea typeface="Calibri" panose="020F0502020204030204" pitchFamily="34" charset="0"/>
                <a:cs typeface="Times New Roman" panose="02020603050405020304" pitchFamily="18" charset="0"/>
              </a:rPr>
              <a:t>“Oğul olan kişi Baba değildir, Baba olan kişi de Oğul değildir, Kutsal Ruh ne Baba’dır ne de Oğul. Temellerinden gelen ilişkiler yüzünden birbirlerinden farklıdırlar. Doğuran Baba’dır, Oğul “</a:t>
            </a:r>
            <a:r>
              <a:rPr lang="tr-TR" i="1" dirty="0" err="1">
                <a:latin typeface="Times New Roman" panose="02020603050405020304" pitchFamily="18" charset="0"/>
                <a:ea typeface="Calibri" panose="020F0502020204030204" pitchFamily="34" charset="0"/>
                <a:cs typeface="Times New Roman" panose="02020603050405020304" pitchFamily="18" charset="0"/>
              </a:rPr>
              <a:t>doğan”dır</a:t>
            </a:r>
            <a:r>
              <a:rPr lang="tr-TR" i="1" dirty="0">
                <a:latin typeface="Times New Roman" panose="02020603050405020304" pitchFamily="18" charset="0"/>
                <a:ea typeface="Calibri" panose="020F0502020204030204" pitchFamily="34" charset="0"/>
                <a:cs typeface="Times New Roman" panose="02020603050405020304" pitchFamily="18" charset="0"/>
              </a:rPr>
              <a:t>, Kutsal Ruh </a:t>
            </a:r>
            <a:r>
              <a:rPr lang="tr-TR" i="1" dirty="0" err="1">
                <a:latin typeface="Times New Roman" panose="02020603050405020304" pitchFamily="18" charset="0"/>
                <a:ea typeface="Calibri" panose="020F0502020204030204" pitchFamily="34" charset="0"/>
                <a:cs typeface="Times New Roman" panose="02020603050405020304" pitchFamily="18" charset="0"/>
              </a:rPr>
              <a:t>gelen’dir</a:t>
            </a:r>
            <a:r>
              <a:rPr lang="tr-TR" i="1" dirty="0">
                <a:latin typeface="Times New Roman" panose="02020603050405020304" pitchFamily="18" charset="0"/>
                <a:ea typeface="Calibri" panose="020F0502020204030204" pitchFamily="34" charset="0"/>
                <a:cs typeface="Times New Roman" panose="02020603050405020304" pitchFamily="18" charset="0"/>
              </a:rPr>
              <a:t>. Tanrı tekliği üçlüktür… İlişkide karşıtlık görülmeyen yerde (onlarda) her şey birdir. Bu birlik nedeniyle, Baba bütünüyle Oğul’dadır, bütünüyle Kutsal </a:t>
            </a:r>
            <a:r>
              <a:rPr lang="tr-TR" i="1" dirty="0" err="1">
                <a:latin typeface="Times New Roman" panose="02020603050405020304" pitchFamily="18" charset="0"/>
                <a:ea typeface="Calibri" panose="020F0502020204030204" pitchFamily="34" charset="0"/>
                <a:cs typeface="Times New Roman" panose="02020603050405020304" pitchFamily="18" charset="0"/>
              </a:rPr>
              <a:t>Ruh’tadır</a:t>
            </a:r>
            <a:r>
              <a:rPr lang="tr-TR" i="1" dirty="0">
                <a:latin typeface="Times New Roman" panose="02020603050405020304" pitchFamily="18" charset="0"/>
                <a:ea typeface="Calibri" panose="020F0502020204030204" pitchFamily="34" charset="0"/>
                <a:cs typeface="Times New Roman" panose="02020603050405020304" pitchFamily="18" charset="0"/>
              </a:rPr>
              <a:t>; Oğul bütünüyle Baba’dadır, bütünüyle Kutsal </a:t>
            </a:r>
            <a:r>
              <a:rPr lang="tr-TR" i="1" dirty="0" err="1">
                <a:latin typeface="Times New Roman" panose="02020603050405020304" pitchFamily="18" charset="0"/>
                <a:ea typeface="Calibri" panose="020F0502020204030204" pitchFamily="34" charset="0"/>
                <a:cs typeface="Times New Roman" panose="02020603050405020304" pitchFamily="18" charset="0"/>
              </a:rPr>
              <a:t>Ruh’tadır</a:t>
            </a:r>
            <a:r>
              <a:rPr lang="tr-TR" i="1" dirty="0">
                <a:latin typeface="Times New Roman" panose="02020603050405020304" pitchFamily="18" charset="0"/>
                <a:ea typeface="Calibri" panose="020F0502020204030204" pitchFamily="34" charset="0"/>
                <a:cs typeface="Times New Roman" panose="02020603050405020304" pitchFamily="18" charset="0"/>
              </a:rPr>
              <a:t>; Kutsal Ruh bütünüyle Baba’dadır, bütünüyle Oğul’dadır.”</a:t>
            </a:r>
            <a:r>
              <a:rPr lang="tr-TR" dirty="0">
                <a:latin typeface="Times New Roman" panose="02020603050405020304" pitchFamily="18" charset="0"/>
                <a:ea typeface="Calibri" panose="020F0502020204030204" pitchFamily="34" charset="0"/>
                <a:cs typeface="Times New Roman" panose="02020603050405020304" pitchFamily="18" charset="0"/>
              </a:rPr>
              <a:t> (Katolik Kilisesi Din ve Ahlak İlkeleri, 2000: 77-78) Şimdi tek öze sahip Tanrı’yı oluşturan üç kişiyi/şahsı teker teker ele alalım.</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13558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60832" y="268224"/>
            <a:ext cx="10792968" cy="5908739"/>
          </a:xfrm>
        </p:spPr>
        <p:txBody>
          <a:bodyPr>
            <a:normAutofit fontScale="62500" lnSpcReduction="20000"/>
          </a:bodyPr>
          <a:lstStyle/>
          <a:p>
            <a:pPr indent="450215" algn="just">
              <a:lnSpc>
                <a:spcPct val="150000"/>
              </a:lnSpc>
              <a:spcAft>
                <a:spcPts val="1000"/>
              </a:spcAft>
            </a:pPr>
            <a:r>
              <a:rPr lang="tr-TR" b="1" dirty="0">
                <a:latin typeface="Times New Roman" panose="02020603050405020304" pitchFamily="18" charset="0"/>
                <a:ea typeface="Calibri" panose="020F0502020204030204" pitchFamily="34" charset="0"/>
                <a:cs typeface="Times New Roman" panose="02020603050405020304" pitchFamily="18" charset="0"/>
              </a:rPr>
              <a:t>Baba</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dirty="0" err="1">
                <a:latin typeface="Times New Roman" panose="02020603050405020304" pitchFamily="18" charset="0"/>
                <a:ea typeface="Calibri" panose="020F0502020204030204" pitchFamily="34" charset="0"/>
                <a:cs typeface="Times New Roman" panose="02020603050405020304" pitchFamily="18" charset="0"/>
              </a:rPr>
              <a:t>Teslis’in</a:t>
            </a:r>
            <a:r>
              <a:rPr lang="tr-TR" dirty="0">
                <a:latin typeface="Times New Roman" panose="02020603050405020304" pitchFamily="18" charset="0"/>
                <a:ea typeface="Calibri" panose="020F0502020204030204" pitchFamily="34" charset="0"/>
                <a:cs typeface="Times New Roman" panose="02020603050405020304" pitchFamily="18" charset="0"/>
              </a:rPr>
              <a:t> ilk ve asıl unsuru Baba’dır. Hıristiyanlıkta Baba olarak nitelendirilen Tanrı, mükemmel ve sonsuz saf bir ruhtur. Her şeyin yaratıcısı ve sahibidir. Sonsuzdur, her yerde vardır ve her şeyi bilendir. Tanrı her şeyi görür, ancak kimse onu göremez. Bu görmenin tek istisnası Mesih-İsa’dır. Varlığı görülmeyen Tanrı sadece </a:t>
            </a:r>
            <a:r>
              <a:rPr lang="tr-TR" dirty="0" err="1">
                <a:latin typeface="Times New Roman" panose="02020603050405020304" pitchFamily="18" charset="0"/>
                <a:ea typeface="Calibri" panose="020F0502020204030204" pitchFamily="34" charset="0"/>
                <a:cs typeface="Times New Roman" panose="02020603050405020304" pitchFamily="18" charset="0"/>
              </a:rPr>
              <a:t>Mesîh</a:t>
            </a:r>
            <a:r>
              <a:rPr lang="tr-TR" dirty="0">
                <a:latin typeface="Times New Roman" panose="02020603050405020304" pitchFamily="18" charset="0"/>
                <a:ea typeface="Calibri" panose="020F0502020204030204" pitchFamily="34" charset="0"/>
                <a:cs typeface="Times New Roman" panose="02020603050405020304" pitchFamily="18" charset="0"/>
              </a:rPr>
              <a:t>-İsa vasıtası ile görülmüştür. Hıristiyanlara göre Tanrı’nın özü sevgidir. Tanrı, bu sevgiyi biricik oğlu İsa’yı insanları günahtan kurtarmak için dünyaya göndermekle göstermiştir. Tanrı’nın özü, Baba, Oğul ve Kutsal Ruh olarak görülse de yine bir ve bölünmez bir özdür.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Yaratılış, özellikle Baba’ya mal edilse de aynı zamanda üçlü birliğin eseri olarak kabul edilir. </a:t>
            </a:r>
            <a:r>
              <a:rPr lang="tr-TR" dirty="0" err="1">
                <a:latin typeface="Times New Roman" panose="02020603050405020304" pitchFamily="18" charset="0"/>
                <a:ea typeface="Calibri" panose="020F0502020204030204" pitchFamily="34" charset="0"/>
                <a:cs typeface="Times New Roman" panose="02020603050405020304" pitchFamily="18" charset="0"/>
              </a:rPr>
              <a:t>Yuhanna</a:t>
            </a:r>
            <a:r>
              <a:rPr lang="tr-TR" dirty="0">
                <a:latin typeface="Times New Roman" panose="02020603050405020304" pitchFamily="18" charset="0"/>
                <a:ea typeface="Calibri" panose="020F0502020204030204" pitchFamily="34" charset="0"/>
                <a:cs typeface="Times New Roman" panose="02020603050405020304" pitchFamily="18" charset="0"/>
              </a:rPr>
              <a:t> İncili bunu vurgulayarak başlar: </a:t>
            </a:r>
            <a:r>
              <a:rPr lang="tr-TR" i="1" dirty="0">
                <a:latin typeface="Times New Roman" panose="02020603050405020304" pitchFamily="18" charset="0"/>
                <a:ea typeface="Calibri" panose="020F0502020204030204" pitchFamily="34" charset="0"/>
                <a:cs typeface="Times New Roman" panose="02020603050405020304" pitchFamily="18" charset="0"/>
              </a:rPr>
              <a:t>“Başlangıçta Söz vardı. Söz Tanrı’yla birlikteydi ve Söz Tanrı’ydı. Başlangıçta o, Tanrı’yla birlikteydi. Her şey onun aracılığıyla var oldu, var olan hiçbir şey onsuz olmadı.”</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err="1">
                <a:latin typeface="Times New Roman" panose="02020603050405020304" pitchFamily="18" charset="0"/>
                <a:ea typeface="Calibri" panose="020F0502020204030204" pitchFamily="34" charset="0"/>
                <a:cs typeface="Times New Roman" panose="02020603050405020304" pitchFamily="18" charset="0"/>
              </a:rPr>
              <a:t>Yuhanna</a:t>
            </a:r>
            <a:r>
              <a:rPr lang="tr-TR" dirty="0">
                <a:latin typeface="Times New Roman" panose="02020603050405020304" pitchFamily="18" charset="0"/>
                <a:ea typeface="Calibri" panose="020F0502020204030204" pitchFamily="34" charset="0"/>
                <a:cs typeface="Times New Roman" panose="02020603050405020304" pitchFamily="18" charset="0"/>
              </a:rPr>
              <a:t>, 1: 1-3)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da yaratıcı etkinliği vardır. Kutsal Ruh da hayat vericidir.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15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İncillerde Teslisin birinci kişisi Baba olmasına rağmen ondan fazla söz edilmez. İnciller temelde Oğul İsa Mesih’in hayatını konu edinir.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3287029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97408" y="365126"/>
            <a:ext cx="10756392" cy="5811838"/>
          </a:xfrm>
        </p:spPr>
        <p:txBody>
          <a:bodyPr>
            <a:normAutofit fontScale="40000" lnSpcReduction="20000"/>
          </a:bodyPr>
          <a:lstStyle/>
          <a:p>
            <a:pPr indent="450215" algn="just">
              <a:lnSpc>
                <a:spcPct val="150000"/>
              </a:lnSpc>
              <a:spcAft>
                <a:spcPts val="1000"/>
              </a:spcAft>
            </a:pPr>
            <a:r>
              <a:rPr lang="tr-TR" b="1" dirty="0">
                <a:latin typeface="Times New Roman" panose="02020603050405020304" pitchFamily="18" charset="0"/>
                <a:ea typeface="Calibri" panose="020F0502020204030204" pitchFamily="34" charset="0"/>
                <a:cs typeface="Times New Roman" panose="02020603050405020304" pitchFamily="18" charset="0"/>
              </a:rPr>
              <a:t>Oğul</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381 yılında İstanbul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şöyle açıklanmıştır: Tanrı Baba, doğmamış, doğurulmamıştır. Oğul İsa ise doğmuş, doğurulmuştur. Kutsal Ruh, Tanrı’dan çıkmıştır. 431 yılında Efes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Meryem, Tanrı Anası, Tanrı Doğuran (</a:t>
            </a:r>
            <a:r>
              <a:rPr lang="tr-TR" dirty="0" err="1">
                <a:latin typeface="Times New Roman" panose="02020603050405020304" pitchFamily="18" charset="0"/>
                <a:ea typeface="Calibri" panose="020F0502020204030204" pitchFamily="34" charset="0"/>
                <a:cs typeface="Times New Roman" panose="02020603050405020304" pitchFamily="18" charset="0"/>
              </a:rPr>
              <a:t>Teotokos</a:t>
            </a:r>
            <a:r>
              <a:rPr lang="tr-TR" dirty="0">
                <a:latin typeface="Times New Roman" panose="02020603050405020304" pitchFamily="18" charset="0"/>
                <a:ea typeface="Calibri" panose="020F0502020204030204" pitchFamily="34" charset="0"/>
                <a:cs typeface="Times New Roman" panose="02020603050405020304" pitchFamily="18" charset="0"/>
              </a:rPr>
              <a:t>); İsa da gerçek bir tanrı, ilâhî-beşerî iki tabiata sahip bir insan ve Baba ile aynı cevherden kabul edilmiştir. 451 yılında toplanan Kadıköy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ise; İsa’da bir </a:t>
            </a:r>
            <a:r>
              <a:rPr lang="tr-TR" dirty="0" err="1">
                <a:latin typeface="Times New Roman" panose="02020603050405020304" pitchFamily="18" charset="0"/>
                <a:ea typeface="Calibri" panose="020F0502020204030204" pitchFamily="34" charset="0"/>
                <a:cs typeface="Times New Roman" panose="02020603050405020304" pitchFamily="18" charset="0"/>
              </a:rPr>
              <a:t>şahısda</a:t>
            </a:r>
            <a:r>
              <a:rPr lang="tr-TR" dirty="0">
                <a:latin typeface="Times New Roman" panose="02020603050405020304" pitchFamily="18" charset="0"/>
                <a:ea typeface="Calibri" panose="020F0502020204030204" pitchFamily="34" charset="0"/>
                <a:cs typeface="Times New Roman" panose="02020603050405020304" pitchFamily="18" charset="0"/>
              </a:rPr>
              <a:t> ayrı iki tabiatın bulunduğu, Bakire Mer­yem’in Baba’sı tarafından ilâhî, anası bakımından beşerî İsa’yı doğurduğu kararlaştırılmıştır. Hıristiyan inancına göre “Baba” olarak nitelendirilen Tanrı nur­dur; İsa da O’nun Oğludur. İsa’nın şahsında Tanrı, insan ile birleşmiştir. Mesih-İsa’nın bedeni insan, ruhu tanrıdır. Oğul’da tanrılık bir öz vardır. İnsanı Tanrı ile birleştiren, sevgidir. Tanrı, insanı Âdem’den beri devam edip gelen “aslî </a:t>
            </a:r>
            <a:r>
              <a:rPr lang="tr-TR" dirty="0" err="1">
                <a:latin typeface="Times New Roman" panose="02020603050405020304" pitchFamily="18" charset="0"/>
                <a:ea typeface="Calibri" panose="020F0502020204030204" pitchFamily="34" charset="0"/>
                <a:cs typeface="Times New Roman" panose="02020603050405020304" pitchFamily="18" charset="0"/>
              </a:rPr>
              <a:t>suç”tan</a:t>
            </a:r>
            <a:r>
              <a:rPr lang="tr-TR" dirty="0">
                <a:latin typeface="Times New Roman" panose="02020603050405020304" pitchFamily="18" charset="0"/>
                <a:ea typeface="Calibri" panose="020F0502020204030204" pitchFamily="34" charset="0"/>
                <a:cs typeface="Times New Roman" panose="02020603050405020304" pitchFamily="18" charset="0"/>
              </a:rPr>
              <a:t> kurtarmak için Oğlunu göndermiştir. O da Çarmıhta kendini feda ederek insanlığı kurtarmıştır.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b="1" dirty="0">
                <a:latin typeface="Times New Roman" panose="02020603050405020304" pitchFamily="18" charset="0"/>
                <a:ea typeface="Calibri" panose="020F0502020204030204" pitchFamily="34" charset="0"/>
                <a:cs typeface="Times New Roman" panose="02020603050405020304" pitchFamily="18" charset="0"/>
              </a:rPr>
              <a:t>Kutsal Ruh</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Teslisin üçüncü unsuru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Ruh’tur</a:t>
            </a:r>
            <a:r>
              <a:rPr lang="tr-TR" dirty="0">
                <a:latin typeface="Times New Roman" panose="02020603050405020304" pitchFamily="18" charset="0"/>
                <a:ea typeface="Calibri" panose="020F0502020204030204" pitchFamily="34" charset="0"/>
                <a:cs typeface="Times New Roman" panose="02020603050405020304" pitchFamily="18" charset="0"/>
              </a:rPr>
              <a:t>. M.S. 381 yılında İstanbul </a:t>
            </a:r>
            <a:r>
              <a:rPr lang="tr-TR" dirty="0" err="1">
                <a:latin typeface="Times New Roman" panose="02020603050405020304" pitchFamily="18" charset="0"/>
                <a:ea typeface="Calibri" panose="020F0502020204030204" pitchFamily="34" charset="0"/>
                <a:cs typeface="Times New Roman" panose="02020603050405020304" pitchFamily="18" charset="0"/>
              </a:rPr>
              <a:t>Konsilinde</a:t>
            </a:r>
            <a:r>
              <a:rPr lang="tr-TR" dirty="0">
                <a:latin typeface="Times New Roman" panose="02020603050405020304" pitchFamily="18" charset="0"/>
                <a:ea typeface="Calibri" panose="020F0502020204030204" pitchFamily="34" charset="0"/>
                <a:cs typeface="Times New Roman" panose="02020603050405020304" pitchFamily="18" charset="0"/>
              </a:rPr>
              <a:t>;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Baba ve Oğul gibi Tanrı olduğuna karar verilmiştir. Katolikler,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hem Baba hem de Oğul’dan çıktığını, Ortodokslar ise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Ruh’un</a:t>
            </a:r>
            <a:r>
              <a:rPr lang="tr-TR" dirty="0">
                <a:latin typeface="Times New Roman" panose="02020603050405020304" pitchFamily="18" charset="0"/>
                <a:ea typeface="Calibri" panose="020F0502020204030204" pitchFamily="34" charset="0"/>
                <a:cs typeface="Times New Roman" panose="02020603050405020304" pitchFamily="18" charset="0"/>
              </a:rPr>
              <a:t> Oğul yolu ile Baba’dan çıktığını kabul eder. Kutsal Ruh, Baba ile aynı cevherden fakat ayrı bir mahiyet ola­rak kabul edilir. Baba, Oğul ve Kutsal Ruh tek bir cevherde toplanmış üç ayrı şahıstır, hepsi de ebedîdir. Kutsal Ruh, İsa’nın vaftizinde, tanrılığını açığa vurmak için bir güvercin şeklinde onun üzerine konmuştur. O, her yer­dedir. Kutsal Ruh, vaftiz ile insana gelir, iyi düşünceler verir. Sembolü beyaz güvercindir. Fail ve müessir Tanrı, budur. Baba bütün işlerini Kutsal Ruh ile yapar ve daima onunla kudretini gösterir. O, azizlere ve iyilere peygamberlerin ve havarilerin seslerini ilham eder, Kiliseyi de hatalardan korur. Hıristiyanlıkta Baba Tanrı yaratıcı; İsa Mesih kur­tarıcı; Kutsal Ruh takdis edicidir.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Teslisin birinci kişisi olan Baba göklerdedir. Oğul da göğe yükseltilmiş, Baba’sının sağında oturmaktadır. Kutsal Ruh ise her an yeryüzündedir. İnananlara iyi düşünceleri o verir. İnsana vaftiz esnasında gelir. Vaftiz inayetini kaybetmeyenlerin içindedir. </a:t>
            </a:r>
            <a:r>
              <a:rPr lang="tr-TR" dirty="0" err="1">
                <a:latin typeface="Times New Roman" panose="02020603050405020304" pitchFamily="18" charset="0"/>
                <a:ea typeface="Calibri" panose="020F0502020204030204" pitchFamily="34" charset="0"/>
                <a:cs typeface="Times New Roman" panose="02020603050405020304" pitchFamily="18" charset="0"/>
              </a:rPr>
              <a:t>Kilise’de</a:t>
            </a:r>
            <a:r>
              <a:rPr lang="tr-TR" dirty="0">
                <a:latin typeface="Times New Roman" panose="02020603050405020304" pitchFamily="18" charset="0"/>
                <a:ea typeface="Calibri" panose="020F0502020204030204" pitchFamily="34" charset="0"/>
                <a:cs typeface="Times New Roman" panose="02020603050405020304" pitchFamily="18" charset="0"/>
              </a:rPr>
              <a:t> bulunarak </a:t>
            </a:r>
            <a:r>
              <a:rPr lang="tr-TR" dirty="0" err="1">
                <a:latin typeface="Times New Roman" panose="02020603050405020304" pitchFamily="18" charset="0"/>
                <a:ea typeface="Calibri" panose="020F0502020204030204" pitchFamily="34" charset="0"/>
                <a:cs typeface="Times New Roman" panose="02020603050405020304" pitchFamily="18" charset="0"/>
              </a:rPr>
              <a:t>Kilise’yi</a:t>
            </a:r>
            <a:r>
              <a:rPr lang="tr-TR" dirty="0">
                <a:latin typeface="Times New Roman" panose="02020603050405020304" pitchFamily="18" charset="0"/>
                <a:ea typeface="Calibri" panose="020F0502020204030204" pitchFamily="34" charset="0"/>
                <a:cs typeface="Times New Roman" panose="02020603050405020304" pitchFamily="18" charset="0"/>
              </a:rPr>
              <a:t> hatadan korur. Bu anlamda Oğul’un Baba’sının yanına dönmesinden sonra insanlar arasında teslisin etkin olan kişisi Kutsal </a:t>
            </a:r>
            <a:r>
              <a:rPr lang="tr-TR" dirty="0" err="1">
                <a:latin typeface="Times New Roman" panose="02020603050405020304" pitchFamily="18" charset="0"/>
                <a:ea typeface="Calibri" panose="020F0502020204030204" pitchFamily="34" charset="0"/>
                <a:cs typeface="Times New Roman" panose="02020603050405020304" pitchFamily="18" charset="0"/>
              </a:rPr>
              <a:t>Ruh’tur</a:t>
            </a:r>
            <a:r>
              <a:rPr lang="tr-TR" dirty="0">
                <a:latin typeface="Times New Roman" panose="02020603050405020304" pitchFamily="18" charset="0"/>
                <a:ea typeface="Calibri" panose="020F0502020204030204" pitchFamily="34" charset="0"/>
                <a:cs typeface="Times New Roman" panose="02020603050405020304" pitchFamily="18" charset="0"/>
              </a:rPr>
              <a:t>.</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0688710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0560" y="256032"/>
            <a:ext cx="10683240" cy="5920931"/>
          </a:xfrm>
        </p:spPr>
        <p:txBody>
          <a:bodyPr>
            <a:normAutofit fontScale="55000" lnSpcReduction="20000"/>
          </a:bodyPr>
          <a:lstStyle/>
          <a:p>
            <a:pPr indent="450215" algn="just">
              <a:lnSpc>
                <a:spcPct val="150000"/>
              </a:lnSpc>
              <a:spcAft>
                <a:spcPts val="1000"/>
              </a:spcAft>
            </a:pPr>
            <a:r>
              <a:rPr lang="tr-TR" b="1" dirty="0">
                <a:latin typeface="Times New Roman" panose="02020603050405020304" pitchFamily="18" charset="0"/>
                <a:ea typeface="Calibri" panose="020F0502020204030204" pitchFamily="34" charset="0"/>
                <a:cs typeface="Times New Roman" panose="02020603050405020304" pitchFamily="18" charset="0"/>
              </a:rPr>
              <a:t>Peygamberlik</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Hıristiyanlıkta, Yahudilerin kutsal kitabı </a:t>
            </a:r>
            <a:r>
              <a:rPr lang="tr-TR" dirty="0" err="1">
                <a:latin typeface="Times New Roman" panose="02020603050405020304" pitchFamily="18" charset="0"/>
                <a:ea typeface="Calibri" panose="020F0502020204030204" pitchFamily="34" charset="0"/>
                <a:cs typeface="Times New Roman" panose="02020603050405020304" pitchFamily="18" charset="0"/>
              </a:rPr>
              <a:t>Tanah’ı</a:t>
            </a:r>
            <a:r>
              <a:rPr lang="tr-TR" dirty="0">
                <a:latin typeface="Times New Roman" panose="02020603050405020304" pitchFamily="18" charset="0"/>
                <a:ea typeface="Calibri" panose="020F0502020204030204" pitchFamily="34" charset="0"/>
                <a:cs typeface="Times New Roman" panose="02020603050405020304" pitchFamily="18" charset="0"/>
              </a:rPr>
              <a:t>, Eski Ahit adı altında kabul ettiklerinden Yahudi peygamberlerine inanır ve </a:t>
            </a:r>
            <a:r>
              <a:rPr lang="tr-TR" dirty="0" err="1">
                <a:latin typeface="Times New Roman" panose="02020603050405020304" pitchFamily="18" charset="0"/>
                <a:ea typeface="Calibri" panose="020F0502020204030204" pitchFamily="34" charset="0"/>
                <a:cs typeface="Times New Roman" panose="02020603050405020304" pitchFamily="18" charset="0"/>
              </a:rPr>
              <a:t>Yahudilik’teki</a:t>
            </a:r>
            <a:r>
              <a:rPr lang="tr-TR" dirty="0">
                <a:latin typeface="Times New Roman" panose="02020603050405020304" pitchFamily="18" charset="0"/>
                <a:ea typeface="Calibri" panose="020F0502020204030204" pitchFamily="34" charset="0"/>
                <a:cs typeface="Times New Roman" panose="02020603050405020304" pitchFamily="18" charset="0"/>
              </a:rPr>
              <a:t> peygamberlik anlayışını benimserler. Hıristiyan gelenekte peygamberler kutsal kişiler olarak görülür. Hz. İsa, Musa ve diğer Yahudi peygamberlerinden her zaman saygı ile söz eder. İncillerde ve Yeni Ahit’in diğer kitaplarında sık sık peygamber kelimesine rastlanmakla birlikte bu kelimenin anlamı üzerinde net bir açıklama bulunmaz.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dirty="0" err="1">
                <a:latin typeface="Times New Roman" panose="02020603050405020304" pitchFamily="18" charset="0"/>
                <a:ea typeface="Calibri" panose="020F0502020204030204" pitchFamily="34" charset="0"/>
                <a:cs typeface="Times New Roman" panose="02020603050405020304" pitchFamily="18" charset="0"/>
              </a:rPr>
              <a:t>Hıristiyanlık’ta</a:t>
            </a:r>
            <a:r>
              <a:rPr lang="tr-TR" dirty="0">
                <a:latin typeface="Times New Roman" panose="02020603050405020304" pitchFamily="18" charset="0"/>
                <a:ea typeface="Calibri" panose="020F0502020204030204" pitchFamily="34" charset="0"/>
                <a:cs typeface="Times New Roman" panose="02020603050405020304" pitchFamily="18" charset="0"/>
              </a:rPr>
              <a:t> İsa’nın bizzat kendi varlığı vahiy kabul edildiğinden bu dinde Hz. İsa bir peygamberden çok, bir ilâh kabul edilir. </a:t>
            </a:r>
            <a:r>
              <a:rPr lang="tr-TR" dirty="0" err="1">
                <a:latin typeface="Times New Roman" panose="02020603050405020304" pitchFamily="18" charset="0"/>
                <a:ea typeface="Calibri" panose="020F0502020204030204" pitchFamily="34" charset="0"/>
                <a:cs typeface="Times New Roman" panose="02020603050405020304" pitchFamily="18" charset="0"/>
              </a:rPr>
              <a:t>Hıristiyanlık’ta</a:t>
            </a:r>
            <a:r>
              <a:rPr lang="tr-TR" dirty="0">
                <a:latin typeface="Times New Roman" panose="02020603050405020304" pitchFamily="18" charset="0"/>
                <a:ea typeface="Calibri" panose="020F0502020204030204" pitchFamily="34" charset="0"/>
                <a:cs typeface="Times New Roman" panose="02020603050405020304" pitchFamily="18" charset="0"/>
              </a:rPr>
              <a:t> peygamberliğin sınırlarını belirlemek oldukça güçse de, Hz. İsa’nın bizzat kendisinin “İlah” olarak kabul edilmesiyle onun havarileri peygamberler olarak değerlendirilebilir. </a:t>
            </a:r>
            <a:r>
              <a:rPr lang="tr-TR" dirty="0" err="1">
                <a:latin typeface="Times New Roman" panose="02020603050405020304" pitchFamily="18" charset="0"/>
                <a:ea typeface="Calibri" panose="020F0502020204030204" pitchFamily="34" charset="0"/>
                <a:cs typeface="Times New Roman" panose="02020603050405020304" pitchFamily="18" charset="0"/>
              </a:rPr>
              <a:t>Hıristiyanlık’ta</a:t>
            </a:r>
            <a:r>
              <a:rPr lang="tr-TR" dirty="0">
                <a:latin typeface="Times New Roman" panose="02020603050405020304" pitchFamily="18" charset="0"/>
                <a:ea typeface="Calibri" panose="020F0502020204030204" pitchFamily="34" charset="0"/>
                <a:cs typeface="Times New Roman" panose="02020603050405020304" pitchFamily="18" charset="0"/>
              </a:rPr>
              <a:t> vahyin, İncil ile kapandığına, havarilerin ölümünden sonra hiçbir peygamber gelmediğine ve Tanrı adına konuşmadığına inanılır.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b="1" dirty="0">
                <a:latin typeface="Times New Roman" panose="02020603050405020304" pitchFamily="18" charset="0"/>
                <a:ea typeface="Calibri" panose="020F0502020204030204" pitchFamily="34" charset="0"/>
                <a:cs typeface="Times New Roman" panose="02020603050405020304" pitchFamily="18" charset="0"/>
              </a:rPr>
              <a:t>Mesih</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Mesih inanışı Hıristiyanlıkta da önemli bir yer tutar. Hıristiyanlar beklenen Mesih’in İsa olduğuna inandıklarından </a:t>
            </a:r>
            <a:r>
              <a:rPr lang="tr-TR" dirty="0" err="1">
                <a:latin typeface="Times New Roman" panose="02020603050405020304" pitchFamily="18" charset="0"/>
                <a:ea typeface="Calibri" panose="020F0502020204030204" pitchFamily="34" charset="0"/>
                <a:cs typeface="Times New Roman" panose="02020603050405020304" pitchFamily="18" charset="0"/>
              </a:rPr>
              <a:t>eskatolojilerini</a:t>
            </a:r>
            <a:r>
              <a:rPr lang="tr-TR" dirty="0">
                <a:latin typeface="Times New Roman" panose="02020603050405020304" pitchFamily="18" charset="0"/>
                <a:ea typeface="Calibri" panose="020F0502020204030204" pitchFamily="34" charset="0"/>
                <a:cs typeface="Times New Roman" panose="02020603050405020304" pitchFamily="18" charset="0"/>
              </a:rPr>
              <a:t> buna göre belirlemişlerdir. Onlara göre öldükten sonra dirilen ve göğe yükselen İsa-Mesih kıyamete yakın geri dönecek ve </a:t>
            </a:r>
            <a:r>
              <a:rPr lang="tr-TR" dirty="0" err="1">
                <a:latin typeface="Times New Roman" panose="02020603050405020304" pitchFamily="18" charset="0"/>
                <a:ea typeface="Calibri" panose="020F0502020204030204" pitchFamily="34" charset="0"/>
                <a:cs typeface="Times New Roman" panose="02020603050405020304" pitchFamily="18" charset="0"/>
              </a:rPr>
              <a:t>mesih</a:t>
            </a:r>
            <a:r>
              <a:rPr lang="tr-TR" dirty="0">
                <a:latin typeface="Times New Roman" panose="02020603050405020304" pitchFamily="18" charset="0"/>
                <a:ea typeface="Calibri" panose="020F0502020204030204" pitchFamily="34" charset="0"/>
                <a:cs typeface="Times New Roman" panose="02020603050405020304" pitchFamily="18" charset="0"/>
              </a:rPr>
              <a:t> devletini kuracaktır. Bu devlet ilahî devlet olacak ve öbür dünyanın başlayacağını haber verecektir. </a:t>
            </a:r>
            <a:r>
              <a:rPr lang="tr-TR" dirty="0" err="1">
                <a:latin typeface="Times New Roman" panose="02020603050405020304" pitchFamily="18" charset="0"/>
                <a:ea typeface="Calibri" panose="020F0502020204030204" pitchFamily="34" charset="0"/>
                <a:cs typeface="Times New Roman" panose="02020603050405020304" pitchFamily="18" charset="0"/>
              </a:rPr>
              <a:t>Mesihin</a:t>
            </a:r>
            <a:r>
              <a:rPr lang="tr-TR" dirty="0">
                <a:latin typeface="Times New Roman" panose="02020603050405020304" pitchFamily="18" charset="0"/>
                <a:ea typeface="Calibri" panose="020F0502020204030204" pitchFamily="34" charset="0"/>
                <a:cs typeface="Times New Roman" panose="02020603050405020304" pitchFamily="18" charset="0"/>
              </a:rPr>
              <a:t> gelişi peygamberlerin bildirdiklerinin gerçekleşmesini, kötülüklerin yerini iyiliklerin almasını, adaletin hâkim kılınmasını, yeni düzenin kurulmasını sağlayacaktır. Özlenen bu düzen Mesih-İsa’nın ikinci gelişi ile gerçekleşecektir.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073782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21792" y="1328928"/>
            <a:ext cx="10732008" cy="4848035"/>
          </a:xfrm>
        </p:spPr>
        <p:txBody>
          <a:bodyPr>
            <a:normAutofit lnSpcReduction="10000"/>
          </a:bodyPr>
          <a:lstStyle/>
          <a:p>
            <a:r>
              <a:rPr lang="tr-TR" dirty="0" smtClean="0"/>
              <a:t>Ahiret</a:t>
            </a:r>
          </a:p>
          <a:p>
            <a:r>
              <a:rPr lang="tr-TR" dirty="0" smtClean="0"/>
              <a:t>Hıristiyanlıkta ahiret inancı vardır ve Mesih-İsa eksenlidir. Ahiret, Mesih-İsa’nın ikinci gelişine bağlıdır. Hıristiyanlara göre ölen, öldükten sonra dirilen ve göğe yükselen İsa-Mesih, kıyamete yakın geri dönecek, ikinci kez gelecektir. Onun ikinci gelişi, dünyanın sonunun geldiğinin işareti sayılacak ve Filistin’de ilahî </a:t>
            </a:r>
            <a:r>
              <a:rPr lang="tr-TR" dirty="0" err="1" smtClean="0"/>
              <a:t>mesih</a:t>
            </a:r>
            <a:r>
              <a:rPr lang="tr-TR" dirty="0" smtClean="0"/>
              <a:t> devleti kurulacaktır. İlahî hâkimiyet ve devlet, ansızın gerçekleşecek ve kıyametin habercisi veya başlangıcı olacaktır. Hıristiyanlığın genel anlayışına göre ahirette kurtulmak İsa’ya inanç ile yakından ilgilidir.</a:t>
            </a:r>
          </a:p>
          <a:p>
            <a:endParaRPr lang="tr-TR" dirty="0" smtClean="0"/>
          </a:p>
          <a:p>
            <a:endParaRPr lang="tr-TR" dirty="0" smtClean="0"/>
          </a:p>
          <a:p>
            <a:r>
              <a:rPr lang="tr-TR" sz="2200" dirty="0" smtClean="0"/>
              <a:t>Kaynak:  Prof. Dr. Durmuş Arık’ın,  Açık Erişim Ders </a:t>
            </a:r>
            <a:r>
              <a:rPr lang="tr-TR" sz="2200" dirty="0" err="1" smtClean="0"/>
              <a:t>Notları’ndan</a:t>
            </a:r>
            <a:r>
              <a:rPr lang="tr-TR" sz="2200" dirty="0" smtClean="0"/>
              <a:t> alıntılanmıştır.</a:t>
            </a:r>
          </a:p>
          <a:p>
            <a:endParaRPr lang="tr-TR" dirty="0"/>
          </a:p>
        </p:txBody>
      </p:sp>
    </p:spTree>
    <p:extLst>
      <p:ext uri="{BB962C8B-B14F-4D97-AF65-F5344CB8AC3E}">
        <p14:creationId xmlns:p14="http://schemas.microsoft.com/office/powerpoint/2010/main" val="9838515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2055</Words>
  <Application>Microsoft Office PowerPoint</Application>
  <PresentationFormat>Geniş ekran</PresentationFormat>
  <Paragraphs>49</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HIRİSTİYANLIĞIN İNANÇ ESASLARI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HIRİSTİYANLIĞIN İNANÇ ESASLARI</dc:title>
  <dc:creator>user</dc:creator>
  <cp:lastModifiedBy>user</cp:lastModifiedBy>
  <cp:revision>1</cp:revision>
  <dcterms:created xsi:type="dcterms:W3CDTF">2020-05-01T20:40:36Z</dcterms:created>
  <dcterms:modified xsi:type="dcterms:W3CDTF">2020-07-10T15:21:41Z</dcterms:modified>
</cp:coreProperties>
</file>