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783830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1734734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4230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457246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8032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7160043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017562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95052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1530239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A164CB7-95A9-47F6-88CE-BBA163B04C6C}"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97616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A164CB7-95A9-47F6-88CE-BBA163B04C6C}"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1359954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A164CB7-95A9-47F6-88CE-BBA163B04C6C}"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2719588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A164CB7-95A9-47F6-88CE-BBA163B04C6C}"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317599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64CB7-95A9-47F6-88CE-BBA163B04C6C}" type="datetimeFigureOut">
              <a:rPr lang="tr-TR" smtClean="0"/>
              <a:t>10.05.2020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1316158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A164CB7-95A9-47F6-88CE-BBA163B04C6C}"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3775586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A164CB7-95A9-47F6-88CE-BBA163B04C6C}"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138051-E7ED-48CA-9030-DC88A2FA4C07}" type="slidenum">
              <a:rPr lang="tr-TR" smtClean="0"/>
              <a:t>‹#›</a:t>
            </a:fld>
            <a:endParaRPr lang="tr-TR"/>
          </a:p>
        </p:txBody>
      </p:sp>
    </p:spTree>
    <p:extLst>
      <p:ext uri="{BB962C8B-B14F-4D97-AF65-F5344CB8AC3E}">
        <p14:creationId xmlns:p14="http://schemas.microsoft.com/office/powerpoint/2010/main" val="3352573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164CB7-95A9-47F6-88CE-BBA163B04C6C}" type="datetimeFigureOut">
              <a:rPr lang="tr-TR" smtClean="0"/>
              <a:t>10.05.2020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6138051-E7ED-48CA-9030-DC88A2FA4C07}" type="slidenum">
              <a:rPr lang="tr-TR" smtClean="0"/>
              <a:t>‹#›</a:t>
            </a:fld>
            <a:endParaRPr lang="tr-TR"/>
          </a:p>
        </p:txBody>
      </p:sp>
    </p:spTree>
    <p:extLst>
      <p:ext uri="{BB962C8B-B14F-4D97-AF65-F5344CB8AC3E}">
        <p14:creationId xmlns:p14="http://schemas.microsoft.com/office/powerpoint/2010/main" val="385184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6CEF3D-45C7-4807-980A-19AE3FDBCBF2}"/>
              </a:ext>
            </a:extLst>
          </p:cNvPr>
          <p:cNvSpPr>
            <a:spLocks noGrp="1"/>
          </p:cNvSpPr>
          <p:nvPr>
            <p:ph type="ctrTitle"/>
          </p:nvPr>
        </p:nvSpPr>
        <p:spPr>
          <a:xfrm>
            <a:off x="1507067" y="498764"/>
            <a:ext cx="7650788" cy="2930236"/>
          </a:xfrm>
        </p:spPr>
        <p:txBody>
          <a:bodyPr/>
          <a:lstStyle/>
          <a:p>
            <a:pPr algn="ctr"/>
            <a:r>
              <a:rPr lang="tr-TR" sz="2400" dirty="0">
                <a:solidFill>
                  <a:schemeClr val="accent1">
                    <a:lumMod val="50000"/>
                  </a:schemeClr>
                </a:solidFill>
                <a:latin typeface="Trebuchet MS" panose="020B0603020202020204" pitchFamily="34" charset="0"/>
              </a:rPr>
              <a:t>HİN 413 ÇEŞİTLİ METİNLERDEN</a:t>
            </a:r>
            <a:r>
              <a:rPr lang="tr-TR" sz="2400" dirty="0">
                <a:solidFill>
                  <a:schemeClr val="accent1">
                    <a:lumMod val="50000"/>
                  </a:schemeClr>
                </a:solidFill>
              </a:rPr>
              <a:t> </a:t>
            </a:r>
            <a:r>
              <a:rPr lang="tr-TR" sz="2400" dirty="0">
                <a:solidFill>
                  <a:schemeClr val="accent1">
                    <a:lumMod val="50000"/>
                  </a:schemeClr>
                </a:solidFill>
                <a:latin typeface="Trebuchet MS" panose="020B0603020202020204" pitchFamily="34" charset="0"/>
              </a:rPr>
              <a:t>HİNTÇE ÇEVİRİLER I</a:t>
            </a:r>
            <a:br>
              <a:rPr lang="tr-TR" sz="2400" dirty="0">
                <a:solidFill>
                  <a:schemeClr val="accent1">
                    <a:lumMod val="50000"/>
                  </a:schemeClr>
                </a:solidFill>
                <a:latin typeface="Trebuchet MS" panose="020B0603020202020204" pitchFamily="34" charset="0"/>
              </a:rPr>
            </a:br>
            <a:br>
              <a:rPr lang="tr-TR" sz="2400" dirty="0">
                <a:solidFill>
                  <a:schemeClr val="accent1">
                    <a:lumMod val="50000"/>
                  </a:schemeClr>
                </a:solidFill>
                <a:latin typeface="Trebuchet MS" panose="020B0603020202020204" pitchFamily="34" charset="0"/>
              </a:rPr>
            </a:br>
            <a:r>
              <a:rPr lang="hi-IN" sz="2400" dirty="0">
                <a:solidFill>
                  <a:schemeClr val="accent1">
                    <a:lumMod val="50000"/>
                  </a:schemeClr>
                </a:solidFill>
              </a:rPr>
              <a:t>दर्द की भासा</a:t>
            </a:r>
            <a:r>
              <a:rPr lang="tr-TR" sz="2400" dirty="0">
                <a:solidFill>
                  <a:schemeClr val="accent1">
                    <a:lumMod val="50000"/>
                  </a:schemeClr>
                </a:solidFill>
              </a:rPr>
              <a:t> II</a:t>
            </a:r>
            <a:br>
              <a:rPr lang="tr-TR" sz="2400" dirty="0">
                <a:solidFill>
                  <a:schemeClr val="accent1">
                    <a:lumMod val="50000"/>
                  </a:schemeClr>
                </a:solidFill>
              </a:rPr>
            </a:br>
            <a:br>
              <a:rPr lang="tr-TR" sz="2400" dirty="0">
                <a:solidFill>
                  <a:schemeClr val="accent1">
                    <a:lumMod val="50000"/>
                  </a:schemeClr>
                </a:solidFill>
              </a:rPr>
            </a:br>
            <a:r>
              <a:rPr lang="tr-TR" sz="2400" dirty="0">
                <a:solidFill>
                  <a:schemeClr val="accent1">
                    <a:lumMod val="50000"/>
                  </a:schemeClr>
                </a:solidFill>
                <a:latin typeface="Trebuchet MS" panose="020B0603020202020204" pitchFamily="34" charset="0"/>
              </a:rPr>
              <a:t>14. Hafta</a:t>
            </a:r>
            <a:endParaRPr lang="tr-TR" sz="2400" dirty="0"/>
          </a:p>
        </p:txBody>
      </p:sp>
      <p:sp>
        <p:nvSpPr>
          <p:cNvPr id="3" name="Alt Başlık 2">
            <a:extLst>
              <a:ext uri="{FF2B5EF4-FFF2-40B4-BE49-F238E27FC236}">
                <a16:creationId xmlns:a16="http://schemas.microsoft.com/office/drawing/2014/main" id="{CBDCEBDE-06B2-49AF-8A98-1B9C3E4B5A79}"/>
              </a:ext>
            </a:extLst>
          </p:cNvPr>
          <p:cNvSpPr>
            <a:spLocks noGrp="1"/>
          </p:cNvSpPr>
          <p:nvPr>
            <p:ph type="subTitle" idx="1"/>
          </p:nvPr>
        </p:nvSpPr>
        <p:spPr>
          <a:xfrm>
            <a:off x="1507066" y="3690614"/>
            <a:ext cx="7886315" cy="1560259"/>
          </a:xfrm>
        </p:spPr>
        <p:txBody>
          <a:bodyPr>
            <a:normAutofit fontScale="85000" lnSpcReduction="20000"/>
          </a:bodyPr>
          <a:lstStyle/>
          <a:p>
            <a:r>
              <a:rPr lang="tr-TR" dirty="0">
                <a:solidFill>
                  <a:schemeClr val="accent1">
                    <a:lumMod val="50000"/>
                  </a:schemeClr>
                </a:solidFill>
                <a:latin typeface="Trebuchet MS" panose="020B0603020202020204" pitchFamily="34" charset="0"/>
              </a:rPr>
              <a:t>Prof. Dr. H. Derya CAN</a:t>
            </a:r>
          </a:p>
          <a:p>
            <a:r>
              <a:rPr lang="tr-TR" dirty="0">
                <a:solidFill>
                  <a:schemeClr val="accent1">
                    <a:lumMod val="50000"/>
                  </a:schemeClr>
                </a:solidFill>
                <a:latin typeface="Trebuchet MS" panose="020B0603020202020204" pitchFamily="34" charset="0"/>
              </a:rPr>
              <a:t>Ankara Üniversitesi</a:t>
            </a:r>
          </a:p>
          <a:p>
            <a:r>
              <a:rPr lang="tr-TR" dirty="0">
                <a:solidFill>
                  <a:schemeClr val="accent1">
                    <a:lumMod val="50000"/>
                  </a:schemeClr>
                </a:solidFill>
                <a:latin typeface="Trebuchet MS" panose="020B0603020202020204" pitchFamily="34" charset="0"/>
              </a:rPr>
              <a:t>Dil ve Tarih-Coğrafya Fakültesi</a:t>
            </a:r>
          </a:p>
          <a:p>
            <a:r>
              <a:rPr lang="tr-TR" dirty="0">
                <a:solidFill>
                  <a:schemeClr val="accent1">
                    <a:lumMod val="50000"/>
                  </a:schemeClr>
                </a:solidFill>
                <a:latin typeface="Trebuchet MS" panose="020B0603020202020204" pitchFamily="34" charset="0"/>
              </a:rPr>
              <a:t>Doğu Dilleri Ve Edebiyatları Bölümü</a:t>
            </a:r>
          </a:p>
          <a:p>
            <a:r>
              <a:rPr lang="tr-TR" dirty="0">
                <a:solidFill>
                  <a:schemeClr val="accent1">
                    <a:lumMod val="50000"/>
                  </a:schemeClr>
                </a:solidFill>
                <a:latin typeface="Trebuchet MS" panose="020B0603020202020204" pitchFamily="34" charset="0"/>
              </a:rPr>
              <a:t>Hindoloji Anabilim Dalı</a:t>
            </a:r>
          </a:p>
          <a:p>
            <a:endParaRPr lang="tr-TR" dirty="0"/>
          </a:p>
        </p:txBody>
      </p:sp>
    </p:spTree>
    <p:extLst>
      <p:ext uri="{BB962C8B-B14F-4D97-AF65-F5344CB8AC3E}">
        <p14:creationId xmlns:p14="http://schemas.microsoft.com/office/powerpoint/2010/main" val="2553554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9187CDA-44E9-41CC-BA4C-BF85FA4C0C51}"/>
              </a:ext>
            </a:extLst>
          </p:cNvPr>
          <p:cNvSpPr/>
          <p:nvPr/>
        </p:nvSpPr>
        <p:spPr>
          <a:xfrm>
            <a:off x="2235200" y="1577034"/>
            <a:ext cx="6096000" cy="3472746"/>
          </a:xfrm>
          <a:prstGeom prst="rect">
            <a:avLst/>
          </a:prstGeom>
        </p:spPr>
        <p:txBody>
          <a:bodyPr>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विद्वान् ने कहा –“महाराज ! आज चौथा गिन हो गया हैं। पर मेरे सवाल का जवाब अभी तक नहीं मिला।“</a:t>
            </a:r>
            <a:endParaRPr lang="tr-TR" sz="2400" dirty="0">
              <a:solidFill>
                <a:schemeClr val="accent1">
                  <a:lumMod val="50000"/>
                </a:schemeClr>
              </a:solidFill>
              <a:latin typeface="Calibri" panose="020F0502020204030204" pitchFamily="34" charset="0"/>
              <a:ea typeface="Calibri" panose="020F0502020204030204" pitchFamily="34" charset="0"/>
              <a:cs typeface="Mangal" panose="02040503050203030202" pitchFamily="18" charset="0"/>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महाराज ने तेनालीराम की ओर देखा। वह अपने स्थान के उठा और उस विद्वान् की मातृभाषा में ही बोला</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“इनकी मातृभाषा तमिल है।“</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1375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4C03A6B-3314-4577-9C35-384BE1EFCDF9}"/>
              </a:ext>
            </a:extLst>
          </p:cNvPr>
          <p:cNvSpPr/>
          <p:nvPr/>
        </p:nvSpPr>
        <p:spPr>
          <a:xfrm>
            <a:off x="1752600" y="1536700"/>
            <a:ext cx="7391400" cy="2918748"/>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विद्वान्  आश्चर्यचकित रह गया। उसने राजा से कहा –“महाराज ! तेनालीराम ने बिलकुल सही कहा है कि मेरी मातृभाषा तमिल है। आपका तेनालीराम बहुत बुद्धिमान् है।“ </a:t>
            </a:r>
            <a:endParaRPr lang="tr-TR" sz="2400" dirty="0">
              <a:solidFill>
                <a:schemeClr val="accent1">
                  <a:lumMod val="50000"/>
                </a:schemeClr>
              </a:solidFill>
              <a:latin typeface="Calibri" panose="020F0502020204030204" pitchFamily="34" charset="0"/>
              <a:ea typeface="Calibri" panose="020F0502020204030204" pitchFamily="34" charset="0"/>
              <a:cs typeface="Mangal" panose="02040503050203030202" pitchFamily="18" charset="0"/>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फिर उसने तेनाली से पूछा</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“तेनाली ! पर तुमने मेरी मातृभाषा के विषय में कैसे जान लिया?”</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66102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F2250FD-B5D4-4BC5-A4A5-847FD3B55BB3}"/>
              </a:ext>
            </a:extLst>
          </p:cNvPr>
          <p:cNvSpPr/>
          <p:nvPr/>
        </p:nvSpPr>
        <p:spPr>
          <a:xfrm>
            <a:off x="2514600" y="1447800"/>
            <a:ext cx="6083300" cy="3472746"/>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तेनाली का उत्तर था</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“पीड़ी के समय व्यक्ति को माँ और मातृभाषा याद आ जाती है।“</a:t>
            </a:r>
            <a:endParaRPr lang="tr-TR" sz="2400" dirty="0">
              <a:solidFill>
                <a:schemeClr val="accent1">
                  <a:lumMod val="50000"/>
                </a:schemeClr>
              </a:solidFill>
              <a:latin typeface="Calibri" panose="020F0502020204030204" pitchFamily="34" charset="0"/>
              <a:ea typeface="Calibri" panose="020F0502020204030204" pitchFamily="34" charset="0"/>
              <a:cs typeface="Mangal" panose="02040503050203030202" pitchFamily="18" charset="0"/>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इसके अनन्तर तेनालीराम ने विद्वान् से कील चुभोने  के लिए क्षमा मांगी। विद्वान् ने तेनालीराम की भूरी-भूरी प्रशंसा की। राजा ने भी तेनालीराम को पुरस्कृत किया।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8261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52A4316-FAF5-4C20-8CE7-D2B1431C1FB7}"/>
              </a:ext>
            </a:extLst>
          </p:cNvPr>
          <p:cNvSpPr/>
          <p:nvPr/>
        </p:nvSpPr>
        <p:spPr>
          <a:xfrm>
            <a:off x="2273300" y="1481435"/>
            <a:ext cx="6096000" cy="2816156"/>
          </a:xfrm>
          <a:prstGeom prst="rect">
            <a:avLst/>
          </a:prstGeom>
        </p:spPr>
        <p:txBody>
          <a:bodyPr>
            <a:spAutoFit/>
          </a:bodyPr>
          <a:lstStyle/>
          <a:p>
            <a:pPr algn="ctr">
              <a:lnSpc>
                <a:spcPct val="150000"/>
              </a:lnSpc>
            </a:pPr>
            <a:r>
              <a:rPr lang="hi-IN" sz="2400" dirty="0">
                <a:solidFill>
                  <a:schemeClr val="accent1">
                    <a:lumMod val="50000"/>
                  </a:schemeClr>
                </a:solidFill>
                <a:ea typeface="Calibri" panose="020F0502020204030204" pitchFamily="34" charset="0"/>
                <a:cs typeface="Sanskrit 2003"/>
              </a:rPr>
              <a:t>एक सुन्दर उद्यान में अतिथि-गृह था। वहीं इस विद्वान् को ठहराया गया। तेनालीराम प्रातःकाल उनके पास जाता</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 चरण-स्पर्श करता। विद्वान् उसे आशीर्वाद देकर नये-नये विषयों पर प्रवचन सुनाता।</a:t>
            </a:r>
            <a:r>
              <a:rPr lang="hi-IN" dirty="0">
                <a:latin typeface="Sanskrit 2003"/>
                <a:ea typeface="Calibri" panose="020F0502020204030204" pitchFamily="34" charset="0"/>
              </a:rPr>
              <a:t> </a:t>
            </a:r>
            <a:endParaRPr lang="tr-TR" dirty="0"/>
          </a:p>
        </p:txBody>
      </p:sp>
    </p:spTree>
    <p:extLst>
      <p:ext uri="{BB962C8B-B14F-4D97-AF65-F5344CB8AC3E}">
        <p14:creationId xmlns:p14="http://schemas.microsoft.com/office/powerpoint/2010/main" val="49033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F10BF01-956F-47F6-BB80-C25C731A925B}"/>
              </a:ext>
            </a:extLst>
          </p:cNvPr>
          <p:cNvSpPr/>
          <p:nvPr/>
        </p:nvSpPr>
        <p:spPr>
          <a:xfrm>
            <a:off x="2540000" y="1710035"/>
            <a:ext cx="6096000" cy="2259978"/>
          </a:xfrm>
          <a:prstGeom prst="rect">
            <a:avLst/>
          </a:prstGeom>
        </p:spPr>
        <p:txBody>
          <a:bodyPr>
            <a:spAutoFit/>
          </a:bodyPr>
          <a:lstStyle/>
          <a:p>
            <a:pPr algn="ctr">
              <a:lnSpc>
                <a:spcPct val="150000"/>
              </a:lnSpc>
            </a:pPr>
            <a:r>
              <a:rPr lang="hi-IN" sz="2400" dirty="0">
                <a:solidFill>
                  <a:schemeClr val="accent1">
                    <a:lumMod val="50000"/>
                  </a:schemeClr>
                </a:solidFill>
                <a:ea typeface="Calibri" panose="020F0502020204030204" pitchFamily="34" charset="0"/>
                <a:cs typeface="Sanskrit 2003"/>
              </a:rPr>
              <a:t>दो दिन यही क्रम रहा। प्रवचन सुनकर सन्तुष्ट भाव तेनालीराम लौट आता। विद्वान् प्रसन्न था कि तेनालीराम भी उसकी मातृभाषा को नहीं बतला पाएगा। </a:t>
            </a:r>
            <a:endParaRPr lang="tr-TR" sz="2400" dirty="0">
              <a:solidFill>
                <a:schemeClr val="accent1">
                  <a:lumMod val="50000"/>
                </a:schemeClr>
              </a:solidFill>
            </a:endParaRPr>
          </a:p>
        </p:txBody>
      </p:sp>
    </p:spTree>
    <p:extLst>
      <p:ext uri="{BB962C8B-B14F-4D97-AF65-F5344CB8AC3E}">
        <p14:creationId xmlns:p14="http://schemas.microsoft.com/office/powerpoint/2010/main" val="109656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E429537-80CB-4B27-9D9F-1FDADA539CE1}"/>
              </a:ext>
            </a:extLst>
          </p:cNvPr>
          <p:cNvSpPr/>
          <p:nvPr/>
        </p:nvSpPr>
        <p:spPr>
          <a:xfrm>
            <a:off x="2324100" y="2140593"/>
            <a:ext cx="6096000" cy="1708160"/>
          </a:xfrm>
          <a:prstGeom prst="rect">
            <a:avLst/>
          </a:prstGeom>
        </p:spPr>
        <p:txBody>
          <a:bodyPr>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तीसरे दिन भी तेनालीराम प्रातःकाल ही विद्वान् के पास गया। उस समय वे उपवन में टहल रहे थे। तेनालीराम ने प्रवचन सुनने की इच्छा प्रकट की।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4392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5984125-1AE6-4055-BD9B-5F1F8282F5C8}"/>
              </a:ext>
            </a:extLst>
          </p:cNvPr>
          <p:cNvSpPr/>
          <p:nvPr/>
        </p:nvSpPr>
        <p:spPr>
          <a:xfrm>
            <a:off x="2108200" y="1763812"/>
            <a:ext cx="6096000" cy="2816156"/>
          </a:xfrm>
          <a:prstGeom prst="rect">
            <a:avLst/>
          </a:prstGeom>
        </p:spPr>
        <p:txBody>
          <a:bodyPr>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विद्वान् एक वृक्ष के नीचे बने चबूतरे पर बैठ गए। तेनालीराम ने हर रोज़ की तरह आज भी उनके चरण छुए और साथ ही उनके पैर में लोहे की एक कील चुभो दी और तत्काल उसे निकालकर अपने उत्तरीय में छिपा लिया।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63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658BCEF-26CE-45A7-91FD-63657A8121B3}"/>
              </a:ext>
            </a:extLst>
          </p:cNvPr>
          <p:cNvSpPr/>
          <p:nvPr/>
        </p:nvSpPr>
        <p:spPr>
          <a:xfrm>
            <a:off x="1955800" y="1492893"/>
            <a:ext cx="6096000" cy="4580741"/>
          </a:xfrm>
          <a:prstGeom prst="rect">
            <a:avLst/>
          </a:prstGeom>
        </p:spPr>
        <p:txBody>
          <a:bodyPr>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कील चुभते ही विद्वान् दर्द से कराह उठा और उसने अपनी मातृभाषा में माँ को याद किया। चतुर तेनालीराम बोला</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“श्रीमन् ! क्या हुआ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a:t>
            </a:r>
            <a:r>
              <a:rPr lang="hi-IN" sz="2400" dirty="0">
                <a:solidFill>
                  <a:schemeClr val="accent1">
                    <a:lumMod val="50000"/>
                  </a:schemeClr>
                </a:solidFill>
              </a:rPr>
              <a:t>“मेरे पांव में </a:t>
            </a:r>
            <a:r>
              <a:rPr lang="tr-TR" sz="2400" dirty="0">
                <a:solidFill>
                  <a:schemeClr val="accent1">
                    <a:lumMod val="50000"/>
                  </a:schemeClr>
                </a:solidFill>
              </a:rPr>
              <a:t>………”</a:t>
            </a:r>
            <a:r>
              <a:rPr lang="hi-IN" sz="2400" dirty="0">
                <a:solidFill>
                  <a:schemeClr val="accent1">
                    <a:lumMod val="50000"/>
                  </a:schemeClr>
                </a:solidFill>
              </a:rPr>
              <a:t> वह अपनी पीड़ा को तमिल भाषा में प्रकट कर रहा था। तेनालीराम ने तुरन्त अपना उत्तरीय फाड़ा और उसे विद्वान् के पाँव पर बाँध दिया। </a:t>
            </a:r>
            <a:endParaRPr lang="tr-TR" sz="2400" dirty="0">
              <a:solidFill>
                <a:schemeClr val="accent1">
                  <a:lumMod val="50000"/>
                </a:schemeClr>
              </a:solidFill>
            </a:endParaRPr>
          </a:p>
          <a:p>
            <a:pPr algn="ctr">
              <a:lnSpc>
                <a:spcPct val="150000"/>
              </a:lnSpc>
              <a:spcAft>
                <a:spcPts val="800"/>
              </a:spcAft>
            </a:pPr>
            <a:r>
              <a:rPr lang="hi-IN" sz="2400" dirty="0">
                <a:solidFill>
                  <a:schemeClr val="accent1">
                    <a:lumMod val="50000"/>
                  </a:schemeClr>
                </a:solidFill>
                <a:latin typeface="Sanskrit 2003"/>
                <a:ea typeface="Calibri" panose="020F0502020204030204" pitchFamily="34" charset="0"/>
              </a:rPr>
              <a:t>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0472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17390EC-7484-4EE9-8A18-1E1559A77E40}"/>
              </a:ext>
            </a:extLst>
          </p:cNvPr>
          <p:cNvSpPr/>
          <p:nvPr/>
        </p:nvSpPr>
        <p:spPr>
          <a:xfrm>
            <a:off x="1701800" y="1009752"/>
            <a:ext cx="6096000" cy="4580741"/>
          </a:xfrm>
          <a:prstGeom prst="rect">
            <a:avLst/>
          </a:prstGeom>
        </p:spPr>
        <p:txBody>
          <a:bodyPr>
            <a:spAutoFit/>
          </a:bodyPr>
          <a:lstStyle/>
          <a:p>
            <a:pPr indent="449580"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इसके बाद तेनालीराम  ने एक सेवक को बुलाकर उसे राजा के पास सूचना देने के लिए भेज दिया। तेनालीराम घर चला गया। </a:t>
            </a:r>
            <a:endParaRPr lang="tr-TR" sz="2400" dirty="0">
              <a:solidFill>
                <a:schemeClr val="accent1">
                  <a:lumMod val="50000"/>
                </a:schemeClr>
              </a:solidFill>
              <a:latin typeface="Calibri" panose="020F0502020204030204" pitchFamily="34" charset="0"/>
              <a:ea typeface="Calibri" panose="020F0502020204030204" pitchFamily="34" charset="0"/>
              <a:cs typeface="Mangal" panose="02040503050203030202" pitchFamily="18" charset="0"/>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आज्ञापाते ही सेवक महाराज के पास दौड़ा गया और उसने विद्वान् के पाँव में कील लगने की खबर उन्हें दी। राजा ने फौरन राजवैद्य को बुला लिया। दोनों में उस स्थान पर पहुंचे</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जहाँ विद्वान् बैठा था।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5842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EB3BE15-B23F-4DD1-B493-C99EA750CBB4}"/>
              </a:ext>
            </a:extLst>
          </p:cNvPr>
          <p:cNvSpPr/>
          <p:nvPr/>
        </p:nvSpPr>
        <p:spPr>
          <a:xfrm>
            <a:off x="2209800" y="2064393"/>
            <a:ext cx="6096000" cy="2262158"/>
          </a:xfrm>
          <a:prstGeom prst="rect">
            <a:avLst/>
          </a:prstGeom>
        </p:spPr>
        <p:txBody>
          <a:bodyPr>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विद्वान् की हालत देखकर राजा दुःखी थे। वे हैरान थे  कि उनके पाँव में जख्म कैसे हो गया। खैर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उनके इलाज की पूरी व्यवस्थी कर और उन्हें सान्त्वना देकर राजा महल में लौट आए।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35722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C1839F0-1891-47BB-817B-C80C464A4AA4}"/>
              </a:ext>
            </a:extLst>
          </p:cNvPr>
          <p:cNvSpPr/>
          <p:nvPr/>
        </p:nvSpPr>
        <p:spPr>
          <a:xfrm>
            <a:off x="2159000" y="1752600"/>
            <a:ext cx="6985000" cy="3472746"/>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राजवैद्य के इलाज से विद्वान् के पैर का दर्द कम हो गया। रात्रि तक अपने को स्वस्था महसूस  करने लगे। अगले दिन वे दरबार में पधारे। </a:t>
            </a:r>
            <a:endParaRPr lang="tr-TR" sz="2400" dirty="0">
              <a:solidFill>
                <a:schemeClr val="accent1">
                  <a:lumMod val="50000"/>
                </a:schemeClr>
              </a:solidFill>
              <a:latin typeface="Calibri" panose="020F0502020204030204" pitchFamily="34" charset="0"/>
              <a:ea typeface="Calibri" panose="020F0502020204030204" pitchFamily="34" charset="0"/>
              <a:cs typeface="Mangal" panose="02040503050203030202" pitchFamily="18" charset="0"/>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विद्वान् जब दरबार में आए</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उनके चेहरे पर मुस्कान थी।शायद यह मुस्कान इस भाव को प्रकट कर रही थी कि तेनालीराम भी उनके प्रश्न का उत्तर नहीं दे पाएगा।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6414945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552</Words>
  <Application>Microsoft Office PowerPoint</Application>
  <PresentationFormat>Geniş ekran</PresentationFormat>
  <Paragraphs>23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Sanskrit 2003</vt:lpstr>
      <vt:lpstr>Trebuchet MS</vt:lpstr>
      <vt:lpstr>Wingdings 3</vt:lpstr>
      <vt:lpstr>Yüzeyler</vt:lpstr>
      <vt:lpstr>HİN 413 ÇEŞİTLİ METİNLERDEN HİNTÇE ÇEVİRİLER I  दर्द की भासा II  14.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413 ÇEŞİTLİ METİNLERDEN HİNTÇE ÇEVİRİLER I  दर्द की भासा II  14. Hafta</dc:title>
  <dc:creator>Casper</dc:creator>
  <cp:lastModifiedBy>Casper</cp:lastModifiedBy>
  <cp:revision>2</cp:revision>
  <dcterms:created xsi:type="dcterms:W3CDTF">2020-05-10T04:28:53Z</dcterms:created>
  <dcterms:modified xsi:type="dcterms:W3CDTF">2020-05-10T04:58:40Z</dcterms:modified>
</cp:coreProperties>
</file>