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3" r:id="rId2"/>
    <p:sldId id="358" r:id="rId3"/>
    <p:sldId id="284" r:id="rId4"/>
    <p:sldId id="354" r:id="rId5"/>
    <p:sldId id="355" r:id="rId6"/>
    <p:sldId id="273" r:id="rId7"/>
    <p:sldId id="356" r:id="rId8"/>
    <p:sldId id="30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2"/>
  </p:normalViewPr>
  <p:slideViewPr>
    <p:cSldViewPr snapToGrid="0">
      <p:cViewPr varScale="1">
        <p:scale>
          <a:sx n="134" d="100"/>
          <a:sy n="134" d="100"/>
        </p:scale>
        <p:origin x="2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A57EB1-4753-112C-D340-4BD5DF09B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3AD7002-BA3F-6F2D-0FF5-F697078EC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356E47-67DF-9D7D-BB05-8920732CF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B890-F322-B64D-A0BB-8BE395BA82A4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FDDAAD-21DC-1135-E17F-C0FD0B835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FCA2CB-2284-3160-FA1F-6F062DBBA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D2C0-D159-8844-9056-092A669FE0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4134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0CDF84-692F-222C-753F-97F97DB52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592EF49-449C-4BC3-4509-A03C07F29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E212AD-2CEA-C0AD-A701-E07F71DCB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B890-F322-B64D-A0BB-8BE395BA82A4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1458C1F-C9EA-89DA-05EA-DAA511196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82E54DD-F9D7-D8D3-03A9-F93CC166D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D2C0-D159-8844-9056-092A669FE0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80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76961CC-2EB8-CA80-E607-E6DB1A2AB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7923F47-5140-921A-16CE-D9AB80C130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167E38C-7056-CFD9-366B-EB89E9F85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B890-F322-B64D-A0BB-8BE395BA82A4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EDB4737-AFD2-D147-6714-0E4CAC8F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CBFB609-F022-0F38-1BF9-66275DB88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D2C0-D159-8844-9056-092A669FE0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150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E106A5-DAA0-1AAB-EBA4-2DA6FC9FB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D80B4E-B8E2-D4C6-1AE5-EE3C77DC8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79BB62-9CFE-AB09-53AD-87C12ACC3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B890-F322-B64D-A0BB-8BE395BA82A4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0068F14-165E-7866-C69F-843F05E42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ECAA74-594A-17F5-BDEC-3AA74B80F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D2C0-D159-8844-9056-092A669FE0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3006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E2DA33-B454-260B-03F5-4E545249C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96A56EB-3A1A-8B98-ED0F-4BBB736B3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44E5D3B-468C-679A-2BF1-EF836EF9B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B890-F322-B64D-A0BB-8BE395BA82A4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CB22475-74F6-164D-E1F2-13E96E682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813FC-3380-8D8F-F690-DD98BBAE8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D2C0-D159-8844-9056-092A669FE0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315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331A3A-B8AA-2737-54F3-ACCCE783F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E74929-CF76-5006-3E19-336719F6CD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ACEB2A1-2E05-8626-FC24-5A82A6208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B980112-0FAF-131D-3623-3D5FE7821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B890-F322-B64D-A0BB-8BE395BA82A4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3045FB-80B4-3AE7-E795-15E3F3ABC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A6BA8FF-89B3-E9D8-EDA8-2EAC5E130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D2C0-D159-8844-9056-092A669FE0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1597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952378-274A-E509-45BA-2DAED589E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187162C-946A-056F-80CE-75AC9F874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CA0E01E-039C-C243-BE42-A4B015CB77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CF62E14-2868-9B98-0BAF-A9A4404D66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D8CC09D-AE97-8A76-892F-10FADCA243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5ABC6FE-FF02-6E7D-C97C-B4DEC289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B890-F322-B64D-A0BB-8BE395BA82A4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C88C0FB-B040-495D-C9DD-B376CA3A4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7C8D8AD-B617-DDC7-DE5D-C37C5700A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D2C0-D159-8844-9056-092A669FE0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0999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BE1442-AAB5-0A13-059A-63071FE7E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39E6920-EB80-241A-01BF-0C6EBF284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B890-F322-B64D-A0BB-8BE395BA82A4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C144C66-00AE-6BFD-49B8-8163DC01B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68B70D2-1E04-50C3-F0A3-07E68B62B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D2C0-D159-8844-9056-092A669FE0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8038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190351E-DB6E-D210-EFF4-F007FB65D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B890-F322-B64D-A0BB-8BE395BA82A4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8A8C0A9-CAA4-DD47-0612-CB7635B1B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E9E3341-7A22-A396-FE78-BCE5AB8F6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D2C0-D159-8844-9056-092A669FE0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7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FECBDB-06BE-FD44-04DA-3822DBD2C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95646B-583D-331A-F0CD-C4AF8179B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AE8417-CAD0-B22C-DBF8-EC6E50600A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C5315DE-975F-DF54-E3C2-3CA56DAC5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B890-F322-B64D-A0BB-8BE395BA82A4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D152B2F-9315-15D4-B083-74BE3C7FB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489711D-E69D-3B6F-AA19-C6326BB6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D2C0-D159-8844-9056-092A669FE0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197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91FE3F-9440-AC64-9687-1B8372DC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7CE9CE4-EC34-3325-6AA2-2C335E510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0942248-13DB-2D59-7AD9-3E5B0D4BA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2E2BDED-491C-FF0D-372E-183AA9561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B890-F322-B64D-A0BB-8BE395BA82A4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1B719A2-9D3F-D72E-8910-01E2945B6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46299DE-7CD5-E040-F11A-638A5843B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D2C0-D159-8844-9056-092A669FE0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242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70ADEF0-6B34-C0A5-5AE7-779A21601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42B7654-3F8B-22A3-21B2-C086FC345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2AB1DC-70C9-A9A3-B914-4E6C3686F2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2B890-F322-B64D-A0BB-8BE395BA82A4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61C62F-EBA3-D269-EBC9-C4C3EC1B50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4C56D0F-2D24-3BF1-1F86-86E60B42A7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FD2C0-D159-8844-9056-092A669FE07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287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967431-3BD4-92E5-6996-9E9B397BD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Rönesans</a:t>
            </a:r>
            <a:r>
              <a:rPr lang="hu-HU" dirty="0"/>
              <a:t> </a:t>
            </a:r>
            <a:r>
              <a:rPr lang="hu-HU" dirty="0" err="1"/>
              <a:t>Hatırlatma</a:t>
            </a:r>
            <a:r>
              <a:rPr lang="hu-HU" dirty="0"/>
              <a:t>/</a:t>
            </a:r>
            <a:r>
              <a:rPr lang="hu-HU" dirty="0" err="1"/>
              <a:t>Özet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33AF18-14CB-0BC6-22C7-2D0DDCF1E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Kral Mátyás </a:t>
            </a:r>
            <a:r>
              <a:rPr lang="hu-HU" dirty="0" err="1"/>
              <a:t>döneminde</a:t>
            </a:r>
            <a:r>
              <a:rPr lang="hu-HU" dirty="0"/>
              <a:t> </a:t>
            </a:r>
            <a:r>
              <a:rPr lang="hu-HU" dirty="0" err="1"/>
              <a:t>güçlenen</a:t>
            </a:r>
            <a:r>
              <a:rPr lang="hu-HU" dirty="0"/>
              <a:t> </a:t>
            </a:r>
            <a:r>
              <a:rPr lang="hu-HU" dirty="0" err="1"/>
              <a:t>krallık</a:t>
            </a:r>
            <a:endParaRPr lang="hu-HU" dirty="0"/>
          </a:p>
          <a:p>
            <a:r>
              <a:rPr lang="hu-HU" dirty="0" err="1"/>
              <a:t>Merkezi</a:t>
            </a:r>
            <a:r>
              <a:rPr lang="hu-HU" dirty="0"/>
              <a:t> </a:t>
            </a:r>
            <a:r>
              <a:rPr lang="hu-HU" dirty="0" err="1"/>
              <a:t>yönetim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diplomaside</a:t>
            </a:r>
            <a:r>
              <a:rPr lang="hu-HU" dirty="0"/>
              <a:t> </a:t>
            </a:r>
            <a:r>
              <a:rPr lang="hu-HU" dirty="0" err="1"/>
              <a:t>gelişmeler</a:t>
            </a:r>
            <a:endParaRPr lang="hu-HU" dirty="0"/>
          </a:p>
          <a:p>
            <a:r>
              <a:rPr lang="hu-HU" dirty="0" err="1"/>
              <a:t>eğitimli</a:t>
            </a:r>
            <a:r>
              <a:rPr lang="hu-HU" dirty="0"/>
              <a:t> </a:t>
            </a:r>
            <a:r>
              <a:rPr lang="hu-HU" dirty="0" err="1"/>
              <a:t>hümanistlerin</a:t>
            </a:r>
            <a:r>
              <a:rPr lang="hu-HU" dirty="0"/>
              <a:t> </a:t>
            </a:r>
            <a:r>
              <a:rPr lang="hu-HU" dirty="0" err="1"/>
              <a:t>artışı</a:t>
            </a:r>
            <a:endParaRPr lang="hu-HU" dirty="0"/>
          </a:p>
          <a:p>
            <a:r>
              <a:rPr lang="hu-HU" dirty="0" err="1"/>
              <a:t>İtalyan</a:t>
            </a:r>
            <a:r>
              <a:rPr lang="hu-HU" dirty="0"/>
              <a:t> </a:t>
            </a:r>
            <a:r>
              <a:rPr lang="hu-HU" dirty="0" err="1"/>
              <a:t>üniversitelerinin</a:t>
            </a:r>
            <a:r>
              <a:rPr lang="hu-HU" dirty="0"/>
              <a:t> </a:t>
            </a:r>
            <a:r>
              <a:rPr lang="hu-HU" dirty="0" err="1"/>
              <a:t>yanı</a:t>
            </a:r>
            <a:r>
              <a:rPr lang="hu-HU" dirty="0"/>
              <a:t> </a:t>
            </a:r>
            <a:r>
              <a:rPr lang="hu-HU" dirty="0" err="1"/>
              <a:t>sıra</a:t>
            </a:r>
            <a:r>
              <a:rPr lang="hu-HU" dirty="0"/>
              <a:t> </a:t>
            </a:r>
            <a:r>
              <a:rPr lang="hu-HU" dirty="0" err="1"/>
              <a:t>Viyana</a:t>
            </a:r>
            <a:r>
              <a:rPr lang="hu-HU" dirty="0"/>
              <a:t>, </a:t>
            </a:r>
            <a:r>
              <a:rPr lang="hu-HU" dirty="0" err="1"/>
              <a:t>Krakov</a:t>
            </a:r>
            <a:r>
              <a:rPr lang="hu-HU" dirty="0"/>
              <a:t>, </a:t>
            </a:r>
            <a:r>
              <a:rPr lang="hu-HU" dirty="0" err="1"/>
              <a:t>Pozsony’da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üniversite</a:t>
            </a:r>
            <a:r>
              <a:rPr lang="hu-HU" dirty="0"/>
              <a:t> </a:t>
            </a:r>
            <a:r>
              <a:rPr lang="hu-HU" dirty="0" err="1"/>
              <a:t>girişimi</a:t>
            </a:r>
            <a:r>
              <a:rPr lang="hu-HU" dirty="0"/>
              <a:t>. </a:t>
            </a:r>
          </a:p>
          <a:p>
            <a:r>
              <a:rPr lang="hu-HU" dirty="0" err="1"/>
              <a:t>Kralın</a:t>
            </a:r>
            <a:r>
              <a:rPr lang="hu-HU" dirty="0"/>
              <a:t> Buda </a:t>
            </a:r>
            <a:r>
              <a:rPr lang="hu-HU" dirty="0" err="1"/>
              <a:t>sarayında</a:t>
            </a:r>
            <a:r>
              <a:rPr lang="hu-HU" dirty="0"/>
              <a:t> </a:t>
            </a:r>
            <a:r>
              <a:rPr lang="hu-HU" dirty="0" err="1"/>
              <a:t>yurt</a:t>
            </a:r>
            <a:r>
              <a:rPr lang="hu-HU" dirty="0"/>
              <a:t> </a:t>
            </a:r>
            <a:r>
              <a:rPr lang="hu-HU" dirty="0" err="1"/>
              <a:t>dışından</a:t>
            </a:r>
            <a:r>
              <a:rPr lang="hu-HU" dirty="0"/>
              <a:t> </a:t>
            </a:r>
            <a:r>
              <a:rPr lang="hu-HU" dirty="0" err="1"/>
              <a:t>gelen</a:t>
            </a:r>
            <a:r>
              <a:rPr lang="hu-HU" dirty="0"/>
              <a:t> </a:t>
            </a:r>
            <a:r>
              <a:rPr lang="hu-HU" dirty="0" err="1"/>
              <a:t>hümanistlerle</a:t>
            </a:r>
            <a:r>
              <a:rPr lang="hu-HU" dirty="0"/>
              <a:t> </a:t>
            </a:r>
            <a:r>
              <a:rPr lang="hu-HU" dirty="0" err="1"/>
              <a:t>etkinlikleri</a:t>
            </a:r>
            <a:endParaRPr lang="hu-HU" dirty="0"/>
          </a:p>
          <a:p>
            <a:r>
              <a:rPr lang="hu-HU" dirty="0" err="1"/>
              <a:t>İtalya</a:t>
            </a:r>
            <a:r>
              <a:rPr lang="hu-HU" dirty="0"/>
              <a:t> </a:t>
            </a:r>
            <a:r>
              <a:rPr lang="hu-HU" dirty="0" err="1"/>
              <a:t>ile</a:t>
            </a:r>
            <a:r>
              <a:rPr lang="hu-HU" dirty="0"/>
              <a:t> </a:t>
            </a:r>
            <a:r>
              <a:rPr lang="hu-HU" dirty="0" err="1"/>
              <a:t>ilişkilerin</a:t>
            </a:r>
            <a:r>
              <a:rPr lang="hu-HU" dirty="0"/>
              <a:t> </a:t>
            </a:r>
            <a:r>
              <a:rPr lang="hu-HU" dirty="0" err="1"/>
              <a:t>Beatrix’le</a:t>
            </a:r>
            <a:r>
              <a:rPr lang="hu-HU" dirty="0"/>
              <a:t> </a:t>
            </a:r>
            <a:r>
              <a:rPr lang="hu-HU" dirty="0" err="1"/>
              <a:t>evliliği</a:t>
            </a:r>
            <a:r>
              <a:rPr lang="hu-HU" dirty="0"/>
              <a:t> </a:t>
            </a:r>
            <a:r>
              <a:rPr lang="hu-HU" dirty="0" err="1"/>
              <a:t>ile</a:t>
            </a:r>
            <a:r>
              <a:rPr lang="hu-HU" dirty="0"/>
              <a:t> </a:t>
            </a:r>
            <a:r>
              <a:rPr lang="hu-HU" dirty="0" err="1"/>
              <a:t>giderek</a:t>
            </a:r>
            <a:r>
              <a:rPr lang="hu-HU" dirty="0"/>
              <a:t> </a:t>
            </a:r>
            <a:r>
              <a:rPr lang="hu-HU" dirty="0" err="1"/>
              <a:t>gelişmesi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88237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E524DC-1A9D-A052-903B-AEBBB2046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Kral </a:t>
            </a:r>
            <a:r>
              <a:rPr lang="hu-HU" dirty="0" err="1"/>
              <a:t>Mátyás’ın</a:t>
            </a:r>
            <a:r>
              <a:rPr lang="hu-HU" dirty="0"/>
              <a:t> </a:t>
            </a:r>
            <a:r>
              <a:rPr lang="hu-HU" dirty="0" err="1"/>
              <a:t>ölümünden</a:t>
            </a:r>
            <a:r>
              <a:rPr lang="hu-HU" dirty="0"/>
              <a:t> </a:t>
            </a:r>
            <a:r>
              <a:rPr lang="hu-HU" dirty="0" err="1"/>
              <a:t>sonra</a:t>
            </a:r>
            <a:r>
              <a:rPr lang="hu-HU" dirty="0"/>
              <a:t> </a:t>
            </a:r>
            <a:r>
              <a:rPr lang="hu-HU" dirty="0" err="1"/>
              <a:t>rönesans</a:t>
            </a:r>
            <a:r>
              <a:rPr lang="hu-HU" dirty="0"/>
              <a:t> </a:t>
            </a:r>
            <a:r>
              <a:rPr lang="hu-HU" dirty="0" err="1"/>
              <a:t>kültürü</a:t>
            </a:r>
            <a:r>
              <a:rPr lang="hu-HU" dirty="0"/>
              <a:t> Din </a:t>
            </a:r>
            <a:r>
              <a:rPr lang="hu-HU" dirty="0" err="1"/>
              <a:t>adamları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seçkin</a:t>
            </a:r>
            <a:r>
              <a:rPr lang="hu-HU" dirty="0"/>
              <a:t> </a:t>
            </a:r>
            <a:r>
              <a:rPr lang="hu-HU" dirty="0" err="1"/>
              <a:t>saray</a:t>
            </a:r>
            <a:r>
              <a:rPr lang="hu-HU" dirty="0"/>
              <a:t> </a:t>
            </a:r>
            <a:r>
              <a:rPr lang="hu-HU" dirty="0" err="1"/>
              <a:t>eşrafı</a:t>
            </a:r>
            <a:r>
              <a:rPr lang="hu-HU" dirty="0"/>
              <a:t> </a:t>
            </a:r>
            <a:r>
              <a:rPr lang="hu-HU" dirty="0" err="1"/>
              <a:t>tarafından</a:t>
            </a:r>
            <a:r>
              <a:rPr lang="hu-HU" dirty="0"/>
              <a:t> </a:t>
            </a:r>
            <a:r>
              <a:rPr lang="hu-HU" dirty="0" err="1"/>
              <a:t>sürdürüldü</a:t>
            </a:r>
            <a:endParaRPr lang="hu-HU" dirty="0"/>
          </a:p>
          <a:p>
            <a:r>
              <a:rPr lang="hu-HU" dirty="0"/>
              <a:t>Reform </a:t>
            </a:r>
            <a:r>
              <a:rPr lang="hu-HU" dirty="0" err="1"/>
              <a:t>için</a:t>
            </a:r>
            <a:r>
              <a:rPr lang="hu-HU" dirty="0"/>
              <a:t> </a:t>
            </a:r>
            <a:r>
              <a:rPr lang="hu-HU" dirty="0" err="1"/>
              <a:t>XVI.yy</a:t>
            </a:r>
            <a:r>
              <a:rPr lang="hu-HU" dirty="0"/>
              <a:t>. </a:t>
            </a:r>
            <a:r>
              <a:rPr lang="hu-HU" dirty="0" err="1"/>
              <a:t>Beklendi</a:t>
            </a:r>
            <a:r>
              <a:rPr lang="hu-HU" dirty="0"/>
              <a:t>. </a:t>
            </a:r>
            <a:r>
              <a:rPr lang="hu-HU" dirty="0" err="1"/>
              <a:t>Ülke</a:t>
            </a:r>
            <a:r>
              <a:rPr lang="hu-HU" dirty="0"/>
              <a:t> </a:t>
            </a:r>
            <a:r>
              <a:rPr lang="hu-HU" dirty="0" err="1"/>
              <a:t>üçe</a:t>
            </a:r>
            <a:r>
              <a:rPr lang="hu-HU" dirty="0"/>
              <a:t> </a:t>
            </a:r>
            <a:r>
              <a:rPr lang="hu-HU" dirty="0" err="1"/>
              <a:t>bölündü</a:t>
            </a:r>
            <a:r>
              <a:rPr lang="hu-HU" dirty="0"/>
              <a:t> </a:t>
            </a:r>
            <a:r>
              <a:rPr lang="hu-HU" dirty="0" err="1"/>
              <a:t>ancak</a:t>
            </a:r>
            <a:r>
              <a:rPr lang="hu-HU" dirty="0"/>
              <a:t> </a:t>
            </a:r>
            <a:r>
              <a:rPr lang="hu-HU" dirty="0" err="1"/>
              <a:t>insan</a:t>
            </a:r>
            <a:r>
              <a:rPr lang="hu-HU" dirty="0"/>
              <a:t> </a:t>
            </a:r>
            <a:r>
              <a:rPr lang="hu-HU" dirty="0" err="1"/>
              <a:t>temelli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yeni</a:t>
            </a:r>
            <a:r>
              <a:rPr lang="hu-HU" dirty="0"/>
              <a:t> </a:t>
            </a:r>
            <a:r>
              <a:rPr lang="hu-HU" dirty="0" err="1"/>
              <a:t>kültürel</a:t>
            </a:r>
            <a:r>
              <a:rPr lang="hu-HU" dirty="0"/>
              <a:t> </a:t>
            </a:r>
            <a:r>
              <a:rPr lang="hu-HU" dirty="0" err="1"/>
              <a:t>algı</a:t>
            </a:r>
            <a:r>
              <a:rPr lang="hu-HU" dirty="0"/>
              <a:t> </a:t>
            </a:r>
            <a:r>
              <a:rPr lang="hu-HU" dirty="0" err="1"/>
              <a:t>ağırlığını</a:t>
            </a:r>
            <a:r>
              <a:rPr lang="hu-HU" dirty="0"/>
              <a:t> </a:t>
            </a:r>
            <a:r>
              <a:rPr lang="hu-HU" dirty="0" err="1"/>
              <a:t>çoktan</a:t>
            </a:r>
            <a:r>
              <a:rPr lang="hu-HU" dirty="0"/>
              <a:t> </a:t>
            </a:r>
            <a:r>
              <a:rPr lang="hu-HU" dirty="0" err="1"/>
              <a:t>koymuştu</a:t>
            </a:r>
            <a:r>
              <a:rPr lang="hu-HU" dirty="0"/>
              <a:t>.</a:t>
            </a:r>
          </a:p>
          <a:p>
            <a:r>
              <a:rPr lang="hu-HU" dirty="0" err="1"/>
              <a:t>Üçe</a:t>
            </a:r>
            <a:r>
              <a:rPr lang="hu-HU" dirty="0"/>
              <a:t> </a:t>
            </a:r>
            <a:r>
              <a:rPr lang="hu-HU" dirty="0" err="1"/>
              <a:t>ayrılan</a:t>
            </a:r>
            <a:r>
              <a:rPr lang="hu-HU" dirty="0"/>
              <a:t> </a:t>
            </a:r>
            <a:r>
              <a:rPr lang="hu-HU" dirty="0" err="1"/>
              <a:t>ülkede</a:t>
            </a:r>
            <a:r>
              <a:rPr lang="hu-HU" dirty="0"/>
              <a:t> </a:t>
            </a:r>
            <a:r>
              <a:rPr lang="hu-HU" dirty="0" err="1"/>
              <a:t>kültürel</a:t>
            </a:r>
            <a:r>
              <a:rPr lang="hu-HU" dirty="0"/>
              <a:t> </a:t>
            </a:r>
            <a:r>
              <a:rPr lang="hu-HU" dirty="0" err="1"/>
              <a:t>gelişim</a:t>
            </a:r>
            <a:r>
              <a:rPr lang="hu-HU" dirty="0"/>
              <a:t> </a:t>
            </a:r>
            <a:r>
              <a:rPr lang="hu-HU" dirty="0" err="1"/>
              <a:t>durmaksızın</a:t>
            </a:r>
            <a:r>
              <a:rPr lang="hu-HU" dirty="0"/>
              <a:t> </a:t>
            </a:r>
            <a:r>
              <a:rPr lang="hu-HU" dirty="0" err="1"/>
              <a:t>sürdü</a:t>
            </a:r>
            <a:r>
              <a:rPr lang="hu-HU" dirty="0"/>
              <a:t>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8710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5200" y="967167"/>
            <a:ext cx="4151306" cy="1493811"/>
          </a:xfrm>
        </p:spPr>
        <p:txBody>
          <a:bodyPr>
            <a:normAutofit fontScale="90000"/>
          </a:bodyPr>
          <a:lstStyle/>
          <a:p>
            <a:r>
              <a:rPr lang="hu-HU" sz="4100" dirty="0">
                <a:latin typeface="Calibri Light" panose="020F0302020204030204" pitchFamily="34" charset="0"/>
                <a:cs typeface="Calibri Light" panose="020F0302020204030204" pitchFamily="34" charset="0"/>
              </a:rPr>
              <a:t>Janus Pannonius</a:t>
            </a:r>
            <a:br>
              <a:rPr lang="hu-HU" sz="41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u-HU" sz="4100" dirty="0">
                <a:latin typeface="Calibri Light" panose="020F0302020204030204" pitchFamily="34" charset="0"/>
                <a:cs typeface="Calibri Light" panose="020F0302020204030204" pitchFamily="34" charset="0"/>
              </a:rPr>
              <a:t>1434−1472 </a:t>
            </a:r>
            <a:br>
              <a:rPr lang="hu-HU" sz="4100" dirty="0">
                <a:latin typeface="Candara" panose="020E0502030303020204" pitchFamily="34" charset="0"/>
              </a:rPr>
            </a:br>
            <a:endParaRPr lang="tr-TR" sz="4100" dirty="0">
              <a:latin typeface="Candara" panose="020E0502030303020204" pitchFamily="34" charset="0"/>
            </a:endParaRPr>
          </a:p>
        </p:txBody>
      </p:sp>
      <p:pic>
        <p:nvPicPr>
          <p:cNvPr id="6" name="Picture 2" descr="Image result for Janus pannonius vers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738" y="291028"/>
            <a:ext cx="4960442" cy="4203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3823D3E-7D71-46DE-AAE2-95EFDE91AE84}"/>
              </a:ext>
            </a:extLst>
          </p:cNvPr>
          <p:cNvSpPr/>
          <p:nvPr/>
        </p:nvSpPr>
        <p:spPr>
          <a:xfrm>
            <a:off x="0" y="6604616"/>
            <a:ext cx="90281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wikipedia.org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852A4F8-C12D-8D42-8EAF-19F2581948F8}"/>
              </a:ext>
            </a:extLst>
          </p:cNvPr>
          <p:cNvSpPr/>
          <p:nvPr/>
        </p:nvSpPr>
        <p:spPr>
          <a:xfrm>
            <a:off x="5612853" y="2226149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>
              <a:solidFill>
                <a:srgbClr val="030303"/>
              </a:solidFill>
              <a:latin typeface="Roboto" panose="02000000000000000000" pitchFamily="2" charset="0"/>
            </a:endParaRPr>
          </a:p>
          <a:p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Janus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Pannonius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pécsi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püspök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, az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első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név</a:t>
            </a:r>
            <a:r>
              <a:rPr lang="tr-TR" dirty="0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szerint</a:t>
            </a:r>
            <a:r>
              <a:rPr lang="tr-TR" dirty="0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ismert</a:t>
            </a:r>
            <a:r>
              <a:rPr lang="tr-TR" dirty="0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magyar</a:t>
            </a:r>
            <a:r>
              <a:rPr lang="tr-TR" dirty="0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(-</a:t>
            </a:r>
            <a:r>
              <a:rPr lang="tr-TR" dirty="0" err="1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horvát</a:t>
            </a:r>
            <a:r>
              <a:rPr lang="tr-TR" dirty="0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) </a:t>
            </a:r>
            <a:r>
              <a:rPr lang="tr-TR" dirty="0" err="1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költő</a:t>
            </a:r>
            <a:r>
              <a:rPr lang="tr-TR" dirty="0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és</a:t>
            </a:r>
            <a:r>
              <a:rPr lang="tr-TR" dirty="0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humanista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,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aki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egyes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feltevések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szerint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: </a:t>
            </a:r>
            <a:r>
              <a:rPr lang="tr-TR" dirty="0" err="1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Csezmiczei</a:t>
            </a:r>
            <a:r>
              <a:rPr lang="tr-TR" dirty="0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János</a:t>
            </a:r>
            <a:r>
              <a:rPr lang="tr-TR" dirty="0">
                <a:solidFill>
                  <a:srgbClr val="030303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néven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született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. 13 yaşına kadar annesi büyüttü  (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Vitéz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Borbala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 dayısı artık biliyoruz: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Nagyv</a:t>
            </a:r>
            <a:r>
              <a:rPr lang="hu-HU" sz="1800" dirty="0"/>
              <a:t>á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radi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püspök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, </a:t>
            </a:r>
            <a:r>
              <a:rPr lang="hu-HU" sz="1800" dirty="0"/>
              <a:t>János Vitéz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italyaya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gönderiyor:  hukuk okuyor. (15 yıl)</a:t>
            </a:r>
          </a:p>
          <a:p>
            <a:endParaRPr lang="tr-TR" dirty="0">
              <a:solidFill>
                <a:srgbClr val="030303"/>
              </a:solidFill>
              <a:latin typeface="Roboto" panose="02000000000000000000" pitchFamily="2" charset="0"/>
            </a:endParaRPr>
          </a:p>
          <a:p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Sonunda saraya </a:t>
            </a:r>
            <a:r>
              <a:rPr lang="hu-HU" dirty="0" err="1"/>
              <a:t>Kançılarya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ya dönüyor, göreve başlıyor, </a:t>
            </a:r>
          </a:p>
          <a:p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Türklere karşı yardım istemek için Papa’ya giden heyette yer alıyor</a:t>
            </a:r>
          </a:p>
          <a:p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Diplomasi</a:t>
            </a:r>
          </a:p>
          <a:p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25 yaşında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Pécs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Piskoposu oluyor.</a:t>
            </a:r>
          </a:p>
          <a:p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Avrupalı anlamda tanınmış ilk  Rönesans temsilcisi</a:t>
            </a:r>
          </a:p>
          <a:p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Latince yazıyor.</a:t>
            </a:r>
          </a:p>
          <a:p>
            <a:endParaRPr lang="tr-TR" dirty="0">
              <a:solidFill>
                <a:srgbClr val="030303"/>
              </a:solidFill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753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1C4F6F-A293-D19C-A218-34BA0C68D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6285"/>
            <a:ext cx="10515600" cy="5130678"/>
          </a:xfrm>
        </p:spPr>
        <p:txBody>
          <a:bodyPr>
            <a:normAutofit fontScale="70000" lnSpcReduction="20000"/>
          </a:bodyPr>
          <a:lstStyle/>
          <a:p>
            <a:r>
              <a:rPr lang="hu-HU" dirty="0"/>
              <a:t>Kral Mátyás </a:t>
            </a:r>
            <a:r>
              <a:rPr lang="hu-HU" dirty="0" err="1"/>
              <a:t>ile</a:t>
            </a:r>
            <a:r>
              <a:rPr lang="hu-HU" dirty="0"/>
              <a:t>  </a:t>
            </a:r>
            <a:r>
              <a:rPr lang="hu-HU" dirty="0" err="1"/>
              <a:t>Çekya’ya</a:t>
            </a:r>
            <a:r>
              <a:rPr lang="hu-HU" dirty="0"/>
              <a:t> </a:t>
            </a:r>
            <a:r>
              <a:rPr lang="hu-HU" dirty="0" err="1"/>
              <a:t>savaşı</a:t>
            </a:r>
            <a:r>
              <a:rPr lang="hu-HU" dirty="0"/>
              <a:t> </a:t>
            </a:r>
            <a:r>
              <a:rPr lang="hu-HU" dirty="0" err="1"/>
              <a:t>yüzünden</a:t>
            </a:r>
            <a:r>
              <a:rPr lang="hu-HU" dirty="0"/>
              <a:t> </a:t>
            </a:r>
            <a:r>
              <a:rPr lang="hu-HU" dirty="0" err="1"/>
              <a:t>ters</a:t>
            </a:r>
            <a:r>
              <a:rPr lang="hu-HU" dirty="0"/>
              <a:t> </a:t>
            </a:r>
            <a:r>
              <a:rPr lang="hu-HU" dirty="0" err="1"/>
              <a:t>düşüyor</a:t>
            </a:r>
            <a:r>
              <a:rPr lang="hu-HU" dirty="0"/>
              <a:t>. </a:t>
            </a:r>
            <a:r>
              <a:rPr lang="hu-HU" dirty="0" err="1"/>
              <a:t>Başpiskoposluğa</a:t>
            </a:r>
            <a:r>
              <a:rPr lang="hu-HU" dirty="0"/>
              <a:t> </a:t>
            </a:r>
            <a:r>
              <a:rPr lang="hu-HU" dirty="0" err="1"/>
              <a:t>büyük</a:t>
            </a:r>
            <a:r>
              <a:rPr lang="hu-HU" dirty="0"/>
              <a:t> </a:t>
            </a:r>
            <a:r>
              <a:rPr lang="hu-HU" dirty="0" err="1"/>
              <a:t>vergiler</a:t>
            </a:r>
            <a:endParaRPr lang="hu-HU" dirty="0"/>
          </a:p>
          <a:p>
            <a:r>
              <a:rPr lang="hu-HU" dirty="0" err="1"/>
              <a:t>Savaş</a:t>
            </a:r>
            <a:r>
              <a:rPr lang="hu-HU" dirty="0"/>
              <a:t> </a:t>
            </a:r>
            <a:r>
              <a:rPr lang="hu-HU" dirty="0" err="1"/>
              <a:t>karşıtı</a:t>
            </a:r>
            <a:endParaRPr lang="hu-HU" dirty="0"/>
          </a:p>
          <a:p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karşı</a:t>
            </a:r>
            <a:r>
              <a:rPr lang="hu-HU" dirty="0"/>
              <a:t> </a:t>
            </a:r>
            <a:r>
              <a:rPr lang="hu-HU" dirty="0" err="1"/>
              <a:t>eyleme</a:t>
            </a:r>
            <a:r>
              <a:rPr lang="hu-HU" dirty="0"/>
              <a:t> </a:t>
            </a:r>
            <a:r>
              <a:rPr lang="hu-HU" dirty="0" err="1"/>
              <a:t>karışıyor</a:t>
            </a:r>
            <a:endParaRPr lang="hu-HU" dirty="0"/>
          </a:p>
          <a:p>
            <a:r>
              <a:rPr lang="hu-HU" dirty="0" err="1"/>
              <a:t>Kaçarken</a:t>
            </a:r>
            <a:r>
              <a:rPr lang="hu-HU" dirty="0"/>
              <a:t> </a:t>
            </a:r>
            <a:r>
              <a:rPr lang="hu-HU" dirty="0" err="1"/>
              <a:t>Zagreb</a:t>
            </a:r>
            <a:r>
              <a:rPr lang="hu-HU" dirty="0"/>
              <a:t> </a:t>
            </a:r>
            <a:r>
              <a:rPr lang="hu-HU" dirty="0" err="1"/>
              <a:t>yakınlarında</a:t>
            </a:r>
            <a:r>
              <a:rPr lang="hu-HU" dirty="0"/>
              <a:t> </a:t>
            </a:r>
            <a:r>
              <a:rPr lang="hu-HU" dirty="0" err="1"/>
              <a:t>öldüğü</a:t>
            </a:r>
            <a:r>
              <a:rPr lang="hu-HU" dirty="0"/>
              <a:t> </a:t>
            </a:r>
            <a:r>
              <a:rPr lang="hu-HU" dirty="0" err="1"/>
              <a:t>söyleniyor</a:t>
            </a:r>
            <a:r>
              <a:rPr lang="hu-HU" dirty="0"/>
              <a:t>. (</a:t>
            </a:r>
            <a:r>
              <a:rPr lang="hu-HU" dirty="0" err="1"/>
              <a:t>Medvegrad</a:t>
            </a:r>
            <a:r>
              <a:rPr lang="hu-HU" dirty="0"/>
              <a:t>)</a:t>
            </a:r>
          </a:p>
          <a:p>
            <a:r>
              <a:rPr lang="hu-HU" dirty="0" err="1"/>
              <a:t>Pécs’ten</a:t>
            </a:r>
            <a:r>
              <a:rPr lang="hu-HU" dirty="0"/>
              <a:t> </a:t>
            </a:r>
            <a:r>
              <a:rPr lang="hu-HU" dirty="0" err="1"/>
              <a:t>yola</a:t>
            </a:r>
            <a:r>
              <a:rPr lang="hu-HU" dirty="0"/>
              <a:t> </a:t>
            </a:r>
            <a:r>
              <a:rPr lang="hu-HU" dirty="0" err="1"/>
              <a:t>çıkıyor</a:t>
            </a:r>
            <a:r>
              <a:rPr lang="hu-HU" dirty="0"/>
              <a:t> </a:t>
            </a:r>
            <a:r>
              <a:rPr lang="hu-HU" dirty="0" err="1"/>
              <a:t>İtalya’ya</a:t>
            </a:r>
            <a:r>
              <a:rPr lang="hu-HU" dirty="0"/>
              <a:t> </a:t>
            </a:r>
            <a:r>
              <a:rPr lang="hu-HU" dirty="0" err="1"/>
              <a:t>doğru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ciğerleri</a:t>
            </a:r>
            <a:r>
              <a:rPr lang="hu-HU" dirty="0"/>
              <a:t> </a:t>
            </a:r>
            <a:r>
              <a:rPr lang="hu-HU" dirty="0" err="1"/>
              <a:t>nedeniyle</a:t>
            </a:r>
            <a:r>
              <a:rPr lang="hu-HU" dirty="0"/>
              <a:t> </a:t>
            </a:r>
            <a:r>
              <a:rPr lang="hu-HU" dirty="0" err="1"/>
              <a:t>ölüyor</a:t>
            </a:r>
            <a:r>
              <a:rPr lang="hu-HU" dirty="0"/>
              <a:t>. </a:t>
            </a:r>
          </a:p>
          <a:p>
            <a:r>
              <a:rPr lang="hu-HU" dirty="0" err="1"/>
              <a:t>Mezarı</a:t>
            </a:r>
            <a:r>
              <a:rPr lang="hu-HU" dirty="0"/>
              <a:t> </a:t>
            </a:r>
            <a:r>
              <a:rPr lang="hu-HU" dirty="0" err="1"/>
              <a:t>Pécs’de</a:t>
            </a:r>
            <a:r>
              <a:rPr lang="hu-HU" dirty="0"/>
              <a:t> 90’lı </a:t>
            </a:r>
            <a:r>
              <a:rPr lang="hu-HU" dirty="0" err="1"/>
              <a:t>yıllarda</a:t>
            </a:r>
            <a:r>
              <a:rPr lang="hu-HU" dirty="0"/>
              <a:t> </a:t>
            </a:r>
            <a:r>
              <a:rPr lang="hu-HU" dirty="0" err="1"/>
              <a:t>bulunuyor</a:t>
            </a:r>
            <a:r>
              <a:rPr lang="hu-HU" dirty="0"/>
              <a:t>.</a:t>
            </a:r>
          </a:p>
          <a:p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resim</a:t>
            </a:r>
            <a:r>
              <a:rPr lang="hu-HU" dirty="0"/>
              <a:t> </a:t>
            </a:r>
            <a:r>
              <a:rPr lang="hu-HU" dirty="0" err="1"/>
              <a:t>yok</a:t>
            </a:r>
            <a:r>
              <a:rPr lang="hu-HU" dirty="0"/>
              <a:t>. </a:t>
            </a:r>
            <a:r>
              <a:rPr lang="hu-HU" dirty="0" err="1"/>
              <a:t>Kime</a:t>
            </a:r>
            <a:r>
              <a:rPr lang="hu-HU" dirty="0"/>
              <a:t> </a:t>
            </a:r>
            <a:r>
              <a:rPr lang="hu-HU" dirty="0" err="1"/>
              <a:t>benziyor</a:t>
            </a:r>
            <a:r>
              <a:rPr lang="hu-HU" dirty="0"/>
              <a:t> </a:t>
            </a:r>
            <a:r>
              <a:rPr lang="hu-HU" dirty="0" err="1"/>
              <a:t>bilmiyoruz</a:t>
            </a:r>
            <a:r>
              <a:rPr lang="hu-HU" dirty="0"/>
              <a:t> </a:t>
            </a:r>
            <a:r>
              <a:rPr lang="hu-HU" dirty="0" err="1"/>
              <a:t>bazı</a:t>
            </a:r>
            <a:r>
              <a:rPr lang="hu-HU" dirty="0"/>
              <a:t> </a:t>
            </a:r>
            <a:r>
              <a:rPr lang="hu-HU" dirty="0" err="1"/>
              <a:t>resimlerden</a:t>
            </a:r>
            <a:r>
              <a:rPr lang="hu-HU" dirty="0"/>
              <a:t> </a:t>
            </a:r>
            <a:r>
              <a:rPr lang="hu-HU" dirty="0" err="1"/>
              <a:t>o</a:t>
            </a:r>
            <a:r>
              <a:rPr lang="hu-HU" dirty="0"/>
              <a:t> </a:t>
            </a:r>
            <a:r>
              <a:rPr lang="hu-HU" dirty="0" err="1"/>
              <a:t>diye</a:t>
            </a:r>
            <a:r>
              <a:rPr lang="hu-HU" dirty="0"/>
              <a:t> </a:t>
            </a:r>
            <a:r>
              <a:rPr lang="hu-HU" dirty="0" err="1"/>
              <a:t>tahmin</a:t>
            </a:r>
            <a:r>
              <a:rPr lang="hu-HU" dirty="0"/>
              <a:t> </a:t>
            </a:r>
            <a:r>
              <a:rPr lang="hu-HU" dirty="0" err="1"/>
              <a:t>edilenler</a:t>
            </a:r>
            <a:r>
              <a:rPr lang="hu-HU" dirty="0"/>
              <a:t> var. </a:t>
            </a:r>
            <a:r>
              <a:rPr lang="hu-HU" dirty="0" err="1"/>
              <a:t>Arkası</a:t>
            </a:r>
            <a:r>
              <a:rPr lang="hu-HU" dirty="0"/>
              <a:t> </a:t>
            </a:r>
            <a:r>
              <a:rPr lang="hu-HU" dirty="0" err="1"/>
              <a:t>dönük</a:t>
            </a:r>
            <a:r>
              <a:rPr lang="hu-HU" dirty="0"/>
              <a:t> </a:t>
            </a:r>
            <a:r>
              <a:rPr lang="hu-HU" dirty="0" err="1"/>
              <a:t>tasvir</a:t>
            </a:r>
            <a:r>
              <a:rPr lang="hu-HU" dirty="0"/>
              <a:t> </a:t>
            </a:r>
            <a:r>
              <a:rPr lang="hu-HU" dirty="0" err="1"/>
              <a:t>ediliyor</a:t>
            </a:r>
            <a:r>
              <a:rPr lang="hu-HU" dirty="0"/>
              <a:t> </a:t>
            </a:r>
            <a:r>
              <a:rPr lang="hu-HU" dirty="0" err="1"/>
              <a:t>armalarda</a:t>
            </a:r>
            <a:r>
              <a:rPr lang="hu-HU" dirty="0"/>
              <a:t>, </a:t>
            </a:r>
            <a:r>
              <a:rPr lang="hu-HU" dirty="0" err="1"/>
              <a:t>plaketja</a:t>
            </a:r>
            <a:endParaRPr lang="hu-HU" dirty="0"/>
          </a:p>
          <a:p>
            <a:r>
              <a:rPr lang="hu-HU" dirty="0" err="1"/>
              <a:t>Kaynaklar</a:t>
            </a:r>
            <a:r>
              <a:rPr lang="hu-HU" dirty="0"/>
              <a:t>  </a:t>
            </a:r>
            <a:r>
              <a:rPr lang="hu-HU" dirty="0" err="1"/>
              <a:t>Matyasın</a:t>
            </a:r>
            <a:r>
              <a:rPr lang="hu-HU" dirty="0"/>
              <a:t> </a:t>
            </a:r>
            <a:r>
              <a:rPr lang="hu-HU" dirty="0" err="1"/>
              <a:t>soruna</a:t>
            </a:r>
            <a:r>
              <a:rPr lang="hu-HU" dirty="0"/>
              <a:t> </a:t>
            </a:r>
            <a:r>
              <a:rPr lang="hu-HU" dirty="0" err="1"/>
              <a:t>oldukça</a:t>
            </a:r>
            <a:r>
              <a:rPr lang="hu-HU" dirty="0"/>
              <a:t> </a:t>
            </a:r>
            <a:r>
              <a:rPr lang="hu-HU" dirty="0" err="1"/>
              <a:t>iyi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diplomasi</a:t>
            </a:r>
            <a:r>
              <a:rPr lang="hu-HU" dirty="0"/>
              <a:t> </a:t>
            </a:r>
            <a:r>
              <a:rPr lang="hu-HU" dirty="0" err="1"/>
              <a:t>ile</a:t>
            </a:r>
            <a:r>
              <a:rPr lang="hu-HU" dirty="0"/>
              <a:t> </a:t>
            </a:r>
            <a:r>
              <a:rPr lang="hu-HU" dirty="0" err="1"/>
              <a:t>yaklaştığını</a:t>
            </a:r>
            <a:r>
              <a:rPr lang="hu-HU" dirty="0"/>
              <a:t>, sert </a:t>
            </a:r>
            <a:r>
              <a:rPr lang="hu-HU" dirty="0" err="1"/>
              <a:t>cezalar</a:t>
            </a:r>
            <a:r>
              <a:rPr lang="hu-HU" dirty="0"/>
              <a:t> </a:t>
            </a:r>
            <a:r>
              <a:rPr lang="hu-HU" dirty="0" err="1"/>
              <a:t>vermediğini</a:t>
            </a:r>
            <a:r>
              <a:rPr lang="hu-HU" dirty="0"/>
              <a:t> </a:t>
            </a:r>
            <a:r>
              <a:rPr lang="hu-HU" dirty="0" err="1"/>
              <a:t>yazar</a:t>
            </a:r>
            <a:r>
              <a:rPr lang="hu-HU" dirty="0"/>
              <a:t>.</a:t>
            </a:r>
          </a:p>
          <a:p>
            <a:endParaRPr lang="hu-HU" dirty="0"/>
          </a:p>
          <a:p>
            <a:r>
              <a:rPr lang="hu-HU" dirty="0"/>
              <a:t>Tóth Károly, </a:t>
            </a:r>
            <a:r>
              <a:rPr lang="hu-HU" dirty="0" err="1"/>
              <a:t>onun</a:t>
            </a:r>
            <a:r>
              <a:rPr lang="hu-HU" dirty="0"/>
              <a:t> </a:t>
            </a:r>
            <a:r>
              <a:rPr lang="hu-HU" dirty="0" err="1"/>
              <a:t>yaşantısını</a:t>
            </a:r>
            <a:r>
              <a:rPr lang="hu-HU" dirty="0"/>
              <a:t> </a:t>
            </a:r>
            <a:r>
              <a:rPr lang="hu-HU" dirty="0" err="1"/>
              <a:t>hem</a:t>
            </a:r>
            <a:r>
              <a:rPr lang="hu-HU" dirty="0"/>
              <a:t> „tüneményes” </a:t>
            </a:r>
            <a:r>
              <a:rPr lang="hu-HU" dirty="0" err="1"/>
              <a:t>hem</a:t>
            </a:r>
            <a:r>
              <a:rPr lang="hu-HU" dirty="0"/>
              <a:t> de „tragikus” </a:t>
            </a:r>
            <a:r>
              <a:rPr lang="hu-HU" dirty="0" err="1"/>
              <a:t>olarak</a:t>
            </a:r>
            <a:r>
              <a:rPr lang="hu-HU" dirty="0"/>
              <a:t> </a:t>
            </a:r>
            <a:r>
              <a:rPr lang="hu-HU" dirty="0" err="1"/>
              <a:t>niteliyor</a:t>
            </a:r>
            <a:r>
              <a:rPr lang="hu-HU" dirty="0"/>
              <a:t>. </a:t>
            </a:r>
            <a:r>
              <a:rPr lang="hu-HU" dirty="0" err="1"/>
              <a:t>Yeteneğini</a:t>
            </a:r>
            <a:r>
              <a:rPr lang="hu-HU" dirty="0"/>
              <a:t> de.</a:t>
            </a:r>
          </a:p>
          <a:p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yetenekli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başarılı</a:t>
            </a:r>
            <a:r>
              <a:rPr lang="hu-HU" dirty="0"/>
              <a:t> </a:t>
            </a:r>
            <a:r>
              <a:rPr lang="hu-HU" dirty="0" err="1"/>
              <a:t>öğrenciliğinde</a:t>
            </a:r>
            <a:r>
              <a:rPr lang="hu-HU" dirty="0"/>
              <a:t> de. </a:t>
            </a:r>
            <a:r>
              <a:rPr lang="hu-HU" dirty="0" err="1"/>
              <a:t>Keskin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eleştirel</a:t>
            </a:r>
            <a:r>
              <a:rPr lang="hu-HU" dirty="0"/>
              <a:t> </a:t>
            </a:r>
            <a:r>
              <a:rPr lang="hu-HU" dirty="0" err="1"/>
              <a:t>aklı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satire</a:t>
            </a:r>
            <a:r>
              <a:rPr lang="hu-HU" dirty="0"/>
              <a:t> </a:t>
            </a:r>
            <a:r>
              <a:rPr lang="hu-HU" dirty="0" err="1"/>
              <a:t>eğilimi</a:t>
            </a:r>
            <a:r>
              <a:rPr lang="hu-HU" dirty="0"/>
              <a:t> var. 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becerilerini</a:t>
            </a:r>
            <a:r>
              <a:rPr lang="hu-HU" dirty="0"/>
              <a:t> </a:t>
            </a:r>
            <a:r>
              <a:rPr lang="hu-HU" dirty="0" err="1"/>
              <a:t>öncelikle</a:t>
            </a:r>
            <a:r>
              <a:rPr lang="hu-HU" dirty="0"/>
              <a:t> </a:t>
            </a:r>
            <a:r>
              <a:rPr lang="hu-HU" dirty="0" err="1"/>
              <a:t>yazdığı</a:t>
            </a:r>
            <a:r>
              <a:rPr lang="hu-HU" dirty="0"/>
              <a:t> </a:t>
            </a:r>
            <a:r>
              <a:rPr lang="hu-HU" dirty="0" err="1"/>
              <a:t>epigramlarda</a:t>
            </a:r>
            <a:r>
              <a:rPr lang="hu-HU" dirty="0"/>
              <a:t> </a:t>
            </a:r>
            <a:r>
              <a:rPr lang="hu-HU" dirty="0" err="1"/>
              <a:t>sergiliyor</a:t>
            </a:r>
            <a:endParaRPr lang="hu-HU" dirty="0"/>
          </a:p>
          <a:p>
            <a:r>
              <a:rPr lang="hu-HU" dirty="0"/>
              <a:t>(400 kadar </a:t>
            </a:r>
            <a:r>
              <a:rPr lang="hu-HU" dirty="0" err="1"/>
              <a:t>yazmış</a:t>
            </a:r>
            <a:r>
              <a:rPr lang="hu-HU" dirty="0"/>
              <a:t>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89917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78698B-7574-430E-86BE-45A106503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1838"/>
            <a:ext cx="10515600" cy="5535125"/>
          </a:xfrm>
        </p:spPr>
        <p:txBody>
          <a:bodyPr/>
          <a:lstStyle/>
          <a:p>
            <a:r>
              <a:rPr lang="hu-HU" dirty="0" err="1"/>
              <a:t>Tartışma</a:t>
            </a:r>
            <a:r>
              <a:rPr lang="hu-HU" dirty="0"/>
              <a:t>: 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Aldığı isim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Janusz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Pannonius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. Neden «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Hungaricum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» bir isim değil?  Neden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Johannes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Hungarikus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değil? Latince çeviri de  böyle olabilirdi. Bu tartışılmış. </a:t>
            </a:r>
          </a:p>
          <a:p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Cevap: Şiir kişiliğini bağladığı yere işaret ediyor. Eski Roma</a:t>
            </a:r>
          </a:p>
          <a:p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Hırvatistan’a doğru Roma’yla ilişkili topraklar. Eski </a:t>
            </a:r>
            <a:r>
              <a:rPr lang="tr-TR" dirty="0" err="1">
                <a:solidFill>
                  <a:srgbClr val="030303"/>
                </a:solidFill>
                <a:latin typeface="Roboto" panose="02000000000000000000" pitchFamily="2" charset="0"/>
              </a:rPr>
              <a:t>Romayla</a:t>
            </a:r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 ilişki kuruyor yazar kimliğiyle. ANTİK ROMA İMP. ile</a:t>
            </a:r>
          </a:p>
          <a:p>
            <a:r>
              <a:rPr lang="tr-TR" dirty="0">
                <a:solidFill>
                  <a:srgbClr val="030303"/>
                </a:solidFill>
                <a:latin typeface="Roboto" panose="02000000000000000000" pitchFamily="2" charset="0"/>
              </a:rPr>
              <a:t>HÜMANİZMLE BAĞI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8311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74DA2F-B785-5340-A1A7-7AA8889AF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Rönesans</a:t>
            </a:r>
            <a:r>
              <a:rPr lang="hu-HU" dirty="0"/>
              <a:t> belli </a:t>
            </a:r>
            <a:r>
              <a:rPr lang="hu-HU" dirty="0" err="1"/>
              <a:t>zümrelerle</a:t>
            </a:r>
            <a:r>
              <a:rPr lang="hu-HU" dirty="0"/>
              <a:t> </a:t>
            </a:r>
            <a:r>
              <a:rPr lang="hu-HU" dirty="0" err="1"/>
              <a:t>sınırlı</a:t>
            </a:r>
            <a:r>
              <a:rPr lang="hu-HU" dirty="0"/>
              <a:t>....</a:t>
            </a:r>
            <a:br>
              <a:rPr lang="hu-HU" dirty="0"/>
            </a:br>
            <a:r>
              <a:rPr lang="hu-HU" dirty="0"/>
              <a:t>Szép E. Kinga -</a:t>
            </a:r>
            <a:r>
              <a:rPr lang="hu-HU" dirty="0" err="1"/>
              <a:t>Youtube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6182F4-54C0-EE45-8A3E-536F59F0E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/>
              <a:t>Janus Pannonius (1434-1472)</a:t>
            </a:r>
          </a:p>
          <a:p>
            <a:r>
              <a:rPr lang="hu-HU" dirty="0"/>
              <a:t>11 </a:t>
            </a:r>
            <a:r>
              <a:rPr lang="hu-HU" dirty="0" err="1"/>
              <a:t>yıl</a:t>
            </a:r>
            <a:r>
              <a:rPr lang="hu-HU" dirty="0"/>
              <a:t> </a:t>
            </a:r>
            <a:r>
              <a:rPr lang="hu-HU" dirty="0" err="1"/>
              <a:t>İtalya’da</a:t>
            </a:r>
            <a:r>
              <a:rPr lang="hu-HU" dirty="0"/>
              <a:t> </a:t>
            </a:r>
            <a:r>
              <a:rPr lang="hu-HU" dirty="0" err="1"/>
              <a:t>yaşamış</a:t>
            </a:r>
            <a:endParaRPr lang="hu-HU" dirty="0"/>
          </a:p>
          <a:p>
            <a:r>
              <a:rPr lang="hu-HU" dirty="0" err="1"/>
              <a:t>Rüzgarların</a:t>
            </a:r>
            <a:r>
              <a:rPr lang="hu-HU" dirty="0"/>
              <a:t> </a:t>
            </a:r>
            <a:r>
              <a:rPr lang="hu-HU" dirty="0" err="1"/>
              <a:t>Münazarası</a:t>
            </a:r>
            <a:r>
              <a:rPr lang="hu-HU" dirty="0"/>
              <a:t> (</a:t>
            </a:r>
            <a:r>
              <a:rPr lang="hu-HU" dirty="0" err="1"/>
              <a:t>yeni</a:t>
            </a:r>
            <a:r>
              <a:rPr lang="hu-HU" dirty="0"/>
              <a:t> </a:t>
            </a:r>
            <a:r>
              <a:rPr lang="hu-HU" dirty="0" err="1"/>
              <a:t>doğan</a:t>
            </a:r>
            <a:r>
              <a:rPr lang="hu-HU" dirty="0"/>
              <a:t> </a:t>
            </a:r>
            <a:r>
              <a:rPr lang="hu-HU" dirty="0" err="1"/>
              <a:t>taze</a:t>
            </a:r>
            <a:r>
              <a:rPr lang="hu-HU" dirty="0"/>
              <a:t> </a:t>
            </a:r>
            <a:r>
              <a:rPr lang="hu-HU" dirty="0" err="1"/>
              <a:t>ruh</a:t>
            </a:r>
            <a:r>
              <a:rPr lang="hu-HU" dirty="0"/>
              <a:t>)</a:t>
            </a:r>
          </a:p>
          <a:p>
            <a:r>
              <a:rPr lang="hu-HU" dirty="0" err="1"/>
              <a:t>Aile</a:t>
            </a:r>
            <a:r>
              <a:rPr lang="hu-HU" dirty="0"/>
              <a:t> </a:t>
            </a:r>
            <a:r>
              <a:rPr lang="hu-HU" dirty="0" err="1"/>
              <a:t>desteği</a:t>
            </a:r>
            <a:r>
              <a:rPr lang="hu-HU" dirty="0"/>
              <a:t> </a:t>
            </a:r>
            <a:r>
              <a:rPr lang="hu-HU" dirty="0" err="1"/>
              <a:t>olmayan</a:t>
            </a:r>
            <a:r>
              <a:rPr lang="hu-HU" dirty="0"/>
              <a:t> </a:t>
            </a:r>
            <a:r>
              <a:rPr lang="hu-HU" dirty="0" err="1"/>
              <a:t>herkes</a:t>
            </a:r>
            <a:r>
              <a:rPr lang="hu-HU" dirty="0"/>
              <a:t> </a:t>
            </a:r>
            <a:r>
              <a:rPr lang="hu-HU" dirty="0" err="1"/>
              <a:t>gidemez</a:t>
            </a:r>
            <a:r>
              <a:rPr lang="hu-HU" dirty="0"/>
              <a:t>.  Vitéz Janos </a:t>
            </a:r>
            <a:r>
              <a:rPr lang="hu-HU" dirty="0" err="1"/>
              <a:t>sayesinde</a:t>
            </a:r>
            <a:endParaRPr lang="hu-HU" dirty="0"/>
          </a:p>
          <a:p>
            <a:r>
              <a:rPr lang="hu-HU" dirty="0" err="1"/>
              <a:t>Hukuk</a:t>
            </a:r>
            <a:r>
              <a:rPr lang="hu-HU" dirty="0"/>
              <a:t> </a:t>
            </a:r>
            <a:r>
              <a:rPr lang="hu-HU" dirty="0" err="1"/>
              <a:t>okuyor</a:t>
            </a:r>
            <a:r>
              <a:rPr lang="hu-HU" dirty="0"/>
              <a:t>.  Antik Latin, </a:t>
            </a:r>
            <a:r>
              <a:rPr lang="hu-HU" dirty="0" err="1"/>
              <a:t>Yunanca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birikimle</a:t>
            </a:r>
            <a:r>
              <a:rPr lang="hu-HU" dirty="0"/>
              <a:t> </a:t>
            </a:r>
            <a:r>
              <a:rPr lang="hu-HU" dirty="0" err="1"/>
              <a:t>dönüyor</a:t>
            </a:r>
            <a:endParaRPr lang="hu-HU" dirty="0"/>
          </a:p>
          <a:p>
            <a:endParaRPr lang="hu-HU" dirty="0"/>
          </a:p>
          <a:p>
            <a:r>
              <a:rPr lang="hu-HU" dirty="0"/>
              <a:t> o </a:t>
            </a:r>
            <a:r>
              <a:rPr lang="hu-HU" dirty="0" err="1"/>
              <a:t>dönem</a:t>
            </a:r>
            <a:r>
              <a:rPr lang="hu-HU" dirty="0"/>
              <a:t>: Antonio Bonfini (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tanınmış</a:t>
            </a:r>
            <a:r>
              <a:rPr lang="hu-HU" dirty="0"/>
              <a:t> </a:t>
            </a:r>
            <a:r>
              <a:rPr lang="hu-HU" dirty="0" err="1"/>
              <a:t>İtalyan</a:t>
            </a:r>
            <a:r>
              <a:rPr lang="hu-HU" dirty="0"/>
              <a:t> Alim </a:t>
            </a:r>
            <a:r>
              <a:rPr lang="hu-HU" dirty="0" err="1"/>
              <a:t>Matyas</a:t>
            </a:r>
            <a:r>
              <a:rPr lang="hu-HU" dirty="0"/>
              <a:t> </a:t>
            </a:r>
            <a:r>
              <a:rPr lang="hu-HU" dirty="0" err="1"/>
              <a:t>Sarayında</a:t>
            </a:r>
            <a:r>
              <a:rPr lang="hu-HU" dirty="0"/>
              <a:t>. </a:t>
            </a:r>
          </a:p>
          <a:p>
            <a:r>
              <a:rPr lang="hu-HU" dirty="0"/>
              <a:t>Bonfini: </a:t>
            </a:r>
            <a:r>
              <a:rPr lang="hu-HU" dirty="0" err="1"/>
              <a:t>Rerum</a:t>
            </a:r>
            <a:r>
              <a:rPr lang="hu-HU" dirty="0"/>
              <a:t> Hungaricum </a:t>
            </a:r>
            <a:r>
              <a:rPr lang="hu-HU" dirty="0" err="1"/>
              <a:t>Decades</a:t>
            </a:r>
            <a:r>
              <a:rPr lang="hu-HU" dirty="0"/>
              <a:t> (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tarihinin</a:t>
            </a:r>
            <a:r>
              <a:rPr lang="hu-HU" dirty="0"/>
              <a:t> </a:t>
            </a:r>
            <a:r>
              <a:rPr lang="hu-HU" dirty="0" err="1"/>
              <a:t>dekadları</a:t>
            </a:r>
            <a:r>
              <a:rPr lang="hu-HU" dirty="0"/>
              <a:t>)</a:t>
            </a:r>
          </a:p>
          <a:p>
            <a:r>
              <a:rPr lang="hu-HU" dirty="0" err="1"/>
              <a:t>Hunlardan</a:t>
            </a:r>
            <a:r>
              <a:rPr lang="hu-HU" dirty="0"/>
              <a:t> Kral </a:t>
            </a:r>
            <a:r>
              <a:rPr lang="hu-HU" dirty="0" err="1"/>
              <a:t>Matyas’a</a:t>
            </a:r>
            <a:r>
              <a:rPr lang="hu-HU" dirty="0"/>
              <a:t> </a:t>
            </a:r>
            <a:r>
              <a:rPr lang="hu-HU" dirty="0" err="1"/>
              <a:t>Macarların</a:t>
            </a:r>
            <a:r>
              <a:rPr lang="hu-HU" dirty="0"/>
              <a:t> </a:t>
            </a:r>
            <a:r>
              <a:rPr lang="hu-HU" dirty="0" err="1"/>
              <a:t>tarihi</a:t>
            </a:r>
            <a:endParaRPr lang="hu-HU" dirty="0"/>
          </a:p>
          <a:p>
            <a:r>
              <a:rPr lang="hu-HU" dirty="0"/>
              <a:t>1568 </a:t>
            </a:r>
            <a:r>
              <a:rPr lang="hu-HU" dirty="0" err="1"/>
              <a:t>Basel’de</a:t>
            </a:r>
            <a:r>
              <a:rPr lang="hu-HU" dirty="0"/>
              <a:t> </a:t>
            </a:r>
            <a:r>
              <a:rPr lang="hu-HU" dirty="0" err="1"/>
              <a:t>ilk</a:t>
            </a:r>
            <a:r>
              <a:rPr lang="hu-HU" dirty="0"/>
              <a:t> </a:t>
            </a:r>
            <a:r>
              <a:rPr lang="hu-HU" dirty="0" err="1"/>
              <a:t>kez</a:t>
            </a:r>
            <a:r>
              <a:rPr lang="hu-HU" dirty="0"/>
              <a:t> </a:t>
            </a:r>
            <a:r>
              <a:rPr lang="hu-HU" dirty="0" err="1"/>
              <a:t>neşredilmiş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69866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A0D16E-86F1-C15A-B63F-C6387BE2A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6331"/>
            <a:ext cx="10515600" cy="5640632"/>
          </a:xfrm>
        </p:spPr>
        <p:txBody>
          <a:bodyPr/>
          <a:lstStyle/>
          <a:p>
            <a:r>
              <a:rPr lang="hu-HU" dirty="0" err="1"/>
              <a:t>İtalya</a:t>
            </a:r>
            <a:r>
              <a:rPr lang="hu-HU" dirty="0"/>
              <a:t> </a:t>
            </a:r>
            <a:r>
              <a:rPr lang="hu-HU" dirty="0" err="1"/>
              <a:t>yılları</a:t>
            </a:r>
            <a:r>
              <a:rPr lang="hu-HU" dirty="0"/>
              <a:t> </a:t>
            </a:r>
            <a:r>
              <a:rPr lang="hu-HU" dirty="0" err="1"/>
              <a:t>elbette</a:t>
            </a:r>
            <a:r>
              <a:rPr lang="hu-HU" dirty="0"/>
              <a:t> </a:t>
            </a:r>
            <a:r>
              <a:rPr lang="hu-HU" dirty="0" err="1"/>
              <a:t>rönesansa</a:t>
            </a:r>
            <a:r>
              <a:rPr lang="hu-HU" dirty="0"/>
              <a:t> </a:t>
            </a:r>
            <a:r>
              <a:rPr lang="hu-HU" dirty="0" err="1"/>
              <a:t>yatkınlık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diğer</a:t>
            </a:r>
            <a:r>
              <a:rPr lang="hu-HU" dirty="0"/>
              <a:t> </a:t>
            </a:r>
            <a:r>
              <a:rPr lang="hu-HU" dirty="0" err="1"/>
              <a:t>entelektüel</a:t>
            </a:r>
            <a:r>
              <a:rPr lang="hu-HU" dirty="0"/>
              <a:t> </a:t>
            </a:r>
            <a:r>
              <a:rPr lang="hu-HU" dirty="0" err="1"/>
              <a:t>yönelimlerini</a:t>
            </a:r>
            <a:r>
              <a:rPr lang="hu-HU" dirty="0"/>
              <a:t> </a:t>
            </a:r>
            <a:r>
              <a:rPr lang="hu-HU" dirty="0" err="1"/>
              <a:t>geliştirme</a:t>
            </a:r>
            <a:r>
              <a:rPr lang="hu-HU" dirty="0"/>
              <a:t> </a:t>
            </a:r>
            <a:r>
              <a:rPr lang="hu-HU" dirty="0" err="1"/>
              <a:t>açısından</a:t>
            </a:r>
            <a:r>
              <a:rPr lang="hu-HU" dirty="0"/>
              <a:t> </a:t>
            </a:r>
            <a:r>
              <a:rPr lang="hu-HU" dirty="0" err="1"/>
              <a:t>belirleyici</a:t>
            </a:r>
            <a:r>
              <a:rPr lang="hu-HU" dirty="0"/>
              <a:t>. </a:t>
            </a:r>
          </a:p>
          <a:p>
            <a:r>
              <a:rPr lang="hu-HU" dirty="0" err="1"/>
              <a:t>Elbette</a:t>
            </a:r>
            <a:r>
              <a:rPr lang="hu-HU" dirty="0"/>
              <a:t> </a:t>
            </a:r>
            <a:r>
              <a:rPr lang="hu-HU" dirty="0" err="1"/>
              <a:t>yurt</a:t>
            </a:r>
            <a:r>
              <a:rPr lang="hu-HU" dirty="0"/>
              <a:t> </a:t>
            </a:r>
            <a:r>
              <a:rPr lang="hu-HU" dirty="0" err="1"/>
              <a:t>hasreti</a:t>
            </a:r>
            <a:r>
              <a:rPr lang="hu-HU" dirty="0"/>
              <a:t> de </a:t>
            </a:r>
            <a:r>
              <a:rPr lang="hu-HU" dirty="0" err="1"/>
              <a:t>çekiyor</a:t>
            </a:r>
            <a:r>
              <a:rPr lang="hu-HU" dirty="0"/>
              <a:t> ama</a:t>
            </a:r>
          </a:p>
          <a:p>
            <a:r>
              <a:rPr lang="hu-HU" i="1" dirty="0"/>
              <a:t>Búcsú Váradtól </a:t>
            </a:r>
            <a:r>
              <a:rPr lang="hu-HU" dirty="0" err="1"/>
              <a:t>ülkeyi</a:t>
            </a:r>
            <a:r>
              <a:rPr lang="hu-HU" dirty="0"/>
              <a:t> </a:t>
            </a:r>
            <a:r>
              <a:rPr lang="hu-HU" dirty="0" err="1"/>
              <a:t>ziyareti</a:t>
            </a:r>
            <a:r>
              <a:rPr lang="hu-HU" dirty="0"/>
              <a:t> </a:t>
            </a:r>
            <a:r>
              <a:rPr lang="hu-HU" dirty="0" err="1"/>
              <a:t>sırasında</a:t>
            </a:r>
            <a:r>
              <a:rPr lang="hu-HU" dirty="0"/>
              <a:t> </a:t>
            </a:r>
            <a:r>
              <a:rPr lang="hu-HU" dirty="0" err="1"/>
              <a:t>yazdığı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eseri</a:t>
            </a:r>
            <a:r>
              <a:rPr lang="hu-HU" dirty="0"/>
              <a:t>. </a:t>
            </a:r>
          </a:p>
          <a:p>
            <a:r>
              <a:rPr lang="hu-HU" dirty="0" err="1"/>
              <a:t>Yalnızlık</a:t>
            </a:r>
            <a:r>
              <a:rPr lang="hu-HU" dirty="0"/>
              <a:t>,  társtalanság, </a:t>
            </a:r>
            <a:r>
              <a:rPr lang="hu-HU" dirty="0" err="1"/>
              <a:t>yenilgi</a:t>
            </a:r>
            <a:r>
              <a:rPr lang="hu-HU" dirty="0"/>
              <a:t>, </a:t>
            </a:r>
          </a:p>
          <a:p>
            <a:r>
              <a:rPr lang="hu-HU" dirty="0" err="1"/>
              <a:t>Memleket</a:t>
            </a:r>
            <a:r>
              <a:rPr lang="hu-HU" dirty="0"/>
              <a:t> </a:t>
            </a:r>
            <a:r>
              <a:rPr lang="hu-HU" dirty="0" err="1"/>
              <a:t>sevgisi</a:t>
            </a:r>
            <a:r>
              <a:rPr lang="hu-HU" dirty="0"/>
              <a:t>, </a:t>
            </a:r>
            <a:r>
              <a:rPr lang="hu-HU" dirty="0" err="1"/>
              <a:t>yurdunun</a:t>
            </a:r>
            <a:r>
              <a:rPr lang="hu-HU" dirty="0"/>
              <a:t> </a:t>
            </a:r>
            <a:r>
              <a:rPr lang="hu-HU" dirty="0" err="1"/>
              <a:t>değerlerinin</a:t>
            </a:r>
            <a:r>
              <a:rPr lang="hu-HU" dirty="0"/>
              <a:t> </a:t>
            </a:r>
            <a:r>
              <a:rPr lang="hu-HU" dirty="0" err="1"/>
              <a:t>yüceltilmesi</a:t>
            </a:r>
            <a:r>
              <a:rPr lang="hu-HU" dirty="0"/>
              <a:t>:</a:t>
            </a:r>
          </a:p>
          <a:p>
            <a:pPr lvl="1"/>
            <a:r>
              <a:rPr lang="hu-HU" i="1" dirty="0"/>
              <a:t>Pannonia Dicsérete, Egy Dunántúli mandulafáról</a:t>
            </a:r>
          </a:p>
          <a:p>
            <a:r>
              <a:rPr lang="hu-HU" i="1" dirty="0" err="1"/>
              <a:t>Eserleri</a:t>
            </a:r>
            <a:r>
              <a:rPr lang="hu-HU" i="1" dirty="0"/>
              <a:t> </a:t>
            </a:r>
            <a:r>
              <a:rPr lang="hu-HU" i="1" dirty="0" err="1"/>
              <a:t>çok</a:t>
            </a:r>
            <a:r>
              <a:rPr lang="hu-HU" i="1" dirty="0"/>
              <a:t> </a:t>
            </a:r>
            <a:r>
              <a:rPr lang="hu-HU" i="1" dirty="0" err="1"/>
              <a:t>ülkede</a:t>
            </a:r>
            <a:r>
              <a:rPr lang="hu-HU" i="1" dirty="0"/>
              <a:t> </a:t>
            </a:r>
            <a:r>
              <a:rPr lang="hu-HU" i="1" dirty="0" err="1"/>
              <a:t>yayımlandı</a:t>
            </a:r>
            <a:r>
              <a:rPr lang="hu-HU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78431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F11798-F3E5-EA4E-A397-D1F37AE2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1400" dirty="0"/>
              <a:t>Pannonius </a:t>
            </a:r>
            <a:br>
              <a:rPr lang="hu-HU" sz="1400" dirty="0"/>
            </a:br>
            <a:br>
              <a:rPr lang="hu-HU" sz="1400" dirty="0"/>
            </a:br>
            <a:r>
              <a:rPr lang="hu-HU" sz="1400" dirty="0"/>
              <a:t>AVRUPA’DAN MACARİSTAN’A HÜMANİZM DÜŞÜNCESİ </a:t>
            </a:r>
            <a:r>
              <a:rPr lang="hu-HU" sz="1400" dirty="0" err="1"/>
              <a:t>ve</a:t>
            </a:r>
            <a:br>
              <a:rPr lang="hu-HU" sz="1400" dirty="0"/>
            </a:br>
            <a:br>
              <a:rPr lang="hu-HU" sz="1400" dirty="0"/>
            </a:br>
            <a:r>
              <a:rPr lang="hu-HU" sz="1400" dirty="0"/>
              <a:t>EDEBİYATTAKİ YANSIMALARI (BKZ: DUYGU </a:t>
            </a:r>
            <a:r>
              <a:rPr lang="hu-HU" sz="1400" dirty="0" err="1"/>
              <a:t>AKTUĞ’un</a:t>
            </a:r>
            <a:r>
              <a:rPr lang="hu-HU" sz="1400" dirty="0"/>
              <a:t>  </a:t>
            </a:r>
            <a:r>
              <a:rPr lang="hu-HU" sz="1400" dirty="0" err="1"/>
              <a:t>lisans</a:t>
            </a:r>
            <a:r>
              <a:rPr lang="hu-HU" sz="1400" dirty="0"/>
              <a:t> </a:t>
            </a:r>
            <a:r>
              <a:rPr lang="hu-HU" sz="1400" dirty="0" err="1"/>
              <a:t>tezi</a:t>
            </a:r>
            <a:r>
              <a:rPr lang="hu-HU" sz="1400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CE776F-32BD-3447-B3EE-40E0020B2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Mutluluğun</a:t>
            </a:r>
            <a:r>
              <a:rPr lang="hu-HU" dirty="0"/>
              <a:t> </a:t>
            </a:r>
            <a:r>
              <a:rPr lang="hu-HU" dirty="0" err="1"/>
              <a:t>tanrıya</a:t>
            </a:r>
            <a:r>
              <a:rPr lang="hu-HU" dirty="0"/>
              <a:t> </a:t>
            </a:r>
            <a:r>
              <a:rPr lang="hu-HU" dirty="0" err="1"/>
              <a:t>değil</a:t>
            </a:r>
            <a:r>
              <a:rPr lang="hu-HU" dirty="0"/>
              <a:t>, </a:t>
            </a:r>
            <a:r>
              <a:rPr lang="hu-HU" dirty="0" err="1"/>
              <a:t>yaşanılan</a:t>
            </a:r>
            <a:r>
              <a:rPr lang="hu-HU" dirty="0"/>
              <a:t> </a:t>
            </a:r>
            <a:r>
              <a:rPr lang="hu-HU" dirty="0" err="1"/>
              <a:t>dünyaya</a:t>
            </a:r>
            <a:r>
              <a:rPr lang="hu-HU" dirty="0"/>
              <a:t> </a:t>
            </a:r>
            <a:r>
              <a:rPr lang="hu-HU" dirty="0" err="1"/>
              <a:t>bağlı</a:t>
            </a:r>
            <a:r>
              <a:rPr lang="hu-HU" dirty="0"/>
              <a:t> </a:t>
            </a:r>
            <a:r>
              <a:rPr lang="hu-HU" dirty="0" err="1"/>
              <a:t>olduğunu</a:t>
            </a:r>
            <a:r>
              <a:rPr lang="hu-HU" dirty="0"/>
              <a:t> </a:t>
            </a:r>
            <a:r>
              <a:rPr lang="hu-HU" dirty="0" err="1"/>
              <a:t>savunan</a:t>
            </a:r>
            <a:r>
              <a:rPr lang="hu-HU" dirty="0"/>
              <a:t> Janus Pannonius</a:t>
            </a:r>
          </a:p>
          <a:p>
            <a:r>
              <a:rPr lang="hu-HU" dirty="0" err="1"/>
              <a:t>Macaristan’da</a:t>
            </a:r>
            <a:r>
              <a:rPr lang="hu-HU" dirty="0"/>
              <a:t> </a:t>
            </a:r>
            <a:r>
              <a:rPr lang="hu-HU" dirty="0" err="1"/>
              <a:t>hümanizmin</a:t>
            </a:r>
            <a:r>
              <a:rPr lang="hu-HU" dirty="0"/>
              <a:t> </a:t>
            </a:r>
            <a:r>
              <a:rPr lang="hu-HU" dirty="0" err="1"/>
              <a:t>seslerinden</a:t>
            </a:r>
            <a:r>
              <a:rPr lang="hu-HU" dirty="0"/>
              <a:t> </a:t>
            </a:r>
            <a:r>
              <a:rPr lang="hu-HU" dirty="0" err="1"/>
              <a:t>biri</a:t>
            </a:r>
            <a:r>
              <a:rPr lang="hu-HU" dirty="0"/>
              <a:t> </a:t>
            </a:r>
            <a:r>
              <a:rPr lang="hu-HU" dirty="0" err="1"/>
              <a:t>olmuş</a:t>
            </a:r>
            <a:r>
              <a:rPr lang="hu-HU" dirty="0"/>
              <a:t>, </a:t>
            </a:r>
            <a:r>
              <a:rPr lang="hu-HU" dirty="0" err="1"/>
              <a:t>döneme</a:t>
            </a:r>
            <a:r>
              <a:rPr lang="hu-HU" dirty="0"/>
              <a:t> </a:t>
            </a:r>
            <a:r>
              <a:rPr lang="hu-HU" dirty="0" err="1"/>
              <a:t>değerli</a:t>
            </a:r>
            <a:r>
              <a:rPr lang="hu-HU" dirty="0"/>
              <a:t> </a:t>
            </a:r>
            <a:r>
              <a:rPr lang="hu-HU" dirty="0" err="1"/>
              <a:t>katkıları</a:t>
            </a:r>
            <a:r>
              <a:rPr lang="hu-HU" dirty="0"/>
              <a:t> </a:t>
            </a:r>
            <a:r>
              <a:rPr lang="hu-HU" dirty="0" err="1"/>
              <a:t>olmuştur</a:t>
            </a:r>
            <a:r>
              <a:rPr lang="hu-HU" dirty="0"/>
              <a:t>. </a:t>
            </a:r>
            <a:r>
              <a:rPr lang="hu-HU" dirty="0" err="1"/>
              <a:t>Önemli</a:t>
            </a:r>
            <a:endParaRPr lang="hu-HU" dirty="0"/>
          </a:p>
          <a:p>
            <a:r>
              <a:rPr lang="hu-HU" dirty="0" err="1"/>
              <a:t>eserlerinin</a:t>
            </a:r>
            <a:r>
              <a:rPr lang="hu-HU" dirty="0"/>
              <a:t> </a:t>
            </a:r>
            <a:r>
              <a:rPr lang="hu-HU" dirty="0" err="1"/>
              <a:t>arasında</a:t>
            </a:r>
            <a:r>
              <a:rPr lang="hu-HU" dirty="0"/>
              <a:t> </a:t>
            </a:r>
            <a:r>
              <a:rPr lang="hu-HU" dirty="0" err="1"/>
              <a:t>Yunanca’dan</a:t>
            </a:r>
            <a:r>
              <a:rPr lang="hu-HU" dirty="0"/>
              <a:t> </a:t>
            </a:r>
            <a:r>
              <a:rPr lang="hu-HU" dirty="0" err="1"/>
              <a:t>çevirdiği</a:t>
            </a:r>
            <a:r>
              <a:rPr lang="hu-HU" dirty="0"/>
              <a:t> </a:t>
            </a:r>
            <a:r>
              <a:rPr lang="hu-HU" dirty="0" err="1"/>
              <a:t>Homeros</a:t>
            </a:r>
            <a:r>
              <a:rPr lang="hu-HU" dirty="0"/>
              <a:t> </a:t>
            </a:r>
            <a:r>
              <a:rPr lang="hu-HU" dirty="0" err="1"/>
              <a:t>vardır</a:t>
            </a:r>
            <a:r>
              <a:rPr lang="hu-HU" dirty="0"/>
              <a:t>. </a:t>
            </a:r>
            <a:r>
              <a:rPr lang="hu-HU" dirty="0" err="1"/>
              <a:t>Yunanca</a:t>
            </a:r>
            <a:r>
              <a:rPr lang="hu-HU" dirty="0"/>
              <a:t> </a:t>
            </a:r>
            <a:r>
              <a:rPr lang="hu-HU" dirty="0" err="1"/>
              <a:t>çeviri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felsefeyle</a:t>
            </a:r>
            <a:r>
              <a:rPr lang="hu-HU" dirty="0"/>
              <a:t> </a:t>
            </a:r>
            <a:r>
              <a:rPr lang="hu-HU" dirty="0" err="1"/>
              <a:t>olan</a:t>
            </a:r>
            <a:r>
              <a:rPr lang="hu-HU" dirty="0"/>
              <a:t> </a:t>
            </a:r>
            <a:r>
              <a:rPr lang="hu-HU" dirty="0" err="1"/>
              <a:t>münasebeti</a:t>
            </a:r>
            <a:r>
              <a:rPr lang="hu-HU" dirty="0"/>
              <a:t> </a:t>
            </a:r>
            <a:r>
              <a:rPr lang="hu-HU" dirty="0" err="1"/>
              <a:t>onu</a:t>
            </a:r>
            <a:r>
              <a:rPr lang="hu-HU" dirty="0"/>
              <a:t> </a:t>
            </a:r>
            <a:r>
              <a:rPr lang="hu-HU" dirty="0" err="1"/>
              <a:t>farklı</a:t>
            </a:r>
            <a:r>
              <a:rPr lang="hu-HU" dirty="0"/>
              <a:t> </a:t>
            </a:r>
            <a:r>
              <a:rPr lang="hu-HU" dirty="0" err="1"/>
              <a:t>ideolojik</a:t>
            </a:r>
            <a:r>
              <a:rPr lang="hu-HU" dirty="0"/>
              <a:t> </a:t>
            </a:r>
            <a:r>
              <a:rPr lang="hu-HU" dirty="0" err="1"/>
              <a:t>düşünceleri</a:t>
            </a:r>
            <a:r>
              <a:rPr lang="hu-HU" dirty="0"/>
              <a:t> </a:t>
            </a:r>
            <a:r>
              <a:rPr lang="hu-HU" dirty="0" err="1"/>
              <a:t>sorgulamaya</a:t>
            </a:r>
            <a:r>
              <a:rPr lang="hu-HU" dirty="0"/>
              <a:t> da </a:t>
            </a:r>
            <a:r>
              <a:rPr lang="hu-HU" dirty="0" err="1"/>
              <a:t>itmiştir</a:t>
            </a:r>
            <a:r>
              <a:rPr lang="hu-HU" dirty="0"/>
              <a:t> </a:t>
            </a:r>
            <a:r>
              <a:rPr lang="hu-HU" dirty="0" err="1"/>
              <a:t>muhakkak</a:t>
            </a:r>
            <a:r>
              <a:rPr lang="hu-HU" dirty="0"/>
              <a:t>, </a:t>
            </a:r>
            <a:r>
              <a:rPr lang="hu-HU" dirty="0" err="1"/>
              <a:t>zira</a:t>
            </a:r>
            <a:endParaRPr lang="hu-HU" dirty="0"/>
          </a:p>
          <a:p>
            <a:r>
              <a:rPr lang="hu-HU" dirty="0" err="1"/>
              <a:t>neoplatonizmde</a:t>
            </a:r>
            <a:r>
              <a:rPr lang="hu-HU" dirty="0"/>
              <a:t> de </a:t>
            </a:r>
            <a:r>
              <a:rPr lang="hu-HU" dirty="0" err="1"/>
              <a:t>akla</a:t>
            </a:r>
            <a:r>
              <a:rPr lang="hu-HU" dirty="0"/>
              <a:t> </a:t>
            </a:r>
            <a:r>
              <a:rPr lang="hu-HU" dirty="0" err="1"/>
              <a:t>yatkın</a:t>
            </a:r>
            <a:r>
              <a:rPr lang="hu-HU" dirty="0"/>
              <a:t> </a:t>
            </a:r>
            <a:r>
              <a:rPr lang="hu-HU" dirty="0" err="1"/>
              <a:t>düşünceler</a:t>
            </a:r>
            <a:r>
              <a:rPr lang="hu-HU" dirty="0"/>
              <a:t> </a:t>
            </a:r>
            <a:r>
              <a:rPr lang="hu-HU" dirty="0" err="1"/>
              <a:t>bulduğu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felsefi</a:t>
            </a:r>
            <a:r>
              <a:rPr lang="hu-HU" dirty="0"/>
              <a:t> </a:t>
            </a:r>
            <a:r>
              <a:rPr lang="hu-HU" dirty="0" err="1"/>
              <a:t>akıma</a:t>
            </a:r>
            <a:r>
              <a:rPr lang="hu-HU" dirty="0"/>
              <a:t> </a:t>
            </a:r>
            <a:r>
              <a:rPr lang="hu-HU" dirty="0" err="1"/>
              <a:t>yakınlığı</a:t>
            </a:r>
            <a:r>
              <a:rPr lang="hu-HU" dirty="0"/>
              <a:t> </a:t>
            </a:r>
            <a:r>
              <a:rPr lang="hu-HU" dirty="0" err="1"/>
              <a:t>olduğu</a:t>
            </a:r>
            <a:r>
              <a:rPr lang="hu-HU" dirty="0"/>
              <a:t> </a:t>
            </a:r>
            <a:r>
              <a:rPr lang="hu-HU" dirty="0" err="1"/>
              <a:t>tahmin</a:t>
            </a:r>
            <a:r>
              <a:rPr lang="hu-HU" dirty="0"/>
              <a:t> </a:t>
            </a:r>
            <a:r>
              <a:rPr lang="hu-HU" dirty="0" err="1"/>
              <a:t>edilmektedir</a:t>
            </a:r>
            <a:r>
              <a:rPr lang="hu-H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8419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595</Words>
  <Application>Microsoft Macintosh PowerPoint</Application>
  <PresentationFormat>Geniş ekran</PresentationFormat>
  <Paragraphs>60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Candara</vt:lpstr>
      <vt:lpstr>Roboto</vt:lpstr>
      <vt:lpstr>Office teması 2013 - 2022</vt:lpstr>
      <vt:lpstr>Rönesans Hatırlatma/Özet</vt:lpstr>
      <vt:lpstr>PowerPoint Sunusu</vt:lpstr>
      <vt:lpstr>Janus Pannonius 1434−1472  </vt:lpstr>
      <vt:lpstr>PowerPoint Sunusu</vt:lpstr>
      <vt:lpstr>PowerPoint Sunusu</vt:lpstr>
      <vt:lpstr>Rönesans belli zümrelerle sınırlı.... Szép E. Kinga -Youtube</vt:lpstr>
      <vt:lpstr>PowerPoint Sunusu</vt:lpstr>
      <vt:lpstr>Pannonius   AVRUPA’DAN MACARİSTAN’A HÜMANİZM DÜŞÜNCESİ ve  EDEBİYATTAKİ YANSIMALARI (BKZ: DUYGU AKTUĞ’un  lisans tezi)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 adi</dc:creator>
  <cp:lastModifiedBy>kullanici adi</cp:lastModifiedBy>
  <cp:revision>5</cp:revision>
  <dcterms:created xsi:type="dcterms:W3CDTF">2023-01-04T12:20:13Z</dcterms:created>
  <dcterms:modified xsi:type="dcterms:W3CDTF">2023-01-04T12:35:46Z</dcterms:modified>
</cp:coreProperties>
</file>