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325" r:id="rId9"/>
    <p:sldId id="326" r:id="rId10"/>
    <p:sldId id="322" r:id="rId11"/>
    <p:sldId id="323" r:id="rId12"/>
    <p:sldId id="324" r:id="rId13"/>
    <p:sldId id="264" r:id="rId14"/>
    <p:sldId id="266" r:id="rId15"/>
    <p:sldId id="267" r:id="rId16"/>
    <p:sldId id="271" r:id="rId17"/>
    <p:sldId id="331" r:id="rId18"/>
    <p:sldId id="273" r:id="rId19"/>
    <p:sldId id="276" r:id="rId20"/>
    <p:sldId id="277" r:id="rId21"/>
    <p:sldId id="278" r:id="rId22"/>
    <p:sldId id="280" r:id="rId23"/>
    <p:sldId id="282" r:id="rId24"/>
    <p:sldId id="283" r:id="rId25"/>
    <p:sldId id="284" r:id="rId26"/>
    <p:sldId id="285" r:id="rId27"/>
    <p:sldId id="286" r:id="rId28"/>
    <p:sldId id="328" r:id="rId29"/>
    <p:sldId id="329" r:id="rId30"/>
    <p:sldId id="330" r:id="rId31"/>
    <p:sldId id="340" r:id="rId3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7" autoAdjust="0"/>
    <p:restoredTop sz="94660"/>
  </p:normalViewPr>
  <p:slideViewPr>
    <p:cSldViewPr>
      <p:cViewPr varScale="1">
        <p:scale>
          <a:sx n="70" d="100"/>
          <a:sy n="70" d="100"/>
        </p:scale>
        <p:origin x="38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312088-B2D2-4ABB-BBB0-E36C63B593B8}" type="datetimeFigureOut">
              <a:rPr lang="tr-TR" smtClean="0"/>
              <a:pPr/>
              <a:t>8.3.2018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6CAD5A-E16E-48AE-9576-C3B6D01A594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0950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6EA2F7-6C7C-44F8-B479-BB95330C9FDF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7D00A-C276-4580-9154-54C1CBA2222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4C7EA3-0398-4760-B905-664CB685686D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7D00A-C276-4580-9154-54C1CBA2222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B4CF0E-9D45-444A-9C4A-1FED0AD14D4B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7D00A-C276-4580-9154-54C1CBA2222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18F08D-12C6-4E69-9F7E-3203E10E0971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7D00A-C276-4580-9154-54C1CBA2222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7A13F0-51CC-411F-81BA-3C59FBC77A54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7D00A-C276-4580-9154-54C1CBA2222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E22724-8594-4C89-AEC4-C3E2BB66242B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7D00A-C276-4580-9154-54C1CBA2222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AF6C14-E9CC-42AD-BDD4-B7652F906BD1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7D00A-C276-4580-9154-54C1CBA2222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ABEEA7-870F-47EB-AEDC-313854E5F489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7D00A-C276-4580-9154-54C1CBA2222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DA5DEC-C1DA-4B98-82FE-66F86A6FDF30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7D00A-C276-4580-9154-54C1CBA2222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F27ECC-8376-419F-82CD-EA2550D61779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7D00A-C276-4580-9154-54C1CBA2222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5654B5-BE5C-43CA-A7F6-1023CEF9C3D5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7D00A-C276-4580-9154-54C1CBA2222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0C76C40-5398-4D0C-8A24-CC30D6729514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237D00A-C276-4580-9154-54C1CBA2222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71600" y="908720"/>
            <a:ext cx="7486600" cy="3168353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/>
            </a:r>
            <a:br>
              <a:rPr lang="tr-TR" dirty="0" smtClean="0"/>
            </a:br>
            <a:r>
              <a:rPr lang="tr-TR" sz="5400" dirty="0" smtClean="0">
                <a:solidFill>
                  <a:srgbClr val="7030A0"/>
                </a:solidFill>
              </a:rPr>
              <a:t> </a:t>
            </a:r>
            <a:r>
              <a:rPr lang="tr-TR" sz="5400" dirty="0" smtClean="0">
                <a:solidFill>
                  <a:srgbClr val="7030A0"/>
                </a:solidFill>
              </a:rPr>
              <a:t/>
            </a:r>
            <a:br>
              <a:rPr lang="tr-TR" sz="5400" dirty="0" smtClean="0">
                <a:solidFill>
                  <a:srgbClr val="7030A0"/>
                </a:solidFill>
              </a:rPr>
            </a:br>
            <a:r>
              <a:rPr lang="tr-TR" sz="5400" dirty="0" smtClean="0">
                <a:solidFill>
                  <a:srgbClr val="7030A0"/>
                </a:solidFill>
              </a:rPr>
              <a:t>YARALANMA, ZEHİRLENME VE DIŞ NEDENLERİ</a:t>
            </a:r>
            <a:endParaRPr lang="tr-TR" sz="5400" dirty="0">
              <a:solidFill>
                <a:srgbClr val="7030A0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03648" y="4293096"/>
            <a:ext cx="6400800" cy="1872208"/>
          </a:xfrm>
        </p:spPr>
        <p:txBody>
          <a:bodyPr>
            <a:normAutofit/>
          </a:bodyPr>
          <a:lstStyle/>
          <a:p>
            <a:r>
              <a:rPr lang="tr-TR" sz="2800" dirty="0" smtClean="0">
                <a:solidFill>
                  <a:srgbClr val="002060"/>
                </a:solidFill>
              </a:rPr>
              <a:t> </a:t>
            </a:r>
            <a:endParaRPr lang="tr-TR" sz="2800" dirty="0" smtClean="0">
              <a:solidFill>
                <a:srgbClr val="00206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D00A-C276-4580-9154-54C1CBA22224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Zehirlenmenin Dış Sebepleri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99592" y="1600200"/>
            <a:ext cx="7787208" cy="4997152"/>
          </a:xfrm>
        </p:spPr>
        <p:txBody>
          <a:bodyPr>
            <a:normAutofit lnSpcReduction="10000"/>
          </a:bodyPr>
          <a:lstStyle/>
          <a:p>
            <a:pPr lvl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/>
              <a:t>Zehirlenmeye ait kodlar, kastı belirtmek için bir de dış sebep koduna sahip olmalıdır:</a:t>
            </a:r>
          </a:p>
          <a:p>
            <a:pPr lvl="2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200" dirty="0" smtClean="0"/>
              <a:t>Kazara</a:t>
            </a:r>
          </a:p>
          <a:p>
            <a:pPr lvl="2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200" dirty="0" smtClean="0"/>
              <a:t>Bilerek kendine zarar verme (intihar amaçlı)</a:t>
            </a:r>
          </a:p>
          <a:p>
            <a:pPr lvl="2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200" dirty="0" smtClean="0"/>
              <a:t>Saldırı (Saldırı, </a:t>
            </a:r>
            <a:r>
              <a:rPr lang="tr-TR" sz="2200" dirty="0" err="1" smtClean="0"/>
              <a:t>zehirlenme’</a:t>
            </a:r>
            <a:r>
              <a:rPr lang="tr-TR" sz="2200" i="1" dirty="0" err="1" smtClean="0"/>
              <a:t>ye</a:t>
            </a:r>
            <a:r>
              <a:rPr lang="tr-TR" sz="2200" i="1" dirty="0" smtClean="0"/>
              <a:t> göre bakınız</a:t>
            </a:r>
            <a:r>
              <a:rPr lang="tr-TR" sz="2200" dirty="0" smtClean="0"/>
              <a:t>)</a:t>
            </a:r>
          </a:p>
          <a:p>
            <a:pPr lvl="2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200" dirty="0" smtClean="0"/>
              <a:t>Tespit edilmemiş</a:t>
            </a:r>
          </a:p>
          <a:p>
            <a:pPr lvl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/>
              <a:t>Zehirlenmeye ait kodlar için  </a:t>
            </a:r>
            <a:r>
              <a:rPr lang="tr-TR" i="1" dirty="0" smtClean="0"/>
              <a:t>İlaçlar ve kimyasallar tablosu’ </a:t>
            </a:r>
            <a:r>
              <a:rPr lang="tr-TR" dirty="0" err="1" smtClean="0"/>
              <a:t>na</a:t>
            </a:r>
            <a:r>
              <a:rPr lang="tr-TR" dirty="0" smtClean="0"/>
              <a:t> bakınız</a:t>
            </a:r>
          </a:p>
          <a:p>
            <a:pPr lvl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/>
              <a:t>Alınan ilaç veya kimyasalın </a:t>
            </a:r>
            <a:r>
              <a:rPr lang="tr-TR" u="sng" dirty="0" smtClean="0">
                <a:solidFill>
                  <a:srgbClr val="FF0000"/>
                </a:solidFill>
              </a:rPr>
              <a:t>etken maddesine göre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smtClean="0"/>
              <a:t>listeden  zehirlenmeye ait  kodu bulunuz. </a:t>
            </a:r>
          </a:p>
          <a:p>
            <a:pPr lvl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/>
              <a:t>Birinci sütundan zehirlenme kodu, ardından sonraki üç sütundan istem (kasıt) tipini seçiniz. </a:t>
            </a:r>
            <a:endParaRPr lang="tr-TR" i="1" dirty="0" smtClean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021288"/>
            <a:ext cx="2133600" cy="700187"/>
          </a:xfrm>
        </p:spPr>
        <p:txBody>
          <a:bodyPr/>
          <a:lstStyle/>
          <a:p>
            <a:fld id="{9237D00A-C276-4580-9154-54C1CBA22224}" type="slidenum">
              <a:rPr lang="tr-TR" smtClean="0"/>
              <a:pPr/>
              <a:t>10</a:t>
            </a:fld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3600" dirty="0" smtClean="0">
                <a:solidFill>
                  <a:srgbClr val="FF0000"/>
                </a:solidFill>
              </a:rPr>
              <a:t>Zehirlenme ve Yaralanmalar – İstem Göstergesi (ACS 2005)</a:t>
            </a: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99592" y="1600200"/>
            <a:ext cx="7787208" cy="4997152"/>
          </a:xfrm>
        </p:spPr>
        <p:txBody>
          <a:bodyPr>
            <a:normAutofit fontScale="92500"/>
          </a:bodyPr>
          <a:lstStyle/>
          <a:p>
            <a:pPr lvl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/>
              <a:t>Bu standart, zehirlenmeler için dış sebep kodlarını kullanma konusunda bilgiler sağlar.</a:t>
            </a:r>
          </a:p>
          <a:p>
            <a:pPr lvl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/>
              <a:t>Zehirlenmelerdeki istem (kasıt), </a:t>
            </a:r>
            <a:r>
              <a:rPr lang="tr-TR" dirty="0" err="1" smtClean="0"/>
              <a:t>klinisyen</a:t>
            </a:r>
            <a:r>
              <a:rPr lang="tr-TR" dirty="0" smtClean="0"/>
              <a:t> tarafından belgelenmelidir.</a:t>
            </a:r>
          </a:p>
          <a:p>
            <a:pPr lvl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/>
              <a:t>Bilerek (istemli) kendine zarar verme:</a:t>
            </a:r>
          </a:p>
          <a:p>
            <a:pPr lvl="2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200" dirty="0" smtClean="0"/>
              <a:t>İntihar girişimi</a:t>
            </a:r>
          </a:p>
          <a:p>
            <a:pPr lvl="2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200" dirty="0" smtClean="0"/>
              <a:t>intihar</a:t>
            </a:r>
          </a:p>
          <a:p>
            <a:pPr lvl="2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200" dirty="0" smtClean="0"/>
              <a:t>Belgelenmiş veya dolaylı ima edilmiş bilerek kendine zarar verme niyeti</a:t>
            </a:r>
          </a:p>
          <a:p>
            <a:pPr lvl="2">
              <a:buClr>
                <a:srgbClr val="66FF33"/>
              </a:buClr>
              <a:buNone/>
            </a:pPr>
            <a:r>
              <a:rPr lang="tr-TR" b="1" dirty="0" smtClean="0">
                <a:solidFill>
                  <a:srgbClr val="FF0000"/>
                </a:solidFill>
              </a:rPr>
              <a:t>Eğer yukarıdakilerden hiç birisi bulunmuyorsa, o</a:t>
            </a:r>
          </a:p>
          <a:p>
            <a:pPr lvl="2">
              <a:buClr>
                <a:srgbClr val="66FF33"/>
              </a:buClr>
              <a:buNone/>
            </a:pPr>
            <a:r>
              <a:rPr lang="tr-TR" b="1" dirty="0" smtClean="0">
                <a:solidFill>
                  <a:srgbClr val="FF0000"/>
                </a:solidFill>
              </a:rPr>
              <a:t>zaman </a:t>
            </a:r>
            <a:r>
              <a:rPr lang="tr-TR" b="1" u="sng" dirty="0" smtClean="0">
                <a:solidFill>
                  <a:srgbClr val="FF0000"/>
                </a:solidFill>
              </a:rPr>
              <a:t>tespit edilmemiş istem için</a:t>
            </a:r>
            <a:r>
              <a:rPr lang="tr-TR" b="1" dirty="0" smtClean="0">
                <a:solidFill>
                  <a:srgbClr val="FF0000"/>
                </a:solidFill>
              </a:rPr>
              <a:t> Y10-Y19’da yer</a:t>
            </a:r>
          </a:p>
          <a:p>
            <a:pPr lvl="2">
              <a:buClr>
                <a:srgbClr val="66FF33"/>
              </a:buClr>
              <a:buNone/>
            </a:pPr>
            <a:r>
              <a:rPr lang="tr-TR" b="1" dirty="0" smtClean="0">
                <a:solidFill>
                  <a:srgbClr val="FF0000"/>
                </a:solidFill>
              </a:rPr>
              <a:t>alan kodları kullanınız.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D00A-C276-4580-9154-54C1CBA22224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>
            <a:normAutofit/>
          </a:bodyPr>
          <a:lstStyle/>
          <a:p>
            <a:pPr algn="ctr"/>
            <a:r>
              <a:rPr lang="tr-TR" sz="3600" dirty="0" smtClean="0">
                <a:solidFill>
                  <a:srgbClr val="FF0000"/>
                </a:solidFill>
              </a:rPr>
              <a:t>Zehirlenmeyi Kodlamada Adımlar</a:t>
            </a: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99592" y="1600200"/>
            <a:ext cx="7787208" cy="5257800"/>
          </a:xfrm>
        </p:spPr>
        <p:txBody>
          <a:bodyPr>
            <a:normAutofit fontScale="92500" lnSpcReduction="20000"/>
          </a:bodyPr>
          <a:lstStyle/>
          <a:p>
            <a:pPr marL="533400" indent="-533400">
              <a:lnSpc>
                <a:spcPct val="90000"/>
              </a:lnSpc>
              <a:spcBef>
                <a:spcPct val="40000"/>
              </a:spcBef>
              <a:spcAft>
                <a:spcPct val="20000"/>
              </a:spcAft>
              <a:buClr>
                <a:srgbClr val="66FF33"/>
              </a:buClr>
              <a:buFontTx/>
              <a:buAutoNum type="arabicPeriod"/>
            </a:pPr>
            <a:r>
              <a:rPr lang="tr-TR" i="1" dirty="0" smtClean="0"/>
              <a:t>İlaçlar ve kimyasallar tablosu’ </a:t>
            </a:r>
            <a:r>
              <a:rPr lang="tr-TR" dirty="0" err="1" smtClean="0"/>
              <a:t>na</a:t>
            </a:r>
            <a:r>
              <a:rPr lang="tr-TR" dirty="0" smtClean="0"/>
              <a:t> gidin ve ilacın veya maddenin adını (etken maddesine göre) arayın, </a:t>
            </a:r>
            <a:r>
              <a:rPr lang="tr-TR" b="1" dirty="0" smtClean="0"/>
              <a:t>T (zehirlenme kodu) ile başlayan birinci sütundan bir kod seçin.</a:t>
            </a:r>
          </a:p>
          <a:p>
            <a:pPr marL="533400" indent="-533400">
              <a:lnSpc>
                <a:spcPct val="90000"/>
              </a:lnSpc>
              <a:spcBef>
                <a:spcPct val="40000"/>
              </a:spcBef>
              <a:spcAft>
                <a:spcPct val="20000"/>
              </a:spcAft>
              <a:buClr>
                <a:srgbClr val="66FF33"/>
              </a:buClr>
              <a:buFontTx/>
              <a:buAutoNum type="arabicPeriod"/>
            </a:pPr>
            <a:r>
              <a:rPr lang="tr-TR" b="1" dirty="0" smtClean="0"/>
              <a:t>Sonraki üç sütunun birisinden dış sebep kodunu seçin </a:t>
            </a:r>
            <a:r>
              <a:rPr lang="tr-TR" dirty="0" smtClean="0"/>
              <a:t>(kasıt tipine göre).</a:t>
            </a:r>
          </a:p>
          <a:p>
            <a:pPr marL="533400" indent="-533400">
              <a:lnSpc>
                <a:spcPct val="90000"/>
              </a:lnSpc>
              <a:spcBef>
                <a:spcPct val="40000"/>
              </a:spcBef>
              <a:spcAft>
                <a:spcPct val="20000"/>
              </a:spcAft>
              <a:buClr>
                <a:srgbClr val="66FF33"/>
              </a:buClr>
              <a:buFontTx/>
              <a:buAutoNum type="arabicPeriod"/>
            </a:pPr>
            <a:r>
              <a:rPr lang="tr-TR" dirty="0" smtClean="0"/>
              <a:t>Herhangi bir açıklama notunu kontrol amacıyla Tablo Liste’deki kodlara bakın.</a:t>
            </a:r>
          </a:p>
          <a:p>
            <a:pPr marL="533400" indent="-533400">
              <a:lnSpc>
                <a:spcPct val="90000"/>
              </a:lnSpc>
              <a:spcBef>
                <a:spcPct val="40000"/>
              </a:spcBef>
              <a:spcAft>
                <a:spcPct val="20000"/>
              </a:spcAft>
              <a:buClr>
                <a:srgbClr val="66FF33"/>
              </a:buClr>
              <a:buFontTx/>
              <a:buAutoNum type="arabicPeriod"/>
            </a:pPr>
            <a:r>
              <a:rPr lang="tr-TR" b="1" dirty="0" smtClean="0"/>
              <a:t>Koma gibi herhangi bir zehirlenme belirtisi varsa  kodlayın</a:t>
            </a:r>
            <a:r>
              <a:rPr lang="tr-TR" dirty="0" smtClean="0"/>
              <a:t>.</a:t>
            </a:r>
          </a:p>
          <a:p>
            <a:pPr marL="533400" indent="-533400">
              <a:lnSpc>
                <a:spcPct val="90000"/>
              </a:lnSpc>
              <a:spcBef>
                <a:spcPct val="40000"/>
              </a:spcBef>
              <a:spcAft>
                <a:spcPct val="20000"/>
              </a:spcAft>
              <a:buClr>
                <a:srgbClr val="66FF33"/>
              </a:buClr>
              <a:buFontTx/>
              <a:buAutoNum type="arabicPeriod"/>
            </a:pPr>
            <a:r>
              <a:rPr lang="tr-TR" dirty="0" smtClean="0"/>
              <a:t>Y92 ve U50-U73 kategorilerinden </a:t>
            </a:r>
            <a:r>
              <a:rPr lang="tr-TR" b="1" dirty="0" smtClean="0"/>
              <a:t>meydana geldiği yer</a:t>
            </a:r>
            <a:r>
              <a:rPr lang="tr-TR" dirty="0" smtClean="0"/>
              <a:t> ve </a:t>
            </a:r>
            <a:r>
              <a:rPr lang="tr-TR" b="1" dirty="0" smtClean="0"/>
              <a:t>eylem</a:t>
            </a:r>
            <a:r>
              <a:rPr lang="tr-TR" dirty="0" smtClean="0"/>
              <a:t> kodunu seçin. 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D00A-C276-4580-9154-54C1CBA22224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>
            <a:normAutofit/>
          </a:bodyPr>
          <a:lstStyle/>
          <a:p>
            <a:pPr algn="ctr"/>
            <a:r>
              <a:rPr lang="tr-TR" sz="3600" b="1" dirty="0" smtClean="0">
                <a:solidFill>
                  <a:srgbClr val="FF0000"/>
                </a:solidFill>
              </a:rPr>
              <a:t>Girişim Komplikasyonları (1904)</a:t>
            </a: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1196752"/>
            <a:ext cx="7715200" cy="5472608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endParaRPr lang="tr-TR" b="1" dirty="0"/>
          </a:p>
          <a:p>
            <a:pPr>
              <a:buNone/>
            </a:pPr>
            <a:r>
              <a:rPr lang="tr-TR" sz="3100" dirty="0" smtClean="0"/>
              <a:t>  </a:t>
            </a:r>
            <a:r>
              <a:rPr lang="tr-TR" sz="3600" dirty="0" smtClean="0"/>
              <a:t>     En </a:t>
            </a:r>
            <a:r>
              <a:rPr lang="tr-TR" sz="3600" dirty="0"/>
              <a:t>geniş anlamıyla, bir ‘komplikasyon’ şu şekilde olabilmektedir:</a:t>
            </a:r>
          </a:p>
          <a:p>
            <a:pPr>
              <a:buNone/>
            </a:pPr>
            <a:r>
              <a:rPr lang="tr-TR" sz="3600" dirty="0" smtClean="0"/>
              <a:t>      • </a:t>
            </a:r>
            <a:r>
              <a:rPr lang="tr-TR" sz="3600" dirty="0"/>
              <a:t>Hastalık süreci ile yakından ilişkili</a:t>
            </a:r>
          </a:p>
          <a:p>
            <a:pPr>
              <a:buNone/>
            </a:pPr>
            <a:r>
              <a:rPr lang="tr-TR" sz="3600" dirty="0" smtClean="0"/>
              <a:t>      • </a:t>
            </a:r>
            <a:r>
              <a:rPr lang="tr-TR" sz="3600" dirty="0"/>
              <a:t>Bir müdahale eksikliği sonucunda oluşan (örneğin, bir durumun tedavi edilememesi)</a:t>
            </a:r>
          </a:p>
          <a:p>
            <a:pPr>
              <a:buNone/>
            </a:pPr>
            <a:r>
              <a:rPr lang="tr-TR" sz="3600" dirty="0" smtClean="0"/>
              <a:t>      • </a:t>
            </a:r>
            <a:r>
              <a:rPr lang="tr-TR" sz="3600" dirty="0"/>
              <a:t>Hastalık süreci ile müdahale arasındaki karmaşık etkileşim ile ilişkili</a:t>
            </a:r>
          </a:p>
          <a:p>
            <a:pPr>
              <a:buNone/>
            </a:pPr>
            <a:r>
              <a:rPr lang="tr-TR" sz="3600" dirty="0" smtClean="0"/>
              <a:t>      • </a:t>
            </a:r>
            <a:r>
              <a:rPr lang="tr-TR" sz="3600" b="1" dirty="0"/>
              <a:t>Bir müdahale ile doğrudan ilgili (örneğin, (</a:t>
            </a:r>
            <a:r>
              <a:rPr lang="tr-TR" sz="3600" b="1" dirty="0" err="1"/>
              <a:t>non</a:t>
            </a:r>
            <a:r>
              <a:rPr lang="tr-TR" sz="3600" b="1" dirty="0"/>
              <a:t>)</a:t>
            </a:r>
            <a:r>
              <a:rPr lang="tr-TR" sz="3600" b="1" dirty="0" err="1"/>
              <a:t>invazif</a:t>
            </a:r>
            <a:r>
              <a:rPr lang="tr-TR" sz="3600" b="1" dirty="0"/>
              <a:t> girişimler, cerrahi girişim, </a:t>
            </a:r>
            <a:r>
              <a:rPr lang="tr-TR" sz="3600" b="1" dirty="0" smtClean="0"/>
              <a:t>anestetik, </a:t>
            </a:r>
            <a:r>
              <a:rPr lang="tr-TR" sz="3600" dirty="0" err="1" smtClean="0"/>
              <a:t>medikasyon</a:t>
            </a:r>
            <a:r>
              <a:rPr lang="tr-TR" sz="3600" dirty="0" smtClean="0"/>
              <a:t>)</a:t>
            </a:r>
          </a:p>
          <a:p>
            <a:pPr>
              <a:buNone/>
            </a:pPr>
            <a:endParaRPr lang="tr-TR" sz="3600" dirty="0"/>
          </a:p>
          <a:p>
            <a:pPr>
              <a:buFont typeface="Wingdings" pitchFamily="2" charset="2"/>
              <a:buChar char="Ø"/>
            </a:pPr>
            <a:r>
              <a:rPr lang="tr-TR" sz="3600" dirty="0"/>
              <a:t>Bu kodlama standardının amaçları bakımından, bir girişim komplikasyonu şöyle tanımlanır:</a:t>
            </a:r>
          </a:p>
          <a:p>
            <a:pPr>
              <a:buNone/>
            </a:pPr>
            <a:r>
              <a:rPr lang="tr-TR" sz="3600" b="1" dirty="0" smtClean="0"/>
              <a:t>     Hastalık </a:t>
            </a:r>
            <a:r>
              <a:rPr lang="tr-TR" sz="3600" b="1" dirty="0"/>
              <a:t>sürecinden ziyade bir cerrahi girişim/ girişimsel müdahale ile ilişkili </a:t>
            </a:r>
            <a:r>
              <a:rPr lang="tr-TR" sz="3600" b="1" dirty="0" smtClean="0"/>
              <a:t>olan bir </a:t>
            </a:r>
            <a:r>
              <a:rPr lang="tr-TR" sz="3600" b="1" dirty="0"/>
              <a:t>durum veya yaralanma.</a:t>
            </a:r>
            <a:endParaRPr lang="tr-TR" sz="36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D00A-C276-4580-9154-54C1CBA22224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514955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b="1" dirty="0">
                <a:solidFill>
                  <a:srgbClr val="7030A0"/>
                </a:solidFill>
              </a:rPr>
              <a:t>Erken </a:t>
            </a:r>
            <a:r>
              <a:rPr lang="tr-TR" b="1" dirty="0" smtClean="0">
                <a:solidFill>
                  <a:srgbClr val="7030A0"/>
                </a:solidFill>
              </a:rPr>
              <a:t>komplikasyon: </a:t>
            </a:r>
            <a:r>
              <a:rPr lang="tr-TR" dirty="0" smtClean="0"/>
              <a:t>Erken </a:t>
            </a:r>
            <a:r>
              <a:rPr lang="tr-TR" dirty="0"/>
              <a:t>komplikasyon, girişimden sonra </a:t>
            </a:r>
            <a:r>
              <a:rPr lang="tr-TR" b="1" dirty="0" smtClean="0"/>
              <a:t>28 </a:t>
            </a:r>
            <a:r>
              <a:rPr lang="tr-TR" b="1" dirty="0"/>
              <a:t>gün</a:t>
            </a:r>
            <a:r>
              <a:rPr lang="tr-TR" dirty="0"/>
              <a:t>den daha </a:t>
            </a:r>
            <a:r>
              <a:rPr lang="tr-TR" b="1" dirty="0"/>
              <a:t>kısa</a:t>
            </a:r>
            <a:r>
              <a:rPr lang="tr-TR" dirty="0"/>
              <a:t> bir süre içinde gelişen, </a:t>
            </a:r>
            <a:r>
              <a:rPr lang="tr-TR" b="1" dirty="0" smtClean="0"/>
              <a:t>girişim sırasında </a:t>
            </a:r>
            <a:r>
              <a:rPr lang="tr-TR" b="1" dirty="0"/>
              <a:t>görülmeyen</a:t>
            </a:r>
            <a:r>
              <a:rPr lang="tr-TR" dirty="0"/>
              <a:t> </a:t>
            </a:r>
            <a:r>
              <a:rPr lang="tr-TR" dirty="0" smtClean="0"/>
              <a:t>komplikasyondur.</a:t>
            </a:r>
          </a:p>
          <a:p>
            <a:pPr>
              <a:buFont typeface="Wingdings" pitchFamily="2" charset="2"/>
              <a:buChar char="Ø"/>
            </a:pPr>
            <a:r>
              <a:rPr lang="tr-TR" b="1" dirty="0" smtClean="0">
                <a:solidFill>
                  <a:srgbClr val="7030A0"/>
                </a:solidFill>
              </a:rPr>
              <a:t>Geç komplikasyon: </a:t>
            </a:r>
            <a:r>
              <a:rPr lang="tr-TR" dirty="0" smtClean="0"/>
              <a:t>Geç </a:t>
            </a:r>
            <a:r>
              <a:rPr lang="tr-TR" dirty="0"/>
              <a:t>komplikasyon, girişimden sonra </a:t>
            </a:r>
            <a:r>
              <a:rPr lang="tr-TR" b="1" dirty="0"/>
              <a:t>28 gün</a:t>
            </a:r>
            <a:r>
              <a:rPr lang="tr-TR" dirty="0"/>
              <a:t>den daha </a:t>
            </a:r>
            <a:r>
              <a:rPr lang="tr-TR" b="1" dirty="0"/>
              <a:t>uzun</a:t>
            </a:r>
            <a:r>
              <a:rPr lang="tr-TR" dirty="0"/>
              <a:t> bir süre içinde gelişen veya bu </a:t>
            </a:r>
            <a:r>
              <a:rPr lang="tr-TR" dirty="0" smtClean="0"/>
              <a:t>süre boyunca </a:t>
            </a:r>
            <a:r>
              <a:rPr lang="tr-TR" dirty="0"/>
              <a:t>devam eden komplikasyondur</a:t>
            </a:r>
            <a:r>
              <a:rPr lang="tr-TR" dirty="0" smtClean="0"/>
              <a:t>.</a:t>
            </a:r>
          </a:p>
          <a:p>
            <a:pPr>
              <a:buFont typeface="Wingdings" pitchFamily="2" charset="2"/>
              <a:buChar char="Ø"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D00A-C276-4580-9154-54C1CBA22224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43608" y="0"/>
            <a:ext cx="7890080" cy="1052736"/>
          </a:xfrm>
        </p:spPr>
        <p:txBody>
          <a:bodyPr/>
          <a:lstStyle/>
          <a:p>
            <a:pPr algn="ctr"/>
            <a:r>
              <a:rPr lang="tr-TR" sz="4400" b="1" dirty="0" smtClean="0">
                <a:solidFill>
                  <a:srgbClr val="FF0000"/>
                </a:solidFill>
              </a:rPr>
              <a:t>Sekel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980728"/>
            <a:ext cx="7992888" cy="568863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tr-TR" b="1" dirty="0" smtClean="0"/>
              <a:t>        </a:t>
            </a:r>
            <a:endParaRPr lang="tr-TR" sz="4600" b="1" dirty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tr-TR" dirty="0"/>
              <a:t>Bir komplikasyonun sekeli, daha önce gelişen bir cerrahi girişim sonrası komplikasyonunun </a:t>
            </a:r>
            <a:r>
              <a:rPr lang="tr-TR" dirty="0" smtClean="0"/>
              <a:t>ortaya çıkardığı </a:t>
            </a:r>
            <a:r>
              <a:rPr lang="tr-TR" dirty="0"/>
              <a:t>mevcut durumdur. </a:t>
            </a: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Daha </a:t>
            </a:r>
            <a:r>
              <a:rPr lang="tr-TR" dirty="0"/>
              <a:t>önce gelişen bu </a:t>
            </a:r>
            <a:r>
              <a:rPr lang="tr-TR" dirty="0" smtClean="0"/>
              <a:t>komplikasyon; </a:t>
            </a:r>
            <a:r>
              <a:rPr lang="tr-TR" dirty="0"/>
              <a:t>istenmeyen olay, erken komplikasyon veya geç komplikasyon - herhangi </a:t>
            </a:r>
            <a:r>
              <a:rPr lang="tr-TR" dirty="0" smtClean="0"/>
              <a:t>biri kapsamında </a:t>
            </a:r>
            <a:r>
              <a:rPr lang="tr-TR" dirty="0"/>
              <a:t>sınıflandırılabilmektedir</a:t>
            </a:r>
            <a:r>
              <a:rPr lang="tr-TR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</a:t>
            </a:r>
            <a:r>
              <a:rPr lang="tr-TR" dirty="0"/>
              <a:t>ICD-10-</a:t>
            </a:r>
            <a:r>
              <a:rPr lang="tr-TR" dirty="0" err="1"/>
              <a:t>AM’de</a:t>
            </a:r>
            <a:r>
              <a:rPr lang="tr-TR" dirty="0"/>
              <a:t> diğer sekellerin sınıflandırmasında </a:t>
            </a:r>
            <a:r>
              <a:rPr lang="tr-TR" dirty="0" smtClean="0"/>
              <a:t>olduğu gibi</a:t>
            </a:r>
            <a:r>
              <a:rPr lang="tr-TR" dirty="0"/>
              <a:t>, bir sekel kodunun ne zaman kullanılabileceğine ilişkin herhangi bir süre sınırlaması </a:t>
            </a:r>
            <a:r>
              <a:rPr lang="tr-TR" dirty="0" smtClean="0"/>
              <a:t>yoktur.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Ancak</a:t>
            </a:r>
            <a:r>
              <a:rPr lang="tr-TR" dirty="0"/>
              <a:t>, sekelin gelişiminden önce girişim sonrası gelişen bir ilk komplikasyonun </a:t>
            </a:r>
            <a:r>
              <a:rPr lang="tr-TR" dirty="0" smtClean="0"/>
              <a:t>olması gerekmektedir.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D00A-C276-4580-9154-54C1CBA22224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600" b="1" dirty="0" smtClean="0"/>
              <a:t> </a:t>
            </a:r>
            <a:r>
              <a:rPr lang="tr-TR" sz="3600" b="1" dirty="0" smtClean="0">
                <a:solidFill>
                  <a:srgbClr val="FF0000"/>
                </a:solidFill>
              </a:rPr>
              <a:t>İstenmeyen olayların sınıflandırılması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1484784"/>
            <a:ext cx="7992888" cy="5373216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tr-TR" sz="3100" b="1" dirty="0" smtClean="0"/>
              <a:t>Tanı </a:t>
            </a:r>
            <a:r>
              <a:rPr lang="tr-TR" sz="3100" b="1" dirty="0"/>
              <a:t>kodu</a:t>
            </a:r>
          </a:p>
          <a:p>
            <a:pPr>
              <a:buNone/>
            </a:pPr>
            <a:r>
              <a:rPr lang="tr-TR" sz="3100" dirty="0" smtClean="0"/>
              <a:t>      Herhangi </a:t>
            </a:r>
            <a:r>
              <a:rPr lang="tr-TR" sz="3100" dirty="0"/>
              <a:t>bir ters etki oluşmazsa, istenmeyen olay aşağıdakilerle birlikte sınıflandırılır:</a:t>
            </a:r>
          </a:p>
          <a:p>
            <a:pPr>
              <a:buNone/>
            </a:pPr>
            <a:r>
              <a:rPr lang="tr-TR" sz="3100" dirty="0" smtClean="0"/>
              <a:t>     • </a:t>
            </a:r>
            <a:r>
              <a:rPr lang="tr-TR" sz="3100" b="1" dirty="0"/>
              <a:t>T80-T88 </a:t>
            </a:r>
            <a:r>
              <a:rPr lang="tr-TR" sz="3100" b="1" i="1" dirty="0"/>
              <a:t>Cerrahi ve tıbbi bakım komplikasyonları</a:t>
            </a:r>
            <a:r>
              <a:rPr lang="tr-TR" sz="3100" i="1" dirty="0"/>
              <a:t>, başka yerde sınıflanmamış bloğundan </a:t>
            </a:r>
            <a:r>
              <a:rPr lang="tr-TR" sz="3100" i="1" dirty="0" smtClean="0"/>
              <a:t>bir </a:t>
            </a:r>
            <a:r>
              <a:rPr lang="tr-TR" sz="3100" dirty="0" smtClean="0"/>
              <a:t>tanı </a:t>
            </a:r>
            <a:r>
              <a:rPr lang="tr-TR" sz="3100" dirty="0"/>
              <a:t>kodu </a:t>
            </a:r>
            <a:r>
              <a:rPr lang="tr-TR" sz="3100" b="1" dirty="0"/>
              <a:t>ve</a:t>
            </a:r>
          </a:p>
          <a:p>
            <a:pPr>
              <a:buNone/>
            </a:pPr>
            <a:r>
              <a:rPr lang="tr-TR" sz="3100" dirty="0" smtClean="0"/>
              <a:t>     • </a:t>
            </a:r>
            <a:r>
              <a:rPr lang="tr-TR" sz="3100" b="1" dirty="0"/>
              <a:t>Y60-Y69 </a:t>
            </a:r>
            <a:r>
              <a:rPr lang="tr-TR" sz="3100" b="1" i="1" dirty="0"/>
              <a:t>Cerrahi ve tıbbi bakım esnasında ortaya çıkan istenmeyen olaylar </a:t>
            </a:r>
            <a:r>
              <a:rPr lang="tr-TR" sz="3100" i="1" dirty="0"/>
              <a:t>veya </a:t>
            </a:r>
            <a:r>
              <a:rPr lang="tr-TR" sz="3100" b="1" i="1" dirty="0" smtClean="0"/>
              <a:t>Y70-Y82 Teşhis </a:t>
            </a:r>
            <a:r>
              <a:rPr lang="tr-TR" sz="3100" b="1" i="1" dirty="0"/>
              <a:t>ve tedavi sırasında kullanılmalarıyla istenmeyen olaylara neden olan tıbbi </a:t>
            </a:r>
            <a:r>
              <a:rPr lang="tr-TR" sz="3100" b="1" i="1" dirty="0" smtClean="0"/>
              <a:t>aletler </a:t>
            </a:r>
            <a:r>
              <a:rPr lang="tr-TR" sz="3100" dirty="0" smtClean="0"/>
              <a:t>bloğundan </a:t>
            </a:r>
            <a:r>
              <a:rPr lang="tr-TR" sz="3100" dirty="0"/>
              <a:t>bir dış neden kodu). (Doğru dış neden kodunun atanması ile ilgili olarak takip </a:t>
            </a:r>
            <a:r>
              <a:rPr lang="tr-TR" sz="3100" dirty="0" err="1" smtClean="0"/>
              <a:t>edenbölüme</a:t>
            </a:r>
            <a:r>
              <a:rPr lang="tr-TR" sz="3100" dirty="0" smtClean="0"/>
              <a:t> </a:t>
            </a:r>
            <a:r>
              <a:rPr lang="tr-TR" sz="3100" dirty="0"/>
              <a:t>bakınız</a:t>
            </a:r>
            <a:r>
              <a:rPr lang="tr-TR" sz="3100" dirty="0" smtClean="0"/>
              <a:t>).</a:t>
            </a:r>
          </a:p>
          <a:p>
            <a:pPr>
              <a:buNone/>
            </a:pPr>
            <a:r>
              <a:rPr lang="tr-TR" sz="2400" b="1" dirty="0" smtClean="0"/>
              <a:t>     </a:t>
            </a:r>
          </a:p>
          <a:p>
            <a:pPr>
              <a:buNone/>
            </a:pPr>
            <a:r>
              <a:rPr lang="tr-TR" sz="2400" b="1" dirty="0"/>
              <a:t> </a:t>
            </a:r>
            <a:r>
              <a:rPr lang="tr-TR" sz="2400" b="1" dirty="0" smtClean="0"/>
              <a:t>       </a:t>
            </a:r>
            <a:endParaRPr lang="tr-TR" sz="24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D00A-C276-4580-9154-54C1CBA22224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608" y="404664"/>
            <a:ext cx="8100392" cy="604867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</a:rPr>
              <a:t>Örnek :</a:t>
            </a:r>
          </a:p>
          <a:p>
            <a:pPr>
              <a:buNone/>
            </a:pPr>
            <a:r>
              <a:rPr lang="tr-TR" dirty="0" smtClean="0"/>
              <a:t>        </a:t>
            </a:r>
            <a:r>
              <a:rPr lang="tr-TR" dirty="0" err="1" smtClean="0"/>
              <a:t>Trigonit</a:t>
            </a:r>
            <a:r>
              <a:rPr lang="tr-TR" dirty="0" smtClean="0"/>
              <a:t> </a:t>
            </a:r>
            <a:r>
              <a:rPr lang="tr-TR" dirty="0" err="1" smtClean="0"/>
              <a:t>diyatermi</a:t>
            </a:r>
            <a:r>
              <a:rPr lang="tr-TR" dirty="0" smtClean="0"/>
              <a:t> </a:t>
            </a:r>
            <a:r>
              <a:rPr lang="tr-TR" dirty="0" err="1" smtClean="0"/>
              <a:t>sitoskopisi</a:t>
            </a:r>
            <a:r>
              <a:rPr lang="tr-TR" dirty="0" smtClean="0"/>
              <a:t>. </a:t>
            </a:r>
            <a:r>
              <a:rPr lang="tr-TR" dirty="0" err="1" smtClean="0"/>
              <a:t>Sitoskopi</a:t>
            </a:r>
            <a:r>
              <a:rPr lang="tr-TR" dirty="0" smtClean="0"/>
              <a:t> sırasında, </a:t>
            </a:r>
            <a:r>
              <a:rPr lang="tr-TR" dirty="0" err="1" smtClean="0"/>
              <a:t>distal</a:t>
            </a:r>
            <a:r>
              <a:rPr lang="tr-TR" dirty="0" smtClean="0"/>
              <a:t> </a:t>
            </a:r>
            <a:r>
              <a:rPr lang="tr-TR" dirty="0" err="1" smtClean="0"/>
              <a:t>üretra</a:t>
            </a:r>
            <a:r>
              <a:rPr lang="tr-TR" dirty="0" smtClean="0"/>
              <a:t> kazayla yırtılmıştır. Yırtık, </a:t>
            </a:r>
            <a:r>
              <a:rPr lang="tr-TR" dirty="0" err="1" smtClean="0"/>
              <a:t>sitoskopi</a:t>
            </a:r>
            <a:r>
              <a:rPr lang="tr-TR" dirty="0" smtClean="0"/>
              <a:t> sırasında dikilmiştir. Bakım epizodunun geri kalan bölümünde hastada, istenmeyen olaya bağlı herhangi bir ters reaksiyon görülmemiştir.</a:t>
            </a:r>
          </a:p>
          <a:p>
            <a:r>
              <a:rPr lang="tr-TR" dirty="0" smtClean="0"/>
              <a:t>Kodlar: </a:t>
            </a:r>
          </a:p>
          <a:p>
            <a:pPr>
              <a:buNone/>
            </a:pPr>
            <a:r>
              <a:rPr lang="tr-TR" dirty="0" smtClean="0"/>
              <a:t>             N30.3 </a:t>
            </a:r>
            <a:r>
              <a:rPr lang="tr-TR" i="1" dirty="0" err="1" smtClean="0"/>
              <a:t>Trigonit</a:t>
            </a:r>
            <a:endParaRPr lang="tr-TR" i="1" dirty="0" smtClean="0"/>
          </a:p>
          <a:p>
            <a:pPr>
              <a:buNone/>
            </a:pPr>
            <a:r>
              <a:rPr lang="tr-TR" dirty="0" smtClean="0"/>
              <a:t>              T81.2 </a:t>
            </a:r>
            <a:r>
              <a:rPr lang="tr-TR" i="1" dirty="0" smtClean="0"/>
              <a:t>Bir işlem esnasında kazayla delme ve sıyrık, başka yerde sınıflanmamış</a:t>
            </a:r>
          </a:p>
          <a:p>
            <a:pPr>
              <a:buNone/>
            </a:pPr>
            <a:r>
              <a:rPr lang="tr-TR" dirty="0" smtClean="0"/>
              <a:t>              Y60.0 </a:t>
            </a:r>
            <a:r>
              <a:rPr lang="tr-TR" i="1" dirty="0" smtClean="0"/>
              <a:t>Cerrahi ve tıbbi bakım esnasında, cerrahi girişim sırasında kasıtsız kesi, delme, </a:t>
            </a:r>
            <a:r>
              <a:rPr lang="tr-TR" i="1" dirty="0" err="1" smtClean="0"/>
              <a:t>perforasyon</a:t>
            </a:r>
            <a:r>
              <a:rPr lang="tr-TR" i="1" dirty="0" smtClean="0"/>
              <a:t> ve kanama</a:t>
            </a:r>
          </a:p>
          <a:p>
            <a:pPr>
              <a:buNone/>
            </a:pPr>
            <a:r>
              <a:rPr lang="tr-TR" dirty="0" smtClean="0"/>
              <a:t>               Y92.22 </a:t>
            </a:r>
            <a:r>
              <a:rPr lang="tr-TR" i="1" dirty="0" smtClean="0"/>
              <a:t>Olay yeri, sağlık bakım kurumlarında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D00A-C276-4580-9154-54C1CBA22224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608" y="548680"/>
            <a:ext cx="7848872" cy="630932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sz="3600" b="1" dirty="0" smtClean="0">
                <a:solidFill>
                  <a:srgbClr val="7030A0"/>
                </a:solidFill>
              </a:rPr>
              <a:t>Örnek :</a:t>
            </a:r>
          </a:p>
          <a:p>
            <a:pPr>
              <a:buNone/>
            </a:pPr>
            <a:r>
              <a:rPr lang="tr-TR" sz="3600" dirty="0" smtClean="0"/>
              <a:t>       </a:t>
            </a:r>
            <a:r>
              <a:rPr lang="tr-TR" sz="3600" dirty="0" err="1" smtClean="0"/>
              <a:t>Kolonik</a:t>
            </a:r>
            <a:r>
              <a:rPr lang="tr-TR" sz="3600" dirty="0" smtClean="0"/>
              <a:t> poliplerin </a:t>
            </a:r>
            <a:r>
              <a:rPr lang="tr-TR" sz="3600" dirty="0" err="1" smtClean="0"/>
              <a:t>kolonoskopi</a:t>
            </a:r>
            <a:r>
              <a:rPr lang="tr-TR" sz="3600" dirty="0" smtClean="0"/>
              <a:t> ve </a:t>
            </a:r>
            <a:r>
              <a:rPr lang="tr-TR" sz="3600" dirty="0" err="1" smtClean="0"/>
              <a:t>koterizasyonu</a:t>
            </a:r>
            <a:r>
              <a:rPr lang="tr-TR" sz="3600" dirty="0" smtClean="0"/>
              <a:t>. Girişim sırasında, kolon duvarı perfore olmuş ve hasta, akut peritonit geliştirmiştir.</a:t>
            </a:r>
          </a:p>
          <a:p>
            <a:r>
              <a:rPr lang="tr-TR" sz="3600" dirty="0" smtClean="0"/>
              <a:t>Kodlar:        K63.5- </a:t>
            </a:r>
            <a:r>
              <a:rPr lang="tr-TR" sz="3600" i="1" dirty="0" smtClean="0"/>
              <a:t>Kolon </a:t>
            </a:r>
            <a:r>
              <a:rPr lang="tr-TR" sz="3600" i="1" dirty="0" err="1" smtClean="0"/>
              <a:t>polibi</a:t>
            </a:r>
            <a:endParaRPr lang="tr-TR" sz="3600" i="1" dirty="0" smtClean="0"/>
          </a:p>
          <a:p>
            <a:pPr>
              <a:buNone/>
            </a:pPr>
            <a:r>
              <a:rPr lang="tr-TR" sz="3600" dirty="0" smtClean="0"/>
              <a:t>                     T81.2 </a:t>
            </a:r>
            <a:r>
              <a:rPr lang="tr-TR" sz="3600" i="1" dirty="0" smtClean="0"/>
              <a:t>Bir işlem esnasında kazayla delme ve sıyrık, başka yerde sınıflanmamış</a:t>
            </a:r>
          </a:p>
          <a:p>
            <a:pPr>
              <a:buNone/>
            </a:pPr>
            <a:r>
              <a:rPr lang="tr-TR" sz="3600" dirty="0" smtClean="0"/>
              <a:t>                     K65.0 </a:t>
            </a:r>
            <a:r>
              <a:rPr lang="tr-TR" sz="3600" i="1" dirty="0" smtClean="0"/>
              <a:t>Akut peritonit</a:t>
            </a:r>
          </a:p>
          <a:p>
            <a:pPr>
              <a:buNone/>
            </a:pPr>
            <a:r>
              <a:rPr lang="tr-TR" sz="3600" dirty="0" smtClean="0"/>
              <a:t>                     Y60.4 </a:t>
            </a:r>
            <a:r>
              <a:rPr lang="tr-TR" sz="3600" i="1" dirty="0" smtClean="0"/>
              <a:t>Cerrahi ve tıbbi bakım esnasında, endoskopik muayene sırasında kasıtsız kesi, delme, </a:t>
            </a:r>
            <a:r>
              <a:rPr lang="tr-TR" sz="3600" i="1" dirty="0" err="1" smtClean="0"/>
              <a:t>perforasyon</a:t>
            </a:r>
            <a:r>
              <a:rPr lang="tr-TR" sz="3600" i="1" dirty="0" smtClean="0"/>
              <a:t> ve kanama</a:t>
            </a:r>
          </a:p>
          <a:p>
            <a:pPr>
              <a:buNone/>
            </a:pPr>
            <a:r>
              <a:rPr lang="tr-TR" sz="3600" dirty="0" smtClean="0"/>
              <a:t>                     Y92.22 </a:t>
            </a:r>
            <a:r>
              <a:rPr lang="tr-TR" sz="3600" i="1" dirty="0" smtClean="0"/>
              <a:t>Olay yeri, sağlık bakım kurumlarında</a:t>
            </a:r>
            <a:endParaRPr lang="tr-TR" sz="3600" dirty="0" smtClean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D00A-C276-4580-9154-54C1CBA22224}" type="slidenum">
              <a:rPr lang="tr-TR" smtClean="0"/>
              <a:pPr/>
              <a:t>18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260648"/>
            <a:ext cx="8172400" cy="6597352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tr-TR" sz="4400" b="1" dirty="0" smtClean="0"/>
              <a:t>       </a:t>
            </a:r>
            <a:r>
              <a:rPr lang="tr-TR" sz="8600" b="1" dirty="0" smtClean="0"/>
              <a:t>Dış neden kodu</a:t>
            </a:r>
          </a:p>
          <a:p>
            <a:pPr>
              <a:buFont typeface="Wingdings" pitchFamily="2" charset="2"/>
              <a:buChar char="Ø"/>
            </a:pPr>
            <a:r>
              <a:rPr lang="tr-TR" sz="8600" dirty="0" smtClean="0"/>
              <a:t>Gerek erken gerek geç komplikasyonlara ilişkin uygun dış neden kodları şöyledir:</a:t>
            </a:r>
          </a:p>
          <a:p>
            <a:pPr>
              <a:buFont typeface="Wingdings" pitchFamily="2" charset="2"/>
              <a:buChar char="Ø"/>
            </a:pPr>
            <a:r>
              <a:rPr lang="tr-TR" sz="8600" dirty="0" smtClean="0"/>
              <a:t>Y83–Y84 </a:t>
            </a:r>
            <a:r>
              <a:rPr lang="tr-TR" sz="8600" i="1" dirty="0" smtClean="0"/>
              <a:t>Müdahale esnasında istenmeyen bir olaya sebep olmaksızın hastada anormal reaksiyon veya geç komplikasyona neden olan cerrahi müdahale ve diğer cerrahi işlemler</a:t>
            </a:r>
          </a:p>
          <a:p>
            <a:pPr>
              <a:buNone/>
            </a:pPr>
            <a:r>
              <a:rPr lang="tr-TR" sz="4800" b="1" dirty="0" smtClean="0"/>
              <a:t>      </a:t>
            </a:r>
          </a:p>
          <a:p>
            <a:pPr>
              <a:buNone/>
            </a:pPr>
            <a:r>
              <a:rPr lang="tr-TR" sz="4800" b="1" dirty="0" smtClean="0"/>
              <a:t> </a:t>
            </a:r>
            <a:r>
              <a:rPr lang="tr-TR" sz="7100" b="1" dirty="0" smtClean="0">
                <a:solidFill>
                  <a:srgbClr val="7030A0"/>
                </a:solidFill>
              </a:rPr>
              <a:t>Örnek :</a:t>
            </a:r>
          </a:p>
          <a:p>
            <a:pPr>
              <a:buNone/>
            </a:pPr>
            <a:r>
              <a:rPr lang="tr-TR" sz="7100" b="1" dirty="0" smtClean="0"/>
              <a:t>      </a:t>
            </a:r>
            <a:r>
              <a:rPr lang="tr-TR" sz="7100" b="1" dirty="0" err="1" smtClean="0"/>
              <a:t>Kolesistektomi</a:t>
            </a:r>
            <a:r>
              <a:rPr lang="tr-TR" sz="7100" b="1" dirty="0" smtClean="0"/>
              <a:t> </a:t>
            </a:r>
            <a:r>
              <a:rPr lang="tr-TR" sz="7100" b="1" dirty="0" err="1" smtClean="0"/>
              <a:t>skarında</a:t>
            </a:r>
            <a:r>
              <a:rPr lang="tr-TR" sz="7100" b="1" dirty="0" smtClean="0"/>
              <a:t> yara enfeksiyonu, cerrahi girişimden 5 gün sonra</a:t>
            </a:r>
          </a:p>
          <a:p>
            <a:pPr>
              <a:buNone/>
            </a:pPr>
            <a:r>
              <a:rPr lang="tr-TR" sz="7100" dirty="0" smtClean="0"/>
              <a:t>     Şunlara bakın: </a:t>
            </a:r>
            <a:r>
              <a:rPr lang="tr-TR" sz="7100" b="1" dirty="0" smtClean="0"/>
              <a:t>Enfeksiyon</a:t>
            </a:r>
          </a:p>
          <a:p>
            <a:r>
              <a:rPr lang="tr-TR" sz="7100" dirty="0" smtClean="0"/>
              <a:t>- yara</a:t>
            </a:r>
          </a:p>
          <a:p>
            <a:r>
              <a:rPr lang="tr-TR" sz="7100" dirty="0" smtClean="0"/>
              <a:t>- - girişim sonrası NEC T81.4</a:t>
            </a:r>
          </a:p>
          <a:p>
            <a:r>
              <a:rPr lang="tr-TR" sz="7100" dirty="0" smtClean="0"/>
              <a:t>Kodlar: T81.4- </a:t>
            </a:r>
            <a:r>
              <a:rPr lang="tr-TR" sz="7100" i="1" dirty="0" smtClean="0"/>
              <a:t>Bir işlem sonrası enfeksiyon, başka yerde sınıflanmamış</a:t>
            </a:r>
          </a:p>
          <a:p>
            <a:pPr>
              <a:buNone/>
            </a:pPr>
            <a:r>
              <a:rPr lang="tr-TR" sz="7100" dirty="0" smtClean="0"/>
              <a:t>               Y83.6 </a:t>
            </a:r>
            <a:r>
              <a:rPr lang="tr-TR" sz="7100" i="1" dirty="0" smtClean="0"/>
              <a:t>Organın (kısmi) (tam) diğer uzaklaştırılması</a:t>
            </a:r>
          </a:p>
          <a:p>
            <a:pPr>
              <a:buNone/>
            </a:pPr>
            <a:r>
              <a:rPr lang="tr-TR" sz="7100" dirty="0" smtClean="0"/>
              <a:t>               Y92.22 </a:t>
            </a:r>
            <a:r>
              <a:rPr lang="tr-TR" sz="7100" i="1" dirty="0" smtClean="0"/>
              <a:t>Olay yeri, sağlık bakım kurumlarında</a:t>
            </a:r>
            <a:endParaRPr lang="tr-TR" sz="71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D00A-C276-4580-9154-54C1CBA22224}" type="slidenum">
              <a:rPr lang="tr-TR" smtClean="0"/>
              <a:pPr/>
              <a:t>19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71600" y="274638"/>
            <a:ext cx="7962088" cy="1143000"/>
          </a:xfrm>
        </p:spPr>
        <p:txBody>
          <a:bodyPr>
            <a:normAutofit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Zehirlenme (1901)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1412776"/>
            <a:ext cx="7715200" cy="518457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tr-TR" sz="2600" dirty="0"/>
              <a:t>Yanlış alınan ilaçlar, intihar ve cinayet amaçlı ilaç kullanımı, reçeteli ilaçların, hekime </a:t>
            </a:r>
            <a:r>
              <a:rPr lang="tr-TR" sz="2600" dirty="0" smtClean="0"/>
              <a:t>danışmadan alınan </a:t>
            </a:r>
            <a:r>
              <a:rPr lang="tr-TR" sz="2600" dirty="0"/>
              <a:t>ilaçlarla birlikte alınması sonucunda ortaya çıkan ters etkileri ve </a:t>
            </a:r>
            <a:r>
              <a:rPr lang="tr-TR" sz="2600" dirty="0" err="1"/>
              <a:t>intoksikasyon</a:t>
            </a:r>
            <a:r>
              <a:rPr lang="tr-TR" sz="2600" dirty="0"/>
              <a:t>, </a:t>
            </a:r>
            <a:r>
              <a:rPr lang="tr-TR" sz="2600" dirty="0" smtClean="0"/>
              <a:t>ilaçlarla zehirlenmeyi </a:t>
            </a:r>
            <a:r>
              <a:rPr lang="tr-TR" sz="2600" dirty="0"/>
              <a:t>oluşturur. </a:t>
            </a:r>
            <a:r>
              <a:rPr lang="tr-TR" sz="2600" b="1" dirty="0"/>
              <a:t>Zehirlenme, uygun olmayan kullanımı da </a:t>
            </a:r>
            <a:r>
              <a:rPr lang="tr-TR" sz="2600" b="1" dirty="0" smtClean="0"/>
              <a:t>içerir.</a:t>
            </a:r>
          </a:p>
          <a:p>
            <a:pPr>
              <a:buFont typeface="Wingdings" pitchFamily="2" charset="2"/>
              <a:buChar char="Ø"/>
            </a:pPr>
            <a:r>
              <a:rPr lang="tr-TR" sz="2600" dirty="0" smtClean="0"/>
              <a:t>Zehirlenme</a:t>
            </a:r>
            <a:r>
              <a:rPr lang="tr-TR" sz="2600" dirty="0"/>
              <a:t>, T36-T50 </a:t>
            </a:r>
            <a:r>
              <a:rPr lang="tr-TR" sz="2600" i="1" dirty="0"/>
              <a:t>Uyuşturucu, ilaçlar ve biyolojik maddelerle zehirlenme </a:t>
            </a:r>
            <a:r>
              <a:rPr lang="tr-TR" sz="2600" i="1" dirty="0" smtClean="0"/>
              <a:t>kategorileri </a:t>
            </a:r>
            <a:r>
              <a:rPr lang="tr-TR" sz="2600" dirty="0" smtClean="0"/>
              <a:t>kapsamında </a:t>
            </a:r>
            <a:r>
              <a:rPr lang="tr-TR" sz="2600" dirty="0"/>
              <a:t>sınıflandırılır. Bu kodlar, zehirlenmeye neden olan ilacın tipini </a:t>
            </a:r>
            <a:r>
              <a:rPr lang="tr-TR" sz="2600" dirty="0" smtClean="0"/>
              <a:t>belirtir.</a:t>
            </a:r>
          </a:p>
          <a:p>
            <a:pPr>
              <a:buFont typeface="Wingdings" pitchFamily="2" charset="2"/>
              <a:buChar char="Ø"/>
            </a:pPr>
            <a:r>
              <a:rPr lang="tr-TR" sz="2600" dirty="0" smtClean="0"/>
              <a:t>Zehirlenme </a:t>
            </a:r>
            <a:r>
              <a:rPr lang="tr-TR" sz="2600" dirty="0"/>
              <a:t>koduna ilave olarak, herhangi bir önemli bulguyu (örneğin; </a:t>
            </a:r>
            <a:r>
              <a:rPr lang="tr-TR" sz="2600" dirty="0" err="1"/>
              <a:t>karsinoma</a:t>
            </a:r>
            <a:r>
              <a:rPr lang="tr-TR" sz="2600" dirty="0"/>
              <a:t>, </a:t>
            </a:r>
            <a:r>
              <a:rPr lang="tr-TR" sz="2600" dirty="0" smtClean="0"/>
              <a:t>aritmi) göstermek </a:t>
            </a:r>
            <a:r>
              <a:rPr lang="tr-TR" sz="2600" dirty="0"/>
              <a:t>için bir ek tanı kodu atanmalıdır</a:t>
            </a:r>
            <a:r>
              <a:rPr lang="tr-TR" sz="2600" dirty="0" smtClean="0"/>
              <a:t>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D00A-C276-4580-9154-54C1CBA22224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608" y="188640"/>
            <a:ext cx="8100392" cy="640871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b="1" dirty="0" smtClean="0"/>
              <a:t>    </a:t>
            </a:r>
            <a:r>
              <a:rPr lang="tr-TR" sz="2800" b="1" dirty="0" smtClean="0">
                <a:solidFill>
                  <a:srgbClr val="7030A0"/>
                </a:solidFill>
              </a:rPr>
              <a:t>Örnek :</a:t>
            </a:r>
          </a:p>
          <a:p>
            <a:pPr>
              <a:buNone/>
            </a:pPr>
            <a:r>
              <a:rPr lang="tr-TR" sz="2800" b="1" dirty="0" smtClean="0"/>
              <a:t>    </a:t>
            </a:r>
            <a:r>
              <a:rPr lang="tr-TR" sz="2800" b="1" dirty="0" err="1" smtClean="0"/>
              <a:t>İntraoküler</a:t>
            </a:r>
            <a:r>
              <a:rPr lang="tr-TR" sz="2800" b="1" dirty="0" smtClean="0"/>
              <a:t> katarakt cerrahisi sonucunda </a:t>
            </a:r>
            <a:r>
              <a:rPr lang="tr-TR" sz="2800" b="1" dirty="0" err="1" smtClean="0"/>
              <a:t>endoftalmi</a:t>
            </a:r>
            <a:endParaRPr lang="tr-TR" sz="2800" b="1" dirty="0" smtClean="0"/>
          </a:p>
          <a:p>
            <a:r>
              <a:rPr lang="tr-TR" sz="2800" dirty="0" smtClean="0"/>
              <a:t>Kodlar: H59.8 </a:t>
            </a:r>
            <a:r>
              <a:rPr lang="tr-TR" sz="2800" i="1" dirty="0" smtClean="0"/>
              <a:t>Göz ve </a:t>
            </a:r>
            <a:r>
              <a:rPr lang="tr-TR" sz="2800" i="1" dirty="0" err="1" smtClean="0"/>
              <a:t>adnekslerinin</a:t>
            </a:r>
            <a:r>
              <a:rPr lang="tr-TR" sz="2800" i="1" dirty="0" smtClean="0"/>
              <a:t> diğer girişim sonrası bozuklukları</a:t>
            </a:r>
          </a:p>
          <a:p>
            <a:pPr>
              <a:buNone/>
            </a:pPr>
            <a:r>
              <a:rPr lang="tr-TR" sz="2800" dirty="0" smtClean="0"/>
              <a:t>              H44.1 </a:t>
            </a:r>
            <a:r>
              <a:rPr lang="tr-TR" sz="2800" i="1" dirty="0" smtClean="0"/>
              <a:t>Diğer </a:t>
            </a:r>
            <a:r>
              <a:rPr lang="tr-TR" sz="2800" i="1" dirty="0" err="1" smtClean="0"/>
              <a:t>endoftalmiler</a:t>
            </a:r>
            <a:endParaRPr lang="tr-TR" sz="2800" i="1" dirty="0" smtClean="0"/>
          </a:p>
          <a:p>
            <a:pPr>
              <a:buNone/>
            </a:pPr>
            <a:r>
              <a:rPr lang="tr-TR" sz="2800" dirty="0" smtClean="0"/>
              <a:t>               Y83.1 </a:t>
            </a:r>
            <a:r>
              <a:rPr lang="tr-TR" sz="2800" i="1" dirty="0" smtClean="0"/>
              <a:t>Yapay iç aracın </a:t>
            </a:r>
            <a:r>
              <a:rPr lang="tr-TR" sz="2800" i="1" dirty="0" err="1" smtClean="0"/>
              <a:t>implantıyla</a:t>
            </a:r>
            <a:r>
              <a:rPr lang="tr-TR" sz="2800" i="1" dirty="0" smtClean="0"/>
              <a:t> cerrahi operasyon</a:t>
            </a:r>
          </a:p>
          <a:p>
            <a:pPr>
              <a:buNone/>
            </a:pPr>
            <a:r>
              <a:rPr lang="tr-TR" sz="2800" dirty="0" smtClean="0"/>
              <a:t>               Y92.22 </a:t>
            </a:r>
            <a:r>
              <a:rPr lang="tr-TR" sz="2800" i="1" dirty="0" smtClean="0"/>
              <a:t>Olay yeri, sağlık bakım kurumlarında</a:t>
            </a:r>
          </a:p>
          <a:p>
            <a:pPr>
              <a:buNone/>
            </a:pPr>
            <a:r>
              <a:rPr lang="tr-TR" sz="2800" b="1" dirty="0" smtClean="0"/>
              <a:t>       </a:t>
            </a:r>
            <a:r>
              <a:rPr lang="tr-TR" sz="2800" b="1" dirty="0" smtClean="0">
                <a:solidFill>
                  <a:srgbClr val="7030A0"/>
                </a:solidFill>
              </a:rPr>
              <a:t>Örnek :</a:t>
            </a:r>
            <a:endParaRPr lang="tr-TR" sz="2800" b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sz="2800" b="1" dirty="0"/>
              <a:t> </a:t>
            </a:r>
            <a:r>
              <a:rPr lang="tr-TR" sz="2800" b="1" dirty="0" smtClean="0"/>
              <a:t>      </a:t>
            </a:r>
            <a:r>
              <a:rPr lang="tr-TR" sz="2800" b="1" dirty="0"/>
              <a:t>Lokal anestezi enjeksiyonu sonrasında </a:t>
            </a:r>
            <a:r>
              <a:rPr lang="tr-TR" sz="2800" b="1" dirty="0" err="1"/>
              <a:t>persistan</a:t>
            </a:r>
            <a:r>
              <a:rPr lang="tr-TR" sz="2800" b="1" dirty="0"/>
              <a:t> </a:t>
            </a:r>
            <a:r>
              <a:rPr lang="tr-TR" sz="2800" b="1" dirty="0" smtClean="0"/>
              <a:t>hissizlik</a:t>
            </a:r>
            <a:endParaRPr lang="tr-TR" sz="2800" dirty="0"/>
          </a:p>
          <a:p>
            <a:r>
              <a:rPr lang="nn-NO" sz="2800" dirty="0"/>
              <a:t>Kodlar: T88.5 </a:t>
            </a:r>
            <a:r>
              <a:rPr lang="nn-NO" sz="2800" i="1" dirty="0"/>
              <a:t>Anestezinin diğer komplikasyonları</a:t>
            </a:r>
          </a:p>
          <a:p>
            <a:pPr>
              <a:buNone/>
            </a:pPr>
            <a:r>
              <a:rPr lang="tr-TR" sz="2800" dirty="0" smtClean="0"/>
              <a:t>              R20.8 </a:t>
            </a:r>
            <a:r>
              <a:rPr lang="tr-TR" sz="2800" i="1" dirty="0"/>
              <a:t>Deri duyusunun diğer ve tanımlanmamış bozuklukları</a:t>
            </a:r>
          </a:p>
          <a:p>
            <a:pPr>
              <a:buNone/>
            </a:pPr>
            <a:r>
              <a:rPr lang="tr-TR" sz="2800" dirty="0" smtClean="0"/>
              <a:t>              Y84.8 </a:t>
            </a:r>
            <a:r>
              <a:rPr lang="tr-TR" sz="2800" i="1" dirty="0"/>
              <a:t>Cerrahi diğer uygulamalar</a:t>
            </a:r>
          </a:p>
          <a:p>
            <a:pPr>
              <a:buNone/>
            </a:pPr>
            <a:r>
              <a:rPr lang="tr-TR" sz="2800" dirty="0" smtClean="0"/>
              <a:t>              Y92.22 </a:t>
            </a:r>
            <a:r>
              <a:rPr lang="tr-TR" sz="2800" i="1" dirty="0"/>
              <a:t>Olay yeri, sağlık bakım kurumlarında</a:t>
            </a:r>
            <a:endParaRPr lang="tr-TR" sz="2800" i="1" dirty="0" smtClean="0"/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D00A-C276-4580-9154-54C1CBA22224}" type="slidenum">
              <a:rPr lang="tr-TR" smtClean="0"/>
              <a:pPr/>
              <a:t>20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rgbClr val="FF0000"/>
                </a:solidFill>
              </a:rPr>
              <a:t>Cerrahi bakım komplikasyonları sekelinin sınıflandırılması</a:t>
            </a: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1600200"/>
            <a:ext cx="7920880" cy="506916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smtClean="0"/>
              <a:t>    Cerrahi </a:t>
            </a:r>
            <a:r>
              <a:rPr lang="tr-TR" dirty="0"/>
              <a:t>bakım komplikasyonları sekelinin kodlanmasında en az dört kod gereklidir:</a:t>
            </a:r>
          </a:p>
          <a:p>
            <a:pPr>
              <a:buNone/>
            </a:pPr>
            <a:r>
              <a:rPr lang="tr-TR" dirty="0" smtClean="0"/>
              <a:t>    • </a:t>
            </a:r>
            <a:r>
              <a:rPr lang="tr-TR" dirty="0"/>
              <a:t>sekelin </a:t>
            </a:r>
            <a:r>
              <a:rPr lang="tr-TR" dirty="0" err="1"/>
              <a:t>rezidüel</a:t>
            </a:r>
            <a:r>
              <a:rPr lang="tr-TR" dirty="0"/>
              <a:t> durumu veya niteliği (mevcut durum)</a:t>
            </a:r>
          </a:p>
          <a:p>
            <a:pPr>
              <a:buNone/>
            </a:pPr>
            <a:r>
              <a:rPr lang="tr-TR" dirty="0" smtClean="0"/>
              <a:t>    • </a:t>
            </a:r>
            <a:r>
              <a:rPr lang="tr-TR" dirty="0"/>
              <a:t>T98.3 </a:t>
            </a:r>
            <a:r>
              <a:rPr lang="tr-TR" i="1" dirty="0"/>
              <a:t>Cerrahi ve tıbbi bakım komplikasyonlarının sekeli, başka yerde sınıflanmamış</a:t>
            </a:r>
          </a:p>
          <a:p>
            <a:pPr>
              <a:buNone/>
            </a:pPr>
            <a:r>
              <a:rPr lang="tr-TR" dirty="0" smtClean="0"/>
              <a:t>    • </a:t>
            </a:r>
            <a:r>
              <a:rPr lang="tr-TR" dirty="0"/>
              <a:t>Y88.- </a:t>
            </a:r>
            <a:r>
              <a:rPr lang="tr-TR" i="1" dirty="0"/>
              <a:t>Cerrahi ve tıbbi bakım sekeli, dış neden olarak</a:t>
            </a:r>
          </a:p>
          <a:p>
            <a:pPr>
              <a:buNone/>
            </a:pPr>
            <a:r>
              <a:rPr lang="tr-TR" dirty="0" smtClean="0"/>
              <a:t>    • </a:t>
            </a:r>
            <a:r>
              <a:rPr lang="tr-TR" dirty="0"/>
              <a:t>Y92.22 </a:t>
            </a:r>
            <a:r>
              <a:rPr lang="tr-TR" i="1" dirty="0"/>
              <a:t>Olay yeri, sağlık bakım kurumlarında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D00A-C276-4580-9154-54C1CBA22224}" type="slidenum">
              <a:rPr lang="tr-TR" smtClean="0"/>
              <a:pPr/>
              <a:t>21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 smtClean="0">
                <a:solidFill>
                  <a:srgbClr val="FF0000"/>
                </a:solidFill>
              </a:rPr>
              <a:t>Kapalı Kafa Yaralanması / Bilinç Kaybı / </a:t>
            </a:r>
            <a:r>
              <a:rPr lang="tr-TR" sz="3600" b="1" dirty="0" err="1" smtClean="0">
                <a:solidFill>
                  <a:srgbClr val="FF0000"/>
                </a:solidFill>
              </a:rPr>
              <a:t>Konküzyon</a:t>
            </a:r>
            <a:r>
              <a:rPr lang="tr-TR" sz="3600" b="1" dirty="0" smtClean="0">
                <a:solidFill>
                  <a:srgbClr val="FF0000"/>
                </a:solidFill>
              </a:rPr>
              <a:t> (1905)</a:t>
            </a: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1600200"/>
            <a:ext cx="7715200" cy="506916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sz="2400" dirty="0"/>
              <a:t>Kırıklar, </a:t>
            </a:r>
            <a:r>
              <a:rPr lang="tr-TR" sz="2400" dirty="0" err="1"/>
              <a:t>intrakraniyal</a:t>
            </a:r>
            <a:r>
              <a:rPr lang="tr-TR" sz="2400" dirty="0"/>
              <a:t> yaralanmalar ve bildirilmiş bilinç kaybı gibi kafa </a:t>
            </a:r>
            <a:r>
              <a:rPr lang="tr-TR" sz="2400" dirty="0" smtClean="0"/>
              <a:t>yaralanmalarında, yaralanmanın </a:t>
            </a:r>
            <a:r>
              <a:rPr lang="tr-TR" sz="2400" dirty="0"/>
              <a:t>her bir tipi kodlanmalıdır (örneğin; kırıklar (S02.-), </a:t>
            </a:r>
            <a:r>
              <a:rPr lang="tr-TR" sz="2400" dirty="0" err="1"/>
              <a:t>intrakraniyal</a:t>
            </a:r>
            <a:r>
              <a:rPr lang="tr-TR" sz="2400" dirty="0"/>
              <a:t> </a:t>
            </a:r>
            <a:r>
              <a:rPr lang="tr-TR" sz="2400" dirty="0" smtClean="0"/>
              <a:t>yaralanmalar(S06.1-S06.9</a:t>
            </a:r>
            <a:r>
              <a:rPr lang="tr-TR" sz="2400" dirty="0"/>
              <a:t>) ve bilinç kaybı (S06.01-S06.05)).</a:t>
            </a:r>
          </a:p>
          <a:p>
            <a:pPr>
              <a:buNone/>
            </a:pPr>
            <a:r>
              <a:rPr lang="tr-TR" sz="2400" b="1" dirty="0" smtClean="0">
                <a:solidFill>
                  <a:srgbClr val="7030A0"/>
                </a:solidFill>
              </a:rPr>
              <a:t>     Örnek :</a:t>
            </a:r>
          </a:p>
          <a:p>
            <a:pPr>
              <a:buNone/>
            </a:pPr>
            <a:r>
              <a:rPr lang="tr-TR" sz="2400" b="1" dirty="0" smtClean="0"/>
              <a:t>     </a:t>
            </a:r>
            <a:r>
              <a:rPr lang="tr-TR" sz="2400" b="1" dirty="0"/>
              <a:t>Hastada, </a:t>
            </a:r>
            <a:r>
              <a:rPr lang="tr-TR" sz="2400" b="1" dirty="0" err="1"/>
              <a:t>etmoid</a:t>
            </a:r>
            <a:r>
              <a:rPr lang="tr-TR" sz="2400" b="1" dirty="0"/>
              <a:t> kemiğinin kırığı (x-ray) ve büyük </a:t>
            </a:r>
            <a:r>
              <a:rPr lang="tr-TR" sz="2400" b="1" dirty="0" err="1"/>
              <a:t>subdural</a:t>
            </a:r>
            <a:r>
              <a:rPr lang="tr-TR" sz="2400" b="1" dirty="0"/>
              <a:t> </a:t>
            </a:r>
            <a:r>
              <a:rPr lang="tr-TR" sz="2400" b="1" dirty="0" err="1"/>
              <a:t>hematom</a:t>
            </a:r>
            <a:r>
              <a:rPr lang="tr-TR" sz="2400" b="1" dirty="0"/>
              <a:t> (CT </a:t>
            </a:r>
            <a:r>
              <a:rPr lang="tr-TR" sz="2400" b="1" dirty="0" smtClean="0"/>
              <a:t>taraması) </a:t>
            </a:r>
            <a:r>
              <a:rPr lang="tr-TR" sz="2400" dirty="0" smtClean="0"/>
              <a:t>bulgulanmıştır</a:t>
            </a:r>
            <a:r>
              <a:rPr lang="tr-TR" sz="2400" dirty="0"/>
              <a:t>. Süresi bilinmeyen bilinç kaybı bildirilmiştir.</a:t>
            </a:r>
          </a:p>
          <a:p>
            <a:pPr>
              <a:buNone/>
            </a:pPr>
            <a:r>
              <a:rPr lang="tr-TR" sz="2400" dirty="0" smtClean="0"/>
              <a:t>     Kodlar</a:t>
            </a:r>
            <a:r>
              <a:rPr lang="tr-TR" sz="2400" dirty="0"/>
              <a:t>: S06.5 </a:t>
            </a:r>
            <a:r>
              <a:rPr lang="tr-TR" sz="2400" i="1" dirty="0" err="1"/>
              <a:t>Travmatik</a:t>
            </a:r>
            <a:r>
              <a:rPr lang="tr-TR" sz="2400" i="1" dirty="0"/>
              <a:t> </a:t>
            </a:r>
            <a:r>
              <a:rPr lang="tr-TR" sz="2400" i="1" dirty="0" err="1"/>
              <a:t>subdural</a:t>
            </a:r>
            <a:r>
              <a:rPr lang="tr-TR" sz="2400" i="1" dirty="0"/>
              <a:t> kanama</a:t>
            </a:r>
          </a:p>
          <a:p>
            <a:pPr>
              <a:buNone/>
            </a:pPr>
            <a:r>
              <a:rPr lang="tr-TR" sz="2400" dirty="0" smtClean="0"/>
              <a:t>                   S02.1 </a:t>
            </a:r>
            <a:r>
              <a:rPr lang="tr-TR" sz="2400" i="1" dirty="0"/>
              <a:t>Kafa kaidesinin kırığı</a:t>
            </a:r>
          </a:p>
          <a:p>
            <a:pPr>
              <a:buNone/>
            </a:pPr>
            <a:r>
              <a:rPr lang="tr-TR" sz="2400" dirty="0" smtClean="0"/>
              <a:t>                   S06.01 </a:t>
            </a:r>
            <a:r>
              <a:rPr lang="tr-TR" sz="2400" i="1" dirty="0"/>
              <a:t>Süresi bilinmeyen bilinç kaybı</a:t>
            </a:r>
          </a:p>
          <a:p>
            <a:pPr>
              <a:buNone/>
            </a:pPr>
            <a:r>
              <a:rPr lang="tr-TR" sz="2400" dirty="0" smtClean="0"/>
              <a:t>                   bakınız </a:t>
            </a:r>
            <a:r>
              <a:rPr lang="tr-TR" sz="2400" dirty="0"/>
              <a:t>blok [1952] </a:t>
            </a:r>
            <a:r>
              <a:rPr lang="tr-TR" sz="2400" i="1" dirty="0"/>
              <a:t>Bilgisayarlı beyin tomografisi</a:t>
            </a:r>
            <a:endParaRPr lang="tr-TR" sz="24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D00A-C276-4580-9154-54C1CBA22224}" type="slidenum">
              <a:rPr lang="tr-TR" smtClean="0"/>
              <a:pPr/>
              <a:t>22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08720"/>
            <a:ext cx="8363272" cy="521744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2400" b="1" dirty="0" smtClean="0">
                <a:solidFill>
                  <a:srgbClr val="7030A0"/>
                </a:solidFill>
              </a:rPr>
              <a:t>      Örnek :</a:t>
            </a:r>
          </a:p>
          <a:p>
            <a:pPr>
              <a:buNone/>
            </a:pPr>
            <a:r>
              <a:rPr lang="tr-TR" sz="2400" b="1" dirty="0" smtClean="0"/>
              <a:t>      </a:t>
            </a:r>
            <a:r>
              <a:rPr lang="tr-TR" sz="2400" b="1" dirty="0"/>
              <a:t>Hastada, bir kapalı kafa yaralanması teşhis edilmiştir. 3 saat süren bilinç </a:t>
            </a:r>
            <a:r>
              <a:rPr lang="tr-TR" sz="2400" b="1" dirty="0" smtClean="0"/>
              <a:t>kaybı </a:t>
            </a:r>
            <a:r>
              <a:rPr lang="tr-TR" sz="2400" dirty="0" smtClean="0"/>
              <a:t>bildirilmiştir</a:t>
            </a:r>
            <a:r>
              <a:rPr lang="tr-TR" sz="2400" dirty="0"/>
              <a:t>.</a:t>
            </a:r>
          </a:p>
          <a:p>
            <a:r>
              <a:rPr lang="tr-TR" sz="2400" dirty="0"/>
              <a:t>Kod: S06.03 </a:t>
            </a:r>
            <a:r>
              <a:rPr lang="tr-TR" sz="2400" i="1" dirty="0"/>
              <a:t>Orta süreli [30 dakikadan 24 saate kadar] bilinç kaybı</a:t>
            </a:r>
          </a:p>
          <a:p>
            <a:pPr>
              <a:buNone/>
            </a:pPr>
            <a:r>
              <a:rPr lang="tr-TR" sz="2400" b="1" dirty="0" smtClean="0"/>
              <a:t>     </a:t>
            </a:r>
            <a:r>
              <a:rPr lang="tr-TR" sz="2400" b="1" dirty="0" smtClean="0">
                <a:solidFill>
                  <a:srgbClr val="7030A0"/>
                </a:solidFill>
              </a:rPr>
              <a:t>Örnek </a:t>
            </a:r>
            <a:r>
              <a:rPr lang="tr-TR" sz="2400" b="1" dirty="0" smtClean="0"/>
              <a:t>:</a:t>
            </a:r>
            <a:endParaRPr lang="tr-TR" sz="2400" b="1" dirty="0"/>
          </a:p>
          <a:p>
            <a:pPr>
              <a:buNone/>
            </a:pPr>
            <a:r>
              <a:rPr lang="tr-TR" sz="2400" b="1" dirty="0"/>
              <a:t> </a:t>
            </a:r>
            <a:r>
              <a:rPr lang="tr-TR" sz="2400" b="1" dirty="0" smtClean="0"/>
              <a:t>    Hastada</a:t>
            </a:r>
            <a:r>
              <a:rPr lang="tr-TR" sz="2400" b="1" dirty="0"/>
              <a:t>, bir kapalı kafa yaralanması teşhis edilmiştir. Hasta, 3 saat süren </a:t>
            </a:r>
            <a:r>
              <a:rPr lang="tr-TR" sz="2400" b="1" dirty="0" smtClean="0"/>
              <a:t>bilinç </a:t>
            </a:r>
            <a:r>
              <a:rPr lang="tr-TR" sz="2400" dirty="0" smtClean="0"/>
              <a:t>kaybı </a:t>
            </a:r>
            <a:r>
              <a:rPr lang="tr-TR" sz="2400" dirty="0"/>
              <a:t>ile birlikte şiddetli </a:t>
            </a:r>
            <a:r>
              <a:rPr lang="tr-TR" sz="2400" dirty="0" err="1"/>
              <a:t>konküzyon</a:t>
            </a:r>
            <a:r>
              <a:rPr lang="tr-TR" sz="2400" dirty="0"/>
              <a:t> geçirmiştir. Kafanın CT taramasında, </a:t>
            </a:r>
            <a:r>
              <a:rPr lang="tr-TR" sz="2400" dirty="0" smtClean="0"/>
              <a:t>bir </a:t>
            </a:r>
            <a:r>
              <a:rPr lang="tr-TR" sz="2400" dirty="0" err="1" smtClean="0"/>
              <a:t>intraserebral</a:t>
            </a:r>
            <a:r>
              <a:rPr lang="tr-TR" sz="2400" dirty="0" smtClean="0"/>
              <a:t> </a:t>
            </a:r>
            <a:r>
              <a:rPr lang="tr-TR" sz="2400" dirty="0"/>
              <a:t>kanama bulgulanmıştır.</a:t>
            </a:r>
          </a:p>
          <a:p>
            <a:pPr>
              <a:buNone/>
            </a:pPr>
            <a:r>
              <a:rPr lang="tr-TR" sz="2400" dirty="0" smtClean="0"/>
              <a:t>      </a:t>
            </a:r>
            <a:r>
              <a:rPr lang="sv-SE" sz="2400" dirty="0" smtClean="0"/>
              <a:t>Kodlar</a:t>
            </a:r>
            <a:r>
              <a:rPr lang="sv-SE" sz="2400" dirty="0"/>
              <a:t>: S06.23 </a:t>
            </a:r>
            <a:r>
              <a:rPr lang="sv-SE" sz="2400" i="1" dirty="0"/>
              <a:t>Birden fazla beyin ve beyincik hematomu</a:t>
            </a:r>
          </a:p>
          <a:p>
            <a:pPr>
              <a:buNone/>
            </a:pPr>
            <a:r>
              <a:rPr lang="tr-TR" sz="2400" dirty="0" smtClean="0"/>
              <a:t>                    S06.03 </a:t>
            </a:r>
            <a:r>
              <a:rPr lang="tr-TR" sz="2400" i="1" dirty="0"/>
              <a:t>Orta süreli [30 dakikadan 24 saate kadar] bilinç kaybı</a:t>
            </a:r>
          </a:p>
          <a:p>
            <a:pPr>
              <a:buNone/>
            </a:pPr>
            <a:r>
              <a:rPr lang="tr-TR" sz="2400" dirty="0" smtClean="0"/>
              <a:t>                    bakınız </a:t>
            </a:r>
            <a:r>
              <a:rPr lang="tr-TR" sz="2400" dirty="0"/>
              <a:t>blok [1952] </a:t>
            </a:r>
            <a:r>
              <a:rPr lang="tr-TR" sz="2400" i="1" dirty="0"/>
              <a:t>Bilgisayarlı beyin tomografisi</a:t>
            </a:r>
            <a:endParaRPr lang="tr-TR" sz="24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D00A-C276-4580-9154-54C1CBA22224}" type="slidenum">
              <a:rPr lang="tr-TR" smtClean="0"/>
              <a:pPr/>
              <a:t>23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600" b="1" dirty="0" smtClean="0">
                <a:solidFill>
                  <a:srgbClr val="FF0000"/>
                </a:solidFill>
              </a:rPr>
              <a:t>Kafa yaralanması ile ilgili olmayan koma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1268760"/>
            <a:ext cx="8172400" cy="558924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tr-TR" sz="3100" b="1" dirty="0" smtClean="0">
                <a:solidFill>
                  <a:srgbClr val="FF0000"/>
                </a:solidFill>
              </a:rPr>
              <a:t>         </a:t>
            </a:r>
            <a:endParaRPr lang="tr-TR" sz="3100" b="1" dirty="0">
              <a:solidFill>
                <a:srgbClr val="FF0000"/>
              </a:solidFill>
            </a:endParaRPr>
          </a:p>
          <a:p>
            <a:r>
              <a:rPr lang="tr-TR" sz="3100" b="1" dirty="0">
                <a:solidFill>
                  <a:srgbClr val="7030A0"/>
                </a:solidFill>
              </a:rPr>
              <a:t>Herhangi bir kafa yaralanması kaydedilmemişse aşağıda verilen semptom kodlarını kullanın:</a:t>
            </a:r>
          </a:p>
          <a:p>
            <a:r>
              <a:rPr lang="tr-TR" sz="3100" dirty="0"/>
              <a:t>R40.0 </a:t>
            </a:r>
            <a:r>
              <a:rPr lang="tr-TR" sz="3100" i="1" dirty="0" err="1"/>
              <a:t>Somnolens</a:t>
            </a:r>
            <a:endParaRPr lang="tr-TR" sz="3100" i="1" dirty="0"/>
          </a:p>
          <a:p>
            <a:r>
              <a:rPr lang="tr-TR" sz="3100" dirty="0"/>
              <a:t>R40.1 </a:t>
            </a:r>
            <a:r>
              <a:rPr lang="tr-TR" sz="3100" i="1" dirty="0" err="1"/>
              <a:t>Stupor</a:t>
            </a:r>
            <a:endParaRPr lang="tr-TR" sz="3100" i="1" dirty="0"/>
          </a:p>
          <a:p>
            <a:r>
              <a:rPr lang="tr-TR" sz="3100" dirty="0"/>
              <a:t>R40.2 </a:t>
            </a:r>
            <a:r>
              <a:rPr lang="tr-TR" sz="3100" i="1" dirty="0"/>
              <a:t>Koma, tanımlanmamış</a:t>
            </a:r>
          </a:p>
          <a:p>
            <a:endParaRPr lang="tr-TR" sz="2400" b="1" dirty="0" smtClean="0"/>
          </a:p>
          <a:p>
            <a:pPr>
              <a:buNone/>
            </a:pPr>
            <a:r>
              <a:rPr lang="tr-TR" sz="2400" b="1" dirty="0" smtClean="0"/>
              <a:t>        </a:t>
            </a:r>
            <a:r>
              <a:rPr lang="tr-TR" sz="2600" b="1" dirty="0" smtClean="0">
                <a:solidFill>
                  <a:srgbClr val="7030A0"/>
                </a:solidFill>
              </a:rPr>
              <a:t>Örnek :</a:t>
            </a:r>
            <a:endParaRPr lang="tr-TR" sz="2600" b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sz="2600" b="1" dirty="0"/>
              <a:t> </a:t>
            </a:r>
            <a:r>
              <a:rPr lang="tr-TR" sz="2600" b="1" dirty="0" smtClean="0"/>
              <a:t>       </a:t>
            </a:r>
            <a:r>
              <a:rPr lang="tr-TR" sz="2600" b="1" dirty="0"/>
              <a:t>Hasta, karın ağrısı ile </a:t>
            </a:r>
            <a:r>
              <a:rPr lang="tr-TR" sz="2600" b="1" dirty="0" smtClean="0"/>
              <a:t>birlikte, </a:t>
            </a:r>
            <a:r>
              <a:rPr lang="tr-TR" sz="2600" b="1" dirty="0"/>
              <a:t>bildirilen herhangi bir kafa </a:t>
            </a:r>
            <a:r>
              <a:rPr lang="tr-TR" sz="2600" b="1" dirty="0" smtClean="0"/>
              <a:t>yaralanması </a:t>
            </a:r>
            <a:r>
              <a:rPr lang="tr-TR" sz="2600" dirty="0" smtClean="0"/>
              <a:t>olmaksızın hastaneye </a:t>
            </a:r>
            <a:r>
              <a:rPr lang="tr-TR" sz="2600" dirty="0"/>
              <a:t>yatırılmıştır. 24 saatten sonra </a:t>
            </a:r>
            <a:r>
              <a:rPr lang="tr-TR" sz="2600" dirty="0" smtClean="0"/>
              <a:t>hastanın bilinç </a:t>
            </a:r>
            <a:r>
              <a:rPr lang="tr-TR" sz="2600" dirty="0"/>
              <a:t>durumu kötüleşmiş; </a:t>
            </a:r>
            <a:r>
              <a:rPr lang="tr-TR" sz="2600" dirty="0" smtClean="0"/>
              <a:t> </a:t>
            </a:r>
            <a:r>
              <a:rPr lang="tr-TR" sz="2600" dirty="0"/>
              <a:t>kafanın CT taramasında herhangi bir </a:t>
            </a:r>
            <a:r>
              <a:rPr lang="tr-TR" sz="2600" dirty="0" smtClean="0"/>
              <a:t>anormallik bulgulanmamıştır</a:t>
            </a:r>
            <a:r>
              <a:rPr lang="tr-TR" sz="2600" dirty="0"/>
              <a:t>. Hastada daha sonra bir yağ </a:t>
            </a:r>
            <a:r>
              <a:rPr lang="tr-TR" sz="2600" dirty="0" err="1" smtClean="0"/>
              <a:t>embolisi</a:t>
            </a:r>
            <a:r>
              <a:rPr lang="tr-TR" sz="2600" dirty="0" smtClean="0"/>
              <a:t> teşhis </a:t>
            </a:r>
            <a:r>
              <a:rPr lang="tr-TR" sz="2600" dirty="0"/>
              <a:t>edilmiş ve hasta </a:t>
            </a:r>
            <a:r>
              <a:rPr lang="tr-TR" sz="2600" dirty="0" smtClean="0"/>
              <a:t>3 gün </a:t>
            </a:r>
            <a:r>
              <a:rPr lang="tr-TR" sz="2600" dirty="0"/>
              <a:t>komada kalmıştır.</a:t>
            </a:r>
          </a:p>
          <a:p>
            <a:r>
              <a:rPr lang="tr-TR" sz="2600" dirty="0"/>
              <a:t>Kodlar: T79.1 </a:t>
            </a:r>
            <a:r>
              <a:rPr lang="tr-TR" sz="2600" i="1" dirty="0"/>
              <a:t>Yağ </a:t>
            </a:r>
            <a:r>
              <a:rPr lang="tr-TR" sz="2600" i="1" dirty="0" err="1"/>
              <a:t>embolizmi</a:t>
            </a:r>
            <a:r>
              <a:rPr lang="tr-TR" sz="2600" i="1" dirty="0"/>
              <a:t> (</a:t>
            </a:r>
            <a:r>
              <a:rPr lang="tr-TR" sz="2600" i="1" dirty="0" err="1"/>
              <a:t>travmatik</a:t>
            </a:r>
            <a:r>
              <a:rPr lang="tr-TR" sz="2600" i="1" dirty="0"/>
              <a:t>)</a:t>
            </a:r>
          </a:p>
          <a:p>
            <a:pPr>
              <a:buNone/>
            </a:pPr>
            <a:r>
              <a:rPr lang="tr-TR" sz="2600" dirty="0" smtClean="0"/>
              <a:t>                R40.2 </a:t>
            </a:r>
            <a:r>
              <a:rPr lang="tr-TR" sz="2600" i="1" dirty="0"/>
              <a:t>Koma, tanımlanmamış</a:t>
            </a:r>
          </a:p>
          <a:p>
            <a:pPr>
              <a:buNone/>
            </a:pPr>
            <a:r>
              <a:rPr lang="tr-TR" sz="2600" dirty="0" smtClean="0"/>
              <a:t>                      bakınız </a:t>
            </a:r>
            <a:r>
              <a:rPr lang="tr-TR" sz="2600" dirty="0"/>
              <a:t>blok [1952] </a:t>
            </a:r>
            <a:r>
              <a:rPr lang="tr-TR" sz="2600" i="1" dirty="0"/>
              <a:t>Bilgisayarlı beyin tomografisi</a:t>
            </a:r>
          </a:p>
          <a:p>
            <a:pPr>
              <a:buNone/>
            </a:pPr>
            <a:r>
              <a:rPr lang="tr-TR" sz="2600" dirty="0" smtClean="0"/>
              <a:t>                S06.9 </a:t>
            </a:r>
            <a:r>
              <a:rPr lang="tr-TR" sz="2600" i="1" dirty="0" err="1"/>
              <a:t>İntrakraniyal</a:t>
            </a:r>
            <a:r>
              <a:rPr lang="tr-TR" sz="2600" i="1" dirty="0"/>
              <a:t> yaralanma, tanımlanmamış kodu nadiren ve yalnızca kayıttan daha spesifik </a:t>
            </a:r>
            <a:r>
              <a:rPr lang="tr-TR" sz="2600" i="1" dirty="0" smtClean="0"/>
              <a:t>bir </a:t>
            </a:r>
            <a:r>
              <a:rPr lang="tr-TR" sz="2600" dirty="0" smtClean="0"/>
              <a:t>tanı </a:t>
            </a:r>
            <a:r>
              <a:rPr lang="tr-TR" sz="2600" dirty="0"/>
              <a:t>alınamıyorsa kullanılmalıdır.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D00A-C276-4580-9154-54C1CBA22224}" type="slidenum">
              <a:rPr lang="tr-TR" smtClean="0"/>
              <a:pPr/>
              <a:t>24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>
            <a:normAutofit/>
          </a:bodyPr>
          <a:lstStyle/>
          <a:p>
            <a:pPr algn="ctr"/>
            <a:r>
              <a:rPr lang="tr-TR" sz="3600" dirty="0" smtClean="0">
                <a:solidFill>
                  <a:srgbClr val="FF0000"/>
                </a:solidFill>
              </a:rPr>
              <a:t>Çok Sayıda Zedelenme (1907)</a:t>
            </a: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1268760"/>
            <a:ext cx="8172400" cy="558924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tr-TR" sz="2400" dirty="0"/>
              <a:t>Yaralanmalar, mümkünse ayrı yer/ tipe göre </a:t>
            </a:r>
            <a:r>
              <a:rPr lang="tr-TR" sz="2400" dirty="0" smtClean="0"/>
              <a:t>kodlanmalıdır.</a:t>
            </a:r>
          </a:p>
          <a:p>
            <a:pPr>
              <a:buFont typeface="Wingdings" pitchFamily="2" charset="2"/>
              <a:buChar char="Ø"/>
            </a:pPr>
            <a:r>
              <a:rPr lang="tr-TR" sz="2400" dirty="0" smtClean="0"/>
              <a:t>Yaygın </a:t>
            </a:r>
            <a:r>
              <a:rPr lang="tr-TR" sz="2400" dirty="0"/>
              <a:t>olarak ‘.7’ dördüncü karakterini içeren, çok sayıda zedelenmeye ilişkin </a:t>
            </a:r>
            <a:r>
              <a:rPr lang="tr-TR" sz="2400" dirty="0" smtClean="0"/>
              <a:t>kombinasyon kategorileri</a:t>
            </a:r>
            <a:r>
              <a:rPr lang="tr-TR" sz="2400" b="1" dirty="0"/>
              <a:t>, T00–T07 </a:t>
            </a:r>
            <a:r>
              <a:rPr lang="tr-TR" sz="2400" b="1" i="1" dirty="0"/>
              <a:t>Birden fazla vücut bölgesinin yaralanması,</a:t>
            </a:r>
            <a:r>
              <a:rPr lang="tr-TR" sz="2400" i="1" dirty="0"/>
              <a:t> ile kodlar yalnızca, </a:t>
            </a:r>
            <a:r>
              <a:rPr lang="tr-TR" sz="2400" i="1" dirty="0" smtClean="0"/>
              <a:t>kodlanacak </a:t>
            </a:r>
            <a:r>
              <a:rPr lang="tr-TR" sz="2400" dirty="0" smtClean="0"/>
              <a:t>yaralanma </a:t>
            </a:r>
            <a:r>
              <a:rPr lang="tr-TR" sz="2400" dirty="0"/>
              <a:t>sayısının kullanılabilir tanı kodu alanının </a:t>
            </a:r>
            <a:r>
              <a:rPr lang="tr-TR" sz="2400" b="1" dirty="0"/>
              <a:t>azami sayısını aşması halinde</a:t>
            </a:r>
            <a:r>
              <a:rPr lang="tr-TR" sz="2400" dirty="0"/>
              <a:t> </a:t>
            </a:r>
            <a:r>
              <a:rPr lang="tr-TR" sz="2400" dirty="0" smtClean="0"/>
              <a:t>kullanılacaktır.</a:t>
            </a:r>
          </a:p>
          <a:p>
            <a:pPr>
              <a:buFont typeface="Wingdings" pitchFamily="2" charset="2"/>
              <a:buChar char="Ø"/>
            </a:pPr>
            <a:r>
              <a:rPr lang="tr-TR" sz="2400" dirty="0" smtClean="0"/>
              <a:t>Bu </a:t>
            </a:r>
            <a:r>
              <a:rPr lang="tr-TR" sz="2400" dirty="0"/>
              <a:t>tür durumlarda, önemli yaralanmalar için ayrı yer/ tip kodlarını, daha az şiddetli </a:t>
            </a:r>
            <a:r>
              <a:rPr lang="tr-TR" sz="2400" dirty="0" smtClean="0"/>
              <a:t>yaralanmalar (örneğin</a:t>
            </a:r>
            <a:r>
              <a:rPr lang="tr-TR" sz="2400" dirty="0"/>
              <a:t>; birden fazla bölgede yüzeysel yaralanma, birden fazla bölgede açık yara ve burkulma </a:t>
            </a:r>
            <a:r>
              <a:rPr lang="tr-TR" sz="2400" dirty="0" smtClean="0"/>
              <a:t>ve gerilme</a:t>
            </a:r>
            <a:r>
              <a:rPr lang="tr-TR" sz="2400" dirty="0"/>
              <a:t>) için ise çoklu kategorileri kullanın. </a:t>
            </a:r>
            <a:endParaRPr lang="tr-TR" sz="2400" dirty="0" smtClean="0"/>
          </a:p>
          <a:p>
            <a:pPr>
              <a:buFont typeface="Wingdings" pitchFamily="2" charset="2"/>
              <a:buChar char="Ø"/>
            </a:pPr>
            <a:r>
              <a:rPr lang="tr-TR" sz="2400" dirty="0" smtClean="0"/>
              <a:t>Bu</a:t>
            </a:r>
            <a:r>
              <a:rPr lang="tr-TR" sz="2400" dirty="0"/>
              <a:t>, önemli bütün durumların dikkate alınmasını </a:t>
            </a:r>
            <a:r>
              <a:rPr lang="tr-TR" sz="2400" dirty="0" smtClean="0"/>
              <a:t>ve yaralanmanın </a:t>
            </a:r>
            <a:r>
              <a:rPr lang="tr-TR" sz="2400" dirty="0"/>
              <a:t>tam </a:t>
            </a:r>
            <a:r>
              <a:rPr lang="tr-TR" sz="2400" dirty="0" err="1"/>
              <a:t>niteğilinin</a:t>
            </a:r>
            <a:r>
              <a:rPr lang="tr-TR" sz="2400" dirty="0"/>
              <a:t> kodlarda gösterilmesini sağlayacaktır.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D00A-C276-4580-9154-54C1CBA22224}" type="slidenum">
              <a:rPr lang="tr-TR" smtClean="0"/>
              <a:pPr/>
              <a:t>25</a:t>
            </a:fld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620688"/>
            <a:ext cx="7715200" cy="597666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tr-TR" b="1" dirty="0" smtClean="0"/>
              <a:t>       </a:t>
            </a:r>
            <a:r>
              <a:rPr lang="tr-TR" sz="3300" b="1" dirty="0" smtClean="0">
                <a:solidFill>
                  <a:srgbClr val="7030A0"/>
                </a:solidFill>
              </a:rPr>
              <a:t>Örnek :</a:t>
            </a:r>
          </a:p>
          <a:p>
            <a:pPr>
              <a:buNone/>
            </a:pPr>
            <a:r>
              <a:rPr lang="tr-TR" sz="3300" b="1" dirty="0"/>
              <a:t> </a:t>
            </a:r>
            <a:r>
              <a:rPr lang="tr-TR" sz="3300" b="1" dirty="0" smtClean="0"/>
              <a:t>      </a:t>
            </a:r>
            <a:r>
              <a:rPr lang="tr-TR" sz="3300" b="1" dirty="0" err="1"/>
              <a:t>Fokal</a:t>
            </a:r>
            <a:r>
              <a:rPr lang="tr-TR" sz="3300" b="1" dirty="0"/>
              <a:t> beyin </a:t>
            </a:r>
            <a:r>
              <a:rPr lang="tr-TR" sz="3300" b="1" dirty="0" err="1"/>
              <a:t>kontüzyonu</a:t>
            </a:r>
            <a:r>
              <a:rPr lang="tr-TR" sz="3300" b="1" dirty="0"/>
              <a:t>, kulağın </a:t>
            </a:r>
            <a:r>
              <a:rPr lang="tr-TR" sz="3300" b="1" dirty="0" err="1"/>
              <a:t>travmatik</a:t>
            </a:r>
            <a:r>
              <a:rPr lang="tr-TR" sz="3300" b="1" dirty="0"/>
              <a:t> ampütasyonu, bilinç kaybı, yüzün, </a:t>
            </a:r>
            <a:r>
              <a:rPr lang="tr-TR" sz="3300" b="1" dirty="0" smtClean="0"/>
              <a:t>boyun </a:t>
            </a:r>
            <a:r>
              <a:rPr lang="tr-TR" sz="3300" dirty="0" smtClean="0"/>
              <a:t>ve </a:t>
            </a:r>
            <a:r>
              <a:rPr lang="tr-TR" sz="3300" dirty="0"/>
              <a:t>omzun </a:t>
            </a:r>
            <a:r>
              <a:rPr lang="tr-TR" sz="3300" dirty="0" err="1"/>
              <a:t>kontüzyonu</a:t>
            </a:r>
            <a:r>
              <a:rPr lang="tr-TR" sz="3300" dirty="0"/>
              <a:t>, yanak ve uylukta yırtılma.</a:t>
            </a:r>
          </a:p>
          <a:p>
            <a:r>
              <a:rPr lang="tr-TR" sz="3300" dirty="0"/>
              <a:t>Kodlar: </a:t>
            </a:r>
            <a:r>
              <a:rPr lang="tr-TR" sz="3300" dirty="0" smtClean="0"/>
              <a:t>     S06.31 </a:t>
            </a:r>
            <a:r>
              <a:rPr lang="tr-TR" sz="3300" i="1" dirty="0" err="1"/>
              <a:t>Fokal</a:t>
            </a:r>
            <a:r>
              <a:rPr lang="tr-TR" sz="3300" i="1" dirty="0"/>
              <a:t> beyin </a:t>
            </a:r>
            <a:r>
              <a:rPr lang="tr-TR" sz="3300" i="1" dirty="0" err="1"/>
              <a:t>kontüzyonu</a:t>
            </a:r>
            <a:endParaRPr lang="tr-TR" sz="3300" i="1" dirty="0"/>
          </a:p>
          <a:p>
            <a:pPr>
              <a:buNone/>
            </a:pPr>
            <a:r>
              <a:rPr lang="tr-TR" sz="3300" dirty="0" smtClean="0"/>
              <a:t>                    S06.01 </a:t>
            </a:r>
            <a:r>
              <a:rPr lang="tr-TR" sz="3300" i="1" dirty="0"/>
              <a:t>Süresi bilinmeyen bilinç kaybı</a:t>
            </a:r>
          </a:p>
          <a:p>
            <a:pPr>
              <a:buNone/>
            </a:pPr>
            <a:r>
              <a:rPr lang="tr-TR" sz="3300" dirty="0" smtClean="0"/>
              <a:t>                    S08.1 </a:t>
            </a:r>
            <a:r>
              <a:rPr lang="tr-TR" sz="3300" i="1" dirty="0"/>
              <a:t>Kulağın </a:t>
            </a:r>
            <a:r>
              <a:rPr lang="tr-TR" sz="3300" i="1" dirty="0" err="1"/>
              <a:t>travmatik</a:t>
            </a:r>
            <a:r>
              <a:rPr lang="tr-TR" sz="3300" i="1" dirty="0"/>
              <a:t> ampütasyonu</a:t>
            </a:r>
          </a:p>
          <a:p>
            <a:pPr>
              <a:buNone/>
            </a:pPr>
            <a:r>
              <a:rPr lang="tr-TR" sz="3300" dirty="0" smtClean="0"/>
              <a:t>                    S01.41 </a:t>
            </a:r>
            <a:r>
              <a:rPr lang="tr-TR" sz="3300" i="1" dirty="0"/>
              <a:t>Yanağın açık yarası</a:t>
            </a:r>
          </a:p>
          <a:p>
            <a:pPr>
              <a:buNone/>
            </a:pPr>
            <a:r>
              <a:rPr lang="tr-TR" sz="3300" dirty="0" smtClean="0"/>
              <a:t>                    S71.1 </a:t>
            </a:r>
            <a:r>
              <a:rPr lang="tr-TR" sz="3300" i="1" dirty="0"/>
              <a:t>Uyluğun açık yarası</a:t>
            </a:r>
          </a:p>
          <a:p>
            <a:pPr>
              <a:buNone/>
            </a:pPr>
            <a:r>
              <a:rPr lang="tr-TR" sz="3300" dirty="0" smtClean="0"/>
              <a:t>                    S00.85 </a:t>
            </a:r>
            <a:r>
              <a:rPr lang="tr-TR" sz="3300" i="1" dirty="0"/>
              <a:t>Başın diğer kısımlarının yüzeysel yaralanması, </a:t>
            </a:r>
            <a:r>
              <a:rPr lang="tr-TR" sz="3300" i="1" dirty="0" err="1"/>
              <a:t>kontüzyon</a:t>
            </a:r>
            <a:endParaRPr lang="tr-TR" sz="3300" i="1" dirty="0"/>
          </a:p>
          <a:p>
            <a:pPr>
              <a:buNone/>
            </a:pPr>
            <a:r>
              <a:rPr lang="tr-TR" sz="3300" dirty="0" smtClean="0"/>
              <a:t>                    S10.95 </a:t>
            </a:r>
            <a:r>
              <a:rPr lang="tr-TR" sz="3300" i="1" dirty="0"/>
              <a:t>Boynun yüzeysel yaralanması, yer tanımlanmamış, </a:t>
            </a:r>
            <a:r>
              <a:rPr lang="tr-TR" sz="3300" i="1" dirty="0" err="1"/>
              <a:t>kontüzyon</a:t>
            </a:r>
            <a:endParaRPr lang="tr-TR" sz="3300" i="1" dirty="0"/>
          </a:p>
          <a:p>
            <a:pPr>
              <a:buNone/>
            </a:pPr>
            <a:r>
              <a:rPr lang="tr-TR" sz="3300" dirty="0" smtClean="0"/>
              <a:t>                    S40.0 </a:t>
            </a:r>
            <a:r>
              <a:rPr lang="tr-TR" sz="3300" i="1" dirty="0"/>
              <a:t>Omuz ve üst kol </a:t>
            </a:r>
            <a:r>
              <a:rPr lang="tr-TR" sz="3300" i="1" dirty="0" err="1" smtClean="0"/>
              <a:t>kontüzyonu</a:t>
            </a:r>
            <a:endParaRPr lang="tr-TR" sz="3300" i="1" dirty="0" smtClean="0"/>
          </a:p>
          <a:p>
            <a:pPr>
              <a:buNone/>
            </a:pPr>
            <a:endParaRPr lang="tr-TR" i="1" dirty="0"/>
          </a:p>
          <a:p>
            <a:r>
              <a:rPr lang="tr-TR" sz="3400" dirty="0"/>
              <a:t>Mümkünse özel kodların atanması gerektiğinden, bu örnekte S09.7 </a:t>
            </a:r>
            <a:r>
              <a:rPr lang="tr-TR" sz="3400" i="1" dirty="0"/>
              <a:t>Kafa birden </a:t>
            </a:r>
            <a:r>
              <a:rPr lang="tr-TR" sz="3400" i="1" dirty="0" smtClean="0"/>
              <a:t>fazla yaralanmaları </a:t>
            </a:r>
            <a:r>
              <a:rPr lang="tr-TR" sz="3400" i="1" dirty="0"/>
              <a:t>ve T01.8 Diğer vücut bölgelerinin açık yaraları </a:t>
            </a:r>
            <a:r>
              <a:rPr lang="tr-TR" sz="3400" b="1" i="1" dirty="0"/>
              <a:t>atanmayacaktır.</a:t>
            </a:r>
            <a:endParaRPr lang="tr-TR" sz="34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D00A-C276-4580-9154-54C1CBA22224}" type="slidenum">
              <a:rPr lang="tr-TR" smtClean="0"/>
              <a:pPr/>
              <a:t>26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7030A0"/>
                </a:solidFill>
              </a:rPr>
              <a:t>Çok sayıda zedelenme – Sıralama: </a:t>
            </a:r>
            <a:r>
              <a:rPr lang="tr-TR" dirty="0" smtClean="0"/>
              <a:t>Çok sayıda tanımlanmış yaralanma söz konusu ise, hayatı en ciddi derecede tehdit edici olan durumu ana tanı olarak seçin. Söz konusu durum, kayıtta belirtilmemişse, ilgili hekimden bilgi istenmelidir.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D00A-C276-4580-9154-54C1CBA22224}" type="slidenum">
              <a:rPr lang="tr-TR" smtClean="0"/>
              <a:pPr/>
              <a:t>27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dirty="0" smtClean="0">
                <a:solidFill>
                  <a:srgbClr val="FF0000"/>
                </a:solidFill>
              </a:rPr>
              <a:t>Taşıma Kazaları (V01-V99)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/>
              <a:t>Bu bölümdeki birçok kod trafik kazaları konusunda bilgi sağlamak – kazaların önlenmesinde yardımcı olmak içindir</a:t>
            </a:r>
          </a:p>
          <a:p>
            <a:pPr lvl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/>
              <a:t>V01’deki taşıma kazaları konusundaki birçok tanımdan önemli olan ikisi:</a:t>
            </a:r>
          </a:p>
          <a:p>
            <a:pPr lvl="2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200" dirty="0" smtClean="0"/>
              <a:t>trafik kazası – kamu yolunda meydana gelen herhangi araç kazası</a:t>
            </a:r>
          </a:p>
          <a:p>
            <a:pPr lvl="2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200" dirty="0" smtClean="0"/>
              <a:t>Trafik dışı kaza – kamu yolunda olmayan herhangi araç kazası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D00A-C276-4580-9154-54C1CBA22224}" type="slidenum">
              <a:rPr lang="tr-TR" smtClean="0"/>
              <a:pPr/>
              <a:t>28</a:t>
            </a:fld>
            <a:endParaRPr lang="tr-TR"/>
          </a:p>
        </p:txBody>
      </p:sp>
      <p:pic>
        <p:nvPicPr>
          <p:cNvPr id="5" name="Picture 4" descr="j027888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5229200"/>
            <a:ext cx="1439863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>
            <a:normAutofit/>
          </a:bodyPr>
          <a:lstStyle/>
          <a:p>
            <a:pPr algn="ctr"/>
            <a:r>
              <a:rPr lang="tr-TR" sz="3600" dirty="0" smtClean="0">
                <a:solidFill>
                  <a:srgbClr val="FF0000"/>
                </a:solidFill>
              </a:rPr>
              <a:t>Taşıma Kazaları İçin Kodların Yerleşimi</a:t>
            </a: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3568" y="1196752"/>
            <a:ext cx="8280920" cy="5661248"/>
          </a:xfrm>
        </p:spPr>
        <p:txBody>
          <a:bodyPr>
            <a:normAutofit/>
          </a:bodyPr>
          <a:lstStyle/>
          <a:p>
            <a:pPr lvl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600" dirty="0" smtClean="0">
                <a:solidFill>
                  <a:srgbClr val="7030A0"/>
                </a:solidFill>
              </a:rPr>
              <a:t>Kodları atamadan önce şunları bilmeniz gerekir:</a:t>
            </a:r>
          </a:p>
          <a:p>
            <a:pPr lvl="2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600" dirty="0" smtClean="0"/>
              <a:t>Olaya karışan araçların tipi</a:t>
            </a:r>
          </a:p>
          <a:p>
            <a:pPr lvl="2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600" dirty="0" smtClean="0"/>
              <a:t>Yaralı kişinin sürücü mü, yolcu mu yoksa araç dışında mı olduğu</a:t>
            </a:r>
          </a:p>
          <a:p>
            <a:pPr lvl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600" dirty="0" smtClean="0"/>
              <a:t>E-</a:t>
            </a:r>
            <a:r>
              <a:rPr lang="tr-TR" sz="2600" dirty="0" err="1" smtClean="0"/>
              <a:t>kitapda</a:t>
            </a:r>
            <a:r>
              <a:rPr lang="tr-TR" sz="2600" dirty="0" smtClean="0"/>
              <a:t> ki içerikten kullanımı daha basit olan yeni yapısıyla ayrı bir klasörde toplanmıştır.</a:t>
            </a:r>
          </a:p>
          <a:p>
            <a:pPr lvl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600" dirty="0" smtClean="0"/>
              <a:t>Kara taşıma kazaları tablosu:</a:t>
            </a:r>
          </a:p>
          <a:p>
            <a:pPr lvl="2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600" dirty="0" smtClean="0"/>
              <a:t>Dikey sütun </a:t>
            </a:r>
            <a:r>
              <a:rPr lang="tr-TR" sz="2600" b="1" dirty="0" smtClean="0"/>
              <a:t>Mağdur ve mağdurun yol alış şekli (Hastanızın konumu) hakkında bilgi verir.	</a:t>
            </a:r>
            <a:endParaRPr lang="tr-TR" sz="2600" dirty="0" smtClean="0"/>
          </a:p>
          <a:p>
            <a:pPr lvl="2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600" dirty="0" smtClean="0"/>
              <a:t>Yatay sütun  </a:t>
            </a:r>
            <a:r>
              <a:rPr lang="tr-TR" sz="2600" b="1" dirty="0" smtClean="0"/>
              <a:t>çarpışılan veya kazanın karşı </a:t>
            </a:r>
            <a:r>
              <a:rPr lang="tr-TR" sz="2600" b="1" dirty="0" err="1" smtClean="0"/>
              <a:t>muhatab</a:t>
            </a:r>
            <a:r>
              <a:rPr lang="tr-TR" sz="2600" b="1" dirty="0" smtClean="0"/>
              <a:t> ile ilgili özellikleri verir	</a:t>
            </a:r>
          </a:p>
          <a:p>
            <a:pPr lvl="2">
              <a:buClr>
                <a:srgbClr val="66FF33"/>
              </a:buClr>
              <a:buNone/>
            </a:pPr>
            <a:endParaRPr lang="tr-TR" sz="2200" dirty="0" smtClean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D00A-C276-4580-9154-54C1CBA22224}" type="slidenum">
              <a:rPr lang="tr-TR" smtClean="0"/>
              <a:pPr/>
              <a:t>29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836712"/>
            <a:ext cx="7992888" cy="6021288"/>
          </a:xfrm>
        </p:spPr>
        <p:txBody>
          <a:bodyPr>
            <a:normAutofit/>
          </a:bodyPr>
          <a:lstStyle/>
          <a:p>
            <a:endParaRPr lang="tr-TR" sz="2400" dirty="0" smtClean="0"/>
          </a:p>
          <a:p>
            <a:endParaRPr lang="tr-TR" sz="2400" dirty="0" smtClean="0"/>
          </a:p>
          <a:p>
            <a:endParaRPr lang="tr-TR" sz="2400" dirty="0" smtClean="0"/>
          </a:p>
          <a:p>
            <a:pPr>
              <a:buNone/>
            </a:pPr>
            <a:r>
              <a:rPr lang="tr-TR" sz="2800" b="1" dirty="0" smtClean="0"/>
              <a:t>    </a:t>
            </a:r>
            <a:r>
              <a:rPr lang="tr-TR" sz="2800" b="1" dirty="0" smtClean="0">
                <a:solidFill>
                  <a:srgbClr val="7030A0"/>
                </a:solidFill>
              </a:rPr>
              <a:t>Örnek :</a:t>
            </a:r>
            <a:endParaRPr lang="tr-TR" sz="2800" b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sz="2800" b="1" dirty="0"/>
              <a:t> </a:t>
            </a:r>
            <a:r>
              <a:rPr lang="tr-TR" sz="2800" b="1" dirty="0" smtClean="0"/>
              <a:t>   Kodein </a:t>
            </a:r>
            <a:r>
              <a:rPr lang="tr-TR" sz="2800" b="1" dirty="0"/>
              <a:t>doz aşımına bağlı koma</a:t>
            </a:r>
          </a:p>
          <a:p>
            <a:pPr>
              <a:buNone/>
            </a:pPr>
            <a:r>
              <a:rPr lang="tr-TR" sz="2800" dirty="0" smtClean="0"/>
              <a:t>    Kodlar</a:t>
            </a:r>
            <a:r>
              <a:rPr lang="tr-TR" sz="2800" dirty="0"/>
              <a:t>: T40.2 </a:t>
            </a:r>
            <a:r>
              <a:rPr lang="tr-TR" sz="2800" i="1" dirty="0"/>
              <a:t>Narkotikler ve </a:t>
            </a:r>
            <a:r>
              <a:rPr lang="tr-TR" sz="2800" i="1" dirty="0" err="1"/>
              <a:t>psikodisleptiklerle</a:t>
            </a:r>
            <a:r>
              <a:rPr lang="tr-TR" sz="2800" i="1" dirty="0"/>
              <a:t> (</a:t>
            </a:r>
            <a:r>
              <a:rPr lang="tr-TR" sz="2800" i="1" dirty="0" err="1"/>
              <a:t>hallüsinojenler</a:t>
            </a:r>
            <a:r>
              <a:rPr lang="tr-TR" sz="2800" i="1" dirty="0"/>
              <a:t>) zehirlenme, diğer </a:t>
            </a:r>
            <a:r>
              <a:rPr lang="tr-TR" sz="2800" i="1" dirty="0" err="1"/>
              <a:t>opioidler</a:t>
            </a:r>
            <a:endParaRPr lang="tr-TR" sz="2800" i="1" dirty="0"/>
          </a:p>
          <a:p>
            <a:pPr>
              <a:buNone/>
            </a:pPr>
            <a:r>
              <a:rPr lang="tr-TR" sz="2800" dirty="0" smtClean="0"/>
              <a:t>               R40.2 </a:t>
            </a:r>
            <a:r>
              <a:rPr lang="tr-TR" sz="2800" i="1" dirty="0"/>
              <a:t>Koma, tanımlanmamış</a:t>
            </a:r>
            <a:endParaRPr lang="tr-TR" sz="28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D00A-C276-4580-9154-54C1CBA22224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b="4851"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D00A-C276-4580-9154-54C1CBA22224}" type="slidenum">
              <a:rPr lang="tr-TR" smtClean="0"/>
              <a:pPr/>
              <a:t>30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D00A-C276-4580-9154-54C1CBA22224}" type="slidenum">
              <a:rPr lang="tr-TR" smtClean="0"/>
              <a:pPr/>
              <a:t>31</a:t>
            </a:fld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b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İlaçların Ters Etkisi (1902)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608" y="1600200"/>
            <a:ext cx="7848872" cy="5257800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tr-TR" dirty="0"/>
              <a:t>Uygun şekilde verilmiş doğru maddelerin ters etkileri arasında </a:t>
            </a:r>
            <a:r>
              <a:rPr lang="tr-TR" dirty="0" err="1"/>
              <a:t>allerjik</a:t>
            </a:r>
            <a:r>
              <a:rPr lang="tr-TR" dirty="0"/>
              <a:t> reaksiyonlar, aşırı </a:t>
            </a:r>
            <a:r>
              <a:rPr lang="tr-TR" dirty="0" smtClean="0"/>
              <a:t>duyarlılık, </a:t>
            </a:r>
            <a:r>
              <a:rPr lang="tr-TR" dirty="0" err="1" smtClean="0"/>
              <a:t>idiosenkratik</a:t>
            </a:r>
            <a:r>
              <a:rPr lang="tr-TR" dirty="0" smtClean="0"/>
              <a:t> </a:t>
            </a:r>
            <a:r>
              <a:rPr lang="tr-TR" dirty="0"/>
              <a:t>reaksiyon, ilaç etkileşimi (her bir maddenin, uygun şekilde verilmiş doğru </a:t>
            </a:r>
            <a:r>
              <a:rPr lang="tr-TR" dirty="0" smtClean="0"/>
              <a:t>madde olması </a:t>
            </a:r>
            <a:r>
              <a:rPr lang="tr-TR" dirty="0"/>
              <a:t>halinde) ve esas olarak ilaçların uygun kullanımına bağlı </a:t>
            </a:r>
            <a:r>
              <a:rPr lang="tr-TR" b="1" dirty="0"/>
              <a:t>benzer durumlar yer alır</a:t>
            </a:r>
            <a:r>
              <a:rPr lang="tr-TR" b="1" dirty="0" smtClean="0"/>
              <a:t>.</a:t>
            </a:r>
            <a:endParaRPr lang="tr-TR" b="1" dirty="0"/>
          </a:p>
          <a:p>
            <a:pPr>
              <a:buFont typeface="Wingdings" pitchFamily="2" charset="2"/>
              <a:buChar char="Ø"/>
            </a:pPr>
            <a:r>
              <a:rPr lang="tr-TR" dirty="0"/>
              <a:t>Uygun şekilde verilen doğru maddelerin ters etkileri, ters etkinin niteliğine göre sınıflandırılır. </a:t>
            </a:r>
            <a:r>
              <a:rPr lang="tr-TR" dirty="0" smtClean="0"/>
              <a:t>Ters etkiyi </a:t>
            </a:r>
            <a:r>
              <a:rPr lang="tr-TR" dirty="0"/>
              <a:t>doğurmuş olan ilaç veya tıbbi ajanı belirtmek amacıyla bir dış neden kodu atanmalıdır</a:t>
            </a:r>
            <a:r>
              <a:rPr lang="tr-TR" dirty="0" smtClean="0"/>
              <a:t>.</a:t>
            </a:r>
          </a:p>
          <a:p>
            <a:pPr marL="342900" lvl="1" indent="-342900">
              <a:buFont typeface="Wingdings" pitchFamily="2" charset="2"/>
              <a:buChar char="Ø"/>
            </a:pPr>
            <a:r>
              <a:rPr lang="tr-TR" sz="3200" b="1" dirty="0" smtClean="0"/>
              <a:t>İlaçların </a:t>
            </a:r>
            <a:r>
              <a:rPr lang="tr-TR" sz="3200" b="1" dirty="0" err="1" smtClean="0"/>
              <a:t>advers</a:t>
            </a:r>
            <a:r>
              <a:rPr lang="tr-TR" sz="3200" b="1" dirty="0" smtClean="0"/>
              <a:t> etkileri, bir ilacın ‘uygun’ veya ‘doğru’ kullanılması sonucunda olur (zehirlenme değildir)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D00A-C276-4580-9154-54C1CBA22224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514955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b="1" dirty="0" smtClean="0"/>
              <a:t>   </a:t>
            </a:r>
            <a:r>
              <a:rPr lang="tr-TR" b="1" dirty="0" smtClean="0">
                <a:solidFill>
                  <a:srgbClr val="7030A0"/>
                </a:solidFill>
              </a:rPr>
              <a:t>Örnek :</a:t>
            </a:r>
            <a:endParaRPr lang="tr-TR" b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b="1" dirty="0"/>
              <a:t> </a:t>
            </a:r>
            <a:r>
              <a:rPr lang="tr-TR" b="1" dirty="0" smtClean="0"/>
              <a:t>   </a:t>
            </a:r>
            <a:r>
              <a:rPr lang="tr-TR" b="1" dirty="0"/>
              <a:t>Reçeteli olarak alınan aspirine bağlı gastrit</a:t>
            </a:r>
          </a:p>
          <a:p>
            <a:pPr>
              <a:buNone/>
            </a:pPr>
            <a:r>
              <a:rPr lang="tr-TR" dirty="0" smtClean="0"/>
              <a:t>    Kodlar</a:t>
            </a:r>
            <a:r>
              <a:rPr lang="tr-TR" dirty="0"/>
              <a:t>: K29.7 </a:t>
            </a:r>
            <a:r>
              <a:rPr lang="tr-TR" i="1" dirty="0"/>
              <a:t>Gastrit, tanımlanmamış</a:t>
            </a:r>
          </a:p>
          <a:p>
            <a:pPr>
              <a:buNone/>
            </a:pPr>
            <a:r>
              <a:rPr lang="tr-TR" dirty="0" smtClean="0"/>
              <a:t>                Y45.1 </a:t>
            </a:r>
            <a:r>
              <a:rPr lang="tr-TR" i="1" dirty="0"/>
              <a:t>Salisilatlar, </a:t>
            </a:r>
            <a:r>
              <a:rPr lang="tr-TR" i="1" dirty="0" err="1"/>
              <a:t>terapötik</a:t>
            </a:r>
            <a:r>
              <a:rPr lang="tr-TR" i="1" dirty="0"/>
              <a:t> kullanımda ters etkiler doğuran</a:t>
            </a:r>
          </a:p>
          <a:p>
            <a:pPr>
              <a:buNone/>
            </a:pPr>
            <a:r>
              <a:rPr lang="tr-TR" dirty="0" smtClean="0"/>
              <a:t>                </a:t>
            </a:r>
            <a:r>
              <a:rPr lang="fi-FI" dirty="0" smtClean="0"/>
              <a:t>Uygun </a:t>
            </a:r>
            <a:r>
              <a:rPr lang="fi-FI" dirty="0"/>
              <a:t>olay yeri kodu (Y92.-)</a:t>
            </a:r>
          </a:p>
          <a:p>
            <a:pPr>
              <a:buNone/>
            </a:pPr>
            <a:r>
              <a:rPr lang="tr-TR" dirty="0" smtClean="0"/>
              <a:t>               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   </a:t>
            </a:r>
            <a:r>
              <a:rPr lang="tr-TR" b="1" dirty="0" smtClean="0">
                <a:solidFill>
                  <a:srgbClr val="FF0000"/>
                </a:solidFill>
              </a:rPr>
              <a:t>İlacın </a:t>
            </a:r>
            <a:r>
              <a:rPr lang="tr-TR" b="1" dirty="0">
                <a:solidFill>
                  <a:srgbClr val="FF0000"/>
                </a:solidFill>
              </a:rPr>
              <a:t>ters etkisine ilişkin bulgu </a:t>
            </a:r>
            <a:r>
              <a:rPr lang="tr-TR" b="1" dirty="0" smtClean="0">
                <a:solidFill>
                  <a:srgbClr val="FF0000"/>
                </a:solidFill>
              </a:rPr>
              <a:t>tanımlanmamışsa, T88.7 </a:t>
            </a:r>
            <a:r>
              <a:rPr lang="tr-TR" b="1" i="1" dirty="0" smtClean="0">
                <a:solidFill>
                  <a:srgbClr val="FF0000"/>
                </a:solidFill>
              </a:rPr>
              <a:t>Uyuşturucu veya ilacın tanımlanmamış ters </a:t>
            </a:r>
            <a:r>
              <a:rPr lang="tr-TR" b="1" i="1" dirty="0" err="1" smtClean="0">
                <a:solidFill>
                  <a:srgbClr val="FF0000"/>
                </a:solidFill>
              </a:rPr>
              <a:t>etkisi’ni</a:t>
            </a:r>
            <a:r>
              <a:rPr lang="tr-TR" b="1" i="1" dirty="0" smtClean="0">
                <a:solidFill>
                  <a:srgbClr val="FF0000"/>
                </a:solidFill>
              </a:rPr>
              <a:t> kodlayın.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D00A-C276-4580-9154-54C1CBA22224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</a:rPr>
              <a:t>Reçetesiz bir ilaçla birlikte alınan reçeteli ilaç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1412776"/>
            <a:ext cx="7992888" cy="5184576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tr-TR" b="1" dirty="0" smtClean="0"/>
              <a:t>       </a:t>
            </a:r>
            <a:endParaRPr lang="tr-TR" sz="3400" b="1" dirty="0">
              <a:solidFill>
                <a:srgbClr val="FF0000"/>
              </a:solidFill>
            </a:endParaRPr>
          </a:p>
          <a:p>
            <a:r>
              <a:rPr lang="tr-TR" sz="3400" dirty="0"/>
              <a:t>Reçeteli bir ilacın reçetesiz bir ilaçla birlikte alınması sonucunda oluşan ters reaksiyon, her </a:t>
            </a:r>
            <a:r>
              <a:rPr lang="tr-TR" sz="3400" dirty="0" smtClean="0"/>
              <a:t>iki ajana </a:t>
            </a:r>
            <a:r>
              <a:rPr lang="tr-TR" sz="3400" dirty="0"/>
              <a:t>bağlı zehirlenme olarak kodlanmalıdır.</a:t>
            </a:r>
          </a:p>
          <a:p>
            <a:pPr>
              <a:buNone/>
            </a:pPr>
            <a:r>
              <a:rPr lang="tr-TR" b="1" dirty="0" smtClean="0"/>
              <a:t>       </a:t>
            </a:r>
            <a:r>
              <a:rPr lang="tr-TR" b="1" dirty="0" smtClean="0">
                <a:solidFill>
                  <a:srgbClr val="7030A0"/>
                </a:solidFill>
              </a:rPr>
              <a:t>Örnek :</a:t>
            </a:r>
            <a:endParaRPr lang="tr-TR" b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b="1" dirty="0"/>
              <a:t> </a:t>
            </a:r>
            <a:r>
              <a:rPr lang="tr-TR" b="1" dirty="0" smtClean="0"/>
              <a:t>       </a:t>
            </a:r>
            <a:r>
              <a:rPr lang="tr-TR" b="1" dirty="0" err="1"/>
              <a:t>Coumadin’in</a:t>
            </a:r>
            <a:r>
              <a:rPr lang="tr-TR" b="1" dirty="0"/>
              <a:t> (reçeteli) aspirinle (reçetesiz) birlikte alınmasına bağlı </a:t>
            </a:r>
            <a:r>
              <a:rPr lang="tr-TR" b="1" dirty="0" err="1" smtClean="0"/>
              <a:t>hematemez</a:t>
            </a:r>
            <a:r>
              <a:rPr lang="tr-TR" b="1" dirty="0" smtClean="0"/>
              <a:t> </a:t>
            </a:r>
            <a:r>
              <a:rPr lang="tr-TR" dirty="0" smtClean="0"/>
              <a:t>(kazayla</a:t>
            </a:r>
            <a:r>
              <a:rPr lang="tr-TR" dirty="0"/>
              <a:t>)</a:t>
            </a:r>
          </a:p>
          <a:p>
            <a:pPr>
              <a:buNone/>
            </a:pPr>
            <a:r>
              <a:rPr lang="tr-TR" dirty="0" smtClean="0"/>
              <a:t>       Kodlar</a:t>
            </a:r>
            <a:r>
              <a:rPr lang="tr-TR" dirty="0"/>
              <a:t>: </a:t>
            </a:r>
            <a:r>
              <a:rPr lang="tr-TR" dirty="0" smtClean="0"/>
              <a:t>   T45.5 </a:t>
            </a:r>
            <a:r>
              <a:rPr lang="tr-TR" i="1" dirty="0" err="1"/>
              <a:t>Antikoagülanlar</a:t>
            </a:r>
            <a:r>
              <a:rPr lang="tr-TR" i="1" dirty="0"/>
              <a:t> ile zehirlenme</a:t>
            </a:r>
          </a:p>
          <a:p>
            <a:pPr>
              <a:buNone/>
            </a:pPr>
            <a:r>
              <a:rPr lang="tr-TR" dirty="0" smtClean="0"/>
              <a:t>                     K92.0 </a:t>
            </a:r>
            <a:r>
              <a:rPr lang="tr-TR" i="1" dirty="0" err="1"/>
              <a:t>Hematemez</a:t>
            </a:r>
            <a:endParaRPr lang="tr-TR" i="1" dirty="0"/>
          </a:p>
          <a:p>
            <a:pPr>
              <a:buNone/>
            </a:pPr>
            <a:r>
              <a:rPr lang="tr-TR" dirty="0" smtClean="0"/>
              <a:t>                     T39.0 </a:t>
            </a:r>
            <a:r>
              <a:rPr lang="tr-TR" i="1" dirty="0"/>
              <a:t>Salisilatlar ile zehirlenme</a:t>
            </a:r>
          </a:p>
          <a:p>
            <a:pPr>
              <a:buNone/>
            </a:pPr>
            <a:r>
              <a:rPr lang="tr-TR" dirty="0" smtClean="0"/>
              <a:t>                     X44 </a:t>
            </a:r>
            <a:r>
              <a:rPr lang="tr-TR" i="1" dirty="0"/>
              <a:t>Diğer ve tanımlanmamış ilaçlar, haplar ve biyolojik maddelere maruz kalma </a:t>
            </a:r>
            <a:r>
              <a:rPr lang="tr-TR" i="1" dirty="0" smtClean="0"/>
              <a:t>ve kazayla </a:t>
            </a:r>
            <a:r>
              <a:rPr lang="tr-TR" i="1" dirty="0"/>
              <a:t>zehirlenme</a:t>
            </a:r>
          </a:p>
          <a:p>
            <a:pPr>
              <a:buNone/>
            </a:pPr>
            <a:r>
              <a:rPr lang="tr-TR" dirty="0" smtClean="0"/>
              <a:t>                     X40 </a:t>
            </a:r>
            <a:r>
              <a:rPr lang="tr-TR" i="1" dirty="0" err="1"/>
              <a:t>Opioid</a:t>
            </a:r>
            <a:r>
              <a:rPr lang="tr-TR" i="1" dirty="0"/>
              <a:t> olmayan analjezikler, </a:t>
            </a:r>
            <a:r>
              <a:rPr lang="tr-TR" i="1" dirty="0" err="1"/>
              <a:t>antipiretikler</a:t>
            </a:r>
            <a:r>
              <a:rPr lang="tr-TR" i="1" dirty="0"/>
              <a:t> ve </a:t>
            </a:r>
            <a:r>
              <a:rPr lang="tr-TR" i="1" dirty="0" err="1"/>
              <a:t>antiromatizmallere</a:t>
            </a:r>
            <a:r>
              <a:rPr lang="tr-TR" i="1" dirty="0"/>
              <a:t> maruz </a:t>
            </a:r>
            <a:r>
              <a:rPr lang="tr-TR" i="1" dirty="0" smtClean="0"/>
              <a:t>kalma ve </a:t>
            </a:r>
            <a:r>
              <a:rPr lang="tr-TR" i="1" dirty="0"/>
              <a:t>kazayla zehirlenme</a:t>
            </a:r>
          </a:p>
          <a:p>
            <a:pPr>
              <a:buNone/>
            </a:pPr>
            <a:r>
              <a:rPr lang="tr-TR" dirty="0" smtClean="0"/>
              <a:t>                     </a:t>
            </a:r>
            <a:r>
              <a:rPr lang="es-ES" dirty="0" smtClean="0"/>
              <a:t>Uygun </a:t>
            </a:r>
            <a:r>
              <a:rPr lang="es-ES" dirty="0"/>
              <a:t>olay yeri kodu (Y92.-) ve aktivite kodu (U73.-).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D00A-C276-4580-9154-54C1CBA22224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0"/>
            <a:ext cx="8172400" cy="6858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2400" b="1" dirty="0" smtClean="0"/>
              <a:t>      </a:t>
            </a:r>
            <a:r>
              <a:rPr lang="tr-TR" sz="2600" b="1" dirty="0" smtClean="0">
                <a:solidFill>
                  <a:srgbClr val="FF0000"/>
                </a:solidFill>
              </a:rPr>
              <a:t>İki </a:t>
            </a:r>
            <a:r>
              <a:rPr lang="tr-TR" sz="2600" b="1" dirty="0">
                <a:solidFill>
                  <a:srgbClr val="FF0000"/>
                </a:solidFill>
              </a:rPr>
              <a:t>veya daha fazla reçeteli ilacın birlikte alınması</a:t>
            </a:r>
          </a:p>
          <a:p>
            <a:r>
              <a:rPr lang="tr-TR" sz="2600" dirty="0"/>
              <a:t>İki veya daha fazla reçeteli ilacın birlikte alınması sonucunda bir ters reaksiyon </a:t>
            </a:r>
            <a:r>
              <a:rPr lang="tr-TR" sz="2600" dirty="0" smtClean="0"/>
              <a:t>oluşması durumunda</a:t>
            </a:r>
            <a:r>
              <a:rPr lang="tr-TR" sz="2600" dirty="0"/>
              <a:t>, her iki ajan da uygun şekilde verilmiş doğru maddelerin ters etkileri olarak kodlanır</a:t>
            </a:r>
            <a:r>
              <a:rPr lang="tr-TR" sz="2400" dirty="0"/>
              <a:t>.</a:t>
            </a:r>
          </a:p>
          <a:p>
            <a:pPr>
              <a:buNone/>
            </a:pPr>
            <a:r>
              <a:rPr lang="tr-TR" sz="2400" b="1" dirty="0" smtClean="0"/>
              <a:t>      </a:t>
            </a:r>
            <a:r>
              <a:rPr lang="tr-TR" sz="2400" b="1" dirty="0" smtClean="0">
                <a:solidFill>
                  <a:srgbClr val="7030A0"/>
                </a:solidFill>
              </a:rPr>
              <a:t>Örnek :</a:t>
            </a:r>
            <a:endParaRPr lang="tr-TR" sz="2400" b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sz="2400" b="1" dirty="0"/>
              <a:t> </a:t>
            </a:r>
            <a:r>
              <a:rPr lang="tr-TR" sz="2400" b="1" dirty="0" smtClean="0"/>
              <a:t>     </a:t>
            </a:r>
            <a:r>
              <a:rPr lang="tr-TR" sz="2400" b="1" dirty="0" err="1" smtClean="0"/>
              <a:t>Antihistamin</a:t>
            </a:r>
            <a:r>
              <a:rPr lang="tr-TR" sz="2400" b="1" dirty="0" smtClean="0"/>
              <a:t> </a:t>
            </a:r>
            <a:r>
              <a:rPr lang="tr-TR" sz="2400" b="1" dirty="0"/>
              <a:t>ile </a:t>
            </a:r>
            <a:r>
              <a:rPr lang="tr-TR" sz="2400" b="1" dirty="0" err="1"/>
              <a:t>barbitüratın</a:t>
            </a:r>
            <a:r>
              <a:rPr lang="tr-TR" sz="2400" b="1" dirty="0"/>
              <a:t> (her ikisi de reçeteli) birlikte alınmasına bağlı koma</a:t>
            </a:r>
          </a:p>
          <a:p>
            <a:pPr>
              <a:buNone/>
            </a:pPr>
            <a:r>
              <a:rPr lang="tr-TR" sz="2400" dirty="0" smtClean="0"/>
              <a:t>       Kodlar</a:t>
            </a:r>
            <a:r>
              <a:rPr lang="tr-TR" sz="2400" dirty="0"/>
              <a:t>: R40.2 </a:t>
            </a:r>
            <a:r>
              <a:rPr lang="tr-TR" sz="2400" i="1" dirty="0"/>
              <a:t>Koma, tanımlanmamış</a:t>
            </a:r>
          </a:p>
          <a:p>
            <a:pPr>
              <a:buNone/>
            </a:pPr>
            <a:r>
              <a:rPr lang="tr-TR" sz="2400" dirty="0" smtClean="0"/>
              <a:t>                    Y43.0 </a:t>
            </a:r>
            <a:r>
              <a:rPr lang="tr-TR" sz="2400" i="1" dirty="0" err="1"/>
              <a:t>Antiallerjik</a:t>
            </a:r>
            <a:r>
              <a:rPr lang="tr-TR" sz="2400" i="1" dirty="0"/>
              <a:t> ve </a:t>
            </a:r>
            <a:r>
              <a:rPr lang="tr-TR" sz="2400" i="1" dirty="0" err="1"/>
              <a:t>antiemetik</a:t>
            </a:r>
            <a:r>
              <a:rPr lang="tr-TR" sz="2400" i="1" dirty="0"/>
              <a:t> ilaçların ters etkisi</a:t>
            </a:r>
          </a:p>
          <a:p>
            <a:pPr>
              <a:buNone/>
            </a:pPr>
            <a:r>
              <a:rPr lang="tr-TR" sz="2400" dirty="0" smtClean="0"/>
              <a:t>                    Y47.0 </a:t>
            </a:r>
            <a:r>
              <a:rPr lang="tr-TR" sz="2400" i="1" dirty="0" err="1"/>
              <a:t>Barbitüratların</a:t>
            </a:r>
            <a:r>
              <a:rPr lang="tr-TR" sz="2400" i="1" dirty="0"/>
              <a:t> ters etkisi, </a:t>
            </a:r>
            <a:r>
              <a:rPr lang="tr-TR" sz="2400" i="1" dirty="0" err="1" smtClean="0"/>
              <a:t>başkayerde</a:t>
            </a:r>
            <a:r>
              <a:rPr lang="tr-TR" sz="2400" i="1" dirty="0" smtClean="0"/>
              <a:t> </a:t>
            </a:r>
            <a:r>
              <a:rPr lang="tr-TR" sz="2400" i="1" dirty="0"/>
              <a:t>sınıflanmamış</a:t>
            </a:r>
          </a:p>
          <a:p>
            <a:pPr>
              <a:buNone/>
            </a:pPr>
            <a:r>
              <a:rPr lang="tr-TR" sz="2400" dirty="0" smtClean="0"/>
              <a:t>                    </a:t>
            </a:r>
            <a:r>
              <a:rPr lang="fi-FI" sz="2400" dirty="0" smtClean="0"/>
              <a:t>Uygun </a:t>
            </a:r>
            <a:r>
              <a:rPr lang="fi-FI" sz="2400" dirty="0"/>
              <a:t>olay yeri kodu (Y92.-)</a:t>
            </a:r>
          </a:p>
          <a:p>
            <a:pPr>
              <a:buNone/>
            </a:pPr>
            <a:r>
              <a:rPr lang="tr-TR" sz="2400" b="1" i="1" dirty="0" smtClean="0">
                <a:solidFill>
                  <a:srgbClr val="7030A0"/>
                </a:solidFill>
              </a:rPr>
              <a:t>    </a:t>
            </a:r>
            <a:r>
              <a:rPr lang="tr-TR" sz="2300" b="1" i="1" dirty="0" smtClean="0">
                <a:solidFill>
                  <a:srgbClr val="7030A0"/>
                </a:solidFill>
              </a:rPr>
              <a:t>Açıklama</a:t>
            </a:r>
            <a:r>
              <a:rPr lang="tr-TR" sz="2300" b="1" i="1" dirty="0">
                <a:solidFill>
                  <a:srgbClr val="7030A0"/>
                </a:solidFill>
              </a:rPr>
              <a:t>: ICD-10-</a:t>
            </a:r>
            <a:r>
              <a:rPr lang="tr-TR" sz="2300" b="1" i="1" dirty="0" err="1">
                <a:solidFill>
                  <a:srgbClr val="7030A0"/>
                </a:solidFill>
              </a:rPr>
              <a:t>AM’de</a:t>
            </a:r>
            <a:r>
              <a:rPr lang="tr-TR" sz="2300" b="1" i="1" dirty="0">
                <a:solidFill>
                  <a:srgbClr val="7030A0"/>
                </a:solidFill>
              </a:rPr>
              <a:t> belirli bir ilaç dizine alınmamışsa, ilacın tipine (örneğin, </a:t>
            </a:r>
            <a:r>
              <a:rPr lang="tr-TR" sz="2300" b="1" i="1" dirty="0" err="1" smtClean="0">
                <a:solidFill>
                  <a:srgbClr val="7030A0"/>
                </a:solidFill>
              </a:rPr>
              <a:t>antiallerjik</a:t>
            </a:r>
            <a:r>
              <a:rPr lang="tr-TR" sz="2300" b="1" i="1" dirty="0" smtClean="0">
                <a:solidFill>
                  <a:srgbClr val="7030A0"/>
                </a:solidFill>
              </a:rPr>
              <a:t>) </a:t>
            </a:r>
            <a:r>
              <a:rPr lang="tr-TR" sz="2300" dirty="0" smtClean="0">
                <a:solidFill>
                  <a:srgbClr val="7030A0"/>
                </a:solidFill>
              </a:rPr>
              <a:t>ilişkin </a:t>
            </a:r>
            <a:r>
              <a:rPr lang="tr-TR" sz="2300" dirty="0">
                <a:solidFill>
                  <a:srgbClr val="7030A0"/>
                </a:solidFill>
              </a:rPr>
              <a:t>kodu kullanın</a:t>
            </a:r>
            <a:r>
              <a:rPr lang="tr-TR" sz="2400" dirty="0">
                <a:solidFill>
                  <a:srgbClr val="7030A0"/>
                </a:solidFill>
              </a:rPr>
              <a:t>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D00A-C276-4580-9154-54C1CBA22224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err="1" smtClean="0">
                <a:solidFill>
                  <a:srgbClr val="FF0000"/>
                </a:solidFill>
              </a:rPr>
              <a:t>Advers</a:t>
            </a:r>
            <a:r>
              <a:rPr lang="tr-TR" dirty="0" smtClean="0">
                <a:solidFill>
                  <a:srgbClr val="FF0000"/>
                </a:solidFill>
              </a:rPr>
              <a:t> Etkileri Kodlamada Adımlar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1600200"/>
            <a:ext cx="7715200" cy="5257800"/>
          </a:xfrm>
        </p:spPr>
        <p:txBody>
          <a:bodyPr>
            <a:normAutofit fontScale="70000" lnSpcReduction="20000"/>
          </a:bodyPr>
          <a:lstStyle/>
          <a:p>
            <a:pPr marL="533400" indent="-533400">
              <a:lnSpc>
                <a:spcPct val="90000"/>
              </a:lnSpc>
              <a:spcBef>
                <a:spcPct val="40000"/>
              </a:spcBef>
              <a:spcAft>
                <a:spcPct val="30000"/>
              </a:spcAft>
              <a:buClr>
                <a:srgbClr val="66FF33"/>
              </a:buClr>
              <a:buFontTx/>
              <a:buAutoNum type="arabicPeriod"/>
            </a:pPr>
            <a:r>
              <a:rPr lang="tr-TR" sz="3400" dirty="0" smtClean="0"/>
              <a:t>ICD-10-</a:t>
            </a:r>
            <a:r>
              <a:rPr lang="tr-TR" sz="3400" dirty="0" err="1" smtClean="0"/>
              <a:t>AM’de</a:t>
            </a:r>
            <a:r>
              <a:rPr lang="tr-TR" sz="3400" dirty="0" smtClean="0"/>
              <a:t> herhangi bir yerden </a:t>
            </a:r>
            <a:r>
              <a:rPr lang="tr-TR" sz="3400" b="1" dirty="0" err="1" smtClean="0"/>
              <a:t>advers</a:t>
            </a:r>
            <a:r>
              <a:rPr lang="tr-TR" sz="3400" b="1" dirty="0" smtClean="0"/>
              <a:t> etkinin belirtisini veya tabiatını kodlayın.</a:t>
            </a:r>
            <a:r>
              <a:rPr lang="tr-TR" sz="3400" dirty="0" smtClean="0"/>
              <a:t> (Koma, mide kanaması...)</a:t>
            </a:r>
          </a:p>
          <a:p>
            <a:pPr marL="533400" indent="-533400">
              <a:lnSpc>
                <a:spcPct val="90000"/>
              </a:lnSpc>
              <a:spcBef>
                <a:spcPct val="40000"/>
              </a:spcBef>
              <a:spcAft>
                <a:spcPct val="30000"/>
              </a:spcAft>
              <a:buClr>
                <a:srgbClr val="66FF33"/>
              </a:buClr>
              <a:buFontTx/>
              <a:buAutoNum type="arabicPeriod"/>
            </a:pPr>
            <a:r>
              <a:rPr lang="tr-TR" sz="3400" dirty="0" smtClean="0"/>
              <a:t>Eğer </a:t>
            </a:r>
            <a:r>
              <a:rPr lang="tr-TR" sz="3400" dirty="0" err="1" smtClean="0"/>
              <a:t>advers</a:t>
            </a:r>
            <a:r>
              <a:rPr lang="tr-TR" sz="3400" dirty="0" smtClean="0"/>
              <a:t> etkinin tabiatı konusunda hiç dokümantasyon bulunmuyorsa, T88.7 </a:t>
            </a:r>
            <a:r>
              <a:rPr lang="tr-TR" sz="3400" i="1" dirty="0" smtClean="0"/>
              <a:t>İlaç veya ilaç maddesinin tanımlanmamış </a:t>
            </a:r>
            <a:r>
              <a:rPr lang="tr-TR" sz="3400" i="1" dirty="0" err="1" smtClean="0"/>
              <a:t>advers</a:t>
            </a:r>
            <a:r>
              <a:rPr lang="tr-TR" sz="3400" i="1" dirty="0" smtClean="0"/>
              <a:t> etkisi</a:t>
            </a:r>
            <a:r>
              <a:rPr lang="tr-TR" sz="3400" dirty="0" smtClean="0"/>
              <a:t>  kodunu atayın.</a:t>
            </a:r>
          </a:p>
          <a:p>
            <a:pPr marL="533400" indent="-533400">
              <a:lnSpc>
                <a:spcPct val="90000"/>
              </a:lnSpc>
              <a:spcBef>
                <a:spcPct val="40000"/>
              </a:spcBef>
              <a:spcAft>
                <a:spcPct val="30000"/>
              </a:spcAft>
              <a:buClr>
                <a:srgbClr val="66FF33"/>
              </a:buClr>
              <a:buFontTx/>
              <a:buAutoNum type="arabicPeriod"/>
            </a:pPr>
            <a:r>
              <a:rPr lang="tr-TR" sz="3400" b="1" i="1" dirty="0" smtClean="0"/>
              <a:t>İlaçlar ve kimyasallar tablosu’ </a:t>
            </a:r>
            <a:r>
              <a:rPr lang="tr-TR" sz="3400" b="1" dirty="0" err="1" smtClean="0"/>
              <a:t>ndan</a:t>
            </a:r>
            <a:r>
              <a:rPr lang="tr-TR" sz="3400" b="1" dirty="0" smtClean="0"/>
              <a:t> ilacın ismine bakın ve son sütundan kodunu seçin – bu dış sebep kodudur.</a:t>
            </a:r>
          </a:p>
          <a:p>
            <a:pPr marL="533400" indent="-533400">
              <a:lnSpc>
                <a:spcPct val="90000"/>
              </a:lnSpc>
              <a:spcBef>
                <a:spcPct val="40000"/>
              </a:spcBef>
              <a:spcAft>
                <a:spcPct val="30000"/>
              </a:spcAft>
              <a:buClr>
                <a:srgbClr val="66FF33"/>
              </a:buClr>
              <a:buFontTx/>
              <a:buAutoNum type="arabicPeriod"/>
            </a:pPr>
            <a:r>
              <a:rPr lang="tr-TR" sz="3400" dirty="0" smtClean="0"/>
              <a:t>Herhangi bir açıklama notu için kontrol amacıyla  Tablo Liste’deki kodlara bakın.</a:t>
            </a:r>
          </a:p>
          <a:p>
            <a:pPr marL="533400" indent="-533400">
              <a:lnSpc>
                <a:spcPct val="90000"/>
              </a:lnSpc>
              <a:spcBef>
                <a:spcPct val="40000"/>
              </a:spcBef>
              <a:spcAft>
                <a:spcPct val="30000"/>
              </a:spcAft>
              <a:buClr>
                <a:srgbClr val="66FF33"/>
              </a:buClr>
              <a:buFontTx/>
              <a:buAutoNum type="arabicPeriod"/>
            </a:pPr>
            <a:r>
              <a:rPr lang="tr-TR" sz="3400" b="1" dirty="0" smtClean="0"/>
              <a:t>Y92 kategorisinden meydana geldiği yer kodunu seçin </a:t>
            </a:r>
            <a:r>
              <a:rPr lang="tr-TR" sz="3400" dirty="0" smtClean="0"/>
              <a:t>(</a:t>
            </a:r>
            <a:r>
              <a:rPr lang="tr-TR" sz="3400" dirty="0" err="1" smtClean="0"/>
              <a:t>advers</a:t>
            </a:r>
            <a:r>
              <a:rPr lang="tr-TR" sz="3400" dirty="0" smtClean="0"/>
              <a:t> etkiler için hiçbir eylem kodu gerekmez)</a:t>
            </a:r>
            <a:endParaRPr lang="tr-TR" sz="3400" i="1" dirty="0" smtClean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D00A-C276-4580-9154-54C1CBA22224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Zehirlenme ve </a:t>
            </a:r>
            <a:r>
              <a:rPr lang="tr-TR" dirty="0" err="1" smtClean="0">
                <a:solidFill>
                  <a:srgbClr val="FF0000"/>
                </a:solidFill>
              </a:rPr>
              <a:t>Advers</a:t>
            </a:r>
            <a:r>
              <a:rPr lang="tr-TR" dirty="0" smtClean="0">
                <a:solidFill>
                  <a:srgbClr val="FF0000"/>
                </a:solidFill>
              </a:rPr>
              <a:t> Etkiler İçin Olayın Meydana Geldiği Yer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5221560"/>
          </a:xfrm>
        </p:spPr>
        <p:txBody>
          <a:bodyPr/>
          <a:lstStyle/>
          <a:p>
            <a:pPr lvl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/>
              <a:t>İlacın sağlık kuruluşundan alındığı varsayılabildiği için, </a:t>
            </a:r>
            <a:r>
              <a:rPr lang="tr-TR" dirty="0" err="1" smtClean="0"/>
              <a:t>advers</a:t>
            </a:r>
            <a:r>
              <a:rPr lang="tr-TR" dirty="0" smtClean="0"/>
              <a:t> etkiler için meydana geldiği yer kodu daima </a:t>
            </a:r>
            <a:r>
              <a:rPr lang="tr-TR" dirty="0" smtClean="0">
                <a:solidFill>
                  <a:srgbClr val="FF0000"/>
                </a:solidFill>
              </a:rPr>
              <a:t>Y92.22 </a:t>
            </a:r>
            <a:r>
              <a:rPr lang="tr-TR" i="1" dirty="0" smtClean="0">
                <a:solidFill>
                  <a:srgbClr val="FF0000"/>
                </a:solidFill>
              </a:rPr>
              <a:t>Sağlık hizmeti bölgesi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/>
              <a:t>dir</a:t>
            </a:r>
            <a:r>
              <a:rPr lang="tr-TR" dirty="0" smtClean="0"/>
              <a:t>.</a:t>
            </a:r>
          </a:p>
          <a:p>
            <a:pPr lvl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/>
              <a:t>İlaçlara bağlı zehirlenmeler için meydana geldiği yer kodu, zehirlenmenin nerede meydana geldiğine göre değişir (ev, hastane), çünkü sağlık kuruluşu üzerinden alınmamış olabilir.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5949280"/>
            <a:ext cx="2411288" cy="772195"/>
          </a:xfrm>
        </p:spPr>
        <p:txBody>
          <a:bodyPr/>
          <a:lstStyle/>
          <a:p>
            <a:r>
              <a:rPr lang="tr-TR" sz="1800" dirty="0" smtClean="0">
                <a:solidFill>
                  <a:schemeClr val="tx1"/>
                </a:solidFill>
              </a:rPr>
              <a:t>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702</TotalTime>
  <Words>2269</Words>
  <Application>Microsoft Office PowerPoint</Application>
  <PresentationFormat>Ekran Gösterisi (4:3)</PresentationFormat>
  <Paragraphs>238</Paragraphs>
  <Slides>31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31</vt:i4>
      </vt:variant>
    </vt:vector>
  </HeadingPairs>
  <TitlesOfParts>
    <vt:vector size="37" baseType="lpstr">
      <vt:lpstr>Calibri</vt:lpstr>
      <vt:lpstr>Gill Sans MT</vt:lpstr>
      <vt:lpstr>Verdana</vt:lpstr>
      <vt:lpstr>Wingdings</vt:lpstr>
      <vt:lpstr>Wingdings 2</vt:lpstr>
      <vt:lpstr>Gündönümü</vt:lpstr>
      <vt:lpstr>   YARALANMA, ZEHİRLENME VE DIŞ NEDENLERİ</vt:lpstr>
      <vt:lpstr>Zehirlenme (1901)</vt:lpstr>
      <vt:lpstr>PowerPoint Sunusu</vt:lpstr>
      <vt:lpstr>İlaçların Ters Etkisi (1902)</vt:lpstr>
      <vt:lpstr>PowerPoint Sunusu</vt:lpstr>
      <vt:lpstr>Reçetesiz bir ilaçla birlikte alınan reçeteli ilaç</vt:lpstr>
      <vt:lpstr>PowerPoint Sunusu</vt:lpstr>
      <vt:lpstr>Advers Etkileri Kodlamada Adımlar</vt:lpstr>
      <vt:lpstr>Zehirlenme ve Advers Etkiler İçin Olayın Meydana Geldiği Yer</vt:lpstr>
      <vt:lpstr>Zehirlenmenin Dış Sebepleri</vt:lpstr>
      <vt:lpstr>Zehirlenme ve Yaralanmalar – İstem Göstergesi (ACS 2005)</vt:lpstr>
      <vt:lpstr>Zehirlenmeyi Kodlamada Adımlar</vt:lpstr>
      <vt:lpstr>Girişim Komplikasyonları (1904)</vt:lpstr>
      <vt:lpstr>PowerPoint Sunusu</vt:lpstr>
      <vt:lpstr>Sekel</vt:lpstr>
      <vt:lpstr> İstenmeyen olayların sınıflandırılması</vt:lpstr>
      <vt:lpstr>PowerPoint Sunusu</vt:lpstr>
      <vt:lpstr>PowerPoint Sunusu</vt:lpstr>
      <vt:lpstr>PowerPoint Sunusu</vt:lpstr>
      <vt:lpstr>PowerPoint Sunusu</vt:lpstr>
      <vt:lpstr>Cerrahi bakım komplikasyonları sekelinin sınıflandırılması</vt:lpstr>
      <vt:lpstr>Kapalı Kafa Yaralanması / Bilinç Kaybı / Konküzyon (1905)</vt:lpstr>
      <vt:lpstr>PowerPoint Sunusu</vt:lpstr>
      <vt:lpstr>Kafa yaralanması ile ilgili olmayan koma</vt:lpstr>
      <vt:lpstr>Çok Sayıda Zedelenme (1907)</vt:lpstr>
      <vt:lpstr>PowerPoint Sunusu</vt:lpstr>
      <vt:lpstr>PowerPoint Sunusu</vt:lpstr>
      <vt:lpstr>Taşıma Kazaları (V01-V99)</vt:lpstr>
      <vt:lpstr>Taşıma Kazaları İçin Kodların Yerleşimi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5.Gün YARALANMA, ZEHİRLENME VE DIŞ NEDENLERİN BAZI SONUÇLARI</dc:title>
  <dc:creator>TIG</dc:creator>
  <cp:lastModifiedBy>Zeynep Köksal</cp:lastModifiedBy>
  <cp:revision>97</cp:revision>
  <dcterms:created xsi:type="dcterms:W3CDTF">2011-03-10T11:24:49Z</dcterms:created>
  <dcterms:modified xsi:type="dcterms:W3CDTF">2018-03-08T20:04:58Z</dcterms:modified>
</cp:coreProperties>
</file>