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38EB8AE-D92A-4190-94D0-F8D8BC8D7E60}"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153130-542F-4DE5-8C94-DDD91C4B8216}" type="slidenum">
              <a:rPr lang="tr-TR" smtClean="0"/>
              <a:t>‹#›</a:t>
            </a:fld>
            <a:endParaRPr lang="tr-TR"/>
          </a:p>
        </p:txBody>
      </p:sp>
    </p:spTree>
    <p:extLst>
      <p:ext uri="{BB962C8B-B14F-4D97-AF65-F5344CB8AC3E}">
        <p14:creationId xmlns:p14="http://schemas.microsoft.com/office/powerpoint/2010/main" val="2705556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8EB8AE-D92A-4190-94D0-F8D8BC8D7E60}"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153130-542F-4DE5-8C94-DDD91C4B8216}" type="slidenum">
              <a:rPr lang="tr-TR" smtClean="0"/>
              <a:t>‹#›</a:t>
            </a:fld>
            <a:endParaRPr lang="tr-TR"/>
          </a:p>
        </p:txBody>
      </p:sp>
    </p:spTree>
    <p:extLst>
      <p:ext uri="{BB962C8B-B14F-4D97-AF65-F5344CB8AC3E}">
        <p14:creationId xmlns:p14="http://schemas.microsoft.com/office/powerpoint/2010/main" val="3251780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8EB8AE-D92A-4190-94D0-F8D8BC8D7E60}"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153130-542F-4DE5-8C94-DDD91C4B8216}" type="slidenum">
              <a:rPr lang="tr-TR" smtClean="0"/>
              <a:t>‹#›</a:t>
            </a:fld>
            <a:endParaRPr lang="tr-TR"/>
          </a:p>
        </p:txBody>
      </p:sp>
    </p:spTree>
    <p:extLst>
      <p:ext uri="{BB962C8B-B14F-4D97-AF65-F5344CB8AC3E}">
        <p14:creationId xmlns:p14="http://schemas.microsoft.com/office/powerpoint/2010/main" val="3344710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8EB8AE-D92A-4190-94D0-F8D8BC8D7E60}"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153130-542F-4DE5-8C94-DDD91C4B8216}" type="slidenum">
              <a:rPr lang="tr-TR" smtClean="0"/>
              <a:t>‹#›</a:t>
            </a:fld>
            <a:endParaRPr lang="tr-TR"/>
          </a:p>
        </p:txBody>
      </p:sp>
    </p:spTree>
    <p:extLst>
      <p:ext uri="{BB962C8B-B14F-4D97-AF65-F5344CB8AC3E}">
        <p14:creationId xmlns:p14="http://schemas.microsoft.com/office/powerpoint/2010/main" val="1853980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38EB8AE-D92A-4190-94D0-F8D8BC8D7E60}"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153130-542F-4DE5-8C94-DDD91C4B8216}" type="slidenum">
              <a:rPr lang="tr-TR" smtClean="0"/>
              <a:t>‹#›</a:t>
            </a:fld>
            <a:endParaRPr lang="tr-TR"/>
          </a:p>
        </p:txBody>
      </p:sp>
    </p:spTree>
    <p:extLst>
      <p:ext uri="{BB962C8B-B14F-4D97-AF65-F5344CB8AC3E}">
        <p14:creationId xmlns:p14="http://schemas.microsoft.com/office/powerpoint/2010/main" val="1164116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38EB8AE-D92A-4190-94D0-F8D8BC8D7E60}"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153130-542F-4DE5-8C94-DDD91C4B8216}" type="slidenum">
              <a:rPr lang="tr-TR" smtClean="0"/>
              <a:t>‹#›</a:t>
            </a:fld>
            <a:endParaRPr lang="tr-TR"/>
          </a:p>
        </p:txBody>
      </p:sp>
    </p:spTree>
    <p:extLst>
      <p:ext uri="{BB962C8B-B14F-4D97-AF65-F5344CB8AC3E}">
        <p14:creationId xmlns:p14="http://schemas.microsoft.com/office/powerpoint/2010/main" val="2062576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38EB8AE-D92A-4190-94D0-F8D8BC8D7E60}"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9153130-542F-4DE5-8C94-DDD91C4B8216}" type="slidenum">
              <a:rPr lang="tr-TR" smtClean="0"/>
              <a:t>‹#›</a:t>
            </a:fld>
            <a:endParaRPr lang="tr-TR"/>
          </a:p>
        </p:txBody>
      </p:sp>
    </p:spTree>
    <p:extLst>
      <p:ext uri="{BB962C8B-B14F-4D97-AF65-F5344CB8AC3E}">
        <p14:creationId xmlns:p14="http://schemas.microsoft.com/office/powerpoint/2010/main" val="26497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38EB8AE-D92A-4190-94D0-F8D8BC8D7E60}"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9153130-542F-4DE5-8C94-DDD91C4B8216}" type="slidenum">
              <a:rPr lang="tr-TR" smtClean="0"/>
              <a:t>‹#›</a:t>
            </a:fld>
            <a:endParaRPr lang="tr-TR"/>
          </a:p>
        </p:txBody>
      </p:sp>
    </p:spTree>
    <p:extLst>
      <p:ext uri="{BB962C8B-B14F-4D97-AF65-F5344CB8AC3E}">
        <p14:creationId xmlns:p14="http://schemas.microsoft.com/office/powerpoint/2010/main" val="858585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38EB8AE-D92A-4190-94D0-F8D8BC8D7E60}"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9153130-542F-4DE5-8C94-DDD91C4B8216}" type="slidenum">
              <a:rPr lang="tr-TR" smtClean="0"/>
              <a:t>‹#›</a:t>
            </a:fld>
            <a:endParaRPr lang="tr-TR"/>
          </a:p>
        </p:txBody>
      </p:sp>
    </p:spTree>
    <p:extLst>
      <p:ext uri="{BB962C8B-B14F-4D97-AF65-F5344CB8AC3E}">
        <p14:creationId xmlns:p14="http://schemas.microsoft.com/office/powerpoint/2010/main" val="198987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38EB8AE-D92A-4190-94D0-F8D8BC8D7E60}"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153130-542F-4DE5-8C94-DDD91C4B8216}" type="slidenum">
              <a:rPr lang="tr-TR" smtClean="0"/>
              <a:t>‹#›</a:t>
            </a:fld>
            <a:endParaRPr lang="tr-TR"/>
          </a:p>
        </p:txBody>
      </p:sp>
    </p:spTree>
    <p:extLst>
      <p:ext uri="{BB962C8B-B14F-4D97-AF65-F5344CB8AC3E}">
        <p14:creationId xmlns:p14="http://schemas.microsoft.com/office/powerpoint/2010/main" val="2789100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38EB8AE-D92A-4190-94D0-F8D8BC8D7E60}"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153130-542F-4DE5-8C94-DDD91C4B8216}" type="slidenum">
              <a:rPr lang="tr-TR" smtClean="0"/>
              <a:t>‹#›</a:t>
            </a:fld>
            <a:endParaRPr lang="tr-TR"/>
          </a:p>
        </p:txBody>
      </p:sp>
    </p:spTree>
    <p:extLst>
      <p:ext uri="{BB962C8B-B14F-4D97-AF65-F5344CB8AC3E}">
        <p14:creationId xmlns:p14="http://schemas.microsoft.com/office/powerpoint/2010/main" val="1341479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EB8AE-D92A-4190-94D0-F8D8BC8D7E60}"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153130-542F-4DE5-8C94-DDD91C4B8216}" type="slidenum">
              <a:rPr lang="tr-TR" smtClean="0"/>
              <a:t>‹#›</a:t>
            </a:fld>
            <a:endParaRPr lang="tr-TR"/>
          </a:p>
        </p:txBody>
      </p:sp>
    </p:spTree>
    <p:extLst>
      <p:ext uri="{BB962C8B-B14F-4D97-AF65-F5344CB8AC3E}">
        <p14:creationId xmlns:p14="http://schemas.microsoft.com/office/powerpoint/2010/main" val="1829460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12. Hafta</a:t>
            </a:r>
            <a:endParaRPr lang="tr-TR" dirty="0"/>
          </a:p>
        </p:txBody>
      </p:sp>
      <p:sp>
        <p:nvSpPr>
          <p:cNvPr id="3" name="Alt Başlık 2"/>
          <p:cNvSpPr>
            <a:spLocks noGrp="1"/>
          </p:cNvSpPr>
          <p:nvPr>
            <p:ph type="subTitle" idx="1"/>
          </p:nvPr>
        </p:nvSpPr>
        <p:spPr/>
        <p:txBody>
          <a:bodyPr/>
          <a:lstStyle/>
          <a:p>
            <a:r>
              <a:rPr lang="tr-TR" dirty="0" smtClean="0"/>
              <a:t>Mirza </a:t>
            </a:r>
            <a:r>
              <a:rPr lang="tr-TR" dirty="0" err="1" smtClean="0"/>
              <a:t>Esedullah</a:t>
            </a:r>
            <a:r>
              <a:rPr lang="tr-TR" dirty="0" smtClean="0"/>
              <a:t> Han </a:t>
            </a:r>
            <a:r>
              <a:rPr lang="tr-TR" dirty="0" err="1" smtClean="0"/>
              <a:t>Galib</a:t>
            </a:r>
            <a:endParaRPr lang="tr-TR" dirty="0"/>
          </a:p>
        </p:txBody>
      </p:sp>
    </p:spTree>
    <p:extLst>
      <p:ext uri="{BB962C8B-B14F-4D97-AF65-F5344CB8AC3E}">
        <p14:creationId xmlns:p14="http://schemas.microsoft.com/office/powerpoint/2010/main" val="1680667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i="1" dirty="0"/>
              <a:t>Mirza </a:t>
            </a:r>
            <a:r>
              <a:rPr lang="tr-TR" b="1" i="1" dirty="0" err="1"/>
              <a:t>Esedullah</a:t>
            </a:r>
            <a:r>
              <a:rPr lang="tr-TR" b="1" i="1" dirty="0"/>
              <a:t> Han </a:t>
            </a:r>
            <a:r>
              <a:rPr lang="tr-TR" b="1" i="1" dirty="0" err="1"/>
              <a:t>Galib</a:t>
            </a:r>
            <a:r>
              <a:rPr lang="tr-TR" b="1" i="1" dirty="0"/>
              <a:t> (1797-1869)</a:t>
            </a:r>
            <a:endParaRPr lang="tr-TR" dirty="0"/>
          </a:p>
          <a:p>
            <a:r>
              <a:rPr lang="tr-TR" dirty="0"/>
              <a:t>     Urdu edebiyat tarihçileri bu dilde gerçek anlamda çağdaş-yeni nesrin </a:t>
            </a:r>
            <a:r>
              <a:rPr lang="tr-TR" dirty="0" err="1"/>
              <a:t>Galib</a:t>
            </a:r>
            <a:r>
              <a:rPr lang="tr-TR" dirty="0"/>
              <a:t> ve </a:t>
            </a:r>
            <a:r>
              <a:rPr lang="tr-TR" dirty="0" err="1"/>
              <a:t>Sir</a:t>
            </a:r>
            <a:r>
              <a:rPr lang="tr-TR" dirty="0"/>
              <a:t> </a:t>
            </a:r>
            <a:r>
              <a:rPr lang="tr-TR" dirty="0" err="1"/>
              <a:t>Seyyid</a:t>
            </a:r>
            <a:r>
              <a:rPr lang="tr-TR" dirty="0"/>
              <a:t> </a:t>
            </a:r>
            <a:r>
              <a:rPr lang="tr-TR" dirty="0" err="1"/>
              <a:t>Ahmed</a:t>
            </a:r>
            <a:r>
              <a:rPr lang="tr-TR" dirty="0"/>
              <a:t> Han’la XIX. yüzyılda başladığını savunurlar</a:t>
            </a:r>
            <a:r>
              <a:rPr lang="tr-TR" dirty="0" smtClean="0"/>
              <a:t>.</a:t>
            </a:r>
          </a:p>
          <a:p>
            <a:r>
              <a:rPr lang="tr-TR" dirty="0" smtClean="0"/>
              <a:t> </a:t>
            </a:r>
            <a:r>
              <a:rPr lang="tr-TR" dirty="0" err="1"/>
              <a:t>Galib</a:t>
            </a:r>
            <a:r>
              <a:rPr lang="tr-TR" dirty="0"/>
              <a:t> 1850’lerden sonra Urdu dilinde kaleme aldığı mektuplarıyla düşüncelerin sade bir şekilde anlatılabileceğini kanıtlıyordu. </a:t>
            </a:r>
            <a:endParaRPr lang="tr-TR" dirty="0" smtClean="0"/>
          </a:p>
          <a:p>
            <a:r>
              <a:rPr lang="tr-TR" dirty="0" smtClean="0"/>
              <a:t>Bu </a:t>
            </a:r>
            <a:r>
              <a:rPr lang="tr-TR" dirty="0"/>
              <a:t>o güne dek görülmedik bir şeydi. Dilini Arapça ve </a:t>
            </a:r>
            <a:r>
              <a:rPr lang="tr-TR" dirty="0" err="1"/>
              <a:t>Farsça’dan</a:t>
            </a:r>
            <a:r>
              <a:rPr lang="tr-TR" dirty="0"/>
              <a:t> mümkün olduğunca arındırarak kolayca anlaşılabilmesine özen göstermiştir. Mektuplarını nesir şeklinde bir kitap aracılığıyla okuyuculara sunmamıştır. </a:t>
            </a:r>
            <a:endParaRPr lang="tr-TR" dirty="0" smtClean="0"/>
          </a:p>
          <a:p>
            <a:r>
              <a:rPr lang="tr-TR" dirty="0" smtClean="0"/>
              <a:t>Ancak </a:t>
            </a:r>
            <a:r>
              <a:rPr lang="tr-TR" dirty="0"/>
              <a:t>mektupları değişik adlar altında ve derleme biçiminde bir araya getirilmişti. Böylece nesirde başlattığı devrim niteliğindeki sade dile tanık olmamız kolaylaşmıştır</a:t>
            </a:r>
            <a:r>
              <a:rPr lang="tr-TR" dirty="0" smtClean="0"/>
              <a:t>.</a:t>
            </a:r>
          </a:p>
          <a:p>
            <a:r>
              <a:rPr lang="tr-TR" dirty="0" smtClean="0"/>
              <a:t> </a:t>
            </a:r>
            <a:r>
              <a:rPr lang="tr-TR" dirty="0"/>
              <a:t>‘‘Mektupları, hem üslup ve içerik bakımından zengindir, hem de sayı bakımından çok fazladır. İyimser bir tahmine göre </a:t>
            </a:r>
            <a:r>
              <a:rPr lang="tr-TR" dirty="0" err="1"/>
              <a:t>Galib’in</a:t>
            </a:r>
            <a:r>
              <a:rPr lang="tr-TR" dirty="0"/>
              <a:t> 600’den fazla mektup yazdığı belirtilmektedir. Özellikle 1857 ayaklanmasının ardından Delhi’nin viraneye dönmesinden sonraki yapayalnız kaldığı dönemde </a:t>
            </a:r>
            <a:r>
              <a:rPr lang="tr-TR" dirty="0" err="1"/>
              <a:t>Galib</a:t>
            </a:r>
            <a:r>
              <a:rPr lang="tr-TR" dirty="0"/>
              <a:t>, daha çok mektup yazmakla meşgul olmuştur</a:t>
            </a:r>
            <a:r>
              <a:rPr lang="tr-TR" dirty="0" smtClean="0"/>
              <a:t>.’’</a:t>
            </a:r>
            <a:endParaRPr lang="tr-TR" dirty="0"/>
          </a:p>
        </p:txBody>
      </p:sp>
    </p:spTree>
    <p:extLst>
      <p:ext uri="{BB962C8B-B14F-4D97-AF65-F5344CB8AC3E}">
        <p14:creationId xmlns:p14="http://schemas.microsoft.com/office/powerpoint/2010/main" val="1234846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 </a:t>
            </a:r>
            <a:r>
              <a:rPr lang="tr-TR" dirty="0" err="1" smtClean="0"/>
              <a:t>Galib’in</a:t>
            </a:r>
            <a:r>
              <a:rPr lang="tr-TR" dirty="0" smtClean="0"/>
              <a:t> mektupları yenilikçi anlatımı, sözcükleri kullanmadaki yaratıcılık gibi özellikleri taşıması açısından yeni Urdu nesrine liderlik yapan bir tür olmuştur. </a:t>
            </a:r>
          </a:p>
          <a:p>
            <a:r>
              <a:rPr lang="tr-TR" dirty="0" smtClean="0"/>
              <a:t>Gazellerinde yarattığı olağanüstü ince hiciv sanatı mektuplarında da kendini belli eder. Kendinden sonraki kuşaklara engin bir ufuk açmış onların bu dille edebiyatlarında nasıl bir yol izleyeceklerini göstermiştir.</a:t>
            </a:r>
          </a:p>
          <a:p>
            <a:r>
              <a:rPr lang="tr-TR" dirty="0" smtClean="0"/>
              <a:t> Mektupları Urdu yeni nesir türünün biricik örnekleridir. Delhi’yle ilgili yazdıklarıysa şehrin o dönemine ait tarihi portresini yansıtır.</a:t>
            </a:r>
          </a:p>
          <a:p>
            <a:r>
              <a:rPr lang="tr-TR" dirty="0" smtClean="0"/>
              <a:t>     </a:t>
            </a:r>
            <a:r>
              <a:rPr lang="tr-TR" dirty="0" err="1" smtClean="0"/>
              <a:t>Galib</a:t>
            </a:r>
            <a:r>
              <a:rPr lang="tr-TR" dirty="0" smtClean="0"/>
              <a:t> nesirde kullanılan ağır ve anlaşılması güç sözcükler, teşbih, istiare, deyim vb. kullanmaktan kaçınmıştı. Oysa bunlar mektuplar da dahil olmak üzere o dönem edebiyatında çok beğenilen anlatım özellikleriydi. </a:t>
            </a:r>
          </a:p>
          <a:p>
            <a:r>
              <a:rPr lang="tr-TR" dirty="0" smtClean="0"/>
              <a:t>Sade tarzın güzelliğini ve de edebi olabileceğini mektuplarıyla kabul ettiren </a:t>
            </a:r>
            <a:r>
              <a:rPr lang="tr-TR" dirty="0" err="1" smtClean="0"/>
              <a:t>Galib</a:t>
            </a:r>
            <a:r>
              <a:rPr lang="tr-TR" dirty="0" smtClean="0"/>
              <a:t> olağanüstü bir şair oluşunun etkisiyle nesrini </a:t>
            </a:r>
            <a:r>
              <a:rPr lang="tr-TR" dirty="0" err="1" smtClean="0"/>
              <a:t>şiirselleştirmişti</a:t>
            </a:r>
            <a:r>
              <a:rPr lang="tr-TR" dirty="0" smtClean="0"/>
              <a:t>. Bazen kendisine dostlarının gönderdiği şiirler hakkında görüş bildirir ya da düzeltme yapardı. </a:t>
            </a:r>
            <a:r>
              <a:rPr lang="tr-TR" dirty="0" err="1" smtClean="0"/>
              <a:t>Gulam</a:t>
            </a:r>
            <a:r>
              <a:rPr lang="tr-TR" dirty="0" smtClean="0"/>
              <a:t> Hüseyin </a:t>
            </a:r>
            <a:r>
              <a:rPr lang="tr-TR" dirty="0" err="1" smtClean="0"/>
              <a:t>Kadr</a:t>
            </a:r>
            <a:r>
              <a:rPr lang="tr-TR" dirty="0" smtClean="0"/>
              <a:t> </a:t>
            </a:r>
            <a:r>
              <a:rPr lang="tr-TR" dirty="0" err="1" smtClean="0"/>
              <a:t>Bilgrami’ye</a:t>
            </a:r>
            <a:r>
              <a:rPr lang="tr-TR" dirty="0" smtClean="0"/>
              <a:t> hitaben yazdığı mektuplardan biri şöyledir:</a:t>
            </a:r>
          </a:p>
          <a:p>
            <a:r>
              <a:rPr lang="tr-TR" dirty="0" smtClean="0"/>
              <a:t>.</a:t>
            </a:r>
            <a:endParaRPr lang="tr-TR" dirty="0"/>
          </a:p>
        </p:txBody>
      </p:sp>
    </p:spTree>
    <p:extLst>
      <p:ext uri="{BB962C8B-B14F-4D97-AF65-F5344CB8AC3E}">
        <p14:creationId xmlns:p14="http://schemas.microsoft.com/office/powerpoint/2010/main" val="3438445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 ‘‘Efendi,</a:t>
            </a:r>
          </a:p>
          <a:p>
            <a:r>
              <a:rPr lang="tr-TR" dirty="0" smtClean="0"/>
              <a:t>       Vallahi ! Senden bu mektuptan başka hiçbir mektup gelmedi. Nasıl dört mektup gönderdin ? Niçin uyduruyorsun ?Burada da pulun üstüne yazı yazmak yasak. En iyisi taraflar mektup parası göndersin ve bu hikaye bitsin. Berhudar Mirza Abbas’ın tayininin çıktığını çok önceden duymuştum ama nereye gittiği malum değildi.</a:t>
            </a:r>
          </a:p>
          <a:p>
            <a:r>
              <a:rPr lang="tr-TR" dirty="0" smtClean="0"/>
              <a:t>     Şimdi öğrendim ki sana komşu gelmiş. Onunla görüş. Allah ona cesaret versin. </a:t>
            </a:r>
            <a:r>
              <a:rPr lang="tr-TR" dirty="0" err="1" smtClean="0"/>
              <a:t>Matl’a’da</a:t>
            </a:r>
            <a:r>
              <a:rPr lang="tr-TR" dirty="0" smtClean="0"/>
              <a:t> isim yazma geleneği yoktur. Mir’in mahlası ayrı bir suret taşır. ‘</a:t>
            </a:r>
            <a:r>
              <a:rPr lang="tr-TR" dirty="0" err="1" smtClean="0"/>
              <a:t>Mirci</a:t>
            </a:r>
            <a:r>
              <a:rPr lang="tr-TR" dirty="0" smtClean="0"/>
              <a:t>’ ve ‘Mir </a:t>
            </a:r>
            <a:r>
              <a:rPr lang="tr-TR" dirty="0" err="1" smtClean="0"/>
              <a:t>Sahib</a:t>
            </a:r>
            <a:r>
              <a:rPr lang="tr-TR" dirty="0" smtClean="0"/>
              <a:t>’ derken kendisini yazar başkasının bu yeni adeti taklit etmemesi gerekir.</a:t>
            </a:r>
          </a:p>
          <a:p>
            <a:r>
              <a:rPr lang="tr-TR" dirty="0" smtClean="0"/>
              <a:t>     </a:t>
            </a:r>
            <a:r>
              <a:rPr lang="tr-TR" dirty="0" err="1" smtClean="0"/>
              <a:t>Galib</a:t>
            </a:r>
            <a:r>
              <a:rPr lang="tr-TR" dirty="0" smtClean="0"/>
              <a:t>, 1862’’</a:t>
            </a:r>
          </a:p>
          <a:p>
            <a:r>
              <a:rPr lang="tr-TR" dirty="0" smtClean="0"/>
              <a:t>         Urdu yeni nesrinin önderi olarak kabul edilen </a:t>
            </a:r>
            <a:r>
              <a:rPr lang="tr-TR" dirty="0" err="1" smtClean="0"/>
              <a:t>Galib’in</a:t>
            </a:r>
            <a:r>
              <a:rPr lang="tr-TR" dirty="0" smtClean="0"/>
              <a:t> mektuplarından anlaşıldığı üzere bunlar belli bir kurgusallığı içeren ürünlerdir.</a:t>
            </a:r>
          </a:p>
          <a:p>
            <a:r>
              <a:rPr lang="tr-TR" dirty="0" smtClean="0"/>
              <a:t>          </a:t>
            </a:r>
            <a:r>
              <a:rPr lang="tr-TR" dirty="0" err="1" smtClean="0"/>
              <a:t>Sir</a:t>
            </a:r>
            <a:r>
              <a:rPr lang="tr-TR" dirty="0" smtClean="0"/>
              <a:t> </a:t>
            </a:r>
            <a:r>
              <a:rPr lang="tr-TR" dirty="0" err="1" smtClean="0"/>
              <a:t>Seyyid</a:t>
            </a:r>
            <a:r>
              <a:rPr lang="tr-TR" dirty="0" smtClean="0"/>
              <a:t> </a:t>
            </a:r>
            <a:r>
              <a:rPr lang="tr-TR" dirty="0" err="1" smtClean="0"/>
              <a:t>Ahmed</a:t>
            </a:r>
            <a:r>
              <a:rPr lang="tr-TR" dirty="0" smtClean="0"/>
              <a:t> Han’ın Urdu nesir türündeki yazıları genellikle ahlaki ve siyasi kaygılar ön planda tutularak kaleme alınmış didaktik ürünlerdi. </a:t>
            </a:r>
            <a:r>
              <a:rPr lang="tr-TR" dirty="0" err="1" smtClean="0"/>
              <a:t>Galib</a:t>
            </a:r>
            <a:r>
              <a:rPr lang="tr-TR" dirty="0" smtClean="0"/>
              <a:t> 1850’lerden sonra Urdu dilini kullanmaya başlamıştır. </a:t>
            </a:r>
            <a:endParaRPr lang="tr-TR" dirty="0"/>
          </a:p>
        </p:txBody>
      </p:sp>
    </p:spTree>
    <p:extLst>
      <p:ext uri="{BB962C8B-B14F-4D97-AF65-F5344CB8AC3E}">
        <p14:creationId xmlns:p14="http://schemas.microsoft.com/office/powerpoint/2010/main" val="2620715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err="1" smtClean="0"/>
              <a:t>Seyyid</a:t>
            </a:r>
            <a:r>
              <a:rPr lang="tr-TR" dirty="0" smtClean="0"/>
              <a:t> </a:t>
            </a:r>
            <a:r>
              <a:rPr lang="tr-TR" dirty="0" err="1" smtClean="0"/>
              <a:t>Ahmed</a:t>
            </a:r>
            <a:r>
              <a:rPr lang="tr-TR" dirty="0" smtClean="0"/>
              <a:t> Han’sa </a:t>
            </a:r>
            <a:r>
              <a:rPr lang="tr-TR" i="1" dirty="0" smtClean="0"/>
              <a:t>Asar-us </a:t>
            </a:r>
            <a:r>
              <a:rPr lang="tr-TR" i="1" dirty="0" err="1" smtClean="0"/>
              <a:t>Sanadid</a:t>
            </a:r>
            <a:r>
              <a:rPr lang="tr-TR" i="1" dirty="0" smtClean="0"/>
              <a:t> </a:t>
            </a:r>
            <a:r>
              <a:rPr lang="tr-TR" dirty="0" smtClean="0"/>
              <a:t>adlı eserini yaklaşık 1846 yılında anlaşılması çok zor olan ağır bir dil kullanarak yazdığı göz önüne alınacak olursa kronolojik açıdan </a:t>
            </a:r>
            <a:r>
              <a:rPr lang="tr-TR" dirty="0" err="1" smtClean="0"/>
              <a:t>Sir</a:t>
            </a:r>
            <a:r>
              <a:rPr lang="tr-TR" dirty="0" smtClean="0"/>
              <a:t> </a:t>
            </a:r>
            <a:r>
              <a:rPr lang="tr-TR" dirty="0" err="1" smtClean="0"/>
              <a:t>Seyyid’i</a:t>
            </a:r>
            <a:r>
              <a:rPr lang="tr-TR" dirty="0" smtClean="0"/>
              <a:t> Urdu dilinde nesri ilk kullanan kişi olarak görmemiz gerekir. </a:t>
            </a:r>
          </a:p>
          <a:p>
            <a:r>
              <a:rPr lang="tr-TR" dirty="0" smtClean="0"/>
              <a:t>Dr. </a:t>
            </a:r>
            <a:r>
              <a:rPr lang="tr-TR" dirty="0" err="1" smtClean="0"/>
              <a:t>Seyyid</a:t>
            </a:r>
            <a:r>
              <a:rPr lang="tr-TR" dirty="0" smtClean="0"/>
              <a:t> Abdullah’ın </a:t>
            </a:r>
            <a:r>
              <a:rPr lang="tr-TR" dirty="0" err="1" smtClean="0"/>
              <a:t>Mumtaz</a:t>
            </a:r>
            <a:r>
              <a:rPr lang="tr-TR" dirty="0" smtClean="0"/>
              <a:t> </a:t>
            </a:r>
            <a:r>
              <a:rPr lang="tr-TR" dirty="0" err="1" smtClean="0"/>
              <a:t>Manglori</a:t>
            </a:r>
            <a:r>
              <a:rPr lang="tr-TR" dirty="0" smtClean="0"/>
              <a:t> tarafından bir araya getirilmiş ve yayımlanmış ders notlarında bu konuyu açıklıkla görürüz: ‘’19. Yüzyılda nesir </a:t>
            </a:r>
            <a:r>
              <a:rPr lang="tr-TR" dirty="0" err="1" smtClean="0"/>
              <a:t>Galib’den</a:t>
            </a:r>
            <a:r>
              <a:rPr lang="tr-TR" dirty="0" smtClean="0"/>
              <a:t> önce </a:t>
            </a:r>
            <a:r>
              <a:rPr lang="tr-TR" dirty="0" err="1" smtClean="0"/>
              <a:t>Sir</a:t>
            </a:r>
            <a:r>
              <a:rPr lang="tr-TR" dirty="0" smtClean="0"/>
              <a:t> </a:t>
            </a:r>
            <a:r>
              <a:rPr lang="tr-TR" dirty="0" err="1" smtClean="0"/>
              <a:t>Seyyid’le</a:t>
            </a:r>
            <a:r>
              <a:rPr lang="tr-TR" dirty="0" smtClean="0"/>
              <a:t> başlamıştır. </a:t>
            </a:r>
          </a:p>
          <a:p>
            <a:r>
              <a:rPr lang="tr-TR" dirty="0" err="1" smtClean="0"/>
              <a:t>Sir</a:t>
            </a:r>
            <a:r>
              <a:rPr lang="tr-TR" dirty="0" smtClean="0"/>
              <a:t> </a:t>
            </a:r>
            <a:r>
              <a:rPr lang="tr-TR" dirty="0" err="1" smtClean="0"/>
              <a:t>Seyyid’in</a:t>
            </a:r>
            <a:r>
              <a:rPr lang="tr-TR" dirty="0" smtClean="0"/>
              <a:t> kardeşi </a:t>
            </a:r>
            <a:r>
              <a:rPr lang="tr-TR" dirty="0" err="1" smtClean="0"/>
              <a:t>Seyyid</a:t>
            </a:r>
            <a:r>
              <a:rPr lang="tr-TR" dirty="0" smtClean="0"/>
              <a:t> Muhammed 1842’de </a:t>
            </a:r>
            <a:r>
              <a:rPr lang="tr-TR" i="1" dirty="0" err="1" smtClean="0"/>
              <a:t>Seyyid-ul</a:t>
            </a:r>
            <a:r>
              <a:rPr lang="tr-TR" i="1" dirty="0" smtClean="0"/>
              <a:t> </a:t>
            </a:r>
            <a:r>
              <a:rPr lang="tr-TR" i="1" dirty="0" err="1" smtClean="0"/>
              <a:t>Ahbar</a:t>
            </a:r>
            <a:r>
              <a:rPr lang="tr-TR" i="1" dirty="0" smtClean="0"/>
              <a:t> </a:t>
            </a:r>
            <a:r>
              <a:rPr lang="tr-TR" dirty="0" smtClean="0"/>
              <a:t>adında bir gazete çıkarmıştı. Bu gazetede </a:t>
            </a:r>
            <a:r>
              <a:rPr lang="tr-TR" dirty="0" err="1" smtClean="0"/>
              <a:t>Sir</a:t>
            </a:r>
            <a:r>
              <a:rPr lang="tr-TR" dirty="0" smtClean="0"/>
              <a:t> </a:t>
            </a:r>
            <a:r>
              <a:rPr lang="tr-TR" dirty="0" err="1" smtClean="0"/>
              <a:t>Seyyid</a:t>
            </a:r>
            <a:r>
              <a:rPr lang="tr-TR" dirty="0" smtClean="0"/>
              <a:t> Farsça dışında Urdu dilinde de yazılar yazmaktaydı… </a:t>
            </a:r>
            <a:r>
              <a:rPr lang="tr-TR" dirty="0" err="1" smtClean="0"/>
              <a:t>Sir</a:t>
            </a:r>
            <a:r>
              <a:rPr lang="tr-TR" dirty="0" smtClean="0"/>
              <a:t> </a:t>
            </a:r>
            <a:r>
              <a:rPr lang="tr-TR" dirty="0" err="1" smtClean="0"/>
              <a:t>Seyyid</a:t>
            </a:r>
            <a:r>
              <a:rPr lang="tr-TR" dirty="0" smtClean="0"/>
              <a:t>  </a:t>
            </a:r>
            <a:r>
              <a:rPr lang="tr-TR" i="1" dirty="0" smtClean="0"/>
              <a:t>Asar-us </a:t>
            </a:r>
            <a:r>
              <a:rPr lang="tr-TR" i="1" dirty="0" err="1" smtClean="0"/>
              <a:t>Sanadid’</a:t>
            </a:r>
            <a:r>
              <a:rPr lang="tr-TR" dirty="0" err="1" smtClean="0"/>
              <a:t>i</a:t>
            </a:r>
            <a:r>
              <a:rPr lang="tr-TR" dirty="0" smtClean="0"/>
              <a:t> 1845-46 yılları arasında Urdu dilinde yazmıştı. Bu bakımdan da </a:t>
            </a:r>
            <a:r>
              <a:rPr lang="tr-TR" dirty="0" err="1" smtClean="0"/>
              <a:t>Sir</a:t>
            </a:r>
            <a:r>
              <a:rPr lang="tr-TR" dirty="0" smtClean="0"/>
              <a:t> </a:t>
            </a:r>
            <a:r>
              <a:rPr lang="tr-TR" dirty="0" err="1" smtClean="0"/>
              <a:t>Seyyid</a:t>
            </a:r>
            <a:r>
              <a:rPr lang="tr-TR" dirty="0" smtClean="0"/>
              <a:t> </a:t>
            </a:r>
            <a:r>
              <a:rPr lang="tr-TR" dirty="0" err="1" smtClean="0"/>
              <a:t>Galib’den</a:t>
            </a:r>
            <a:r>
              <a:rPr lang="tr-TR" dirty="0" smtClean="0"/>
              <a:t> önce Urdu nesrini benimsemişti.</a:t>
            </a:r>
          </a:p>
          <a:p>
            <a:r>
              <a:rPr lang="tr-TR" dirty="0" smtClean="0"/>
              <a:t> Bu bize Urdu nesrinin öncelikle </a:t>
            </a:r>
            <a:r>
              <a:rPr lang="tr-TR" dirty="0" err="1" smtClean="0"/>
              <a:t>Sir</a:t>
            </a:r>
            <a:r>
              <a:rPr lang="tr-TR" dirty="0" smtClean="0"/>
              <a:t> </a:t>
            </a:r>
            <a:r>
              <a:rPr lang="tr-TR" dirty="0" err="1" smtClean="0"/>
              <a:t>Seyyid’in</a:t>
            </a:r>
            <a:r>
              <a:rPr lang="tr-TR" dirty="0" smtClean="0"/>
              <a:t> kalemiyle sonra da </a:t>
            </a:r>
            <a:r>
              <a:rPr lang="tr-TR" dirty="0" err="1" smtClean="0"/>
              <a:t>Galib’inkiyle</a:t>
            </a:r>
            <a:r>
              <a:rPr lang="tr-TR" dirty="0" smtClean="0"/>
              <a:t> başladığını kanıtlar. Ancak o dönemde </a:t>
            </a:r>
            <a:r>
              <a:rPr lang="tr-TR" dirty="0" err="1" smtClean="0"/>
              <a:t>Sir</a:t>
            </a:r>
            <a:r>
              <a:rPr lang="tr-TR" dirty="0" smtClean="0"/>
              <a:t> </a:t>
            </a:r>
            <a:r>
              <a:rPr lang="tr-TR" dirty="0" err="1" smtClean="0"/>
              <a:t>Seyyid’in</a:t>
            </a:r>
            <a:r>
              <a:rPr lang="tr-TR" dirty="0" smtClean="0"/>
              <a:t> yazdıkları, </a:t>
            </a:r>
            <a:r>
              <a:rPr lang="tr-TR" i="1" dirty="0" smtClean="0"/>
              <a:t>Asar-us </a:t>
            </a:r>
            <a:r>
              <a:rPr lang="tr-TR" i="1" dirty="0" err="1" smtClean="0"/>
              <a:t>Sanadid</a:t>
            </a:r>
            <a:r>
              <a:rPr lang="tr-TR" dirty="0" err="1" smtClean="0"/>
              <a:t>’in</a:t>
            </a:r>
            <a:r>
              <a:rPr lang="tr-TR" dirty="0" smtClean="0"/>
              <a:t> ilk basını modern dille değil tam tersine anlaşılması güç bir dille kaleme alınmıştır.’’</a:t>
            </a:r>
          </a:p>
        </p:txBody>
      </p:sp>
    </p:spTree>
    <p:extLst>
      <p:ext uri="{BB962C8B-B14F-4D97-AF65-F5344CB8AC3E}">
        <p14:creationId xmlns:p14="http://schemas.microsoft.com/office/powerpoint/2010/main" val="1737178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 Buna karşılık </a:t>
            </a:r>
            <a:r>
              <a:rPr lang="tr-TR" dirty="0" err="1" smtClean="0"/>
              <a:t>Galib’in</a:t>
            </a:r>
            <a:r>
              <a:rPr lang="tr-TR" dirty="0" smtClean="0"/>
              <a:t> yazdıklarında sade dil kullanımı en belirgin özelliktir.</a:t>
            </a:r>
          </a:p>
          <a:p>
            <a:r>
              <a:rPr lang="tr-TR" dirty="0" smtClean="0"/>
              <a:t> Nesirde ilk kez çok sade bir dil kullanması açısından biz yeni nesir türünü başlatan ismin </a:t>
            </a:r>
            <a:r>
              <a:rPr lang="tr-TR" dirty="0" err="1" smtClean="0"/>
              <a:t>Galib</a:t>
            </a:r>
            <a:r>
              <a:rPr lang="tr-TR" dirty="0" smtClean="0"/>
              <a:t> olduğunu düşünüyoruz. </a:t>
            </a:r>
          </a:p>
          <a:p>
            <a:r>
              <a:rPr lang="tr-TR" dirty="0" smtClean="0"/>
              <a:t>Çünkü mektuplarında hep vurguladığımız gibi çarpıcı ve yeni olan ilk özellik kullandığı dilin sadeliğiydi.</a:t>
            </a:r>
          </a:p>
          <a:p>
            <a:r>
              <a:rPr lang="tr-TR" dirty="0" smtClean="0"/>
              <a:t> Ayrıca </a:t>
            </a:r>
            <a:r>
              <a:rPr lang="tr-TR" dirty="0" err="1" smtClean="0"/>
              <a:t>uslup</a:t>
            </a:r>
            <a:r>
              <a:rPr lang="tr-TR" dirty="0" smtClean="0"/>
              <a:t>, anlatımdaki akıcılık ve yeni şeylerin yazdıklarında yer alması açısından </a:t>
            </a:r>
            <a:r>
              <a:rPr lang="tr-TR" dirty="0" err="1" smtClean="0"/>
              <a:t>Galib’i</a:t>
            </a:r>
            <a:r>
              <a:rPr lang="tr-TR" dirty="0" smtClean="0"/>
              <a:t> daha özgür bir anlayış, yaratıcı bir zeka, görülmemiş bir tarzın sahibi olarak kabul etmek gerektiği, çağdaş Urdu nesrinin üstadı olarak adlandırmanın yanlış olmayacağı kanısındayız.</a:t>
            </a:r>
            <a:r>
              <a:rPr lang="tr-TR" dirty="0" smtClean="0">
                <a:effectLst/>
              </a:rPr>
              <a:t> </a:t>
            </a:r>
            <a:r>
              <a:rPr lang="tr-TR" dirty="0" smtClean="0"/>
              <a:t>Soydan, Celal, </a:t>
            </a:r>
            <a:r>
              <a:rPr lang="tr-TR" i="1" dirty="0" smtClean="0"/>
              <a:t>Mirza </a:t>
            </a:r>
            <a:r>
              <a:rPr lang="tr-TR" i="1" dirty="0" err="1" smtClean="0"/>
              <a:t>Esdullah</a:t>
            </a:r>
            <a:r>
              <a:rPr lang="tr-TR" i="1" dirty="0" smtClean="0"/>
              <a:t> Han, </a:t>
            </a:r>
            <a:r>
              <a:rPr lang="tr-TR" dirty="0" smtClean="0"/>
              <a:t>Nüsha Yayınları, Ankara, 2004, s.98-99</a:t>
            </a:r>
            <a:endParaRPr lang="tr-TR" dirty="0"/>
          </a:p>
        </p:txBody>
      </p:sp>
    </p:spTree>
    <p:extLst>
      <p:ext uri="{BB962C8B-B14F-4D97-AF65-F5344CB8AC3E}">
        <p14:creationId xmlns:p14="http://schemas.microsoft.com/office/powerpoint/2010/main" val="1081139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 </a:t>
            </a:r>
            <a:r>
              <a:rPr lang="tr-TR" dirty="0" err="1"/>
              <a:t>Galib’in</a:t>
            </a:r>
            <a:r>
              <a:rPr lang="tr-TR" dirty="0"/>
              <a:t>  Urdu nesri üstündeki etkisi en açık biçimde mektuplarında görülür. </a:t>
            </a:r>
            <a:endParaRPr lang="tr-TR" dirty="0" smtClean="0"/>
          </a:p>
          <a:p>
            <a:r>
              <a:rPr lang="tr-TR" dirty="0" err="1" smtClean="0"/>
              <a:t>Galib’den</a:t>
            </a:r>
            <a:r>
              <a:rPr lang="tr-TR" dirty="0" smtClean="0"/>
              <a:t> </a:t>
            </a:r>
            <a:r>
              <a:rPr lang="tr-TR" dirty="0"/>
              <a:t>önce de Urdu dilinde mektuplar yazılırdı ancak bunlar edebi niteliği olan mektuplar değildi. </a:t>
            </a:r>
            <a:endParaRPr lang="tr-TR" dirty="0" smtClean="0"/>
          </a:p>
          <a:p>
            <a:r>
              <a:rPr lang="tr-TR" dirty="0" err="1" smtClean="0"/>
              <a:t>Galib</a:t>
            </a:r>
            <a:r>
              <a:rPr lang="tr-TR" dirty="0" smtClean="0"/>
              <a:t> </a:t>
            </a:r>
            <a:r>
              <a:rPr lang="tr-TR" dirty="0"/>
              <a:t>ise yazdığı mektuplarda bunun bir sanat olabileceğini kanıtlamakla kalmamış bu sanat aracılığıyla Urdu nesrini çok yükseğe taşımıştı.</a:t>
            </a:r>
          </a:p>
          <a:p>
            <a:r>
              <a:rPr lang="tr-TR" dirty="0" smtClean="0"/>
              <a:t>Bu </a:t>
            </a:r>
            <a:r>
              <a:rPr lang="tr-TR" dirty="0"/>
              <a:t>dönemde mektuplar ya da ilmi yazılar Farsça yazılır, Urdu dilinde nesre pek rastlanmazdı</a:t>
            </a:r>
            <a:r>
              <a:rPr lang="tr-TR" dirty="0" smtClean="0"/>
              <a:t>.</a:t>
            </a:r>
          </a:p>
          <a:p>
            <a:r>
              <a:rPr lang="tr-TR" dirty="0" smtClean="0"/>
              <a:t> </a:t>
            </a:r>
            <a:r>
              <a:rPr lang="tr-TR" dirty="0"/>
              <a:t>Bunun nedeni Farsçanın daha ilmi bir nesir dili olarak kabul görmesiydi: ‘‘Mir Amman </a:t>
            </a:r>
            <a:r>
              <a:rPr lang="tr-TR" dirty="0" err="1"/>
              <a:t>Dehlevi’nin</a:t>
            </a:r>
            <a:r>
              <a:rPr lang="tr-TR" dirty="0"/>
              <a:t> </a:t>
            </a:r>
            <a:r>
              <a:rPr lang="tr-TR" i="1" dirty="0"/>
              <a:t>Bağ u Bahar </a:t>
            </a:r>
            <a:r>
              <a:rPr lang="tr-TR" dirty="0"/>
              <a:t>adlı eseri 1803’te yayımlandığında onun sade nesri alay konusu edilmişti. </a:t>
            </a:r>
          </a:p>
        </p:txBody>
      </p:sp>
    </p:spTree>
    <p:extLst>
      <p:ext uri="{BB962C8B-B14F-4D97-AF65-F5344CB8AC3E}">
        <p14:creationId xmlns:p14="http://schemas.microsoft.com/office/powerpoint/2010/main" val="4179045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smtClean="0"/>
              <a:t>Receb</a:t>
            </a:r>
            <a:r>
              <a:rPr lang="tr-TR" dirty="0" smtClean="0"/>
              <a:t> Ali </a:t>
            </a:r>
            <a:r>
              <a:rPr lang="tr-TR" dirty="0" err="1" smtClean="0"/>
              <a:t>Surur</a:t>
            </a:r>
            <a:r>
              <a:rPr lang="tr-TR" dirty="0" smtClean="0"/>
              <a:t> </a:t>
            </a:r>
            <a:r>
              <a:rPr lang="tr-TR" dirty="0" err="1" smtClean="0"/>
              <a:t>Beg</a:t>
            </a:r>
            <a:r>
              <a:rPr lang="tr-TR" dirty="0" smtClean="0"/>
              <a:t> de </a:t>
            </a:r>
            <a:r>
              <a:rPr lang="tr-TR" i="1" dirty="0" err="1" smtClean="0"/>
              <a:t>Fesane</a:t>
            </a:r>
            <a:r>
              <a:rPr lang="tr-TR" i="1" dirty="0" smtClean="0"/>
              <a:t>-i ‘ </a:t>
            </a:r>
            <a:r>
              <a:rPr lang="tr-TR" i="1" dirty="0" err="1" smtClean="0"/>
              <a:t>Acaib</a:t>
            </a:r>
            <a:r>
              <a:rPr lang="tr-TR" i="1" dirty="0" smtClean="0"/>
              <a:t>’ </a:t>
            </a:r>
            <a:r>
              <a:rPr lang="tr-TR" dirty="0" smtClean="0"/>
              <a:t>de Mir Amman’ı ve </a:t>
            </a:r>
            <a:r>
              <a:rPr lang="tr-TR" i="1" dirty="0" smtClean="0"/>
              <a:t>Bağ u Bahar’ı </a:t>
            </a:r>
            <a:r>
              <a:rPr lang="tr-TR" dirty="0" smtClean="0"/>
              <a:t>iyice alaya almıştı.’’</a:t>
            </a:r>
          </a:p>
          <a:p>
            <a:r>
              <a:rPr lang="tr-TR" dirty="0" smtClean="0"/>
              <a:t>     Daha önce de belirttiğimiz üzere </a:t>
            </a:r>
            <a:r>
              <a:rPr lang="tr-TR" dirty="0" err="1" smtClean="0"/>
              <a:t>Galib’in</a:t>
            </a:r>
            <a:r>
              <a:rPr lang="tr-TR" dirty="0" smtClean="0"/>
              <a:t> nesir olarak kaleme aldığı bir eseri yoktur. Onu bu alanda önemli ve önder kılan şey 1847 ya da 1848 yıllarında yazmaya başladığı mektuplarıdır.</a:t>
            </a:r>
          </a:p>
          <a:p>
            <a:r>
              <a:rPr lang="tr-TR" dirty="0" smtClean="0"/>
              <a:t> Önceleri Farsça mektuplar yazmış ve geleneksel bir biçimde uzun uzun hal hatır sorma, saygı sunma </a:t>
            </a:r>
            <a:r>
              <a:rPr lang="tr-TR" dirty="0" err="1" smtClean="0"/>
              <a:t>vb</a:t>
            </a:r>
            <a:r>
              <a:rPr lang="tr-TR" dirty="0" smtClean="0"/>
              <a:t>.’</a:t>
            </a:r>
            <a:r>
              <a:rPr lang="tr-TR" dirty="0" err="1" smtClean="0"/>
              <a:t>nin</a:t>
            </a:r>
            <a:r>
              <a:rPr lang="tr-TR" dirty="0" smtClean="0"/>
              <a:t> dışına çıkmamıştı</a:t>
            </a:r>
            <a:r>
              <a:rPr lang="tr-TR" smtClean="0"/>
              <a:t>. </a:t>
            </a:r>
          </a:p>
          <a:p>
            <a:r>
              <a:rPr lang="tr-TR" smtClean="0"/>
              <a:t>Farsça </a:t>
            </a:r>
            <a:r>
              <a:rPr lang="tr-TR" dirty="0" smtClean="0"/>
              <a:t>mektup yazmayı bıraktıktan sonra dilini olabildiğince </a:t>
            </a:r>
            <a:r>
              <a:rPr lang="tr-TR" dirty="0" err="1" smtClean="0"/>
              <a:t>Farsça’dan</a:t>
            </a:r>
            <a:r>
              <a:rPr lang="tr-TR" dirty="0" smtClean="0"/>
              <a:t> arındırarak zamanın en sade Urdu diliyle çeşitli makam sahibi insanlara, öğrencilerine veya dostlarına mektuplar yazmaya başlamıştır</a:t>
            </a:r>
            <a:r>
              <a:rPr lang="tr-TR" dirty="0" smtClean="0">
                <a:effectLst/>
              </a:rPr>
              <a:t> </a:t>
            </a:r>
            <a:r>
              <a:rPr lang="tr-TR" dirty="0" smtClean="0"/>
              <a:t>Han, Hafız-</a:t>
            </a:r>
            <a:r>
              <a:rPr lang="tr-TR" dirty="0" err="1" smtClean="0"/>
              <a:t>ul</a:t>
            </a:r>
            <a:r>
              <a:rPr lang="tr-TR" dirty="0" smtClean="0"/>
              <a:t> Rahman- </a:t>
            </a:r>
            <a:r>
              <a:rPr lang="tr-TR" dirty="0" err="1" smtClean="0"/>
              <a:t>Beloç</a:t>
            </a:r>
            <a:r>
              <a:rPr lang="tr-TR" dirty="0" smtClean="0"/>
              <a:t>, Abdul Aziz, </a:t>
            </a:r>
            <a:r>
              <a:rPr lang="tr-TR" i="1" dirty="0" err="1" smtClean="0"/>
              <a:t>a.g.y</a:t>
            </a:r>
            <a:r>
              <a:rPr lang="tr-TR" i="1" dirty="0" smtClean="0"/>
              <a:t>., </a:t>
            </a:r>
            <a:r>
              <a:rPr lang="tr-TR" dirty="0" smtClean="0"/>
              <a:t>s.15.</a:t>
            </a:r>
            <a:endParaRPr lang="tr-TR" dirty="0"/>
          </a:p>
        </p:txBody>
      </p:sp>
    </p:spTree>
    <p:extLst>
      <p:ext uri="{BB962C8B-B14F-4D97-AF65-F5344CB8AC3E}">
        <p14:creationId xmlns:p14="http://schemas.microsoft.com/office/powerpoint/2010/main" val="3154342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923</Words>
  <Application>Microsoft Office PowerPoint</Application>
  <PresentationFormat>Geniş ekran</PresentationFormat>
  <Paragraphs>37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12. Hafta</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Hafta</dc:title>
  <dc:creator>USER</dc:creator>
  <cp:lastModifiedBy>USER</cp:lastModifiedBy>
  <cp:revision>1</cp:revision>
  <dcterms:created xsi:type="dcterms:W3CDTF">2020-04-06T18:26:04Z</dcterms:created>
  <dcterms:modified xsi:type="dcterms:W3CDTF">2020-04-06T18:26:18Z</dcterms:modified>
</cp:coreProperties>
</file>