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7" r:id="rId3"/>
    <p:sldId id="258" r:id="rId4"/>
    <p:sldId id="259" r:id="rId5"/>
    <p:sldId id="260" r:id="rId6"/>
    <p:sldId id="261" r:id="rId7"/>
    <p:sldId id="262" r:id="rId8"/>
    <p:sldId id="287" r:id="rId9"/>
    <p:sldId id="263" r:id="rId10"/>
    <p:sldId id="289" r:id="rId11"/>
    <p:sldId id="288" r:id="rId12"/>
    <p:sldId id="290" r:id="rId13"/>
    <p:sldId id="264" r:id="rId14"/>
    <p:sldId id="265" r:id="rId15"/>
    <p:sldId id="266" r:id="rId16"/>
    <p:sldId id="268" r:id="rId17"/>
    <p:sldId id="273" r:id="rId18"/>
    <p:sldId id="274" r:id="rId19"/>
    <p:sldId id="275" r:id="rId20"/>
    <p:sldId id="276" r:id="rId21"/>
    <p:sldId id="293" r:id="rId22"/>
    <p:sldId id="277" r:id="rId23"/>
    <p:sldId id="278" r:id="rId24"/>
    <p:sldId id="279" r:id="rId25"/>
    <p:sldId id="280" r:id="rId26"/>
    <p:sldId id="281" r:id="rId27"/>
    <p:sldId id="282" r:id="rId28"/>
    <p:sldId id="283" r:id="rId29"/>
    <p:sldId id="284" r:id="rId30"/>
    <p:sldId id="285" r:id="rId31"/>
    <p:sldId id="294" r:id="rId32"/>
    <p:sldId id="295" r:id="rId33"/>
    <p:sldId id="286" r:id="rId34"/>
    <p:sldId id="296" r:id="rId35"/>
    <p:sldId id="297" r:id="rId36"/>
    <p:sldId id="298" r:id="rId37"/>
    <p:sldId id="299" r:id="rId38"/>
    <p:sldId id="300" r:id="rId39"/>
    <p:sldId id="301" r:id="rId40"/>
    <p:sldId id="302" r:id="rId41"/>
    <p:sldId id="303" r:id="rId42"/>
    <p:sldId id="304" r:id="rId43"/>
    <p:sldId id="305" r:id="rId44"/>
    <p:sldId id="306" r:id="rId45"/>
    <p:sldId id="308" r:id="rId46"/>
    <p:sldId id="307" r:id="rId47"/>
    <p:sldId id="310" r:id="rId48"/>
    <p:sldId id="311" r:id="rId49"/>
    <p:sldId id="309" r:id="rId50"/>
    <p:sldId id="312" r:id="rId51"/>
    <p:sldId id="313" r:id="rId52"/>
    <p:sldId id="314" r:id="rId53"/>
    <p:sldId id="315" r:id="rId5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683BD3-1C33-4018-BCDC-DBB4015A5BBA}"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BAFD2B-20BB-4EF9-A352-E4159DC9336D}" type="slidenum">
              <a:rPr lang="tr-TR" smtClean="0"/>
              <a:t>‹#›</a:t>
            </a:fld>
            <a:endParaRPr lang="tr-TR"/>
          </a:p>
        </p:txBody>
      </p:sp>
    </p:spTree>
    <p:extLst>
      <p:ext uri="{BB962C8B-B14F-4D97-AF65-F5344CB8AC3E}">
        <p14:creationId xmlns:p14="http://schemas.microsoft.com/office/powerpoint/2010/main" val="3191752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53</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31059BE9-EE78-4498-B2CA-D6DE2B3D58E7}"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DF33D8FF-D118-43C6-8262-752301A02F0F}" type="slidenum">
              <a:rPr lang="tr-TR"/>
              <a:pPr>
                <a:defRPr/>
              </a:pPr>
              <a:t>‹#›</a:t>
            </a:fld>
            <a:endParaRPr lang="tr-TR"/>
          </a:p>
        </p:txBody>
      </p:sp>
    </p:spTree>
    <p:extLst>
      <p:ext uri="{BB962C8B-B14F-4D97-AF65-F5344CB8AC3E}">
        <p14:creationId xmlns:p14="http://schemas.microsoft.com/office/powerpoint/2010/main" val="4149650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BBD32F1F-6A3C-481A-B654-E9F22697748C}"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BD6EB373-7198-450F-87D1-94FC94CADCF9}" type="slidenum">
              <a:rPr lang="tr-TR"/>
              <a:pPr>
                <a:defRPr/>
              </a:pPr>
              <a:t>‹#›</a:t>
            </a:fld>
            <a:endParaRPr lang="tr-TR"/>
          </a:p>
        </p:txBody>
      </p:sp>
    </p:spTree>
    <p:extLst>
      <p:ext uri="{BB962C8B-B14F-4D97-AF65-F5344CB8AC3E}">
        <p14:creationId xmlns:p14="http://schemas.microsoft.com/office/powerpoint/2010/main" val="2811330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186AF131-F1EB-41EA-9971-13CD37BE2EAE}"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1D93571E-EE93-49A2-8E4B-CADA65A2FCF3}" type="slidenum">
              <a:rPr lang="tr-TR"/>
              <a:pPr>
                <a:defRPr/>
              </a:pPr>
              <a:t>‹#›</a:t>
            </a:fld>
            <a:endParaRPr lang="tr-TR"/>
          </a:p>
        </p:txBody>
      </p:sp>
    </p:spTree>
    <p:extLst>
      <p:ext uri="{BB962C8B-B14F-4D97-AF65-F5344CB8AC3E}">
        <p14:creationId xmlns:p14="http://schemas.microsoft.com/office/powerpoint/2010/main" val="394059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FDFD484C-7F6C-425C-87DD-AF7E68C16A35}"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016EF41D-5245-4D49-9960-6C17F3A024A7}" type="slidenum">
              <a:rPr lang="tr-TR"/>
              <a:pPr>
                <a:defRPr/>
              </a:pPr>
              <a:t>‹#›</a:t>
            </a:fld>
            <a:endParaRPr lang="tr-TR"/>
          </a:p>
        </p:txBody>
      </p:sp>
    </p:spTree>
    <p:extLst>
      <p:ext uri="{BB962C8B-B14F-4D97-AF65-F5344CB8AC3E}">
        <p14:creationId xmlns:p14="http://schemas.microsoft.com/office/powerpoint/2010/main" val="319263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9075AB4C-7D30-4DF4-B41F-5F2E53F62131}"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447AA82C-60D0-4EBC-AE31-D0FA1938386C}" type="slidenum">
              <a:rPr lang="tr-TR"/>
              <a:pPr>
                <a:defRPr/>
              </a:pPr>
              <a:t>‹#›</a:t>
            </a:fld>
            <a:endParaRPr lang="tr-TR"/>
          </a:p>
        </p:txBody>
      </p:sp>
    </p:spTree>
    <p:extLst>
      <p:ext uri="{BB962C8B-B14F-4D97-AF65-F5344CB8AC3E}">
        <p14:creationId xmlns:p14="http://schemas.microsoft.com/office/powerpoint/2010/main" val="1635023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48765717-1E8E-4075-8963-23A0E0D0B9F5}" type="datetimeFigureOut">
              <a:rPr lang="tr-TR"/>
              <a:pPr>
                <a:defRPr/>
              </a:pPr>
              <a:t>31.01.2020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E6CE92FF-764F-4F21-B758-3F03E14F6B74}" type="slidenum">
              <a:rPr lang="tr-TR"/>
              <a:pPr>
                <a:defRPr/>
              </a:pPr>
              <a:t>‹#›</a:t>
            </a:fld>
            <a:endParaRPr lang="tr-TR"/>
          </a:p>
        </p:txBody>
      </p:sp>
    </p:spTree>
    <p:extLst>
      <p:ext uri="{BB962C8B-B14F-4D97-AF65-F5344CB8AC3E}">
        <p14:creationId xmlns:p14="http://schemas.microsoft.com/office/powerpoint/2010/main" val="265451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130E2DAD-C74E-4906-8CFE-B2F6DD6899B3}" type="datetimeFigureOut">
              <a:rPr lang="tr-TR"/>
              <a:pPr>
                <a:defRPr/>
              </a:pPr>
              <a:t>31.01.2020</a:t>
            </a:fld>
            <a:endParaRPr lang="tr-TR"/>
          </a:p>
        </p:txBody>
      </p:sp>
      <p:sp>
        <p:nvSpPr>
          <p:cNvPr id="8" name="Altbilgi Yer Tutucusu 4"/>
          <p:cNvSpPr>
            <a:spLocks noGrp="1"/>
          </p:cNvSpPr>
          <p:nvPr>
            <p:ph type="ftr" sz="quarter" idx="11"/>
          </p:nvPr>
        </p:nvSpPr>
        <p:spPr/>
        <p:txBody>
          <a:bodyPr/>
          <a:lstStyle>
            <a:lvl1pPr>
              <a:defRPr/>
            </a:lvl1pPr>
          </a:lstStyle>
          <a:p>
            <a:pPr>
              <a:defRPr/>
            </a:pPr>
            <a:endParaRPr lang="tr-TR"/>
          </a:p>
        </p:txBody>
      </p:sp>
      <p:sp>
        <p:nvSpPr>
          <p:cNvPr id="9" name="Slayt Numarası Yer Tutucusu 5"/>
          <p:cNvSpPr>
            <a:spLocks noGrp="1"/>
          </p:cNvSpPr>
          <p:nvPr>
            <p:ph type="sldNum" sz="quarter" idx="12"/>
          </p:nvPr>
        </p:nvSpPr>
        <p:spPr/>
        <p:txBody>
          <a:bodyPr/>
          <a:lstStyle>
            <a:lvl1pPr>
              <a:defRPr/>
            </a:lvl1pPr>
          </a:lstStyle>
          <a:p>
            <a:pPr>
              <a:defRPr/>
            </a:pPr>
            <a:fld id="{29901B83-02BC-405E-A606-E917FBEF47A0}" type="slidenum">
              <a:rPr lang="tr-TR"/>
              <a:pPr>
                <a:defRPr/>
              </a:pPr>
              <a:t>‹#›</a:t>
            </a:fld>
            <a:endParaRPr lang="tr-TR"/>
          </a:p>
        </p:txBody>
      </p:sp>
    </p:spTree>
    <p:extLst>
      <p:ext uri="{BB962C8B-B14F-4D97-AF65-F5344CB8AC3E}">
        <p14:creationId xmlns:p14="http://schemas.microsoft.com/office/powerpoint/2010/main" val="230908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22072E0A-23CC-4B7B-8961-5FB4F68ED79D}" type="datetimeFigureOut">
              <a:rPr lang="tr-TR"/>
              <a:pPr>
                <a:defRPr/>
              </a:pPr>
              <a:t>31.01.2020</a:t>
            </a:fld>
            <a:endParaRPr lang="tr-TR"/>
          </a:p>
        </p:txBody>
      </p:sp>
      <p:sp>
        <p:nvSpPr>
          <p:cNvPr id="4" name="Altbilgi Yer Tutucusu 4"/>
          <p:cNvSpPr>
            <a:spLocks noGrp="1"/>
          </p:cNvSpPr>
          <p:nvPr>
            <p:ph type="ftr" sz="quarter" idx="11"/>
          </p:nvPr>
        </p:nvSpPr>
        <p:spPr/>
        <p:txBody>
          <a:bodyPr/>
          <a:lstStyle>
            <a:lvl1pPr>
              <a:defRPr/>
            </a:lvl1pPr>
          </a:lstStyle>
          <a:p>
            <a:pPr>
              <a:defRPr/>
            </a:pPr>
            <a:endParaRPr lang="tr-TR"/>
          </a:p>
        </p:txBody>
      </p:sp>
      <p:sp>
        <p:nvSpPr>
          <p:cNvPr id="5" name="Slayt Numarası Yer Tutucusu 5"/>
          <p:cNvSpPr>
            <a:spLocks noGrp="1"/>
          </p:cNvSpPr>
          <p:nvPr>
            <p:ph type="sldNum" sz="quarter" idx="12"/>
          </p:nvPr>
        </p:nvSpPr>
        <p:spPr/>
        <p:txBody>
          <a:bodyPr/>
          <a:lstStyle>
            <a:lvl1pPr>
              <a:defRPr/>
            </a:lvl1pPr>
          </a:lstStyle>
          <a:p>
            <a:pPr>
              <a:defRPr/>
            </a:pPr>
            <a:fld id="{B37AB387-5CB8-4BBB-A856-A19E2AF515FC}" type="slidenum">
              <a:rPr lang="tr-TR"/>
              <a:pPr>
                <a:defRPr/>
              </a:pPr>
              <a:t>‹#›</a:t>
            </a:fld>
            <a:endParaRPr lang="tr-TR"/>
          </a:p>
        </p:txBody>
      </p:sp>
    </p:spTree>
    <p:extLst>
      <p:ext uri="{BB962C8B-B14F-4D97-AF65-F5344CB8AC3E}">
        <p14:creationId xmlns:p14="http://schemas.microsoft.com/office/powerpoint/2010/main" val="1065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F5FAA35E-FBAE-4944-AE37-53C6790B5AF5}" type="datetimeFigureOut">
              <a:rPr lang="tr-TR"/>
              <a:pPr>
                <a:defRPr/>
              </a:pPr>
              <a:t>31.01.2020</a:t>
            </a:fld>
            <a:endParaRPr lang="tr-TR"/>
          </a:p>
        </p:txBody>
      </p:sp>
      <p:sp>
        <p:nvSpPr>
          <p:cNvPr id="3" name="Altbilgi Yer Tutucusu 4"/>
          <p:cNvSpPr>
            <a:spLocks noGrp="1"/>
          </p:cNvSpPr>
          <p:nvPr>
            <p:ph type="ftr" sz="quarter" idx="11"/>
          </p:nvPr>
        </p:nvSpPr>
        <p:spPr/>
        <p:txBody>
          <a:bodyPr/>
          <a:lstStyle>
            <a:lvl1pPr>
              <a:defRPr/>
            </a:lvl1pPr>
          </a:lstStyle>
          <a:p>
            <a:pPr>
              <a:defRPr/>
            </a:pPr>
            <a:endParaRPr lang="tr-TR"/>
          </a:p>
        </p:txBody>
      </p:sp>
      <p:sp>
        <p:nvSpPr>
          <p:cNvPr id="4" name="Slayt Numarası Yer Tutucusu 5"/>
          <p:cNvSpPr>
            <a:spLocks noGrp="1"/>
          </p:cNvSpPr>
          <p:nvPr>
            <p:ph type="sldNum" sz="quarter" idx="12"/>
          </p:nvPr>
        </p:nvSpPr>
        <p:spPr/>
        <p:txBody>
          <a:bodyPr/>
          <a:lstStyle>
            <a:lvl1pPr>
              <a:defRPr/>
            </a:lvl1pPr>
          </a:lstStyle>
          <a:p>
            <a:pPr>
              <a:defRPr/>
            </a:pPr>
            <a:fld id="{6484B029-CBB5-46D2-81E8-664ED039239F}" type="slidenum">
              <a:rPr lang="tr-TR"/>
              <a:pPr>
                <a:defRPr/>
              </a:pPr>
              <a:t>‹#›</a:t>
            </a:fld>
            <a:endParaRPr lang="tr-TR"/>
          </a:p>
        </p:txBody>
      </p:sp>
    </p:spTree>
    <p:extLst>
      <p:ext uri="{BB962C8B-B14F-4D97-AF65-F5344CB8AC3E}">
        <p14:creationId xmlns:p14="http://schemas.microsoft.com/office/powerpoint/2010/main" val="208075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5B0609E8-5854-4C0D-8A83-3B02A4B4E0AA}" type="datetimeFigureOut">
              <a:rPr lang="tr-TR"/>
              <a:pPr>
                <a:defRPr/>
              </a:pPr>
              <a:t>31.01.2020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6E9068A9-490E-4333-BDAE-6AF75B6562D6}" type="slidenum">
              <a:rPr lang="tr-TR"/>
              <a:pPr>
                <a:defRPr/>
              </a:pPr>
              <a:t>‹#›</a:t>
            </a:fld>
            <a:endParaRPr lang="tr-TR"/>
          </a:p>
        </p:txBody>
      </p:sp>
    </p:spTree>
    <p:extLst>
      <p:ext uri="{BB962C8B-B14F-4D97-AF65-F5344CB8AC3E}">
        <p14:creationId xmlns:p14="http://schemas.microsoft.com/office/powerpoint/2010/main" val="3583096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B930CDAC-E7C5-45E3-BF67-2D8653DDB4D7}" type="datetimeFigureOut">
              <a:rPr lang="tr-TR"/>
              <a:pPr>
                <a:defRPr/>
              </a:pPr>
              <a:t>31.01.2020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2387E619-4314-45A4-ACA3-A9FF9BCF8A75}" type="slidenum">
              <a:rPr lang="tr-TR"/>
              <a:pPr>
                <a:defRPr/>
              </a:pPr>
              <a:t>‹#›</a:t>
            </a:fld>
            <a:endParaRPr lang="tr-TR"/>
          </a:p>
        </p:txBody>
      </p:sp>
    </p:spTree>
    <p:extLst>
      <p:ext uri="{BB962C8B-B14F-4D97-AF65-F5344CB8AC3E}">
        <p14:creationId xmlns:p14="http://schemas.microsoft.com/office/powerpoint/2010/main" val="318274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A5AFE89-7516-4347-8FC0-98BA88D58624}" type="datetimeFigureOut">
              <a:rPr lang="tr-TR"/>
              <a:pPr>
                <a:defRPr/>
              </a:pPr>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D0AC72E-7B92-4D9A-9846-A1D3D2222D77}"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Başlık 1"/>
          <p:cNvSpPr>
            <a:spLocks noGrp="1"/>
          </p:cNvSpPr>
          <p:nvPr>
            <p:ph type="ctrTitle"/>
          </p:nvPr>
        </p:nvSpPr>
        <p:spPr>
          <a:xfrm>
            <a:off x="1042988" y="1484313"/>
            <a:ext cx="7772400" cy="2448743"/>
          </a:xfrm>
        </p:spPr>
        <p:txBody>
          <a:bodyPr/>
          <a:lstStyle/>
          <a:p>
            <a:r>
              <a:rPr lang="tr-TR" altLang="tr-TR" sz="9600" b="1" dirty="0" smtClean="0"/>
              <a:t>TÜRK HUKUK SİSTEMİ</a:t>
            </a:r>
            <a:endParaRPr lang="tr-TR" altLang="tr-TR" sz="9600" b="1" dirty="0" smtClean="0"/>
          </a:p>
        </p:txBody>
      </p:sp>
      <p:sp>
        <p:nvSpPr>
          <p:cNvPr id="3" name="Alt Başlık 2"/>
          <p:cNvSpPr>
            <a:spLocks noGrp="1"/>
          </p:cNvSpPr>
          <p:nvPr>
            <p:ph type="subTitle" idx="1"/>
          </p:nvPr>
        </p:nvSpPr>
        <p:spPr>
          <a:xfrm>
            <a:off x="3960813" y="5876925"/>
            <a:ext cx="5178425" cy="630238"/>
          </a:xfrm>
        </p:spPr>
        <p:txBody>
          <a:bodyPr rtlCol="0">
            <a:normAutofit/>
          </a:bodyPr>
          <a:lstStyle/>
          <a:p>
            <a:pPr fontAlgn="auto">
              <a:spcAft>
                <a:spcPts val="0"/>
              </a:spcAft>
              <a:buFont typeface="Arial" pitchFamily="34" charset="0"/>
              <a:buNone/>
              <a:defRPr/>
            </a:pPr>
            <a:r>
              <a:rPr lang="tr-TR" dirty="0" smtClean="0"/>
              <a:t>DOÇ. DR</a:t>
            </a:r>
            <a:r>
              <a:rPr lang="tr-TR" dirty="0" smtClean="0"/>
              <a:t>. PELİN TAŞKIN</a:t>
            </a:r>
            <a:endParaRPr lang="tr-TR" dirty="0"/>
          </a:p>
        </p:txBody>
      </p:sp>
      <p:sp>
        <p:nvSpPr>
          <p:cNvPr id="2052"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tr-TR"/>
          </a:p>
        </p:txBody>
      </p:sp>
      <p:sp>
        <p:nvSpPr>
          <p:cNvPr id="2053"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İçerik Yer Tutucusu 2"/>
          <p:cNvSpPr>
            <a:spLocks noGrp="1"/>
          </p:cNvSpPr>
          <p:nvPr>
            <p:ph idx="4294967295"/>
          </p:nvPr>
        </p:nvSpPr>
        <p:spPr>
          <a:xfrm>
            <a:off x="468313" y="908050"/>
            <a:ext cx="8229600" cy="5762625"/>
          </a:xfrm>
        </p:spPr>
        <p:txBody>
          <a:bodyPr/>
          <a:lstStyle/>
          <a:p>
            <a:pPr marL="0" indent="0" algn="ctr">
              <a:buFont typeface="Arial" charset="0"/>
              <a:buNone/>
            </a:pPr>
            <a:endParaRPr lang="tr-TR" altLang="tr-TR" sz="2400" b="1" dirty="0" smtClean="0"/>
          </a:p>
          <a:p>
            <a:pPr marL="0" indent="0" algn="ctr">
              <a:buFont typeface="Arial" charset="0"/>
              <a:buNone/>
            </a:pPr>
            <a:r>
              <a:rPr lang="tr-TR" altLang="tr-TR" b="1" dirty="0" smtClean="0"/>
              <a:t>Soru:</a:t>
            </a:r>
          </a:p>
          <a:p>
            <a:pPr marL="0" indent="0" algn="ctr">
              <a:buFont typeface="Arial" charset="0"/>
              <a:buNone/>
            </a:pPr>
            <a:r>
              <a:rPr lang="tr-TR" altLang="tr-TR" i="1" dirty="0" smtClean="0"/>
              <a:t>Ali babasının ölümünden önce ana rahmine düşmüştür. Ancak Ali doğmadan babası ölmüştür.</a:t>
            </a:r>
          </a:p>
          <a:p>
            <a:pPr marL="0" indent="0" algn="ctr">
              <a:buFont typeface="Arial" charset="0"/>
              <a:buNone/>
            </a:pPr>
            <a:r>
              <a:rPr lang="tr-TR" altLang="tr-TR" sz="800" i="1" dirty="0" smtClean="0"/>
              <a:t> </a:t>
            </a:r>
          </a:p>
          <a:p>
            <a:pPr marL="0" indent="0" algn="ctr">
              <a:buFont typeface="Arial" charset="0"/>
              <a:buNone/>
            </a:pPr>
            <a:r>
              <a:rPr lang="tr-TR" altLang="tr-TR" i="1" dirty="0" smtClean="0"/>
              <a:t>Ali hangi koşulda babasına mirasçı olur?</a:t>
            </a:r>
          </a:p>
          <a:p>
            <a:pPr marL="0" indent="0" algn="ctr">
              <a:buFont typeface="Arial" charset="0"/>
              <a:buNone/>
            </a:pPr>
            <a:endParaRPr lang="tr-TR" altLang="tr-TR" sz="800" i="1" dirty="0" smtClean="0"/>
          </a:p>
          <a:p>
            <a:pPr marL="0" indent="0" algn="ctr">
              <a:buFont typeface="Arial" charset="0"/>
              <a:buNone/>
            </a:pPr>
            <a:r>
              <a:rPr lang="tr-TR" altLang="tr-TR" i="1" dirty="0" smtClean="0"/>
              <a:t>Ali, sanki ana rahmine düştüğü anda doğmuş gibi varsayılır ve Ali tam ve sağ doğmak koşuluyla babanın mirasçısı olur.</a:t>
            </a:r>
          </a:p>
          <a:p>
            <a:pPr marL="0" indent="0" algn="ctr">
              <a:buFont typeface="Arial" charset="0"/>
              <a:buNone/>
            </a:pPr>
            <a:endParaRPr lang="tr-TR" altLang="tr-TR" sz="2400"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4001" y="0"/>
            <a:ext cx="2228850"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İçerik Yer Tutucusu 2"/>
          <p:cNvSpPr>
            <a:spLocks noGrp="1"/>
          </p:cNvSpPr>
          <p:nvPr>
            <p:ph idx="4294967295"/>
          </p:nvPr>
        </p:nvSpPr>
        <p:spPr>
          <a:xfrm>
            <a:off x="468313" y="908050"/>
            <a:ext cx="8229600" cy="5762625"/>
          </a:xfrm>
        </p:spPr>
        <p:txBody>
          <a:bodyPr/>
          <a:lstStyle/>
          <a:p>
            <a:pPr marL="0" indent="0" algn="ctr">
              <a:buFont typeface="Arial" charset="0"/>
              <a:buNone/>
            </a:pPr>
            <a:endParaRPr lang="tr-TR" altLang="tr-TR" sz="800" b="1" dirty="0" smtClean="0"/>
          </a:p>
          <a:p>
            <a:pPr marL="0" indent="0" algn="ctr">
              <a:buFont typeface="Arial" charset="0"/>
              <a:buNone/>
            </a:pPr>
            <a:r>
              <a:rPr lang="tr-TR" altLang="tr-TR" b="1" dirty="0" smtClean="0"/>
              <a:t>Türk Medeni Kanunu Madde 583:</a:t>
            </a:r>
          </a:p>
          <a:p>
            <a:pPr marL="0" indent="0" algn="just">
              <a:buFont typeface="Arial" charset="0"/>
              <a:buNone/>
            </a:pPr>
            <a:r>
              <a:rPr lang="tr-TR" altLang="tr-TR" dirty="0" smtClean="0"/>
              <a:t>Mirasın açıldığı anda henüz var olmayan bir kimseye </a:t>
            </a:r>
            <a:r>
              <a:rPr lang="tr-TR" altLang="tr-TR" dirty="0" err="1" smtClean="0"/>
              <a:t>artmirasçı</a:t>
            </a:r>
            <a:r>
              <a:rPr lang="tr-TR" altLang="tr-TR" dirty="0" smtClean="0"/>
              <a:t> veya art vasiyet alacaklısı olarak, tereke veya tereke malı bırakılabilir.</a:t>
            </a:r>
          </a:p>
          <a:p>
            <a:pPr marL="0" indent="0" algn="just">
              <a:buFont typeface="Arial" charset="0"/>
              <a:buNone/>
            </a:pPr>
            <a:r>
              <a:rPr lang="tr-TR" altLang="tr-TR" dirty="0" err="1" smtClean="0"/>
              <a:t>Mirasbırakan</a:t>
            </a:r>
            <a:r>
              <a:rPr lang="tr-TR" altLang="tr-TR" dirty="0" smtClean="0"/>
              <a:t> tarafından </a:t>
            </a:r>
            <a:r>
              <a:rPr lang="tr-TR" altLang="tr-TR" dirty="0" err="1" smtClean="0"/>
              <a:t>önmirasçı</a:t>
            </a:r>
            <a:r>
              <a:rPr lang="tr-TR" altLang="tr-TR" dirty="0" smtClean="0"/>
              <a:t> atanmamışsa, yasal mirasçı, </a:t>
            </a:r>
            <a:r>
              <a:rPr lang="tr-TR" altLang="tr-TR" dirty="0" err="1" smtClean="0"/>
              <a:t>önmirasçı</a:t>
            </a:r>
            <a:r>
              <a:rPr lang="tr-TR" altLang="tr-TR" dirty="0" smtClean="0"/>
              <a:t> sayılır.</a:t>
            </a: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400" i="1" dirty="0" smtClean="0"/>
              <a:t>Görüldüğü gibi yasa koyucu, henüz ana rahmine düşmemiş çocukları da sağ ve tam doğmak koşuluyla korumuştur.</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4819">
                                            <p:txEl>
                                              <p:pRg st="2" end="2"/>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İçerik Yer Tutucusu 2"/>
          <p:cNvSpPr>
            <a:spLocks noGrp="1"/>
          </p:cNvSpPr>
          <p:nvPr>
            <p:ph idx="4294967295"/>
          </p:nvPr>
        </p:nvSpPr>
        <p:spPr>
          <a:xfrm>
            <a:off x="468313" y="908050"/>
            <a:ext cx="8229600" cy="5762625"/>
          </a:xfrm>
        </p:spPr>
        <p:txBody>
          <a:bodyPr/>
          <a:lstStyle/>
          <a:p>
            <a:pPr marL="0" indent="0" algn="ctr">
              <a:buFont typeface="Arial" charset="0"/>
              <a:buNone/>
            </a:pPr>
            <a:endParaRPr lang="tr-TR" altLang="tr-TR" sz="800" b="1" dirty="0" smtClean="0"/>
          </a:p>
          <a:p>
            <a:pPr marL="0" indent="0" algn="ctr">
              <a:buFont typeface="Arial" charset="0"/>
              <a:buNone/>
            </a:pPr>
            <a:r>
              <a:rPr lang="tr-TR" altLang="tr-TR" b="1" dirty="0" smtClean="0"/>
              <a:t>SORU:</a:t>
            </a:r>
          </a:p>
          <a:p>
            <a:pPr marL="0" indent="0" algn="ctr">
              <a:buFont typeface="Arial" charset="0"/>
              <a:buNone/>
            </a:pPr>
            <a:r>
              <a:rPr lang="tr-TR" altLang="tr-TR" dirty="0" err="1" smtClean="0"/>
              <a:t>Mirasbırakan</a:t>
            </a:r>
            <a:r>
              <a:rPr lang="tr-TR" altLang="tr-TR" dirty="0" smtClean="0"/>
              <a:t>, miras açıldığı anda henüz ana rahmine düşmemiş torununu art mirasçı atayabilir mi?</a:t>
            </a:r>
            <a:endParaRPr lang="tr-TR" altLang="tr-TR" sz="2400"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5150" y="4407230"/>
            <a:ext cx="2228850"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dirty="0" smtClean="0"/>
              <a:t>Doğum olayı ve doğumun zamanı kişisel durum sicili ile ispat edilir. </a:t>
            </a:r>
          </a:p>
          <a:p>
            <a:pPr marL="0" indent="0" algn="ctr">
              <a:buFont typeface="Arial" charset="0"/>
              <a:buNone/>
            </a:pPr>
            <a:r>
              <a:rPr lang="tr-TR" altLang="tr-TR" dirty="0" smtClean="0"/>
              <a:t>Doğum olayı, doğumun meydana geldiği tarihten itibaren 1 ay içinde nüfus memuruna bildirilmelidir</a:t>
            </a:r>
            <a:r>
              <a:rPr lang="tr-TR" altLang="tr-TR" b="1" i="1" dirty="0" smtClean="0"/>
              <a:t>.</a:t>
            </a:r>
          </a:p>
          <a:p>
            <a:pPr marL="0" indent="0" algn="ctr">
              <a:buFont typeface="Arial" charset="0"/>
              <a:buNone/>
            </a:pPr>
            <a:endParaRPr lang="tr-TR" altLang="tr-TR"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3188" y="4869160"/>
            <a:ext cx="1256952" cy="1704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1000" dirty="0" smtClean="0"/>
          </a:p>
          <a:p>
            <a:pPr marL="0" indent="0" algn="ctr">
              <a:buFont typeface="Arial" charset="0"/>
              <a:buNone/>
            </a:pPr>
            <a:r>
              <a:rPr lang="tr-TR" altLang="tr-TR" dirty="0" smtClean="0"/>
              <a:t>Sağ ve tam doğumla kazanılan kişilik ölümle sona erer.</a:t>
            </a:r>
          </a:p>
          <a:p>
            <a:pPr marL="0" indent="0" algn="ctr">
              <a:buFont typeface="Arial" charset="0"/>
              <a:buNone/>
            </a:pPr>
            <a:r>
              <a:rPr lang="tr-TR" altLang="tr-TR" dirty="0" smtClean="0"/>
              <a:t>Ölüm, gerçek kişiliği sona erdiren bir olaydır. </a:t>
            </a:r>
            <a:br>
              <a:rPr lang="tr-TR" altLang="tr-TR" dirty="0" smtClean="0"/>
            </a:br>
            <a:r>
              <a:rPr lang="tr-TR" altLang="tr-TR" dirty="0" smtClean="0"/>
              <a:t>Ölümün ne zaman meydana geldiğiyle ilgili iki görüş:</a:t>
            </a:r>
          </a:p>
          <a:p>
            <a:pPr marL="0" indent="0" algn="ctr">
              <a:buFont typeface="Arial" charset="0"/>
              <a:buNone/>
            </a:pPr>
            <a:r>
              <a:rPr lang="tr-TR" altLang="tr-TR" b="1" dirty="0" smtClean="0"/>
              <a:t>Klinik ölüm:</a:t>
            </a:r>
            <a:r>
              <a:rPr lang="tr-TR" altLang="tr-TR" dirty="0" smtClean="0"/>
              <a:t> Bir kimsenin ölmüş kabul edilebilmesi için, büyük hayati fonksiyon kabul edilen kalbinin durması.</a:t>
            </a:r>
          </a:p>
          <a:p>
            <a:pPr marL="0" indent="0" algn="ctr">
              <a:buFont typeface="Arial" charset="0"/>
              <a:buNone/>
            </a:pPr>
            <a:r>
              <a:rPr lang="tr-TR" altLang="tr-TR" b="1" dirty="0" smtClean="0"/>
              <a:t>Beyin ölümü:</a:t>
            </a:r>
            <a:r>
              <a:rPr lang="tr-TR" altLang="tr-TR" dirty="0" smtClean="0"/>
              <a:t> Bir kimsenin ölümü için, beyin hücrelerinin ölmesi aranır. </a:t>
            </a:r>
          </a:p>
          <a:p>
            <a:pPr marL="0" indent="0" algn="ctr">
              <a:buFont typeface="Arial" charset="0"/>
              <a:buNone/>
            </a:pPr>
            <a:endParaRPr lang="tr-TR" altLang="tr-TR"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6" name="Dikdörtgen 3"/>
          <p:cNvSpPr/>
          <p:nvPr/>
        </p:nvSpPr>
        <p:spPr>
          <a:xfrm>
            <a:off x="7537450" y="6194425"/>
            <a:ext cx="1159292" cy="246221"/>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ct val="20000"/>
              </a:spcBef>
            </a:pPr>
            <a:r>
              <a:rPr lang="tr-TR" altLang="tr-TR" sz="1000" dirty="0">
                <a:latin typeface="Arial" charset="0"/>
                <a:cs typeface="Arial" charset="0"/>
              </a:rPr>
              <a:t>Öztan, 2006, </a:t>
            </a:r>
            <a:r>
              <a:rPr lang="tr-TR" altLang="tr-TR" sz="1000" dirty="0" smtClean="0">
                <a:latin typeface="Arial" charset="0"/>
                <a:cs typeface="Arial" charset="0"/>
              </a:rPr>
              <a:t>225</a:t>
            </a:r>
            <a:endParaRPr lang="tr-TR" altLang="tr-TR" sz="1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r>
              <a:rPr lang="tr-TR" altLang="tr-TR" sz="2400" b="1" dirty="0" smtClean="0"/>
              <a:t>Ölüm ile, hak süjesi olma özelliği ortadan kalkar.</a:t>
            </a:r>
          </a:p>
          <a:p>
            <a:pPr marL="0" indent="0" algn="ctr">
              <a:buFont typeface="Arial" charset="0"/>
              <a:buNone/>
            </a:pPr>
            <a:r>
              <a:rPr lang="tr-TR" altLang="tr-TR" sz="800" dirty="0" smtClean="0"/>
              <a:t> </a:t>
            </a:r>
          </a:p>
          <a:p>
            <a:pPr marL="0" indent="0" algn="ctr">
              <a:buFont typeface="Arial" charset="0"/>
              <a:buNone/>
            </a:pPr>
            <a:r>
              <a:rPr lang="tr-TR" altLang="tr-TR" sz="2400" dirty="0" smtClean="0"/>
              <a:t>Ölüm ile, </a:t>
            </a:r>
          </a:p>
          <a:p>
            <a:pPr marL="0" indent="0" algn="ctr">
              <a:buFont typeface="Arial" charset="0"/>
              <a:buNone/>
            </a:pPr>
            <a:r>
              <a:rPr lang="tr-TR" altLang="tr-TR" sz="2400" dirty="0" smtClean="0"/>
              <a:t>kişiye bağlı malvarlığı hakları ve yükümlülükler, </a:t>
            </a:r>
          </a:p>
          <a:p>
            <a:pPr marL="0" indent="0" algn="ctr">
              <a:buFont typeface="Arial" charset="0"/>
              <a:buNone/>
            </a:pPr>
            <a:r>
              <a:rPr lang="tr-TR" altLang="tr-TR" sz="2400" dirty="0" smtClean="0"/>
              <a:t>eşya hukukundan doğan haklar, </a:t>
            </a:r>
          </a:p>
          <a:p>
            <a:pPr marL="0" indent="0" algn="ctr">
              <a:buFont typeface="Arial" charset="0"/>
              <a:buNone/>
            </a:pPr>
            <a:r>
              <a:rPr lang="tr-TR" altLang="tr-TR" sz="2400" dirty="0" smtClean="0"/>
              <a:t>alacaklar ve borçlar,</a:t>
            </a:r>
          </a:p>
          <a:p>
            <a:pPr marL="0" indent="0" algn="ctr">
              <a:buFont typeface="Arial" charset="0"/>
              <a:buNone/>
            </a:pPr>
            <a:r>
              <a:rPr lang="tr-TR" altLang="tr-TR" sz="2400" dirty="0" smtClean="0"/>
              <a:t> fikri haklar, </a:t>
            </a:r>
          </a:p>
          <a:p>
            <a:pPr marL="0" indent="0" algn="ctr">
              <a:buFont typeface="Arial" charset="0"/>
              <a:buNone/>
            </a:pPr>
            <a:r>
              <a:rPr lang="tr-TR" altLang="tr-TR" sz="2400" dirty="0" smtClean="0"/>
              <a:t>kısaca devredilebilir haklar mirasçılarına geçer.</a:t>
            </a:r>
          </a:p>
          <a:p>
            <a:pPr marL="0" indent="0" algn="ctr">
              <a:buFont typeface="Arial" charset="0"/>
              <a:buNone/>
            </a:pPr>
            <a:endParaRPr lang="tr-TR" altLang="tr-TR" sz="1000" dirty="0" smtClean="0"/>
          </a:p>
          <a:p>
            <a:pPr algn="just">
              <a:buFont typeface="Wingdings" panose="05000000000000000000" pitchFamily="2" charset="2"/>
              <a:buChar char="Ø"/>
            </a:pPr>
            <a:r>
              <a:rPr lang="tr-TR" altLang="tr-TR" sz="2400" dirty="0" smtClean="0"/>
              <a:t>Bu haklar, kişinin sağlığında üzerinde tasarruf edebileceği, 3. kişilere devredebileceği haklardır. </a:t>
            </a:r>
          </a:p>
          <a:p>
            <a:pPr algn="just">
              <a:buFont typeface="Wingdings" panose="05000000000000000000" pitchFamily="2" charset="2"/>
              <a:buChar char="Ø"/>
            </a:pPr>
            <a:r>
              <a:rPr lang="tr-TR" altLang="tr-TR" sz="2400" dirty="0" smtClean="0"/>
              <a:t>Bu haklar hiçbir işleme gerek kalmaksızın mirasçılarına intikal eder.</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1506" y="0"/>
            <a:ext cx="1456459" cy="1795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2291">
                                            <p:txEl>
                                              <p:pRg st="8" end="8"/>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2291">
                                            <p:txEl>
                                              <p:pRg st="10" end="1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229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b="1" i="1" dirty="0" smtClean="0"/>
          </a:p>
          <a:p>
            <a:pPr marL="0" indent="0" algn="ctr">
              <a:buFont typeface="Arial" charset="0"/>
              <a:buNone/>
            </a:pPr>
            <a:r>
              <a:rPr lang="tr-TR" altLang="tr-TR" b="1" i="1" dirty="0" smtClean="0"/>
              <a:t>Ölümün ispatı yolları</a:t>
            </a:r>
          </a:p>
          <a:p>
            <a:pPr marL="0" indent="0" algn="ctr">
              <a:buFont typeface="Arial" charset="0"/>
              <a:buNone/>
            </a:pPr>
            <a:endParaRPr lang="tr-TR" altLang="tr-TR" b="1" i="1" dirty="0" smtClean="0"/>
          </a:p>
          <a:p>
            <a:pPr marL="0" indent="0" algn="ctr">
              <a:buFont typeface="Arial" charset="0"/>
              <a:buNone/>
            </a:pPr>
            <a:r>
              <a:rPr lang="tr-TR" altLang="tr-TR" b="1" i="1" dirty="0" smtClean="0"/>
              <a:t>Kişisel durum sicili               Karineler</a:t>
            </a:r>
          </a:p>
          <a:p>
            <a:pPr marL="0" indent="0" algn="ctr">
              <a:buFont typeface="Arial" charset="0"/>
              <a:buNone/>
            </a:pPr>
            <a:r>
              <a:rPr lang="tr-TR" altLang="tr-TR" b="1" i="1" dirty="0" smtClean="0"/>
              <a:t>                                          </a:t>
            </a:r>
          </a:p>
          <a:p>
            <a:pPr marL="0" indent="0" algn="ctr">
              <a:buFont typeface="Arial" charset="0"/>
              <a:buNone/>
            </a:pPr>
            <a:r>
              <a:rPr lang="tr-TR" altLang="tr-TR" b="1" i="1" dirty="0" smtClean="0"/>
              <a:t>                 Birlikte ölüm karinesi      Ölüm Karinesi</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a:t>GERÇEK KİŞİLER</a:t>
            </a:r>
            <a:endParaRPr lang="en-US" altLang="tr-TR" sz="4400" dirty="0"/>
          </a:p>
        </p:txBody>
      </p:sp>
      <p:cxnSp>
        <p:nvCxnSpPr>
          <p:cNvPr id="7" name="Düz Ok Bağlayıcısı 6"/>
          <p:cNvCxnSpPr/>
          <p:nvPr/>
        </p:nvCxnSpPr>
        <p:spPr>
          <a:xfrm flipH="1">
            <a:off x="2987824" y="2060575"/>
            <a:ext cx="1223816" cy="6483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5508625" y="2060575"/>
            <a:ext cx="1439639" cy="7203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flipH="1">
            <a:off x="5329238" y="3356992"/>
            <a:ext cx="754930" cy="4614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6804248" y="3284984"/>
            <a:ext cx="1008112" cy="5763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İçerik Yer Tutucusu 2"/>
          <p:cNvSpPr>
            <a:spLocks noGrp="1"/>
          </p:cNvSpPr>
          <p:nvPr>
            <p:ph idx="1"/>
          </p:nvPr>
        </p:nvSpPr>
        <p:spPr>
          <a:xfrm>
            <a:off x="468313" y="1194768"/>
            <a:ext cx="8229600" cy="5475908"/>
          </a:xfrm>
        </p:spPr>
        <p:txBody>
          <a:bodyPr/>
          <a:lstStyle/>
          <a:p>
            <a:pPr marL="0" indent="0" algn="ctr">
              <a:buFont typeface="Arial" charset="0"/>
              <a:buNone/>
            </a:pPr>
            <a:endParaRPr lang="tr-TR" altLang="tr-TR" sz="2000" b="1" i="1" dirty="0" smtClean="0"/>
          </a:p>
          <a:p>
            <a:pPr marL="0" indent="0" algn="ctr">
              <a:buFont typeface="Arial" charset="0"/>
              <a:buNone/>
            </a:pPr>
            <a:r>
              <a:rPr lang="tr-TR" altLang="tr-TR" b="1" i="1" dirty="0" smtClean="0"/>
              <a:t>KİŞİNİN HAK EHLİYETİ</a:t>
            </a:r>
          </a:p>
          <a:p>
            <a:pPr marL="0" indent="0" algn="ctr">
              <a:buFont typeface="Arial" charset="0"/>
              <a:buNone/>
            </a:pPr>
            <a:endParaRPr lang="tr-TR" altLang="tr-TR" sz="1000" b="1" i="1" dirty="0" smtClean="0"/>
          </a:p>
          <a:p>
            <a:pPr algn="ctr">
              <a:buFont typeface="Wingdings" panose="05000000000000000000" pitchFamily="2" charset="2"/>
              <a:buChar char="Ø"/>
            </a:pPr>
            <a:r>
              <a:rPr lang="tr-TR" altLang="tr-TR" sz="2800" dirty="0" smtClean="0"/>
              <a:t>Hukuk düzeni, her insanın haklara ehil olacağını hükme bağlamıştır. </a:t>
            </a:r>
          </a:p>
          <a:p>
            <a:pPr algn="ctr">
              <a:buFont typeface="Wingdings" panose="05000000000000000000" pitchFamily="2" charset="2"/>
              <a:buChar char="Ø"/>
            </a:pPr>
            <a:r>
              <a:rPr lang="tr-TR" altLang="tr-TR" sz="2800" dirty="0" smtClean="0"/>
              <a:t>Haklara ehil olma, hak sahibi olma ve yükümlülük altına girmeyi kapsar.</a:t>
            </a:r>
          </a:p>
          <a:p>
            <a:pPr algn="ctr">
              <a:buFont typeface="Wingdings" panose="05000000000000000000" pitchFamily="2" charset="2"/>
              <a:buChar char="Ø"/>
            </a:pPr>
            <a:r>
              <a:rPr lang="tr-TR" altLang="tr-TR" sz="2800" dirty="0" smtClean="0"/>
              <a:t>Hak ehliyetine sahip olmada kural olarak yaşın hiçbir etkisi yoktur. </a:t>
            </a:r>
          </a:p>
          <a:p>
            <a:pPr algn="ctr">
              <a:buFont typeface="Wingdings" panose="05000000000000000000" pitchFamily="2" charset="2"/>
              <a:buChar char="Ø"/>
            </a:pPr>
            <a:r>
              <a:rPr lang="tr-TR" altLang="tr-TR" sz="2800" dirty="0" smtClean="0"/>
              <a:t>Hak ehliyeti tam ve sağ doğumla kazanılır. </a:t>
            </a:r>
          </a:p>
          <a:p>
            <a:pPr marL="0" indent="0" algn="ctr">
              <a:buFont typeface="Arial" charset="0"/>
              <a:buNone/>
            </a:pPr>
            <a:endParaRPr lang="tr-TR" altLang="tr-TR" sz="2000"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a:t>GERÇEK KİŞİLER</a:t>
            </a:r>
            <a:endParaRPr lang="en-US" altLang="tr-TR" sz="4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1000" b="1" i="1" dirty="0" smtClean="0"/>
          </a:p>
          <a:p>
            <a:pPr marL="0" indent="0" algn="ctr">
              <a:buFont typeface="Arial" charset="0"/>
              <a:buNone/>
            </a:pPr>
            <a:r>
              <a:rPr lang="tr-TR" altLang="tr-TR" b="1" i="1" dirty="0" smtClean="0"/>
              <a:t>KİŞİNİN FİİL EHLİYETİ</a:t>
            </a:r>
          </a:p>
          <a:p>
            <a:pPr marL="0" indent="0" algn="ctr">
              <a:buFont typeface="Arial" charset="0"/>
              <a:buNone/>
            </a:pPr>
            <a:endParaRPr lang="tr-TR" altLang="tr-TR" sz="1000" b="1" i="1" dirty="0" smtClean="0"/>
          </a:p>
          <a:p>
            <a:pPr marL="0" indent="0" algn="ctr">
              <a:buFont typeface="Arial" charset="0"/>
              <a:buNone/>
            </a:pPr>
            <a:r>
              <a:rPr lang="tr-TR" altLang="tr-TR" sz="2800" dirty="0" smtClean="0"/>
              <a:t>Fiil ehliyeti bir kimsenin kendi fiil ve davranışlarıyla, </a:t>
            </a:r>
          </a:p>
          <a:p>
            <a:pPr marL="0" indent="0" algn="ctr">
              <a:buFont typeface="Arial" charset="0"/>
              <a:buNone/>
            </a:pPr>
            <a:r>
              <a:rPr lang="tr-TR" altLang="tr-TR" sz="2800" dirty="0" smtClean="0"/>
              <a:t>kendi isteğiyle hak kazanması, bu hakları değiştirmesi, ortadan kaldırması, borç altına girmesi, borçları değiştirmesi, ortadan kaldırmasıdır.</a:t>
            </a:r>
          </a:p>
          <a:p>
            <a:pPr marL="0" indent="0" algn="ctr">
              <a:buFont typeface="Arial" charset="0"/>
              <a:buNone/>
            </a:pPr>
            <a:endParaRPr lang="tr-TR" altLang="tr-TR" sz="1000" dirty="0" smtClean="0"/>
          </a:p>
          <a:p>
            <a:pPr marL="0" indent="0" algn="ctr">
              <a:buFont typeface="Arial" charset="0"/>
              <a:buNone/>
            </a:pPr>
            <a:r>
              <a:rPr lang="tr-TR" altLang="tr-TR" sz="2800" dirty="0"/>
              <a:t>K</a:t>
            </a:r>
            <a:r>
              <a:rPr lang="tr-TR" altLang="tr-TR" sz="2800" dirty="0" smtClean="0"/>
              <a:t>ısaca kendi fiilleriyle hak kazanması ve borç altına girebilmesidir.</a:t>
            </a:r>
          </a:p>
          <a:p>
            <a:pPr marL="0" indent="0" algn="ctr">
              <a:buFont typeface="Arial" charset="0"/>
              <a:buNone/>
            </a:pPr>
            <a:endParaRPr lang="tr-TR" altLang="tr-TR" sz="2000"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İçerik Yer Tutucusu 2"/>
          <p:cNvSpPr>
            <a:spLocks noGrp="1"/>
          </p:cNvSpPr>
          <p:nvPr>
            <p:ph sz="half" idx="1"/>
          </p:nvPr>
        </p:nvSpPr>
        <p:spPr/>
        <p:txBody>
          <a:bodyPr/>
          <a:lstStyle/>
          <a:p>
            <a:pPr>
              <a:buFont typeface="Wingdings" panose="05000000000000000000" pitchFamily="2" charset="2"/>
              <a:buChar char="ü"/>
            </a:pPr>
            <a:r>
              <a:rPr lang="tr-TR" altLang="tr-TR" dirty="0" smtClean="0"/>
              <a:t>Hak ehliyeti, pasif bir ehliyettir.</a:t>
            </a:r>
          </a:p>
          <a:p>
            <a:pPr>
              <a:buFont typeface="Wingdings" panose="05000000000000000000" pitchFamily="2" charset="2"/>
              <a:buChar char="ü"/>
            </a:pPr>
            <a:endParaRPr lang="tr-TR" altLang="tr-TR" dirty="0" smtClean="0"/>
          </a:p>
          <a:p>
            <a:pPr>
              <a:buFont typeface="Wingdings" panose="05000000000000000000" pitchFamily="2" charset="2"/>
              <a:buChar char="ü"/>
            </a:pPr>
            <a:r>
              <a:rPr lang="tr-TR" altLang="tr-TR" dirty="0" smtClean="0"/>
              <a:t>Hak ehliyeti herkese eşit olarak tanınır. </a:t>
            </a:r>
          </a:p>
        </p:txBody>
      </p:sp>
      <p:sp>
        <p:nvSpPr>
          <p:cNvPr id="3" name="İçerik Yer Tutucusu 2"/>
          <p:cNvSpPr>
            <a:spLocks noGrp="1"/>
          </p:cNvSpPr>
          <p:nvPr>
            <p:ph sz="half" idx="2"/>
          </p:nvPr>
        </p:nvSpPr>
        <p:spPr/>
        <p:txBody>
          <a:bodyPr/>
          <a:lstStyle/>
          <a:p>
            <a:pPr>
              <a:buFont typeface="Wingdings" panose="05000000000000000000" pitchFamily="2" charset="2"/>
              <a:buChar char="ü"/>
            </a:pPr>
            <a:r>
              <a:rPr lang="tr-TR" altLang="tr-TR" dirty="0" smtClean="0"/>
              <a:t>Fiil </a:t>
            </a:r>
            <a:r>
              <a:rPr lang="tr-TR" altLang="tr-TR" dirty="0"/>
              <a:t>ehliyeti kişinin davranışına hüküm ve </a:t>
            </a:r>
            <a:r>
              <a:rPr lang="tr-TR" altLang="tr-TR" dirty="0" smtClean="0"/>
              <a:t>sonuç bağlaması nedeniyle aktif </a:t>
            </a:r>
            <a:r>
              <a:rPr lang="tr-TR" altLang="tr-TR" dirty="0"/>
              <a:t>bir </a:t>
            </a:r>
            <a:r>
              <a:rPr lang="tr-TR" altLang="tr-TR" dirty="0" smtClean="0"/>
              <a:t>ehliyettir.</a:t>
            </a:r>
          </a:p>
          <a:p>
            <a:pPr>
              <a:buFont typeface="Wingdings" panose="05000000000000000000" pitchFamily="2" charset="2"/>
              <a:buChar char="ü"/>
            </a:pPr>
            <a:endParaRPr lang="tr-TR" altLang="tr-TR" dirty="0" smtClean="0"/>
          </a:p>
          <a:p>
            <a:pPr>
              <a:buFont typeface="Wingdings" panose="05000000000000000000" pitchFamily="2" charset="2"/>
              <a:buChar char="ü"/>
            </a:pPr>
            <a:r>
              <a:rPr lang="tr-TR" altLang="tr-TR" dirty="0"/>
              <a:t>F</a:t>
            </a:r>
            <a:r>
              <a:rPr lang="tr-TR" altLang="tr-TR" dirty="0" smtClean="0"/>
              <a:t>iil </a:t>
            </a:r>
            <a:r>
              <a:rPr lang="tr-TR" altLang="tr-TR" dirty="0"/>
              <a:t>ehliyeti kişi davranışına bağlandığı için, kişilere eşit olarak verilmemiştir.</a:t>
            </a:r>
          </a:p>
          <a:p>
            <a:endParaRPr lang="tr-TR" dirty="0"/>
          </a:p>
        </p:txBody>
      </p:sp>
      <p:sp>
        <p:nvSpPr>
          <p:cNvPr id="9" name="Rectangle 2"/>
          <p:cNvSpPr txBox="1">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a:t>GERÇEK KİŞİLER</a:t>
            </a:r>
            <a:endParaRPr lang="en-US" altLang="tr-TR" sz="4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303" y="4221088"/>
            <a:ext cx="3335625" cy="22905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P spid="3" grpId="0" build="p"/>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çerik Yer Tutucusu 2"/>
          <p:cNvSpPr>
            <a:spLocks noGrp="1"/>
          </p:cNvSpPr>
          <p:nvPr>
            <p:ph idx="1"/>
          </p:nvPr>
        </p:nvSpPr>
        <p:spPr>
          <a:xfrm>
            <a:off x="468313" y="1135063"/>
            <a:ext cx="8229600" cy="781769"/>
          </a:xfrm>
        </p:spPr>
        <p:txBody>
          <a:bodyPr/>
          <a:lstStyle/>
          <a:p>
            <a:pPr marL="0" indent="0" algn="ctr">
              <a:buFont typeface="Arial" charset="0"/>
              <a:buNone/>
            </a:pPr>
            <a:r>
              <a:rPr lang="tr-TR" altLang="tr-TR" sz="4000" b="1" i="1" dirty="0" smtClean="0"/>
              <a:t>BU DERSTE NELER ÖĞRENECEĞİZ?</a:t>
            </a:r>
          </a:p>
          <a:p>
            <a:pPr marL="0" indent="0" algn="ctr">
              <a:buFont typeface="Arial" charset="0"/>
              <a:buNone/>
            </a:pPr>
            <a:endParaRPr lang="tr-TR" altLang="tr-TR" sz="1100" b="1" i="1" dirty="0" smtClean="0"/>
          </a:p>
          <a:p>
            <a:pPr marL="0" indent="0" algn="ctr">
              <a:buFont typeface="Arial" charset="0"/>
              <a:buNone/>
            </a:pPr>
            <a:endParaRPr lang="tr-TR" altLang="tr-TR" sz="800" b="1" i="1" dirty="0" smtClean="0"/>
          </a:p>
        </p:txBody>
      </p:sp>
      <p:sp>
        <p:nvSpPr>
          <p:cNvPr id="5" name="Dikdörtgen 4"/>
          <p:cNvSpPr/>
          <p:nvPr/>
        </p:nvSpPr>
        <p:spPr>
          <a:xfrm>
            <a:off x="1258888" y="2139950"/>
            <a:ext cx="7058025" cy="2800350"/>
          </a:xfrm>
          <a:prstGeom prst="rect">
            <a:avLst/>
          </a:prstGeom>
        </p:spPr>
        <p:txBody>
          <a:bodyPr>
            <a:spAutoFit/>
          </a:bodyPr>
          <a:lstStyle/>
          <a:p>
            <a:pPr marL="571500" indent="-571500" algn="ctr" fontAlgn="auto">
              <a:spcBef>
                <a:spcPts val="0"/>
              </a:spcBef>
              <a:spcAft>
                <a:spcPts val="0"/>
              </a:spcAft>
              <a:buFont typeface="Wingdings" panose="05000000000000000000" pitchFamily="2" charset="2"/>
              <a:buChar char="Ø"/>
              <a:defRPr/>
            </a:pPr>
            <a:r>
              <a:rPr lang="tr-TR" sz="4400" dirty="0">
                <a:latin typeface="+mn-lt"/>
              </a:rPr>
              <a:t>Gerçek Kişiler</a:t>
            </a:r>
          </a:p>
          <a:p>
            <a:pPr marL="571500" indent="-571500" algn="ctr" fontAlgn="auto">
              <a:spcBef>
                <a:spcPts val="0"/>
              </a:spcBef>
              <a:spcAft>
                <a:spcPts val="0"/>
              </a:spcAft>
              <a:buFont typeface="Wingdings" panose="05000000000000000000" pitchFamily="2" charset="2"/>
              <a:buChar char="Ø"/>
              <a:defRPr/>
            </a:pPr>
            <a:r>
              <a:rPr lang="tr-TR" sz="4400" dirty="0">
                <a:latin typeface="+mn-lt"/>
              </a:rPr>
              <a:t>Tüzel Kişiler</a:t>
            </a:r>
          </a:p>
          <a:p>
            <a:pPr marL="457200" indent="-457200" algn="ctr" fontAlgn="auto">
              <a:spcBef>
                <a:spcPts val="0"/>
              </a:spcBef>
              <a:spcAft>
                <a:spcPts val="0"/>
              </a:spcAft>
              <a:buFont typeface="Wingdings" panose="05000000000000000000" pitchFamily="2" charset="2"/>
              <a:buChar char="Ø"/>
              <a:defRPr/>
            </a:pPr>
            <a:endParaRPr lang="tr-TR" sz="4400" dirty="0">
              <a:latin typeface="+mn-lt"/>
            </a:endParaRPr>
          </a:p>
          <a:p>
            <a:pPr fontAlgn="auto">
              <a:spcBef>
                <a:spcPts val="0"/>
              </a:spcBef>
              <a:spcAft>
                <a:spcPts val="0"/>
              </a:spcAft>
              <a:defRPr/>
            </a:pPr>
            <a:r>
              <a:rPr lang="tr-TR" sz="4400" dirty="0">
                <a:latin typeface="+mn-l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b="1" i="1" dirty="0" smtClean="0"/>
          </a:p>
          <a:p>
            <a:pPr marL="0" indent="0" algn="ctr">
              <a:buFont typeface="Arial" charset="0"/>
              <a:buNone/>
            </a:pPr>
            <a:r>
              <a:rPr lang="tr-TR" altLang="tr-TR" b="1" i="1" dirty="0" smtClean="0"/>
              <a:t>FİİL EHLİYETİNİN UNSURLARI</a:t>
            </a:r>
          </a:p>
          <a:p>
            <a:pPr algn="ctr">
              <a:buFont typeface="Wingdings" panose="05000000000000000000" pitchFamily="2" charset="2"/>
              <a:buChar char="ü"/>
            </a:pPr>
            <a:r>
              <a:rPr lang="tr-TR" altLang="tr-TR" i="1" dirty="0" smtClean="0"/>
              <a:t>Ergin Olma</a:t>
            </a:r>
          </a:p>
          <a:p>
            <a:pPr algn="ctr">
              <a:buFont typeface="Wingdings" panose="05000000000000000000" pitchFamily="2" charset="2"/>
              <a:buChar char="ü"/>
            </a:pPr>
            <a:r>
              <a:rPr lang="tr-TR" altLang="tr-TR" i="1" dirty="0" smtClean="0"/>
              <a:t>Ayırt etme gücü</a:t>
            </a:r>
          </a:p>
          <a:p>
            <a:pPr algn="ctr">
              <a:buFont typeface="Wingdings" panose="05000000000000000000" pitchFamily="2" charset="2"/>
              <a:buChar char="ü"/>
            </a:pPr>
            <a:r>
              <a:rPr lang="tr-TR" altLang="tr-TR" i="1" dirty="0" smtClean="0"/>
              <a:t>Hakkında Kısıtlılık Kararı Alınmamış Olması</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a:t>GERÇEK KİŞİLER</a:t>
            </a:r>
            <a:endParaRPr lang="en-US" altLang="tr-TR" sz="44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5432" y="4509120"/>
            <a:ext cx="5194920" cy="2161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1000" b="1" i="1" dirty="0" smtClean="0"/>
          </a:p>
          <a:p>
            <a:pPr marL="0" indent="0" algn="ctr">
              <a:buFont typeface="Arial" charset="0"/>
              <a:buNone/>
            </a:pPr>
            <a:r>
              <a:rPr lang="tr-TR" altLang="tr-TR" sz="2000" b="1" i="1" dirty="0" smtClean="0"/>
              <a:t>Ergin Olma:</a:t>
            </a:r>
          </a:p>
          <a:p>
            <a:pPr marL="0" indent="0" algn="ctr">
              <a:buFont typeface="Arial" charset="0"/>
              <a:buNone/>
            </a:pPr>
            <a:r>
              <a:rPr lang="tr-TR" altLang="tr-TR" sz="2000" b="1" i="1" dirty="0" smtClean="0"/>
              <a:t> </a:t>
            </a:r>
            <a:r>
              <a:rPr lang="tr-TR" altLang="tr-TR" sz="2000" b="1" dirty="0" smtClean="0"/>
              <a:t>1) </a:t>
            </a:r>
            <a:r>
              <a:rPr lang="tr-TR" altLang="tr-TR" sz="2000" dirty="0" smtClean="0"/>
              <a:t>Medeni Kanuna göre, kişi 18 yaşını bitirmekle ergin olur (Normal erginlik)</a:t>
            </a:r>
          </a:p>
          <a:p>
            <a:pPr marL="0" indent="0" algn="ctr">
              <a:buFont typeface="Arial" charset="0"/>
              <a:buNone/>
            </a:pPr>
            <a:r>
              <a:rPr lang="tr-TR" altLang="tr-TR" sz="2000" b="1" dirty="0" smtClean="0"/>
              <a:t>2) </a:t>
            </a:r>
            <a:r>
              <a:rPr lang="tr-TR" altLang="tr-TR" sz="2000" dirty="0" err="1" smtClean="0"/>
              <a:t>MK’da</a:t>
            </a:r>
            <a:r>
              <a:rPr lang="tr-TR" altLang="tr-TR" sz="2000" dirty="0" smtClean="0"/>
              <a:t> (</a:t>
            </a:r>
            <a:r>
              <a:rPr lang="tr-TR" altLang="tr-TR" sz="2000" dirty="0" err="1" smtClean="0"/>
              <a:t>md.</a:t>
            </a:r>
            <a:r>
              <a:rPr lang="tr-TR" altLang="tr-TR" sz="2000" dirty="0" smtClean="0"/>
              <a:t> 11) evlenme ile kişinin ergin olacağı hükme bağlanmıştır. </a:t>
            </a:r>
          </a:p>
          <a:p>
            <a:pPr marL="0" indent="0" algn="ctr">
              <a:buFont typeface="Arial" charset="0"/>
              <a:buNone/>
            </a:pPr>
            <a:r>
              <a:rPr lang="tr-TR" altLang="tr-TR" sz="2000" dirty="0" smtClean="0"/>
              <a:t>(Evlenme ile kazanılan erginlik)</a:t>
            </a:r>
          </a:p>
          <a:p>
            <a:pPr marL="0" indent="0" algn="ctr">
              <a:buFont typeface="Arial" charset="0"/>
              <a:buNone/>
            </a:pPr>
            <a:endParaRPr lang="tr-TR" altLang="tr-TR" sz="2000" dirty="0" smtClean="0"/>
          </a:p>
          <a:p>
            <a:pPr marL="0" indent="0" algn="ctr">
              <a:buFont typeface="Arial" charset="0"/>
              <a:buNone/>
            </a:pPr>
            <a:r>
              <a:rPr lang="tr-TR" altLang="tr-TR" sz="2000" b="1" dirty="0" smtClean="0"/>
              <a:t>Olağan evlenme yaşı </a:t>
            </a:r>
            <a:r>
              <a:rPr lang="tr-TR" altLang="tr-TR" sz="2000" dirty="0" smtClean="0"/>
              <a:t>kadın ve erkek için </a:t>
            </a:r>
            <a:r>
              <a:rPr lang="tr-TR" altLang="tr-TR" sz="2000" b="1" dirty="0" smtClean="0"/>
              <a:t>17</a:t>
            </a:r>
            <a:r>
              <a:rPr lang="tr-TR" altLang="tr-TR" sz="2000" dirty="0" smtClean="0"/>
              <a:t> yaşın tamamlanmasıdır. </a:t>
            </a:r>
            <a:r>
              <a:rPr lang="tr-TR" altLang="tr-TR" sz="2000" b="1" dirty="0" smtClean="0"/>
              <a:t>Olağanüstü </a:t>
            </a:r>
            <a:r>
              <a:rPr lang="tr-TR" altLang="tr-TR" sz="2000" dirty="0" smtClean="0"/>
              <a:t>durumlarda hakim kadın ve erkeğin </a:t>
            </a:r>
            <a:r>
              <a:rPr lang="tr-TR" altLang="tr-TR" sz="2000" b="1" dirty="0" smtClean="0"/>
              <a:t>16 </a:t>
            </a:r>
            <a:r>
              <a:rPr lang="tr-TR" altLang="tr-TR" sz="2000" dirty="0" smtClean="0"/>
              <a:t>yaşını tamamlamaları halinde de evlenmelerine izin verilebilir. </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133826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2531">
                                            <p:txEl>
                                              <p:pRg st="7" end="7"/>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2531">
                                            <p:txEl>
                                              <p:pRg st="9" end="9"/>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253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1000" b="1" i="1" dirty="0" smtClean="0"/>
          </a:p>
          <a:p>
            <a:pPr marL="0" indent="0" algn="ctr">
              <a:buFont typeface="Arial" charset="0"/>
              <a:buNone/>
            </a:pPr>
            <a:endParaRPr lang="tr-TR" altLang="tr-TR" sz="1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1000" b="1" i="1" dirty="0" smtClean="0"/>
          </a:p>
          <a:p>
            <a:pPr marL="0" indent="0" algn="ctr">
              <a:buFont typeface="Arial" charset="0"/>
              <a:buNone/>
            </a:pPr>
            <a:r>
              <a:rPr lang="tr-TR" altLang="tr-TR" sz="2000" b="1" i="1" dirty="0" smtClean="0"/>
              <a:t>Ergin Olma: </a:t>
            </a:r>
          </a:p>
          <a:p>
            <a:pPr marL="0" indent="0" algn="ctr">
              <a:buFont typeface="Arial" charset="0"/>
              <a:buNone/>
            </a:pPr>
            <a:r>
              <a:rPr lang="tr-TR" altLang="tr-TR" sz="2000" b="1" dirty="0" smtClean="0"/>
              <a:t>3) </a:t>
            </a:r>
            <a:r>
              <a:rPr lang="tr-TR" altLang="tr-TR" sz="2000" dirty="0" smtClean="0"/>
              <a:t>Hakim Kararıyla Erginlik:</a:t>
            </a:r>
          </a:p>
          <a:p>
            <a:pPr marL="0" indent="0" algn="ctr">
              <a:buFont typeface="Arial" charset="0"/>
              <a:buNone/>
            </a:pPr>
            <a:r>
              <a:rPr lang="tr-TR" altLang="tr-TR" sz="2000" i="1" dirty="0" smtClean="0"/>
              <a:t>15 yaşını tamamlamış olması,</a:t>
            </a:r>
          </a:p>
          <a:p>
            <a:pPr marL="0" indent="0" algn="ctr">
              <a:buFont typeface="Arial" charset="0"/>
              <a:buNone/>
            </a:pPr>
            <a:r>
              <a:rPr lang="tr-TR" altLang="tr-TR" sz="2000" i="1" dirty="0" smtClean="0"/>
              <a:t>Küçüğün isteği,</a:t>
            </a:r>
          </a:p>
          <a:p>
            <a:pPr marL="0" indent="0" algn="ctr">
              <a:buFont typeface="Arial" charset="0"/>
              <a:buNone/>
            </a:pPr>
            <a:r>
              <a:rPr lang="tr-TR" altLang="tr-TR" sz="2000" i="1" dirty="0" smtClean="0"/>
              <a:t>Velinin izni</a:t>
            </a:r>
          </a:p>
          <a:p>
            <a:pPr marL="0" indent="0" algn="ctr">
              <a:buFont typeface="Arial" charset="0"/>
              <a:buNone/>
            </a:pPr>
            <a:r>
              <a:rPr lang="tr-TR" altLang="tr-TR" sz="2000" i="1" dirty="0" smtClean="0"/>
              <a:t>Asliye mahkemesinin kararı,</a:t>
            </a:r>
          </a:p>
          <a:p>
            <a:pPr marL="0" indent="0" algn="ctr">
              <a:buFont typeface="Arial" charset="0"/>
              <a:buNone/>
            </a:pPr>
            <a:r>
              <a:rPr lang="tr-TR" altLang="tr-TR" sz="2000" i="1" dirty="0" smtClean="0"/>
              <a:t>Küçüğün menfaati</a:t>
            </a:r>
          </a:p>
          <a:p>
            <a:pPr marL="0" indent="0" algn="just">
              <a:buFont typeface="Arial" charset="0"/>
              <a:buNone/>
            </a:pPr>
            <a:r>
              <a:rPr lang="tr-TR" altLang="tr-TR" sz="2000" dirty="0" smtClean="0"/>
              <a:t>Yargısal erginliğine karar verilen kimse, kanunda açıkça aksi düzenlenmemişse, her türlü hukuki işlemi yapabilir.</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3555">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3555">
                                            <p:txEl>
                                              <p:pRg st="10" end="1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3555">
                                            <p:txEl>
                                              <p:pRg st="11" end="11"/>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3555">
                                            <p:txEl>
                                              <p:pRg st="12" end="12"/>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3555">
                                            <p:txEl>
                                              <p:pRg st="13" end="13"/>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2355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1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Ayırt etme gücü:</a:t>
            </a:r>
          </a:p>
          <a:p>
            <a:pPr marL="0" indent="0" algn="ctr">
              <a:buFont typeface="Arial" charset="0"/>
              <a:buNone/>
            </a:pPr>
            <a:r>
              <a:rPr lang="tr-TR" altLang="tr-TR" sz="2000" dirty="0" smtClean="0"/>
              <a:t>makul surette hareket edebilme yeteneğidir.</a:t>
            </a:r>
          </a:p>
          <a:p>
            <a:pPr algn="ctr">
              <a:buFont typeface="Wingdings" panose="05000000000000000000" pitchFamily="2" charset="2"/>
              <a:buChar char="§"/>
            </a:pPr>
            <a:r>
              <a:rPr lang="tr-TR" altLang="tr-TR" sz="2000" dirty="0" smtClean="0"/>
              <a:t>Makul bir iradeye sahip  olma yeteneği,</a:t>
            </a:r>
          </a:p>
          <a:p>
            <a:pPr marL="0" indent="0" algn="ctr">
              <a:buFont typeface="Arial" charset="0"/>
              <a:buNone/>
            </a:pPr>
            <a:r>
              <a:rPr lang="tr-TR" altLang="tr-TR" sz="2000" dirty="0" smtClean="0"/>
              <a:t>(Tanıma yeteneği, değerlendirme yeteneği, karar verme yeteneği)</a:t>
            </a:r>
          </a:p>
          <a:p>
            <a:pPr algn="ctr">
              <a:buFont typeface="Wingdings" panose="05000000000000000000" pitchFamily="2" charset="2"/>
              <a:buChar char="§"/>
            </a:pPr>
            <a:r>
              <a:rPr lang="tr-TR" altLang="tr-TR" sz="2000" dirty="0" smtClean="0"/>
              <a:t>İradeye uygun davranma yeteneği</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4579">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4579">
                                            <p:txEl>
                                              <p:pRg st="10" end="1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457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Ayırt etme gücünü etkileyebilecek durumlar</a:t>
            </a:r>
            <a:r>
              <a:rPr lang="tr-TR" altLang="tr-TR" sz="2000" b="1" i="1" dirty="0" smtClean="0">
                <a:sym typeface="Wingdings" pitchFamily="2" charset="2"/>
              </a:rPr>
              <a:t>: TMK 13</a:t>
            </a:r>
            <a:endParaRPr lang="tr-TR" altLang="tr-TR" sz="2000" b="1" i="1" dirty="0" smtClean="0"/>
          </a:p>
          <a:p>
            <a:pPr marL="0" indent="0" algn="ctr">
              <a:buFont typeface="Arial" charset="0"/>
              <a:buNone/>
            </a:pPr>
            <a:r>
              <a:rPr lang="tr-TR" altLang="tr-TR" sz="2000" i="1" dirty="0" smtClean="0"/>
              <a:t>Yaş</a:t>
            </a:r>
          </a:p>
          <a:p>
            <a:pPr marL="0" indent="0" algn="ctr">
              <a:buFont typeface="Arial" charset="0"/>
              <a:buNone/>
            </a:pPr>
            <a:r>
              <a:rPr lang="tr-TR" altLang="tr-TR" sz="2000" i="1" dirty="0" smtClean="0"/>
              <a:t>Akıl Hastalığı</a:t>
            </a:r>
          </a:p>
          <a:p>
            <a:pPr marL="0" indent="0" algn="ctr">
              <a:buFont typeface="Arial" charset="0"/>
              <a:buNone/>
            </a:pPr>
            <a:r>
              <a:rPr lang="tr-TR" altLang="tr-TR" sz="2000" i="1" dirty="0" smtClean="0"/>
              <a:t>Akıl Zayıflığı</a:t>
            </a:r>
          </a:p>
          <a:p>
            <a:pPr marL="0" indent="0" algn="ctr">
              <a:buFont typeface="Arial" charset="0"/>
              <a:buNone/>
            </a:pPr>
            <a:r>
              <a:rPr lang="tr-TR" altLang="tr-TR" sz="2000" i="1" dirty="0" err="1" smtClean="0"/>
              <a:t>Sarhoşlıuk</a:t>
            </a:r>
            <a:endParaRPr lang="tr-TR" altLang="tr-TR" sz="2000" i="1" dirty="0" smtClean="0"/>
          </a:p>
          <a:p>
            <a:pPr marL="0" indent="0" algn="ctr">
              <a:buFont typeface="Arial" charset="0"/>
              <a:buNone/>
            </a:pPr>
            <a:r>
              <a:rPr lang="tr-TR" altLang="tr-TR" sz="2000" i="1" dirty="0" smtClean="0"/>
              <a:t>Bunlara benzer haller….</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5603">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5603">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5603">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603">
                                            <p:txEl>
                                              <p:pRg st="10" end="1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5603">
                                            <p:txEl>
                                              <p:pRg st="11" end="11"/>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560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Kısıtlı olmamak: </a:t>
            </a:r>
          </a:p>
          <a:p>
            <a:pPr marL="0" indent="0" algn="ctr">
              <a:buFont typeface="Arial" charset="0"/>
              <a:buNone/>
            </a:pPr>
            <a:r>
              <a:rPr lang="tr-TR" altLang="tr-TR" sz="2000" dirty="0" smtClean="0"/>
              <a:t>Kısıtlılık, bir kimsenin kanunda öngörülen belirli sebeplerden birine dayanarak, mahkeme kararı ile fiil ehliyetinden tamamen veya kısmen mahrum edilmesidir. </a:t>
            </a:r>
          </a:p>
          <a:p>
            <a:pPr marL="0" indent="0" algn="ctr">
              <a:buFont typeface="Arial" charset="0"/>
              <a:buNone/>
            </a:pPr>
            <a:r>
              <a:rPr lang="tr-TR" altLang="tr-TR" sz="2000" dirty="0" smtClean="0"/>
              <a:t>Kısıtlılık kararı sadece ergin kişiler için alınır.</a:t>
            </a:r>
          </a:p>
          <a:p>
            <a:pPr marL="0" indent="0" algn="ctr">
              <a:buFont typeface="Arial" charset="0"/>
              <a:buNone/>
            </a:pPr>
            <a:r>
              <a:rPr lang="tr-TR" altLang="tr-TR" sz="2000" dirty="0" smtClean="0"/>
              <a:t>Çünkü küçükler zaten velayet ve vesayet altındadır ve korunmaktadır.</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6" name="Dikdörtgen 3"/>
          <p:cNvSpPr/>
          <p:nvPr/>
        </p:nvSpPr>
        <p:spPr>
          <a:xfrm>
            <a:off x="7092950" y="5949950"/>
            <a:ext cx="1159292" cy="246221"/>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ct val="20000"/>
              </a:spcBef>
            </a:pPr>
            <a:r>
              <a:rPr lang="tr-TR" altLang="tr-TR" sz="1000" dirty="0">
                <a:latin typeface="Arial" charset="0"/>
                <a:cs typeface="Arial" charset="0"/>
              </a:rPr>
              <a:t>Öztan, 2006, </a:t>
            </a:r>
            <a:r>
              <a:rPr lang="tr-TR" altLang="tr-TR" sz="1000" dirty="0" smtClean="0">
                <a:latin typeface="Arial" charset="0"/>
                <a:cs typeface="Arial" charset="0"/>
              </a:rPr>
              <a:t>253</a:t>
            </a:r>
            <a:endParaRPr lang="tr-TR" altLang="tr-TR" sz="1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6627">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62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Kısıtlılık sebepleri:</a:t>
            </a:r>
          </a:p>
          <a:p>
            <a:pPr marL="0" indent="0" algn="ctr">
              <a:buFont typeface="Arial" charset="0"/>
              <a:buNone/>
            </a:pPr>
            <a:r>
              <a:rPr lang="tr-TR" altLang="tr-TR" sz="2000" b="1" i="1" dirty="0" smtClean="0"/>
              <a:t>AKIL HASTALIĞI VEYA AKIL ZAYIFLIĞI (TMK 405)</a:t>
            </a:r>
          </a:p>
          <a:p>
            <a:pPr marL="0" indent="0" algn="ctr">
              <a:buNone/>
            </a:pPr>
            <a:r>
              <a:rPr lang="tr-TR" altLang="tr-TR" sz="2000" dirty="0"/>
              <a:t>İşlerini </a:t>
            </a:r>
            <a:r>
              <a:rPr lang="tr-TR" altLang="tr-TR" sz="2000" dirty="0" smtClean="0"/>
              <a:t>göremeyen</a:t>
            </a:r>
          </a:p>
          <a:p>
            <a:pPr marL="0" indent="0" algn="ctr">
              <a:buNone/>
            </a:pPr>
            <a:r>
              <a:rPr lang="tr-TR" altLang="tr-TR" sz="2000" dirty="0" smtClean="0"/>
              <a:t>veya</a:t>
            </a:r>
            <a:endParaRPr lang="tr-TR" altLang="tr-TR" sz="2000" dirty="0"/>
          </a:p>
          <a:p>
            <a:pPr marL="0" indent="0" algn="ctr">
              <a:buNone/>
            </a:pPr>
            <a:r>
              <a:rPr lang="tr-TR" altLang="tr-TR" sz="2000" dirty="0" smtClean="0"/>
              <a:t>Korunma ve bakım için kendisine sürekli  yardım gereken </a:t>
            </a:r>
          </a:p>
          <a:p>
            <a:pPr marL="0" indent="0" algn="ctr">
              <a:buNone/>
            </a:pPr>
            <a:r>
              <a:rPr lang="tr-TR" altLang="tr-TR" sz="2000" dirty="0" smtClean="0"/>
              <a:t>veya</a:t>
            </a:r>
            <a:endParaRPr lang="tr-TR" altLang="tr-TR" sz="2000" dirty="0"/>
          </a:p>
          <a:p>
            <a:pPr marL="0" indent="0" algn="ctr">
              <a:buFont typeface="Arial" charset="0"/>
              <a:buNone/>
            </a:pPr>
            <a:r>
              <a:rPr lang="tr-TR" altLang="tr-TR" sz="2000" dirty="0" smtClean="0"/>
              <a:t>Başkalarının güvenliğini tehlikeye sokan</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7651">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7651">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7651">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7651">
                                            <p:txEl>
                                              <p:pRg st="10" end="1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7651">
                                            <p:txEl>
                                              <p:pRg st="11" end="11"/>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7651">
                                            <p:txEl>
                                              <p:pRg st="12" end="12"/>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7651">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Kısıtlılık sebepleri:</a:t>
            </a:r>
          </a:p>
          <a:p>
            <a:pPr marL="0" indent="0" algn="ctr">
              <a:buFont typeface="Arial" charset="0"/>
              <a:buNone/>
            </a:pPr>
            <a:r>
              <a:rPr lang="tr-TR" altLang="tr-TR" sz="2000" b="1" i="1" dirty="0" smtClean="0"/>
              <a:t>SAVURGANLIK, ALKOL VEYA UYUŞTURUCU MADDE BAĞIMLISI, KÖTÜ YAŞAMA TARZI, KÖTÜ YÖNETİM (TMK 406).</a:t>
            </a:r>
          </a:p>
          <a:p>
            <a:pPr marL="0" indent="0" algn="ctr">
              <a:buFont typeface="Arial" charset="0"/>
              <a:buNone/>
            </a:pPr>
            <a:r>
              <a:rPr lang="tr-TR" altLang="tr-TR" sz="2000" dirty="0" smtClean="0"/>
              <a:t>Kendini darlık veya yoksulluğa düşürme tehlikesine yol açan</a:t>
            </a:r>
          </a:p>
          <a:p>
            <a:pPr marL="0" indent="0" algn="ctr">
              <a:buFont typeface="Arial" charset="0"/>
              <a:buNone/>
            </a:pPr>
            <a:r>
              <a:rPr lang="tr-TR" altLang="tr-TR" sz="2000" dirty="0" smtClean="0"/>
              <a:t>Ailesini darlık veya yoksulluğa düşürme tehlikesine yol açan</a:t>
            </a:r>
          </a:p>
          <a:p>
            <a:pPr marL="0" indent="0" algn="ctr">
              <a:buFont typeface="Arial" charset="0"/>
              <a:buNone/>
            </a:pPr>
            <a:r>
              <a:rPr lang="tr-TR" altLang="tr-TR" sz="2000" dirty="0" smtClean="0"/>
              <a:t>Daimi yardım veya bakıma muhtaç olan</a:t>
            </a:r>
          </a:p>
          <a:p>
            <a:pPr marL="0" indent="0" algn="ctr">
              <a:buFont typeface="Arial" charset="0"/>
              <a:buNone/>
            </a:pPr>
            <a:r>
              <a:rPr lang="tr-TR" altLang="tr-TR" sz="2000" dirty="0" smtClean="0"/>
              <a:t> veya</a:t>
            </a:r>
          </a:p>
          <a:p>
            <a:pPr marL="0" indent="0" algn="ctr">
              <a:buFont typeface="Arial" charset="0"/>
              <a:buNone/>
            </a:pPr>
            <a:r>
              <a:rPr lang="tr-TR" altLang="tr-TR" sz="2000" dirty="0" smtClean="0"/>
              <a:t>Başkalarının güvenliğini tehdit eden</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8675">
                                            <p:txEl>
                                              <p:pRg st="11" end="11"/>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8675">
                                            <p:txEl>
                                              <p:pRg st="12" end="12"/>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867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Kısıtlılık sebepleri:</a:t>
            </a:r>
          </a:p>
          <a:p>
            <a:pPr marL="0" indent="0" algn="ctr">
              <a:buFont typeface="Arial" charset="0"/>
              <a:buNone/>
            </a:pPr>
            <a:r>
              <a:rPr lang="tr-TR" altLang="tr-TR" sz="2000" b="1" i="1" dirty="0" smtClean="0"/>
              <a:t>BİR SENE VE DAHA FAZLA BİR SÜRE İLE ÖZGÜRLÜĞÜ BAĞLAYICI CEZA </a:t>
            </a:r>
          </a:p>
          <a:p>
            <a:pPr marL="0" indent="0" algn="ctr">
              <a:buFont typeface="Arial" charset="0"/>
              <a:buNone/>
            </a:pPr>
            <a:r>
              <a:rPr lang="tr-TR" altLang="tr-TR" sz="2000" b="1" i="1" dirty="0" smtClean="0"/>
              <a:t>(TMK 407).</a:t>
            </a:r>
          </a:p>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000" b="1" i="1" dirty="0" smtClean="0"/>
              <a:t>FİİL EHLİYETİNİN UNSURLARI</a:t>
            </a:r>
          </a:p>
          <a:p>
            <a:pPr marL="0" indent="0" algn="ctr">
              <a:buFont typeface="Arial" charset="0"/>
              <a:buNone/>
            </a:pPr>
            <a:r>
              <a:rPr lang="tr-TR" altLang="tr-TR" sz="2000" i="1" dirty="0" smtClean="0"/>
              <a:t>Ergin Olma</a:t>
            </a:r>
          </a:p>
          <a:p>
            <a:pPr marL="0" indent="0" algn="ctr">
              <a:buFont typeface="Arial" charset="0"/>
              <a:buNone/>
            </a:pPr>
            <a:r>
              <a:rPr lang="tr-TR" altLang="tr-TR" sz="2000" i="1" dirty="0" smtClean="0"/>
              <a:t>Ayırt etme gücü</a:t>
            </a:r>
          </a:p>
          <a:p>
            <a:pPr marL="0" indent="0" algn="ctr">
              <a:buFont typeface="Arial" charset="0"/>
              <a:buNone/>
            </a:pPr>
            <a:r>
              <a:rPr lang="tr-TR" altLang="tr-TR" sz="2000" i="1" dirty="0" smtClean="0"/>
              <a:t>Hakkında Kısıtlılık Kararı Alınmamış Olması</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Kısıtlılık sebepleri:</a:t>
            </a:r>
          </a:p>
          <a:p>
            <a:pPr marL="0" indent="0" algn="ctr">
              <a:buFont typeface="Arial" charset="0"/>
              <a:buNone/>
            </a:pPr>
            <a:r>
              <a:rPr lang="tr-TR" altLang="tr-TR" sz="2000" b="1" i="1" dirty="0" smtClean="0"/>
              <a:t>İSTEK ÜZERİNE KISITLILIK</a:t>
            </a:r>
          </a:p>
          <a:p>
            <a:pPr marL="0" indent="0" algn="ctr">
              <a:buFont typeface="Arial" charset="0"/>
              <a:buNone/>
            </a:pPr>
            <a:r>
              <a:rPr lang="tr-TR" altLang="tr-TR" sz="2000" b="1" i="1" dirty="0" smtClean="0"/>
              <a:t>(TMK 408).</a:t>
            </a:r>
          </a:p>
          <a:p>
            <a:pPr marL="0" indent="0" algn="ctr">
              <a:buFont typeface="Arial" charset="0"/>
              <a:buNone/>
            </a:pPr>
            <a:r>
              <a:rPr lang="tr-TR" altLang="tr-TR" sz="2000" dirty="0" smtClean="0"/>
              <a:t>Yaşlılık, sakatlık, deneyimsizlik, ağır hastalık sebeplerinden birinin varlığı </a:t>
            </a:r>
          </a:p>
          <a:p>
            <a:pPr marL="0" indent="0" algn="ctr">
              <a:buFont typeface="Arial" charset="0"/>
              <a:buNone/>
            </a:pPr>
            <a:r>
              <a:rPr lang="tr-TR" altLang="tr-TR" sz="2000" dirty="0"/>
              <a:t>v</a:t>
            </a:r>
            <a:r>
              <a:rPr lang="tr-TR" altLang="tr-TR" sz="2000" dirty="0" smtClean="0"/>
              <a:t>e</a:t>
            </a:r>
          </a:p>
          <a:p>
            <a:pPr marL="0" indent="0" algn="ctr">
              <a:buFont typeface="Arial" charset="0"/>
              <a:buNone/>
            </a:pPr>
            <a:r>
              <a:rPr lang="tr-TR" altLang="tr-TR" sz="2000" dirty="0" smtClean="0"/>
              <a:t>Kendi işlerini gereği gibi yönetememesi hali.</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8313" y="908050"/>
            <a:ext cx="8229600" cy="5762625"/>
          </a:xfrm>
        </p:spPr>
        <p:txBody>
          <a:bodyPr>
            <a:noAutofit/>
          </a:bodyPr>
          <a:lstStyle/>
          <a:p>
            <a:pPr marL="0" indent="0" algn="ctr">
              <a:buFont typeface="Arial" charset="0"/>
              <a:buNone/>
            </a:pPr>
            <a:endParaRPr lang="tr-TR" altLang="tr-TR" sz="2400" b="1" i="1" dirty="0" smtClean="0"/>
          </a:p>
          <a:p>
            <a:pPr marL="0" indent="0" algn="ctr">
              <a:buFont typeface="Arial" charset="0"/>
              <a:buNone/>
            </a:pPr>
            <a:r>
              <a:rPr lang="tr-TR" altLang="tr-TR" sz="2400" dirty="0" smtClean="0"/>
              <a:t>Hukuk,</a:t>
            </a:r>
          </a:p>
          <a:p>
            <a:pPr marL="0" indent="0" algn="ctr">
              <a:buFont typeface="Wingdings" pitchFamily="2" charset="2"/>
              <a:buChar char="ü"/>
            </a:pPr>
            <a:r>
              <a:rPr lang="tr-TR" altLang="tr-TR" sz="2400" dirty="0" smtClean="0"/>
              <a:t> kişiler arasındaki ilişkileri düzenler.</a:t>
            </a:r>
          </a:p>
          <a:p>
            <a:pPr marL="0" indent="0" algn="ctr">
              <a:buFont typeface="Wingdings" pitchFamily="2" charset="2"/>
              <a:buChar char="ü"/>
            </a:pPr>
            <a:r>
              <a:rPr lang="tr-TR" altLang="tr-TR" sz="2400" dirty="0" smtClean="0"/>
              <a:t>kişilerin toplum içindeki yaşamlarını düzenler. </a:t>
            </a:r>
            <a:endParaRPr lang="tr-TR" altLang="tr-TR" sz="2400" b="1" i="1" dirty="0" smtClean="0"/>
          </a:p>
          <a:p>
            <a:pPr marL="0" indent="0" algn="ctr">
              <a:buFont typeface="Arial" charset="0"/>
              <a:buNone/>
            </a:pPr>
            <a:endParaRPr lang="tr-TR" altLang="tr-TR" sz="800" dirty="0" smtClean="0"/>
          </a:p>
          <a:p>
            <a:pPr marL="0" indent="0" algn="ctr">
              <a:buFont typeface="Arial" charset="0"/>
              <a:buNone/>
            </a:pPr>
            <a:r>
              <a:rPr lang="tr-TR" altLang="tr-TR" sz="2400" dirty="0" smtClean="0"/>
              <a:t>Bu nedenle hukuk </a:t>
            </a:r>
            <a:r>
              <a:rPr lang="tr-TR" altLang="tr-TR" sz="2400" b="1" dirty="0" smtClean="0"/>
              <a:t>kişiler </a:t>
            </a:r>
            <a:r>
              <a:rPr lang="tr-TR" altLang="tr-TR" sz="2400" dirty="0" smtClean="0"/>
              <a:t>için ve </a:t>
            </a:r>
            <a:r>
              <a:rPr lang="tr-TR" altLang="tr-TR" sz="2400" b="1" dirty="0" smtClean="0"/>
              <a:t>kişiler </a:t>
            </a:r>
            <a:r>
              <a:rPr lang="tr-TR" altLang="tr-TR" sz="2400" dirty="0" smtClean="0"/>
              <a:t>sayesinde vardır denilebilir</a:t>
            </a:r>
            <a:r>
              <a:rPr lang="tr-TR" altLang="tr-TR" sz="2400" dirty="0" smtClean="0">
                <a:latin typeface="Arial" charset="0"/>
              </a:rPr>
              <a:t>.</a:t>
            </a:r>
          </a:p>
          <a:p>
            <a:pPr marL="0" indent="0" algn="ctr">
              <a:buFont typeface="Arial" charset="0"/>
              <a:buNone/>
            </a:pPr>
            <a:endParaRPr lang="tr-TR" altLang="tr-TR" sz="800" b="1" i="1" dirty="0" smtClean="0">
              <a:latin typeface="Arial" charset="0"/>
            </a:endParaRPr>
          </a:p>
          <a:p>
            <a:pPr marL="0" indent="0" algn="ctr">
              <a:buFont typeface="Arial" charset="0"/>
              <a:buNone/>
            </a:pPr>
            <a:r>
              <a:rPr lang="tr-TR" altLang="tr-TR" sz="2400" dirty="0" smtClean="0"/>
              <a:t>Hukuk kuralları </a:t>
            </a:r>
          </a:p>
          <a:p>
            <a:pPr marL="0" indent="0" algn="ctr">
              <a:buFont typeface="Wingdings" pitchFamily="2" charset="2"/>
              <a:buChar char="ü"/>
            </a:pPr>
            <a:r>
              <a:rPr lang="tr-TR" altLang="tr-TR" sz="2400" dirty="0" smtClean="0"/>
              <a:t>toplumdaki malları paylaştırır,</a:t>
            </a:r>
          </a:p>
          <a:p>
            <a:pPr marL="0" indent="0" algn="ctr">
              <a:buFont typeface="Wingdings" pitchFamily="2" charset="2"/>
              <a:buChar char="ü"/>
            </a:pPr>
            <a:r>
              <a:rPr lang="tr-TR" altLang="tr-TR" sz="2400" dirty="0" smtClean="0"/>
              <a:t>bazı hak ve yükümlülükler öngörür ve </a:t>
            </a:r>
          </a:p>
          <a:p>
            <a:pPr marL="0" indent="0" algn="ctr">
              <a:buFont typeface="Wingdings" pitchFamily="2" charset="2"/>
              <a:buChar char="ü"/>
            </a:pPr>
            <a:r>
              <a:rPr lang="tr-TR" altLang="tr-TR" sz="2400" dirty="0" smtClean="0"/>
              <a:t>böylelikle toplumda bir düzen yaratır. </a:t>
            </a:r>
          </a:p>
          <a:p>
            <a:pPr marL="0" indent="0" algn="ctr">
              <a:buFont typeface="Arial" charset="0"/>
              <a:buNone/>
            </a:pPr>
            <a:endParaRPr lang="tr-TR" altLang="tr-TR" sz="800" b="1" i="1" dirty="0" smtClean="0"/>
          </a:p>
          <a:p>
            <a:pPr marL="0" indent="0" algn="ctr">
              <a:buFont typeface="Arial" charset="0"/>
              <a:buNone/>
            </a:pPr>
            <a:r>
              <a:rPr lang="tr-TR" altLang="tr-TR" sz="2400" dirty="0" smtClean="0"/>
              <a:t>Hukukun öngördüğü bu hak ve yükümlülüklerin bir sahibinin yani </a:t>
            </a:r>
            <a:r>
              <a:rPr lang="tr-TR" altLang="tr-TR" sz="2400" b="1" dirty="0" smtClean="0"/>
              <a:t>kişinin</a:t>
            </a:r>
            <a:r>
              <a:rPr lang="tr-TR" altLang="tr-TR" sz="2400" dirty="0" smtClean="0"/>
              <a:t> olması gerekir. </a:t>
            </a:r>
          </a:p>
          <a:p>
            <a:pPr marL="0" indent="0" algn="ctr">
              <a:buFont typeface="Arial" charset="0"/>
              <a:buNone/>
            </a:pPr>
            <a:endParaRPr lang="tr-TR" altLang="tr-TR" sz="24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800" b="1" i="1" dirty="0" smtClean="0"/>
              <a:t>FİİL EHLİYETİ AÇISINDAN KİŞİLERİN SINIFLANMASI</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6" name="Text Placeholder 4"/>
          <p:cNvSpPr txBox="1">
            <a:spLocks/>
          </p:cNvSpPr>
          <p:nvPr/>
        </p:nvSpPr>
        <p:spPr bwMode="auto">
          <a:xfrm>
            <a:off x="539552" y="2780928"/>
            <a:ext cx="1584176" cy="113431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Tam ehliyetliler</a:t>
            </a:r>
            <a:r>
              <a:rPr lang="en-GB" altLang="tr-TR" dirty="0" smtClean="0"/>
              <a:t>		</a:t>
            </a:r>
          </a:p>
        </p:txBody>
      </p:sp>
      <p:sp>
        <p:nvSpPr>
          <p:cNvPr id="7" name="Text Placeholder 4"/>
          <p:cNvSpPr txBox="1">
            <a:spLocks/>
          </p:cNvSpPr>
          <p:nvPr/>
        </p:nvSpPr>
        <p:spPr bwMode="auto">
          <a:xfrm>
            <a:off x="2766130" y="2780928"/>
            <a:ext cx="1733862" cy="1143222"/>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Tam ehliyetsizler</a:t>
            </a:r>
          </a:p>
          <a:p>
            <a:pPr marL="0" indent="0">
              <a:buNone/>
            </a:pPr>
            <a:r>
              <a:rPr lang="en-GB" altLang="tr-TR" dirty="0" smtClean="0"/>
              <a:t>		</a:t>
            </a:r>
          </a:p>
        </p:txBody>
      </p:sp>
      <p:sp>
        <p:nvSpPr>
          <p:cNvPr id="8" name="Text Placeholder 4"/>
          <p:cNvSpPr txBox="1">
            <a:spLocks/>
          </p:cNvSpPr>
          <p:nvPr/>
        </p:nvSpPr>
        <p:spPr bwMode="auto">
          <a:xfrm>
            <a:off x="4956602" y="2780928"/>
            <a:ext cx="1559614" cy="1143222"/>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Sınırlı ehliyetliler</a:t>
            </a:r>
            <a:r>
              <a:rPr lang="en-GB" altLang="tr-TR" dirty="0" smtClean="0"/>
              <a:t>		</a:t>
            </a:r>
          </a:p>
        </p:txBody>
      </p:sp>
      <p:sp>
        <p:nvSpPr>
          <p:cNvPr id="9" name="Text Placeholder 4"/>
          <p:cNvSpPr txBox="1">
            <a:spLocks/>
          </p:cNvSpPr>
          <p:nvPr/>
        </p:nvSpPr>
        <p:spPr bwMode="auto">
          <a:xfrm>
            <a:off x="6876256" y="2780928"/>
            <a:ext cx="1800200" cy="1143222"/>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Sınırlı ehliyetsizler</a:t>
            </a:r>
            <a:r>
              <a:rPr lang="en-GB" altLang="tr-TR" dirty="0" smtClean="0"/>
              <a:t>		</a:t>
            </a:r>
          </a:p>
        </p:txBody>
      </p:sp>
      <p:cxnSp>
        <p:nvCxnSpPr>
          <p:cNvPr id="11" name="Düz Ok Bağlayıcısı 10"/>
          <p:cNvCxnSpPr/>
          <p:nvPr/>
        </p:nvCxnSpPr>
        <p:spPr>
          <a:xfrm flipH="1">
            <a:off x="1331640" y="2132856"/>
            <a:ext cx="1152128"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3633061" y="2132856"/>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a:off x="5508104" y="2132856"/>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a:off x="6876256" y="2132856"/>
            <a:ext cx="108012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TAM EHLİYETLİLER</a:t>
            </a:r>
          </a:p>
          <a:p>
            <a:pPr marL="0" indent="0" algn="ctr">
              <a:buFont typeface="Arial" charset="0"/>
              <a:buNone/>
            </a:pPr>
            <a:endParaRPr lang="tr-TR" altLang="tr-TR" sz="1000" b="1" i="1" dirty="0" smtClean="0"/>
          </a:p>
          <a:p>
            <a:pPr marL="0" indent="0" algn="ctr">
              <a:buFont typeface="Arial" charset="0"/>
              <a:buNone/>
            </a:pPr>
            <a:r>
              <a:rPr lang="tr-TR" altLang="tr-TR" sz="2600" dirty="0" smtClean="0"/>
              <a:t>Tam ehliyetliler, </a:t>
            </a:r>
          </a:p>
          <a:p>
            <a:pPr algn="ctr">
              <a:buFont typeface="Wingdings" pitchFamily="2" charset="2"/>
              <a:buChar char="§"/>
            </a:pPr>
            <a:r>
              <a:rPr lang="tr-TR" altLang="tr-TR" sz="2600" dirty="0" smtClean="0"/>
              <a:t>ayırt etme gücüne sahip, </a:t>
            </a:r>
          </a:p>
          <a:p>
            <a:pPr algn="ctr">
              <a:buFont typeface="Wingdings" pitchFamily="2" charset="2"/>
              <a:buChar char="§"/>
            </a:pPr>
            <a:r>
              <a:rPr lang="tr-TR" altLang="tr-TR" sz="2600" dirty="0" smtClean="0"/>
              <a:t>ergin ve </a:t>
            </a:r>
          </a:p>
          <a:p>
            <a:pPr algn="ctr">
              <a:buFont typeface="Wingdings" pitchFamily="2" charset="2"/>
              <a:buChar char="§"/>
            </a:pPr>
            <a:r>
              <a:rPr lang="tr-TR" altLang="tr-TR" sz="2600" dirty="0" smtClean="0"/>
              <a:t>hakkında kısıtlama kararı alınmamış kişilerdir.</a:t>
            </a:r>
          </a:p>
          <a:p>
            <a:pPr marL="0" indent="0" algn="ctr">
              <a:buFont typeface="Arial" charset="0"/>
              <a:buNone/>
            </a:pPr>
            <a:endParaRPr lang="tr-TR" altLang="tr-TR" sz="1000" dirty="0"/>
          </a:p>
          <a:p>
            <a:pPr marL="0" indent="0" algn="ctr">
              <a:buFont typeface="Arial" charset="0"/>
              <a:buNone/>
            </a:pPr>
            <a:r>
              <a:rPr lang="tr-TR" altLang="tr-TR" sz="2600" dirty="0" smtClean="0"/>
              <a:t>Tam ehliyetliler, </a:t>
            </a:r>
          </a:p>
          <a:p>
            <a:pPr marL="0" indent="0" algn="ctr">
              <a:buFont typeface="Arial" charset="0"/>
              <a:buNone/>
            </a:pPr>
            <a:r>
              <a:rPr lang="tr-TR" altLang="tr-TR" sz="2600" b="1" dirty="0" smtClean="0"/>
              <a:t>kendi fiilleriyle her türlü hakkı kazanıp, borç altına girebilirler.</a:t>
            </a:r>
            <a:endParaRPr lang="tr-TR" altLang="tr-TR" sz="2600" b="1" dirty="0"/>
          </a:p>
          <a:p>
            <a:pPr marL="0" indent="0" algn="ctr">
              <a:buFont typeface="Arial" charset="0"/>
              <a:buNone/>
            </a:pPr>
            <a:r>
              <a:rPr lang="tr-TR" altLang="tr-TR" sz="2600" dirty="0" smtClean="0"/>
              <a:t>Ayrıca </a:t>
            </a:r>
            <a:r>
              <a:rPr lang="tr-TR" altLang="tr-TR" sz="2600" b="1" dirty="0" smtClean="0"/>
              <a:t>haksız fiil ehliyetleri </a:t>
            </a:r>
            <a:r>
              <a:rPr lang="tr-TR" altLang="tr-TR" sz="2600" dirty="0" smtClean="0"/>
              <a:t>vardır.</a:t>
            </a:r>
          </a:p>
          <a:p>
            <a:pPr marL="0" indent="0" algn="ctr">
              <a:buFont typeface="Arial" charset="0"/>
              <a:buNone/>
            </a:pPr>
            <a:endParaRPr lang="tr-TR" altLang="tr-TR" sz="20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a:t>GERÇEK KİŞİLER</a:t>
            </a:r>
            <a:endParaRPr lang="en-US" altLang="tr-TR" sz="4400" dirty="0"/>
          </a:p>
        </p:txBody>
      </p:sp>
    </p:spTree>
    <p:extLst>
      <p:ext uri="{BB962C8B-B14F-4D97-AF65-F5344CB8AC3E}">
        <p14:creationId xmlns:p14="http://schemas.microsoft.com/office/powerpoint/2010/main" val="22542130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1747">
                                            <p:txEl>
                                              <p:pRg st="10" end="10"/>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1747">
                                            <p:txEl>
                                              <p:pRg st="11" end="11"/>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174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TAM EHLİYETSİZLER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Tam ehliyetsizler, </a:t>
            </a:r>
            <a:r>
              <a:rPr lang="tr-TR" altLang="tr-TR" sz="2600" b="1" dirty="0" smtClean="0"/>
              <a:t>ayırt etme gücü olmayan kişilerdir. </a:t>
            </a:r>
          </a:p>
          <a:p>
            <a:pPr algn="ctr">
              <a:buFont typeface="Wingdings" pitchFamily="2" charset="2"/>
              <a:buChar char="Ø"/>
            </a:pPr>
            <a:r>
              <a:rPr lang="tr-TR" altLang="tr-TR" sz="2600" dirty="0" smtClean="0"/>
              <a:t>Ayırt etme gücü olmayan bu kişilerin,</a:t>
            </a:r>
          </a:p>
          <a:p>
            <a:pPr marL="0" indent="0" algn="ctr">
              <a:buNone/>
            </a:pPr>
            <a:r>
              <a:rPr lang="tr-TR" altLang="tr-TR" sz="2600" b="1" dirty="0" smtClean="0"/>
              <a:t>hukuki işlem ehliyeti ve haksız fiil ehliyeti yoktur</a:t>
            </a:r>
            <a:r>
              <a:rPr lang="tr-TR" altLang="tr-TR" sz="2600" dirty="0" smtClean="0"/>
              <a:t>.</a:t>
            </a:r>
          </a:p>
          <a:p>
            <a:pPr algn="ctr">
              <a:buFont typeface="Wingdings" pitchFamily="2" charset="2"/>
              <a:buChar char="Ø"/>
            </a:pPr>
            <a:r>
              <a:rPr lang="tr-TR" altLang="tr-TR" sz="2600" dirty="0" smtClean="0"/>
              <a:t>Tam ehliyetsiz, ayırt etme gücüne sahip olmadığı için onun adına ve hesabına işlemleri </a:t>
            </a:r>
            <a:r>
              <a:rPr lang="tr-TR" altLang="tr-TR" sz="2600" b="1" dirty="0" smtClean="0"/>
              <a:t>yasal temsilcisi </a:t>
            </a:r>
            <a:r>
              <a:rPr lang="tr-TR" altLang="tr-TR" sz="2600" dirty="0" smtClean="0"/>
              <a:t>yapar. </a:t>
            </a:r>
          </a:p>
          <a:p>
            <a:pPr algn="ctr">
              <a:buFont typeface="Wingdings" pitchFamily="2" charset="2"/>
              <a:buChar char="Ø"/>
            </a:pPr>
            <a:r>
              <a:rPr lang="tr-TR" altLang="tr-TR" sz="2600" dirty="0" smtClean="0"/>
              <a:t>Tam ehliyetsizin yaptığı hukuk işleme, yasal temsilcinin izin ve icazet vermesi o işlemi geçerli hale getirmez.</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22916681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174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TAM EHLİYETSİZLER</a:t>
            </a:r>
          </a:p>
          <a:p>
            <a:pPr marL="0" indent="0" algn="ctr">
              <a:buFont typeface="Arial" charset="0"/>
              <a:buNone/>
            </a:pPr>
            <a:r>
              <a:rPr lang="tr-TR" altLang="tr-TR" sz="2600" dirty="0" smtClean="0"/>
              <a:t>Yasal temsilci tam ehliyetsiz adına her türlü hukuki işlemi yapabilirse de</a:t>
            </a:r>
          </a:p>
          <a:p>
            <a:pPr algn="ctr">
              <a:buFont typeface="Wingdings" pitchFamily="2" charset="2"/>
              <a:buChar char="§"/>
            </a:pPr>
            <a:r>
              <a:rPr lang="tr-TR" altLang="tr-TR" sz="2600" dirty="0" smtClean="0"/>
              <a:t>bağış yapamaz, </a:t>
            </a:r>
          </a:p>
          <a:p>
            <a:pPr algn="ctr">
              <a:buFont typeface="Wingdings" pitchFamily="2" charset="2"/>
              <a:buChar char="§"/>
            </a:pPr>
            <a:r>
              <a:rPr lang="tr-TR" altLang="tr-TR" sz="2600" dirty="0" smtClean="0"/>
              <a:t>vakıf kuramaz ve </a:t>
            </a:r>
          </a:p>
          <a:p>
            <a:pPr algn="ctr">
              <a:buFont typeface="Wingdings" pitchFamily="2" charset="2"/>
              <a:buChar char="§"/>
            </a:pPr>
            <a:r>
              <a:rPr lang="tr-TR" altLang="tr-TR" sz="2600" dirty="0" smtClean="0"/>
              <a:t>kefil olamaz.</a:t>
            </a:r>
          </a:p>
          <a:p>
            <a:pPr marL="0" indent="0" algn="ctr">
              <a:buFont typeface="Arial" charset="0"/>
              <a:buNone/>
            </a:pPr>
            <a:r>
              <a:rPr lang="tr-TR" altLang="tr-TR" sz="2600" dirty="0" smtClean="0"/>
              <a:t>Tam ehliyetsizin kişiliğine sıkı sıkıya bağlı hakları da, kural olarak yasal temsilci tarafından kullanılamaz.</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TAM EHLİYETSİZLER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İyi niyetli bir üçüncü kişinin, tam ehliyetsizden aldığı bir malın mülkiyetini kazanabilmesi için, malı elinde bulunduranın </a:t>
            </a:r>
            <a:r>
              <a:rPr lang="tr-TR" altLang="tr-TR" sz="2600" dirty="0" err="1" smtClean="0"/>
              <a:t>iyiniyetle</a:t>
            </a:r>
            <a:r>
              <a:rPr lang="tr-TR" altLang="tr-TR" sz="2600" dirty="0" smtClean="0"/>
              <a:t>, davasız, aralıksız 5 sene mala zilyet olması gerekir.</a:t>
            </a:r>
          </a:p>
          <a:p>
            <a:pPr algn="ctr">
              <a:buFont typeface="Wingdings" pitchFamily="2" charset="2"/>
              <a:buChar char="Ø"/>
            </a:pPr>
            <a:endParaRPr lang="tr-TR" altLang="tr-TR" sz="1000" dirty="0" smtClean="0"/>
          </a:p>
          <a:p>
            <a:pPr algn="ctr">
              <a:buFont typeface="Wingdings" pitchFamily="2" charset="2"/>
              <a:buChar char="Ø"/>
            </a:pPr>
            <a:r>
              <a:rPr lang="tr-TR" altLang="tr-TR" sz="2600" dirty="0" smtClean="0"/>
              <a:t>Tam ehliyetsizden bir taşınmaz mülkiyeti kazanabilmesi için kişinin, 10 sene süre ile o taşınmazı davasız, aralıksız ve malik sıfatıyla elinde bulundurması gerekir.</a:t>
            </a:r>
          </a:p>
          <a:p>
            <a:pPr marL="0" indent="0" algn="ctr">
              <a:buFont typeface="Arial" charset="0"/>
              <a:buNone/>
            </a:pPr>
            <a:endParaRPr lang="tr-TR" altLang="tr-TR" sz="20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54456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EHLİYETSİZLER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Bir kimse ayırt etme gücü olmasına karşılık kişi, ergin değilse veya hakkında kısıtlılık kararı alınmış ise, o kimse sınırlı ehliyetsiz grubuna girer.</a:t>
            </a:r>
          </a:p>
          <a:p>
            <a:pPr algn="ctr">
              <a:buFont typeface="Wingdings" pitchFamily="2" charset="2"/>
              <a:buChar char="Ø"/>
            </a:pPr>
            <a:endParaRPr lang="tr-TR" altLang="tr-TR" sz="1000" dirty="0" smtClean="0"/>
          </a:p>
          <a:p>
            <a:pPr algn="ctr">
              <a:buFont typeface="Wingdings" pitchFamily="2" charset="2"/>
              <a:buChar char="Ø"/>
            </a:pPr>
            <a:r>
              <a:rPr lang="tr-TR" altLang="tr-TR" sz="2600" dirty="0" smtClean="0"/>
              <a:t>Bunlarda ehliyetsizlik asıl, ehliyet istisnadır.</a:t>
            </a:r>
          </a:p>
          <a:p>
            <a:pPr algn="ctr">
              <a:buFont typeface="Wingdings" pitchFamily="2" charset="2"/>
              <a:buChar char="Ø"/>
            </a:pPr>
            <a:r>
              <a:rPr lang="tr-TR" altLang="tr-TR" sz="2600" dirty="0" smtClean="0"/>
              <a:t>Sınırlı ehliyetsizlerin haksız fiil ehliyeti tamdır.</a:t>
            </a:r>
          </a:p>
          <a:p>
            <a:pPr marL="0" indent="0" algn="ctr">
              <a:buFont typeface="Arial" charset="0"/>
              <a:buNone/>
            </a:pPr>
            <a:endParaRPr lang="tr-TR" altLang="tr-TR" sz="20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6" name="Dikdörtgen 3"/>
          <p:cNvSpPr/>
          <p:nvPr/>
        </p:nvSpPr>
        <p:spPr>
          <a:xfrm>
            <a:off x="7092950" y="5949950"/>
            <a:ext cx="1159292" cy="246221"/>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ct val="20000"/>
              </a:spcBef>
            </a:pPr>
            <a:r>
              <a:rPr lang="tr-TR" altLang="tr-TR" sz="1000" dirty="0">
                <a:latin typeface="Arial" charset="0"/>
                <a:cs typeface="Arial" charset="0"/>
              </a:rPr>
              <a:t>Öztan, 2006, </a:t>
            </a:r>
            <a:r>
              <a:rPr lang="tr-TR" altLang="tr-TR" sz="1000" dirty="0" smtClean="0">
                <a:latin typeface="Arial" charset="0"/>
                <a:cs typeface="Arial" charset="0"/>
              </a:rPr>
              <a:t>264</a:t>
            </a:r>
            <a:endParaRPr lang="tr-TR" altLang="tr-TR" sz="1000" dirty="0">
              <a:latin typeface="Arial" charset="0"/>
              <a:cs typeface="Arial" charset="0"/>
            </a:endParaRPr>
          </a:p>
        </p:txBody>
      </p:sp>
    </p:spTree>
    <p:extLst>
      <p:ext uri="{BB962C8B-B14F-4D97-AF65-F5344CB8AC3E}">
        <p14:creationId xmlns:p14="http://schemas.microsoft.com/office/powerpoint/2010/main" val="12279824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EHLİYETSİZLER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Küçük </a:t>
            </a:r>
            <a:r>
              <a:rPr lang="tr-TR" altLang="tr-TR" sz="2600" dirty="0" err="1" smtClean="0"/>
              <a:t>anababasının</a:t>
            </a:r>
            <a:r>
              <a:rPr lang="tr-TR" altLang="tr-TR" sz="2600" dirty="0" smtClean="0"/>
              <a:t> rızası ile aile dışında yaşıyor ve çalışıyorsa ana babasına karşı olan borçlarına halel gelmemek üzere, kazancı üzerinde, dilediği gibi tasarruf edebilir. Küçüğün kazancı kendisine aittir. Sınırlı ehliyetsiz kazancı üzerinde, tam ehliyetliymiş gibi tasarruf edebilir.</a:t>
            </a:r>
          </a:p>
          <a:p>
            <a:pPr algn="ctr">
              <a:buFont typeface="Wingdings" pitchFamily="2" charset="2"/>
              <a:buChar char="Ø"/>
            </a:pPr>
            <a:endParaRPr lang="tr-TR" altLang="tr-TR" sz="1000" dirty="0" smtClean="0"/>
          </a:p>
          <a:p>
            <a:pPr algn="ctr">
              <a:buFont typeface="Wingdings" pitchFamily="2" charset="2"/>
              <a:buChar char="Ø"/>
            </a:pPr>
            <a:r>
              <a:rPr lang="tr-TR" altLang="tr-TR" sz="2600" dirty="0" smtClean="0"/>
              <a:t>Bir meslek ve sanat için, ana baba tarafından küçüğe, çocuğun malından verilen kısmın yönetimi ve ondan yararlanma hakkı çocuğundur.</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20002901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EHLİYETSİZLER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Sınırlı ehliyetsizin yaptığı işlem, kendisine hiçbir yükümlülük yüklemiyorsa, o işlem yasal temsilcinin izni olmasa da geçerlidir. </a:t>
            </a:r>
          </a:p>
          <a:p>
            <a:pPr algn="ctr">
              <a:buFont typeface="Wingdings" pitchFamily="2" charset="2"/>
              <a:buChar char="Ø"/>
            </a:pPr>
            <a:endParaRPr lang="tr-TR" altLang="tr-TR" sz="1000" dirty="0" smtClean="0"/>
          </a:p>
          <a:p>
            <a:pPr algn="ctr">
              <a:buFont typeface="Wingdings" pitchFamily="2" charset="2"/>
              <a:buChar char="Ø"/>
            </a:pPr>
            <a:r>
              <a:rPr lang="tr-TR" altLang="tr-TR" sz="2600" dirty="0" smtClean="0"/>
              <a:t>Sınırlı ehliyetsiz, kişiye sıkı sıkıya bağlı işlemleri, yasal temsilcisinin rızasına gerek kalmadan yapabilir.</a:t>
            </a:r>
          </a:p>
          <a:p>
            <a:pPr marL="0" indent="0" algn="ctr">
              <a:buNone/>
            </a:pPr>
            <a:endParaRPr lang="tr-TR" altLang="tr-TR" sz="2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40674249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EHLİYETSİZLER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Sınırlı ehliyetsiz,</a:t>
            </a:r>
          </a:p>
          <a:p>
            <a:pPr marL="0" indent="0" algn="ctr">
              <a:buNone/>
            </a:pPr>
            <a:r>
              <a:rPr lang="tr-TR" altLang="tr-TR" sz="2600" dirty="0" smtClean="0"/>
              <a:t>Vakıf kuramaz,</a:t>
            </a:r>
          </a:p>
          <a:p>
            <a:pPr marL="0" indent="0" algn="ctr">
              <a:buNone/>
            </a:pPr>
            <a:r>
              <a:rPr lang="tr-TR" altLang="tr-TR" sz="2600" dirty="0" smtClean="0"/>
              <a:t>Bağış yapamaz,</a:t>
            </a:r>
          </a:p>
          <a:p>
            <a:pPr marL="0" indent="0" algn="ctr">
              <a:buNone/>
            </a:pPr>
            <a:r>
              <a:rPr lang="tr-TR" altLang="tr-TR" sz="2600" dirty="0" smtClean="0"/>
              <a:t>Kefil olamaz.</a:t>
            </a:r>
          </a:p>
          <a:p>
            <a:pPr marL="0" indent="0" algn="ctr">
              <a:buNone/>
            </a:pPr>
            <a:r>
              <a:rPr lang="tr-TR" altLang="tr-TR" sz="2600" dirty="0" smtClean="0"/>
              <a:t>(Yasal temsilcisinin onayı bu işlemleri geçerli kılmaz.)</a:t>
            </a:r>
          </a:p>
          <a:p>
            <a:pPr algn="ctr">
              <a:buFont typeface="Wingdings" pitchFamily="2" charset="2"/>
              <a:buChar char="Ø"/>
            </a:pPr>
            <a:r>
              <a:rPr lang="tr-TR" altLang="tr-TR" sz="2600" dirty="0" smtClean="0"/>
              <a:t>Bu işlemleri sınırlı ehliyetsiz adına, yasal temsilcisi de yapamaz.</a:t>
            </a:r>
          </a:p>
          <a:p>
            <a:pPr marL="0" indent="0" algn="ctr">
              <a:buNone/>
            </a:pPr>
            <a:endParaRPr lang="tr-TR" altLang="tr-TR" sz="2600" dirty="0" smtClean="0"/>
          </a:p>
          <a:p>
            <a:pPr marL="0" indent="0" algn="ctr">
              <a:buNone/>
            </a:pPr>
            <a:endParaRPr lang="tr-TR" altLang="tr-TR" sz="2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4126746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1747">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174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EHLİYETLİLER</a:t>
            </a:r>
          </a:p>
          <a:p>
            <a:pPr marL="0" indent="0" algn="ctr">
              <a:buFont typeface="Arial" charset="0"/>
              <a:buNone/>
            </a:pPr>
            <a:endParaRPr lang="tr-TR" altLang="tr-TR" sz="1000" b="1" i="1" dirty="0" smtClean="0"/>
          </a:p>
          <a:p>
            <a:pPr algn="ctr">
              <a:buFont typeface="Wingdings" pitchFamily="2" charset="2"/>
              <a:buChar char="Ø"/>
            </a:pPr>
            <a:r>
              <a:rPr lang="tr-TR" altLang="tr-TR" sz="2600" dirty="0" smtClean="0"/>
              <a:t>Sınırlı ehliyetliler ayırt etme gücüne sahip, ergin ve hakkında kısıtlama kararı alınmamış kişilerdir.</a:t>
            </a:r>
          </a:p>
          <a:p>
            <a:pPr algn="ctr">
              <a:buFont typeface="Wingdings" pitchFamily="2" charset="2"/>
              <a:buChar char="Ø"/>
            </a:pPr>
            <a:endParaRPr lang="tr-TR" altLang="tr-TR" sz="1000" dirty="0" smtClean="0"/>
          </a:p>
          <a:p>
            <a:pPr algn="ctr">
              <a:buFont typeface="Wingdings" pitchFamily="2" charset="2"/>
              <a:buChar char="Ø"/>
            </a:pPr>
            <a:r>
              <a:rPr lang="tr-TR" altLang="tr-TR" sz="2600" dirty="0" smtClean="0"/>
              <a:t>Bu kişilerin menfaatleri göz önünde tutularak, fiil ehliyetleri kısıtlanmış ve bazı işlemleri yaparken onaylarının alınması veya mallarının yönetimi için kendilerine yasal danışman atanması uygun görülmüştür.</a:t>
            </a:r>
          </a:p>
          <a:p>
            <a:pPr marL="0" indent="0" algn="ctr">
              <a:buNone/>
            </a:pPr>
            <a:endParaRPr lang="tr-TR" altLang="tr-TR" sz="2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779580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b="1" i="1" dirty="0" smtClean="0">
                <a:solidFill>
                  <a:srgbClr val="000000"/>
                </a:solidFill>
              </a:rPr>
              <a:t>KİŞİ </a:t>
            </a:r>
            <a:r>
              <a:rPr lang="tr-TR" altLang="tr-TR" dirty="0" smtClean="0">
                <a:solidFill>
                  <a:srgbClr val="000000"/>
                </a:solidFill>
              </a:rPr>
              <a:t>HAKLARDAN YARARLANAN, HAK SAHİBİ OLAN VARLIKTIR.</a:t>
            </a:r>
          </a:p>
          <a:p>
            <a:pPr marL="0" indent="0" algn="ctr">
              <a:buFont typeface="Arial" charset="0"/>
              <a:buNone/>
            </a:pPr>
            <a:endParaRPr lang="tr-TR" altLang="tr-TR" sz="2000" b="1" i="1" dirty="0" smtClean="0"/>
          </a:p>
          <a:p>
            <a:pPr marL="0" indent="0" algn="ctr">
              <a:buFont typeface="Arial" charset="0"/>
              <a:buNone/>
            </a:pPr>
            <a:r>
              <a:rPr lang="tr-TR" altLang="tr-TR" sz="2400" dirty="0" smtClean="0"/>
              <a:t>Günümüzde herkes bu haklardan yararlanır. </a:t>
            </a:r>
          </a:p>
          <a:p>
            <a:pPr marL="0" indent="0" algn="ctr">
              <a:buFont typeface="Arial" charset="0"/>
              <a:buNone/>
            </a:pPr>
            <a:r>
              <a:rPr lang="tr-TR" altLang="tr-TR" sz="2400" dirty="0" smtClean="0"/>
              <a:t>Böylelikle her insan hukuki açıdan bir kişidir.</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4869160"/>
            <a:ext cx="2857500"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5123">
                                            <p:txEl>
                                              <p:pRg st="2" end="2"/>
                                            </p:txEl>
                                          </p:spTgt>
                                        </p:tgtEl>
                                        <p:attrNameLst>
                                          <p:attrName>style.visibility</p:attrName>
                                        </p:attrNameLst>
                                      </p:cBhvr>
                                      <p:to>
                                        <p:strVal val="visible"/>
                                      </p:to>
                                    </p:set>
                                    <p:animEffect transition="in" filter="fade">
                                      <p:cBhvr>
                                        <p:cTn id="14" dur="500"/>
                                        <p:tgtEl>
                                          <p:spTgt spid="512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EHLİYETLİLER</a:t>
            </a:r>
          </a:p>
          <a:p>
            <a:pPr marL="0" indent="0" algn="ctr">
              <a:buFont typeface="Arial" charset="0"/>
              <a:buNone/>
            </a:pPr>
            <a:endParaRPr lang="tr-TR" altLang="tr-TR" sz="1000" b="1" i="1" dirty="0" smtClean="0"/>
          </a:p>
          <a:p>
            <a:pPr marL="0" indent="0" algn="ctr">
              <a:buNone/>
            </a:pPr>
            <a:r>
              <a:rPr lang="tr-TR" altLang="tr-TR" sz="2600" dirty="0" smtClean="0"/>
              <a:t>Yasal danışmanlık</a:t>
            </a:r>
            <a:endParaRPr lang="tr-TR" altLang="tr-TR" sz="2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6" name="Text Placeholder 4"/>
          <p:cNvSpPr txBox="1">
            <a:spLocks/>
          </p:cNvSpPr>
          <p:nvPr/>
        </p:nvSpPr>
        <p:spPr bwMode="auto">
          <a:xfrm>
            <a:off x="395536" y="3815758"/>
            <a:ext cx="2376264"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Oy Danışmanlığı</a:t>
            </a:r>
            <a:r>
              <a:rPr lang="en-GB" altLang="tr-TR" dirty="0" smtClean="0"/>
              <a:t>		</a:t>
            </a:r>
          </a:p>
        </p:txBody>
      </p:sp>
      <p:sp>
        <p:nvSpPr>
          <p:cNvPr id="7" name="Text Placeholder 4"/>
          <p:cNvSpPr txBox="1">
            <a:spLocks/>
          </p:cNvSpPr>
          <p:nvPr/>
        </p:nvSpPr>
        <p:spPr bwMode="auto">
          <a:xfrm>
            <a:off x="3059832" y="3815758"/>
            <a:ext cx="3024336"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Yönetim  Danışmanlığı</a:t>
            </a:r>
            <a:r>
              <a:rPr lang="en-GB" altLang="tr-TR" dirty="0" smtClean="0"/>
              <a:t>		</a:t>
            </a:r>
          </a:p>
        </p:txBody>
      </p:sp>
      <p:sp>
        <p:nvSpPr>
          <p:cNvPr id="8" name="Text Placeholder 4"/>
          <p:cNvSpPr txBox="1">
            <a:spLocks/>
          </p:cNvSpPr>
          <p:nvPr/>
        </p:nvSpPr>
        <p:spPr bwMode="auto">
          <a:xfrm>
            <a:off x="6372200" y="3815758"/>
            <a:ext cx="2592288"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Karma Danışmanlık</a:t>
            </a:r>
            <a:r>
              <a:rPr lang="en-GB" altLang="tr-TR" dirty="0" smtClean="0"/>
              <a:t>	</a:t>
            </a:r>
          </a:p>
        </p:txBody>
      </p:sp>
      <p:cxnSp>
        <p:nvCxnSpPr>
          <p:cNvPr id="9" name="Düz Ok Bağlayıcısı 8"/>
          <p:cNvCxnSpPr/>
          <p:nvPr/>
        </p:nvCxnSpPr>
        <p:spPr>
          <a:xfrm flipH="1">
            <a:off x="1583668" y="3212976"/>
            <a:ext cx="1692188"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4427984" y="321297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a:off x="5940152" y="3140968"/>
            <a:ext cx="194421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01745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EHLİYETLİLER</a:t>
            </a:r>
          </a:p>
          <a:p>
            <a:pPr marL="0" indent="0" algn="ctr">
              <a:buFont typeface="Arial" charset="0"/>
              <a:buNone/>
            </a:pPr>
            <a:endParaRPr lang="tr-TR" altLang="tr-TR" sz="1000" b="1" i="1" dirty="0" smtClean="0"/>
          </a:p>
          <a:p>
            <a:pPr marL="0" indent="0" algn="ctr">
              <a:buNone/>
            </a:pPr>
            <a:r>
              <a:rPr lang="tr-TR" altLang="tr-TR" sz="1800" dirty="0" smtClean="0"/>
              <a:t>Kendisine oy danışmanı atanan kişi, </a:t>
            </a:r>
          </a:p>
          <a:p>
            <a:pPr marL="0" indent="0" algn="ctr">
              <a:buNone/>
            </a:pPr>
            <a:r>
              <a:rPr lang="tr-TR" altLang="tr-TR" sz="1800" dirty="0" smtClean="0"/>
              <a:t>Dava açma ve sulh olma,</a:t>
            </a:r>
          </a:p>
          <a:p>
            <a:pPr marL="0" indent="0" algn="ctr">
              <a:buNone/>
            </a:pPr>
            <a:r>
              <a:rPr lang="tr-TR" altLang="tr-TR" sz="1800" dirty="0"/>
              <a:t>T</a:t>
            </a:r>
            <a:r>
              <a:rPr lang="tr-TR" altLang="tr-TR" sz="1800" dirty="0" smtClean="0"/>
              <a:t>aşınmazların alımı, satımı, </a:t>
            </a:r>
            <a:r>
              <a:rPr lang="tr-TR" altLang="tr-TR" sz="1800" dirty="0" err="1" smtClean="0"/>
              <a:t>rehnedilmesi</a:t>
            </a:r>
            <a:r>
              <a:rPr lang="tr-TR" altLang="tr-TR" sz="1800" dirty="0"/>
              <a:t> </a:t>
            </a:r>
            <a:r>
              <a:rPr lang="tr-TR" altLang="tr-TR" sz="1800" dirty="0" smtClean="0"/>
              <a:t>ve bu taşınmazlar üzerinde diğer ayni hakların kurulması,</a:t>
            </a:r>
          </a:p>
          <a:p>
            <a:pPr marL="0" indent="0" algn="ctr">
              <a:buNone/>
            </a:pPr>
            <a:r>
              <a:rPr lang="tr-TR" altLang="tr-TR" sz="1800" dirty="0" smtClean="0"/>
              <a:t>Kıymetli evrakın alımı, satımı ve </a:t>
            </a:r>
            <a:r>
              <a:rPr lang="tr-TR" altLang="tr-TR" sz="1800" dirty="0" err="1" smtClean="0"/>
              <a:t>rehnedilmesi</a:t>
            </a:r>
            <a:r>
              <a:rPr lang="tr-TR" altLang="tr-TR" sz="1800" dirty="0" smtClean="0"/>
              <a:t>,</a:t>
            </a:r>
          </a:p>
          <a:p>
            <a:pPr marL="0" indent="0" algn="ctr">
              <a:buNone/>
            </a:pPr>
            <a:r>
              <a:rPr lang="tr-TR" altLang="tr-TR" sz="1800" dirty="0" smtClean="0"/>
              <a:t>Olağan yönetim sınırları dışında kalan yapı işleri,</a:t>
            </a:r>
          </a:p>
          <a:p>
            <a:pPr marL="0" indent="0" algn="ctr">
              <a:buNone/>
            </a:pPr>
            <a:r>
              <a:rPr lang="tr-TR" altLang="tr-TR" sz="1800" dirty="0" smtClean="0"/>
              <a:t>Ödünç verme ve alma,</a:t>
            </a:r>
          </a:p>
          <a:p>
            <a:pPr marL="0" indent="0" algn="ctr">
              <a:buNone/>
            </a:pPr>
            <a:r>
              <a:rPr lang="tr-TR" altLang="tr-TR" sz="1800" dirty="0" smtClean="0"/>
              <a:t>Ana parayı alma,</a:t>
            </a:r>
          </a:p>
          <a:p>
            <a:pPr marL="0" indent="0" algn="ctr">
              <a:buNone/>
            </a:pPr>
            <a:r>
              <a:rPr lang="tr-TR" altLang="tr-TR" sz="1800" dirty="0" smtClean="0"/>
              <a:t>Bağışlama,</a:t>
            </a:r>
          </a:p>
          <a:p>
            <a:pPr marL="0" indent="0" algn="ctr">
              <a:buNone/>
            </a:pPr>
            <a:r>
              <a:rPr lang="tr-TR" altLang="tr-TR" sz="1800" dirty="0" smtClean="0"/>
              <a:t>Kambiyo taahhüdü altına girme,</a:t>
            </a:r>
          </a:p>
          <a:p>
            <a:pPr marL="0" indent="0" algn="ctr">
              <a:buNone/>
            </a:pPr>
            <a:r>
              <a:rPr lang="tr-TR" altLang="tr-TR" sz="1800" dirty="0" smtClean="0"/>
              <a:t>Kefil olma</a:t>
            </a:r>
          </a:p>
          <a:p>
            <a:pPr marL="0" indent="0" algn="ctr">
              <a:buNone/>
            </a:pPr>
            <a:r>
              <a:rPr lang="tr-TR" altLang="tr-TR" sz="1800" dirty="0" smtClean="0"/>
              <a:t>İşlemlerini tek başına yapamaz.</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3881187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EHLİYETLİLER</a:t>
            </a:r>
          </a:p>
          <a:p>
            <a:pPr marL="0" indent="0" algn="ctr">
              <a:buFont typeface="Arial" charset="0"/>
              <a:buNone/>
            </a:pPr>
            <a:endParaRPr lang="tr-TR" altLang="tr-TR" sz="1000" b="1" i="1" dirty="0" smtClean="0"/>
          </a:p>
          <a:p>
            <a:pPr algn="ctr">
              <a:buFont typeface="Wingdings" pitchFamily="2" charset="2"/>
              <a:buChar char="ü"/>
            </a:pPr>
            <a:r>
              <a:rPr lang="tr-TR" altLang="tr-TR" sz="2600" dirty="0" smtClean="0"/>
              <a:t>Sayılan işlemlerin dışında kalan bütün işlemleri, sınırlı ehliyetli tek başına yapabilir.</a:t>
            </a:r>
          </a:p>
          <a:p>
            <a:pPr algn="ctr">
              <a:buFont typeface="Wingdings" pitchFamily="2" charset="2"/>
              <a:buChar char="ü"/>
            </a:pPr>
            <a:endParaRPr lang="tr-TR" altLang="tr-TR" sz="1000" dirty="0" smtClean="0"/>
          </a:p>
          <a:p>
            <a:pPr algn="ctr">
              <a:buFont typeface="Wingdings" pitchFamily="2" charset="2"/>
              <a:buChar char="ü"/>
            </a:pPr>
            <a:r>
              <a:rPr lang="tr-TR" altLang="tr-TR" sz="2600" dirty="0" smtClean="0"/>
              <a:t>Yasal danışman bu işlemleri tek başına yapamaz; görevi sınırlı ehliyetli tarafından yapılan işlemin geçerli olması için yapılan işleme onay vermekle sınırlıdır.</a:t>
            </a:r>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3266022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marL="0" indent="0" algn="ctr">
              <a:buFont typeface="Arial" charset="0"/>
              <a:buNone/>
            </a:pPr>
            <a:r>
              <a:rPr lang="tr-TR" altLang="tr-TR" sz="2600" b="1" i="1" dirty="0" smtClean="0"/>
              <a:t>FİİL EHLİYETİ AÇISINDAN KİŞİLERİN SINIFLANMASI</a:t>
            </a:r>
          </a:p>
          <a:p>
            <a:pPr marL="0" indent="0" algn="ctr">
              <a:buFont typeface="Arial" charset="0"/>
              <a:buNone/>
            </a:pPr>
            <a:r>
              <a:rPr lang="tr-TR" altLang="tr-TR" sz="2600" b="1" i="1" dirty="0" smtClean="0"/>
              <a:t>SINIRLI EHLİYETLİLER</a:t>
            </a:r>
          </a:p>
          <a:p>
            <a:pPr marL="0" indent="0" algn="ctr">
              <a:buFont typeface="Arial" charset="0"/>
              <a:buNone/>
            </a:pPr>
            <a:endParaRPr lang="tr-TR" altLang="tr-TR" sz="1000" b="1" i="1" dirty="0" smtClean="0"/>
          </a:p>
          <a:p>
            <a:pPr algn="ctr">
              <a:buFont typeface="Wingdings" pitchFamily="2" charset="2"/>
              <a:buChar char="ü"/>
            </a:pPr>
            <a:r>
              <a:rPr lang="tr-TR" altLang="tr-TR" sz="2600" dirty="0" smtClean="0"/>
              <a:t>Sınırlı ehliyetli kişinin mallarının yönetimi için </a:t>
            </a:r>
            <a:r>
              <a:rPr lang="tr-TR" altLang="tr-TR" sz="2600" i="1" dirty="0" smtClean="0"/>
              <a:t>yönetim danışmanı</a:t>
            </a:r>
            <a:r>
              <a:rPr lang="tr-TR" altLang="tr-TR" sz="2600" dirty="0" smtClean="0"/>
              <a:t> atanır.</a:t>
            </a:r>
          </a:p>
          <a:p>
            <a:pPr algn="ctr">
              <a:buFont typeface="Wingdings" pitchFamily="2" charset="2"/>
              <a:buChar char="ü"/>
            </a:pPr>
            <a:endParaRPr lang="tr-TR" altLang="tr-TR" sz="1000" dirty="0" smtClean="0"/>
          </a:p>
          <a:p>
            <a:pPr algn="ctr">
              <a:buFont typeface="Wingdings" pitchFamily="2" charset="2"/>
              <a:buChar char="ü"/>
            </a:pPr>
            <a:r>
              <a:rPr lang="tr-TR" altLang="tr-TR" sz="2600" dirty="0" smtClean="0"/>
              <a:t>Yönetim danışmanı kişinin mal varlığını yönetir ve gerekli işlemleri tek başına kendisi yapar; bu işlemlerde sınırlı ehliyetliyi temsil eder.</a:t>
            </a:r>
          </a:p>
          <a:p>
            <a:pPr algn="ctr">
              <a:buFont typeface="Wingdings" pitchFamily="2" charset="2"/>
              <a:buChar char="ü"/>
            </a:pPr>
            <a:endParaRPr lang="tr-TR" altLang="tr-TR" sz="1000" dirty="0" smtClean="0"/>
          </a:p>
          <a:p>
            <a:pPr algn="ctr">
              <a:buFont typeface="Wingdings" pitchFamily="2" charset="2"/>
              <a:buChar char="ü"/>
            </a:pPr>
            <a:r>
              <a:rPr lang="tr-TR" altLang="tr-TR" sz="2600" i="1" dirty="0" smtClean="0"/>
              <a:t>Karma yasal danışmanda, </a:t>
            </a:r>
            <a:r>
              <a:rPr lang="tr-TR" altLang="tr-TR" sz="2600" dirty="0" smtClean="0"/>
              <a:t>oy danışmanlığı ile yönetim danışmanlığı bir arada bulunur.</a:t>
            </a:r>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extLst>
      <p:ext uri="{BB962C8B-B14F-4D97-AF65-F5344CB8AC3E}">
        <p14:creationId xmlns:p14="http://schemas.microsoft.com/office/powerpoint/2010/main" val="4432444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algn="ctr">
              <a:buFont typeface="Wingdings" pitchFamily="2" charset="2"/>
              <a:buChar char="Ø"/>
            </a:pPr>
            <a:r>
              <a:rPr lang="tr-TR" altLang="tr-TR" sz="2800" dirty="0" smtClean="0"/>
              <a:t>Kişilik, hukuk tarafından yalnızca insanlara tanınmamıştır. </a:t>
            </a:r>
          </a:p>
          <a:p>
            <a:pPr algn="ctr">
              <a:buFont typeface="Wingdings" pitchFamily="2" charset="2"/>
              <a:buChar char="Ø"/>
            </a:pPr>
            <a:r>
              <a:rPr lang="tr-TR" altLang="tr-TR" sz="2800" dirty="0" smtClean="0"/>
              <a:t>Tüzel kişiler hukukun tanıdığı kişi ve mal topluluklarıdır.</a:t>
            </a:r>
          </a:p>
          <a:p>
            <a:pPr algn="ctr">
              <a:buFont typeface="Wingdings" pitchFamily="2" charset="2"/>
              <a:buChar char="Ø"/>
            </a:pPr>
            <a:endParaRPr lang="tr-TR" altLang="tr-TR" sz="2800" dirty="0"/>
          </a:p>
          <a:p>
            <a:pPr algn="ctr">
              <a:buFont typeface="Wingdings" pitchFamily="2" charset="2"/>
              <a:buChar char="Ø"/>
            </a:pPr>
            <a:endParaRPr lang="tr-TR" altLang="tr-TR" sz="2800" dirty="0" smtClean="0"/>
          </a:p>
          <a:p>
            <a:pPr marL="0" indent="0" algn="just">
              <a:buNone/>
            </a:pPr>
            <a:endParaRPr lang="tr-TR" altLang="tr-TR" sz="2800" dirty="0" smtClean="0"/>
          </a:p>
          <a:p>
            <a:pPr marL="0" indent="0" algn="ctr">
              <a:buFont typeface="Arial" charset="0"/>
              <a:buNone/>
            </a:pPr>
            <a:endParaRPr lang="tr-TR" altLang="tr-TR" sz="1000" b="1" i="1" dirty="0" smtClean="0"/>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
        <p:nvSpPr>
          <p:cNvPr id="6" name="Text Placeholder 4"/>
          <p:cNvSpPr txBox="1">
            <a:spLocks/>
          </p:cNvSpPr>
          <p:nvPr/>
        </p:nvSpPr>
        <p:spPr bwMode="auto">
          <a:xfrm>
            <a:off x="395536" y="3815758"/>
            <a:ext cx="3888432"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Özel Hukuk Tüzel Kişileri</a:t>
            </a:r>
            <a:r>
              <a:rPr lang="en-GB" altLang="tr-TR" dirty="0" smtClean="0"/>
              <a:t>		</a:t>
            </a:r>
          </a:p>
        </p:txBody>
      </p:sp>
      <p:sp>
        <p:nvSpPr>
          <p:cNvPr id="7" name="Text Placeholder 4"/>
          <p:cNvSpPr txBox="1">
            <a:spLocks/>
          </p:cNvSpPr>
          <p:nvPr/>
        </p:nvSpPr>
        <p:spPr bwMode="auto">
          <a:xfrm>
            <a:off x="5076056" y="3815758"/>
            <a:ext cx="4067944"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Kamu Hukuku Tüzel Kişileri</a:t>
            </a:r>
            <a:r>
              <a:rPr lang="en-GB" altLang="tr-TR" dirty="0" smtClean="0"/>
              <a:t>		</a:t>
            </a:r>
          </a:p>
        </p:txBody>
      </p:sp>
    </p:spTree>
    <p:extLst>
      <p:ext uri="{BB962C8B-B14F-4D97-AF65-F5344CB8AC3E}">
        <p14:creationId xmlns:p14="http://schemas.microsoft.com/office/powerpoint/2010/main" val="38985848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P spid="6" grpId="0" animBg="1"/>
      <p:bldP spid="7"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algn="ctr">
              <a:buFont typeface="Wingdings" pitchFamily="2" charset="2"/>
              <a:buChar char="Ø"/>
            </a:pPr>
            <a:endParaRPr lang="tr-TR" altLang="tr-TR" sz="2800" dirty="0"/>
          </a:p>
          <a:p>
            <a:pPr marL="0" indent="0" algn="ctr">
              <a:buNone/>
            </a:pPr>
            <a:r>
              <a:rPr lang="tr-TR" altLang="tr-TR" sz="2400" dirty="0" smtClean="0"/>
              <a:t>Medeni Kanunda</a:t>
            </a:r>
          </a:p>
          <a:p>
            <a:pPr algn="ctr">
              <a:buFont typeface="Wingdings" pitchFamily="2" charset="2"/>
              <a:buChar char="§"/>
            </a:pPr>
            <a:r>
              <a:rPr lang="tr-TR" altLang="tr-TR" sz="2400" dirty="0" smtClean="0"/>
              <a:t>Dernekler</a:t>
            </a:r>
          </a:p>
          <a:p>
            <a:pPr algn="ctr">
              <a:buFont typeface="Wingdings" pitchFamily="2" charset="2"/>
              <a:buChar char="§"/>
            </a:pPr>
            <a:r>
              <a:rPr lang="tr-TR" altLang="tr-TR" sz="2400" dirty="0" smtClean="0"/>
              <a:t>Vakıflar</a:t>
            </a:r>
          </a:p>
          <a:p>
            <a:pPr marL="0" indent="0" algn="ctr">
              <a:buNone/>
            </a:pPr>
            <a:r>
              <a:rPr lang="tr-TR" altLang="tr-TR" sz="2400" dirty="0" smtClean="0"/>
              <a:t>Ticaret Kanununda </a:t>
            </a:r>
          </a:p>
          <a:p>
            <a:pPr algn="ctr">
              <a:buFont typeface="Wingdings" pitchFamily="2" charset="2"/>
              <a:buChar char="§"/>
            </a:pPr>
            <a:r>
              <a:rPr lang="tr-TR" altLang="tr-TR" sz="2400" dirty="0" err="1" smtClean="0"/>
              <a:t>Kollektif</a:t>
            </a:r>
            <a:r>
              <a:rPr lang="tr-TR" altLang="tr-TR" sz="2400" dirty="0" smtClean="0"/>
              <a:t>,</a:t>
            </a:r>
          </a:p>
          <a:p>
            <a:pPr algn="ctr">
              <a:buFont typeface="Wingdings" pitchFamily="2" charset="2"/>
              <a:buChar char="§"/>
            </a:pPr>
            <a:r>
              <a:rPr lang="tr-TR" altLang="tr-TR" sz="2400" dirty="0" smtClean="0"/>
              <a:t>Komandit,</a:t>
            </a:r>
          </a:p>
          <a:p>
            <a:pPr algn="ctr">
              <a:buFont typeface="Wingdings" pitchFamily="2" charset="2"/>
              <a:buChar char="§"/>
            </a:pPr>
            <a:r>
              <a:rPr lang="tr-TR" altLang="tr-TR" sz="2400" dirty="0" smtClean="0"/>
              <a:t>Anonim,</a:t>
            </a:r>
          </a:p>
          <a:p>
            <a:pPr algn="ctr">
              <a:buFont typeface="Wingdings" pitchFamily="2" charset="2"/>
              <a:buChar char="§"/>
            </a:pPr>
            <a:r>
              <a:rPr lang="tr-TR" altLang="tr-TR" sz="2400" dirty="0" smtClean="0"/>
              <a:t>Limited şirket</a:t>
            </a:r>
          </a:p>
          <a:p>
            <a:pPr marL="0" indent="0" algn="ctr">
              <a:buNone/>
            </a:pPr>
            <a:r>
              <a:rPr lang="tr-TR" altLang="tr-TR" sz="2400" dirty="0" smtClean="0"/>
              <a:t>Kooperatifler Kanununda</a:t>
            </a:r>
          </a:p>
          <a:p>
            <a:pPr algn="ctr">
              <a:buFont typeface="Wingdings" pitchFamily="2" charset="2"/>
              <a:buChar char="§"/>
            </a:pPr>
            <a:r>
              <a:rPr lang="tr-TR" altLang="tr-TR" sz="2400" dirty="0" smtClean="0"/>
              <a:t>Kooperatifler</a:t>
            </a:r>
          </a:p>
          <a:p>
            <a:pPr marL="0" indent="0" algn="just">
              <a:buNone/>
            </a:pPr>
            <a:endParaRPr lang="tr-TR" altLang="tr-TR" sz="2800" dirty="0" smtClean="0"/>
          </a:p>
          <a:p>
            <a:pPr marL="0" indent="0" algn="ctr">
              <a:buFont typeface="Arial" charset="0"/>
              <a:buNone/>
            </a:pPr>
            <a:endParaRPr lang="tr-TR" altLang="tr-TR" sz="1000" b="1" i="1" dirty="0" smtClean="0"/>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
        <p:nvSpPr>
          <p:cNvPr id="6" name="Text Placeholder 4"/>
          <p:cNvSpPr txBox="1">
            <a:spLocks/>
          </p:cNvSpPr>
          <p:nvPr/>
        </p:nvSpPr>
        <p:spPr bwMode="auto">
          <a:xfrm>
            <a:off x="2843808" y="1556792"/>
            <a:ext cx="3888432"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Özel Hukuk Tüzel Kişileri</a:t>
            </a:r>
            <a:r>
              <a:rPr lang="en-GB" altLang="tr-TR" dirty="0" smtClean="0"/>
              <a:t>		</a:t>
            </a:r>
          </a:p>
        </p:txBody>
      </p:sp>
    </p:spTree>
    <p:extLst>
      <p:ext uri="{BB962C8B-B14F-4D97-AF65-F5344CB8AC3E}">
        <p14:creationId xmlns:p14="http://schemas.microsoft.com/office/powerpoint/2010/main" val="845929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1747">
                                            <p:txEl>
                                              <p:pRg st="4" end="4"/>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1747">
                                            <p:txEl>
                                              <p:pRg st="7" end="7"/>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1747">
                                            <p:txEl>
                                              <p:pRg st="8" end="8"/>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1747">
                                            <p:txEl>
                                              <p:pRg st="9" end="9"/>
                                            </p:txEl>
                                          </p:spTgt>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31747">
                                            <p:txEl>
                                              <p:pRg st="10" end="10"/>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1747">
                                            <p:txEl>
                                              <p:pRg st="11" end="11"/>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3174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algn="ctr">
              <a:buFont typeface="Wingdings" pitchFamily="2" charset="2"/>
              <a:buChar char="Ø"/>
            </a:pPr>
            <a:endParaRPr lang="tr-TR" altLang="tr-TR" sz="2800" dirty="0"/>
          </a:p>
          <a:p>
            <a:pPr algn="ctr">
              <a:buFont typeface="Wingdings" pitchFamily="2" charset="2"/>
              <a:buChar char="Ø"/>
            </a:pPr>
            <a:r>
              <a:rPr lang="tr-TR" altLang="tr-TR" sz="2800" dirty="0" smtClean="0"/>
              <a:t>Kamu İdareleri</a:t>
            </a:r>
          </a:p>
          <a:p>
            <a:pPr algn="ctr">
              <a:buFont typeface="Wingdings" pitchFamily="2" charset="2"/>
              <a:buChar char="Ø"/>
            </a:pPr>
            <a:r>
              <a:rPr lang="tr-TR" altLang="tr-TR" sz="2800" dirty="0" smtClean="0"/>
              <a:t>Kamu kurum ve kuruluşları</a:t>
            </a:r>
          </a:p>
          <a:p>
            <a:pPr marL="0" indent="0" algn="ctr">
              <a:buNone/>
            </a:pPr>
            <a:endParaRPr lang="tr-TR" altLang="tr-TR" sz="2800" dirty="0" smtClean="0"/>
          </a:p>
          <a:p>
            <a:pPr marL="0" indent="0" algn="ctr">
              <a:buFont typeface="Arial" charset="0"/>
              <a:buNone/>
            </a:pPr>
            <a:endParaRPr lang="tr-TR" altLang="tr-TR" sz="1000" b="1" i="1" dirty="0" smtClean="0"/>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
        <p:nvSpPr>
          <p:cNvPr id="7" name="Text Placeholder 4"/>
          <p:cNvSpPr txBox="1">
            <a:spLocks/>
          </p:cNvSpPr>
          <p:nvPr/>
        </p:nvSpPr>
        <p:spPr bwMode="auto">
          <a:xfrm>
            <a:off x="2592288" y="1583510"/>
            <a:ext cx="4067944"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Kamu Hukuku Tüzel Kişileri</a:t>
            </a:r>
            <a:r>
              <a:rPr lang="en-GB" altLang="tr-TR" dirty="0" smtClean="0"/>
              <a:t>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4362492"/>
            <a:ext cx="266700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10548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algn="ctr">
              <a:buFont typeface="Wingdings" pitchFamily="2" charset="2"/>
              <a:buChar char="Ø"/>
            </a:pPr>
            <a:endParaRPr lang="tr-TR" altLang="tr-TR" sz="2800" dirty="0"/>
          </a:p>
          <a:p>
            <a:pPr marL="0" indent="0" algn="ctr">
              <a:buNone/>
            </a:pPr>
            <a:r>
              <a:rPr lang="tr-TR" altLang="tr-TR" sz="2800" b="1" dirty="0" smtClean="0"/>
              <a:t>Kamu İdareleri </a:t>
            </a:r>
            <a:r>
              <a:rPr lang="tr-TR" altLang="tr-TR" sz="2800" dirty="0" smtClean="0"/>
              <a:t>kamu hizmeti gören tüzel kişilerdir. Bunlar sınırlı devlet gücüne sahiptirler: Yerel Yönetimler</a:t>
            </a:r>
          </a:p>
          <a:p>
            <a:pPr marL="0" indent="0" algn="ctr">
              <a:buNone/>
            </a:pPr>
            <a:r>
              <a:rPr lang="tr-TR" altLang="tr-TR" sz="2800" dirty="0" smtClean="0"/>
              <a:t>İl özel idareleri, </a:t>
            </a:r>
          </a:p>
          <a:p>
            <a:pPr marL="0" indent="0" algn="ctr">
              <a:buNone/>
            </a:pPr>
            <a:r>
              <a:rPr lang="tr-TR" altLang="tr-TR" sz="2800" dirty="0" smtClean="0"/>
              <a:t>Belediyeler,</a:t>
            </a:r>
          </a:p>
          <a:p>
            <a:pPr marL="0" indent="0" algn="ctr">
              <a:buNone/>
            </a:pPr>
            <a:r>
              <a:rPr lang="tr-TR" altLang="tr-TR" sz="2800" dirty="0" smtClean="0"/>
              <a:t>Köyler.</a:t>
            </a:r>
          </a:p>
          <a:p>
            <a:pPr marL="0" indent="0" algn="just">
              <a:buNone/>
            </a:pPr>
            <a:endParaRPr lang="tr-TR" altLang="tr-TR" sz="2800" dirty="0" smtClean="0"/>
          </a:p>
          <a:p>
            <a:pPr marL="0" indent="0" algn="ctr">
              <a:buFont typeface="Arial" charset="0"/>
              <a:buNone/>
            </a:pPr>
            <a:endParaRPr lang="tr-TR" altLang="tr-TR" sz="1000" b="1" i="1" dirty="0" smtClean="0"/>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
        <p:nvSpPr>
          <p:cNvPr id="7" name="Text Placeholder 4"/>
          <p:cNvSpPr txBox="1">
            <a:spLocks/>
          </p:cNvSpPr>
          <p:nvPr/>
        </p:nvSpPr>
        <p:spPr bwMode="auto">
          <a:xfrm>
            <a:off x="2592288" y="1583510"/>
            <a:ext cx="4067944"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Kamu Hukuku Tüzel Kişileri</a:t>
            </a:r>
            <a:r>
              <a:rPr lang="en-GB" altLang="tr-TR" dirty="0" smtClean="0"/>
              <a:t>		</a:t>
            </a:r>
          </a:p>
        </p:txBody>
      </p:sp>
    </p:spTree>
    <p:extLst>
      <p:ext uri="{BB962C8B-B14F-4D97-AF65-F5344CB8AC3E}">
        <p14:creationId xmlns:p14="http://schemas.microsoft.com/office/powerpoint/2010/main" val="37667065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1747">
                                            <p:txEl>
                                              <p:pRg st="4" end="4"/>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1747">
                                            <p:txEl>
                                              <p:pRg st="5" end="5"/>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endParaRPr lang="tr-TR" altLang="tr-TR" sz="2000" b="1" i="1" dirty="0" smtClean="0"/>
          </a:p>
          <a:p>
            <a:pPr algn="ctr">
              <a:buFont typeface="Wingdings" pitchFamily="2" charset="2"/>
              <a:buChar char="Ø"/>
            </a:pPr>
            <a:endParaRPr lang="tr-TR" altLang="tr-TR" sz="2800" dirty="0"/>
          </a:p>
          <a:p>
            <a:pPr marL="0" indent="0" algn="ctr">
              <a:buNone/>
            </a:pPr>
            <a:r>
              <a:rPr lang="tr-TR" altLang="tr-TR" sz="2800" b="1" dirty="0" smtClean="0"/>
              <a:t>Kamu kurumları, </a:t>
            </a:r>
            <a:r>
              <a:rPr lang="tr-TR" altLang="tr-TR" sz="2800" dirty="0" smtClean="0"/>
              <a:t>kamu hizmetlerinin gerçekleştirilmesi için örgütlenmiş personel ve mal topluluğudur.</a:t>
            </a:r>
          </a:p>
          <a:p>
            <a:pPr marL="0" indent="0" algn="ctr">
              <a:buNone/>
            </a:pPr>
            <a:r>
              <a:rPr lang="tr-TR" altLang="tr-TR" sz="2800" dirty="0" smtClean="0"/>
              <a:t>Meslek Kuruluşları</a:t>
            </a:r>
          </a:p>
          <a:p>
            <a:pPr marL="0" indent="0" algn="ctr">
              <a:buNone/>
            </a:pPr>
            <a:r>
              <a:rPr lang="tr-TR" altLang="tr-TR" sz="2800" dirty="0" smtClean="0"/>
              <a:t>(</a:t>
            </a:r>
            <a:r>
              <a:rPr lang="tr-TR" altLang="tr-TR" sz="2800" dirty="0" err="1" smtClean="0"/>
              <a:t>Örn.Barolar</a:t>
            </a:r>
            <a:r>
              <a:rPr lang="tr-TR" altLang="tr-TR" sz="2800" dirty="0" smtClean="0"/>
              <a:t>, Ticaret ve </a:t>
            </a:r>
            <a:r>
              <a:rPr lang="tr-TR" altLang="tr-TR" sz="2800" dirty="0"/>
              <a:t>S</a:t>
            </a:r>
            <a:r>
              <a:rPr lang="tr-TR" altLang="tr-TR" sz="2800" dirty="0" smtClean="0"/>
              <a:t>anayi Odaları, </a:t>
            </a:r>
            <a:r>
              <a:rPr lang="tr-TR" altLang="tr-TR" sz="2800" dirty="0"/>
              <a:t>T</a:t>
            </a:r>
            <a:r>
              <a:rPr lang="tr-TR" altLang="tr-TR" sz="2800" dirty="0" smtClean="0"/>
              <a:t>abipler Birliği)</a:t>
            </a:r>
          </a:p>
          <a:p>
            <a:pPr marL="0" indent="0" algn="ctr">
              <a:buNone/>
            </a:pPr>
            <a:r>
              <a:rPr lang="tr-TR" altLang="tr-TR" sz="2800" dirty="0" smtClean="0"/>
              <a:t>Kültürel Kamu Kurumları</a:t>
            </a:r>
          </a:p>
          <a:p>
            <a:pPr marL="0" indent="0" algn="ctr">
              <a:buNone/>
            </a:pPr>
            <a:r>
              <a:rPr lang="tr-TR" altLang="tr-TR" sz="2800" dirty="0" smtClean="0"/>
              <a:t>(</a:t>
            </a:r>
            <a:r>
              <a:rPr lang="tr-TR" altLang="tr-TR" sz="2800" dirty="0" err="1" smtClean="0"/>
              <a:t>Örn.TRT</a:t>
            </a:r>
            <a:r>
              <a:rPr lang="tr-TR" altLang="tr-TR" sz="2800" dirty="0" smtClean="0"/>
              <a:t>)</a:t>
            </a:r>
          </a:p>
          <a:p>
            <a:pPr marL="0" indent="0" algn="ctr">
              <a:buNone/>
            </a:pPr>
            <a:r>
              <a:rPr lang="tr-TR" altLang="tr-TR" sz="2800" dirty="0" smtClean="0"/>
              <a:t>Sosyal Kamu Kurumları</a:t>
            </a:r>
          </a:p>
          <a:p>
            <a:pPr marL="0" indent="0" algn="ctr">
              <a:buNone/>
            </a:pPr>
            <a:r>
              <a:rPr lang="tr-TR" altLang="tr-TR" sz="2800" dirty="0" smtClean="0"/>
              <a:t>(SGK)</a:t>
            </a:r>
          </a:p>
          <a:p>
            <a:pPr marL="0" indent="0" algn="ctr">
              <a:buNone/>
            </a:pPr>
            <a:r>
              <a:rPr lang="tr-TR" altLang="tr-TR" sz="2800" dirty="0" smtClean="0"/>
              <a:t>İktisadi Kamu Kurumları</a:t>
            </a:r>
          </a:p>
          <a:p>
            <a:pPr marL="0" indent="0" algn="ctr">
              <a:buNone/>
            </a:pPr>
            <a:endParaRPr lang="tr-TR" altLang="tr-TR" sz="2800" dirty="0" smtClean="0"/>
          </a:p>
          <a:p>
            <a:pPr marL="0" indent="0" algn="ctr">
              <a:buNone/>
            </a:pPr>
            <a:endParaRPr lang="tr-TR" altLang="tr-TR" sz="2800" dirty="0" smtClean="0"/>
          </a:p>
          <a:p>
            <a:pPr marL="0" indent="0" algn="just">
              <a:buNone/>
            </a:pPr>
            <a:endParaRPr lang="tr-TR" altLang="tr-TR" sz="2800" dirty="0" smtClean="0"/>
          </a:p>
          <a:p>
            <a:pPr marL="0" indent="0" algn="ctr">
              <a:buFont typeface="Arial" charset="0"/>
              <a:buNone/>
            </a:pPr>
            <a:endParaRPr lang="tr-TR" altLang="tr-TR" sz="1000" b="1" i="1" dirty="0" smtClean="0"/>
          </a:p>
          <a:p>
            <a:pPr marL="0" indent="0" algn="ctr">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
        <p:nvSpPr>
          <p:cNvPr id="7" name="Text Placeholder 4"/>
          <p:cNvSpPr txBox="1">
            <a:spLocks/>
          </p:cNvSpPr>
          <p:nvPr/>
        </p:nvSpPr>
        <p:spPr bwMode="auto">
          <a:xfrm>
            <a:off x="2592288" y="1583510"/>
            <a:ext cx="4067944" cy="549346"/>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tr-TR" altLang="tr-TR" dirty="0" smtClean="0"/>
              <a:t>Kamu Hukuku Tüzel Kişileri</a:t>
            </a:r>
            <a:r>
              <a:rPr lang="en-GB" altLang="tr-TR" dirty="0" smtClean="0"/>
              <a:t>		</a:t>
            </a:r>
          </a:p>
        </p:txBody>
      </p:sp>
    </p:spTree>
    <p:extLst>
      <p:ext uri="{BB962C8B-B14F-4D97-AF65-F5344CB8AC3E}">
        <p14:creationId xmlns:p14="http://schemas.microsoft.com/office/powerpoint/2010/main" val="1122709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1747">
                                            <p:txEl>
                                              <p:pRg st="9" end="9"/>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174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just">
              <a:buFont typeface="Arial" charset="0"/>
              <a:buNone/>
            </a:pPr>
            <a:endParaRPr lang="tr-TR" altLang="tr-TR" sz="2200" b="1" i="1" dirty="0" smtClean="0"/>
          </a:p>
          <a:p>
            <a:pPr marL="0" indent="0" algn="just">
              <a:buNone/>
            </a:pPr>
            <a:r>
              <a:rPr lang="tr-TR" sz="2200" dirty="0"/>
              <a:t>“Tüzel kişilik, belli bir amacı gerçekleştirmek maksadıyla ve başlı başına bağımsız bir varlığa sahip olmak üzere örgütlenmiş ve hukuk düzenince kendilerine haklar ve borçlar edinebilme iktidarı tanınmış bulunan kişi ve mal topluluklarıdır.” (</a:t>
            </a:r>
            <a:r>
              <a:rPr lang="tr-TR" sz="2200" dirty="0" err="1"/>
              <a:t>Akipek</a:t>
            </a:r>
            <a:r>
              <a:rPr lang="tr-TR" sz="2200" dirty="0"/>
              <a:t>, Akıntürk ve Ateş Karaman, 2012, 509).</a:t>
            </a:r>
          </a:p>
          <a:p>
            <a:pPr marL="0" indent="0" algn="just">
              <a:buNone/>
            </a:pPr>
            <a:r>
              <a:rPr lang="tr-TR" sz="2200" dirty="0" smtClean="0"/>
              <a:t>Bu tanıma </a:t>
            </a:r>
            <a:r>
              <a:rPr lang="tr-TR" sz="2200" dirty="0"/>
              <a:t>göre, </a:t>
            </a:r>
          </a:p>
          <a:p>
            <a:pPr lvl="0" algn="just"/>
            <a:r>
              <a:rPr lang="tr-TR" sz="2200" dirty="0"/>
              <a:t>Bir araya gelenlerin tümünün ilgilendikleri ve üzerinde anlaştıkları bir </a:t>
            </a:r>
            <a:r>
              <a:rPr lang="tr-TR" sz="2200" b="1" dirty="0"/>
              <a:t>ortak amacın (veya ortak menfaatin) bulunması </a:t>
            </a:r>
            <a:r>
              <a:rPr lang="tr-TR" sz="2200" dirty="0"/>
              <a:t>zorunludur. (</a:t>
            </a:r>
            <a:r>
              <a:rPr lang="tr-TR" sz="2200" dirty="0" err="1"/>
              <a:t>Akipek</a:t>
            </a:r>
            <a:r>
              <a:rPr lang="tr-TR" sz="2200" dirty="0"/>
              <a:t>, Akıntürk ve Ateş Karaman, 2012, 508).</a:t>
            </a:r>
          </a:p>
          <a:p>
            <a:pPr lvl="0" algn="just"/>
            <a:r>
              <a:rPr lang="tr-TR" sz="2200" dirty="0"/>
              <a:t>Ortak amaç etrafında toplanılması veya ortak amaca bir malvarlığı özgülenmesi, </a:t>
            </a:r>
            <a:r>
              <a:rPr lang="tr-TR" sz="2200" b="1" dirty="0"/>
              <a:t>bağımsız ve bir bütün teşkil eden bir topluluğu oluşturmak amacıyla (yeni bir kişilik yaratma iradesi) </a:t>
            </a:r>
            <a:r>
              <a:rPr lang="tr-TR" sz="2200" dirty="0"/>
              <a:t>olmalıdır (Erten, ?, 326).</a:t>
            </a:r>
          </a:p>
          <a:p>
            <a:pPr lvl="0" algn="just"/>
            <a:r>
              <a:rPr lang="tr-TR" sz="2200" dirty="0"/>
              <a:t>Bu topluluğun ortak amacın gerçekleşmesini sağlayacak, </a:t>
            </a:r>
            <a:r>
              <a:rPr lang="tr-TR" sz="2200" b="1" dirty="0"/>
              <a:t>zorunlu işlevleri yerine getiren organlara sahip olması (örgütlenmesi) </a:t>
            </a:r>
            <a:r>
              <a:rPr lang="tr-TR" sz="2200" dirty="0"/>
              <a:t>gereklidir (</a:t>
            </a:r>
            <a:r>
              <a:rPr lang="tr-TR" sz="2200" dirty="0" err="1"/>
              <a:t>Akipek</a:t>
            </a:r>
            <a:r>
              <a:rPr lang="tr-TR" sz="2200" dirty="0"/>
              <a:t>, Akıntürk ve Ateş Karaman, 2012, 508).</a:t>
            </a:r>
          </a:p>
          <a:p>
            <a:pPr marL="0" indent="0" algn="just">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Tree>
    <p:extLst>
      <p:ext uri="{BB962C8B-B14F-4D97-AF65-F5344CB8AC3E}">
        <p14:creationId xmlns:p14="http://schemas.microsoft.com/office/powerpoint/2010/main" val="24499588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800" b="1" i="1" smtClean="0"/>
          </a:p>
          <a:p>
            <a:pPr marL="0" indent="0" algn="ctr">
              <a:buFont typeface="Arial" charset="0"/>
              <a:buNone/>
            </a:pPr>
            <a:r>
              <a:rPr lang="tr-TR" altLang="tr-TR" sz="2800" b="1" i="1" smtClean="0"/>
              <a:t>KİŞİLER</a:t>
            </a:r>
          </a:p>
          <a:p>
            <a:pPr marL="0" indent="0" algn="ctr">
              <a:buFont typeface="Arial" charset="0"/>
              <a:buNone/>
            </a:pPr>
            <a:endParaRPr lang="tr-TR" altLang="tr-TR" sz="1000" b="1" i="1" smtClean="0"/>
          </a:p>
          <a:p>
            <a:pPr marL="0" indent="0" algn="ctr">
              <a:buFont typeface="Arial" charset="0"/>
              <a:buNone/>
            </a:pPr>
            <a:r>
              <a:rPr lang="tr-TR" altLang="tr-TR" sz="2800" b="1" i="1" smtClean="0"/>
              <a:t>GERÇEK KİŞİLER          TÜZEL KİŞİLER</a:t>
            </a:r>
          </a:p>
          <a:p>
            <a:pPr marL="0" indent="0" algn="ctr">
              <a:buFont typeface="Arial" charset="0"/>
              <a:buNone/>
            </a:pPr>
            <a:r>
              <a:rPr lang="tr-TR" altLang="tr-TR" sz="2800" b="1" i="1" smtClean="0"/>
              <a:t>                     </a:t>
            </a:r>
          </a:p>
          <a:p>
            <a:pPr marL="0" indent="0" algn="ctr">
              <a:buFont typeface="Arial" charset="0"/>
              <a:buNone/>
            </a:pPr>
            <a:r>
              <a:rPr lang="tr-TR" altLang="tr-TR" sz="2800" b="1" i="1" smtClean="0"/>
              <a:t>                                              ÖZEL HUKUK KAMU HUKUKU</a:t>
            </a:r>
          </a:p>
          <a:p>
            <a:pPr marL="0" indent="0" algn="ctr">
              <a:buFont typeface="Arial" charset="0"/>
              <a:buNone/>
            </a:pPr>
            <a:endParaRPr lang="tr-TR" altLang="tr-TR" sz="2800" b="1" i="1" smtClean="0"/>
          </a:p>
          <a:p>
            <a:pPr marL="0" indent="0" algn="ctr">
              <a:buFont typeface="Arial" charset="0"/>
              <a:buNone/>
            </a:pPr>
            <a:r>
              <a:rPr lang="tr-TR" altLang="tr-TR" sz="2800" b="1" i="1" smtClean="0"/>
              <a:t>Kazanç paylaşma amacı olmayan-olan</a:t>
            </a:r>
          </a:p>
          <a:p>
            <a:pPr marL="0" indent="0" algn="ctr">
              <a:buFont typeface="Arial" charset="0"/>
              <a:buNone/>
            </a:pPr>
            <a:endParaRPr lang="tr-TR" altLang="tr-TR" sz="2800" b="1" i="1" smtClean="0"/>
          </a:p>
          <a:p>
            <a:pPr marL="0" indent="0" algn="ctr">
              <a:buFont typeface="Arial" charset="0"/>
              <a:buNone/>
            </a:pPr>
            <a:r>
              <a:rPr lang="tr-TR" altLang="tr-TR" sz="2800" b="1" i="1" smtClean="0"/>
              <a:t>Vakıflar-dernekler  Şirketler</a:t>
            </a:r>
          </a:p>
          <a:p>
            <a:pPr marL="0" indent="0" algn="ctr">
              <a:buFont typeface="Arial" charset="0"/>
              <a:buNone/>
            </a:pPr>
            <a:endParaRPr lang="tr-TR" altLang="tr-TR" sz="2000" b="1" i="1"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cxnSp>
        <p:nvCxnSpPr>
          <p:cNvPr id="7" name="Düz Ok Bağlayıcısı 6"/>
          <p:cNvCxnSpPr/>
          <p:nvPr/>
        </p:nvCxnSpPr>
        <p:spPr>
          <a:xfrm flipH="1">
            <a:off x="3635375" y="1916113"/>
            <a:ext cx="649288" cy="288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5292725" y="1916113"/>
            <a:ext cx="792163" cy="288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H="1">
            <a:off x="5364163" y="2636838"/>
            <a:ext cx="503237" cy="504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6659563" y="2636838"/>
            <a:ext cx="433387" cy="504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flipH="1">
            <a:off x="4716463" y="3716338"/>
            <a:ext cx="647700" cy="5762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p:nvPr/>
        </p:nvCxnSpPr>
        <p:spPr>
          <a:xfrm>
            <a:off x="6084888" y="3716338"/>
            <a:ext cx="1008062" cy="5762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flipH="1">
            <a:off x="3059113" y="4724400"/>
            <a:ext cx="576262" cy="576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Düz Ok Bağlayıcısı 22"/>
          <p:cNvCxnSpPr/>
          <p:nvPr/>
        </p:nvCxnSpPr>
        <p:spPr>
          <a:xfrm>
            <a:off x="4427538" y="4724400"/>
            <a:ext cx="144462" cy="576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Düz Ok Bağlayıcısı 26"/>
          <p:cNvCxnSpPr/>
          <p:nvPr/>
        </p:nvCxnSpPr>
        <p:spPr>
          <a:xfrm>
            <a:off x="6084888" y="4724400"/>
            <a:ext cx="0" cy="576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just">
              <a:buFont typeface="Arial" charset="0"/>
              <a:buNone/>
            </a:pPr>
            <a:endParaRPr lang="tr-TR" altLang="tr-TR" sz="2200" b="1" i="1" dirty="0" smtClean="0"/>
          </a:p>
          <a:p>
            <a:pPr marL="0" indent="0" algn="just">
              <a:buNone/>
            </a:pPr>
            <a:r>
              <a:rPr lang="tr-TR" sz="2800" dirty="0" smtClean="0"/>
              <a:t>Kamu tüzel kişiliği, kanun ya da idari bir işlemle doğar.</a:t>
            </a:r>
          </a:p>
          <a:p>
            <a:pPr marL="0" indent="0" algn="just">
              <a:buNone/>
            </a:pPr>
            <a:r>
              <a:rPr lang="tr-TR" sz="2800" dirty="0" smtClean="0"/>
              <a:t>Özel hukuk tüzel kişileri, insan ve mal topluluklarının tüzel kişi olma iradesiyle doğar.</a:t>
            </a:r>
          </a:p>
          <a:p>
            <a:pPr algn="just">
              <a:buFont typeface="Wingdings" pitchFamily="2" charset="2"/>
              <a:buChar char="§"/>
            </a:pPr>
            <a:r>
              <a:rPr lang="tr-TR" sz="2800" dirty="0" smtClean="0"/>
              <a:t>	İzin Sistemi</a:t>
            </a:r>
          </a:p>
          <a:p>
            <a:pPr algn="just">
              <a:buFont typeface="Wingdings" pitchFamily="2" charset="2"/>
              <a:buChar char="§"/>
            </a:pPr>
            <a:r>
              <a:rPr lang="tr-TR" sz="2800" dirty="0" smtClean="0"/>
              <a:t>	Serbest Kuruluş Sistemi</a:t>
            </a:r>
          </a:p>
          <a:p>
            <a:pPr algn="just">
              <a:buFont typeface="Wingdings" pitchFamily="2" charset="2"/>
              <a:buChar char="§"/>
            </a:pPr>
            <a:r>
              <a:rPr lang="tr-TR" sz="2800" dirty="0" smtClean="0"/>
              <a:t>	Bildirim Sistemi</a:t>
            </a:r>
          </a:p>
          <a:p>
            <a:pPr algn="just">
              <a:buFont typeface="Wingdings" pitchFamily="2" charset="2"/>
              <a:buChar char="§"/>
            </a:pPr>
            <a:r>
              <a:rPr lang="tr-TR" sz="2800" dirty="0" smtClean="0"/>
              <a:t>	Tescil Sistemi</a:t>
            </a:r>
          </a:p>
          <a:p>
            <a:pPr marL="0" indent="0" algn="just">
              <a:buNone/>
            </a:pPr>
            <a:r>
              <a:rPr lang="tr-TR" sz="2800" dirty="0" smtClean="0"/>
              <a:t>Derneklerde bildirim sistemi; vakıflarda ve ticaret şirketlerinde tescil sistemi benimsenmiştir.</a:t>
            </a:r>
            <a:endParaRPr lang="tr-TR" sz="2800" dirty="0"/>
          </a:p>
          <a:p>
            <a:pPr marL="0" indent="0" algn="just">
              <a:buNone/>
            </a:pP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Tree>
    <p:extLst>
      <p:ext uri="{BB962C8B-B14F-4D97-AF65-F5344CB8AC3E}">
        <p14:creationId xmlns:p14="http://schemas.microsoft.com/office/powerpoint/2010/main" val="33012450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just">
              <a:buFont typeface="Arial" charset="0"/>
              <a:buNone/>
            </a:pPr>
            <a:endParaRPr lang="tr-TR" altLang="tr-TR" sz="2200" b="1" i="1" dirty="0" smtClean="0"/>
          </a:p>
          <a:p>
            <a:pPr marL="0" indent="0" algn="just">
              <a:buNone/>
            </a:pPr>
            <a:r>
              <a:rPr lang="tr-TR" sz="2800" dirty="0" smtClean="0"/>
              <a:t>Kamu tüzel kişiliği, kanun veya idari işlemlerle kuruldukları için aynı şekilde sona ererler.</a:t>
            </a:r>
          </a:p>
          <a:p>
            <a:pPr marL="0" indent="0" algn="just">
              <a:buNone/>
            </a:pPr>
            <a:r>
              <a:rPr lang="tr-TR" altLang="tr-TR" sz="2800" dirty="0" smtClean="0"/>
              <a:t>Medeni Kanunda tüzel kişilerin sona ermesine ilişkin genel hükümler öngörülmemiş, bunların sona ermesine ilişkin konular, ilgili yerlerde özel hükümler şeklinde düzenlenmiştir.</a:t>
            </a:r>
            <a:endParaRPr lang="tr-TR" altLang="tr-TR" sz="1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Tree>
    <p:extLst>
      <p:ext uri="{BB962C8B-B14F-4D97-AF65-F5344CB8AC3E}">
        <p14:creationId xmlns:p14="http://schemas.microsoft.com/office/powerpoint/2010/main" val="40002723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İçerik Yer Tutucusu 2"/>
          <p:cNvSpPr>
            <a:spLocks noGrp="1"/>
          </p:cNvSpPr>
          <p:nvPr>
            <p:ph idx="1"/>
          </p:nvPr>
        </p:nvSpPr>
        <p:spPr>
          <a:xfrm>
            <a:off x="468313" y="908050"/>
            <a:ext cx="8229600" cy="5762625"/>
          </a:xfrm>
        </p:spPr>
        <p:txBody>
          <a:bodyPr/>
          <a:lstStyle/>
          <a:p>
            <a:pPr marL="0" indent="0" algn="just">
              <a:buFont typeface="Arial" charset="0"/>
              <a:buNone/>
            </a:pPr>
            <a:endParaRPr lang="tr-TR" altLang="tr-TR" sz="2200" b="1" i="1" dirty="0" smtClean="0"/>
          </a:p>
          <a:p>
            <a:pPr marL="0" indent="0" algn="just">
              <a:buNone/>
            </a:pPr>
            <a:r>
              <a:rPr lang="tr-TR" sz="2800" dirty="0" smtClean="0"/>
              <a:t>Özel hukuk tüzel kişileri, fesih veya infisah yollarından biriyle sona erer.</a:t>
            </a:r>
          </a:p>
          <a:p>
            <a:pPr marL="0" indent="0" algn="just">
              <a:buNone/>
            </a:pPr>
            <a:r>
              <a:rPr lang="tr-TR" sz="2800" dirty="0" smtClean="0"/>
              <a:t>Belirli nedenlerin varlığı halinde kendiliğinden sona ererler </a:t>
            </a:r>
            <a:r>
              <a:rPr lang="tr-TR" sz="2800" b="1" dirty="0" smtClean="0"/>
              <a:t>(İnfisah/dağılma): </a:t>
            </a:r>
            <a:r>
              <a:rPr lang="tr-TR" sz="2800" dirty="0" smtClean="0"/>
              <a:t>Amacın gerçekleşmesi, amacın gerçekleşemeyeceğinin anlaşılması, sürenin geçmesi gibi nedenler.</a:t>
            </a:r>
          </a:p>
          <a:p>
            <a:pPr marL="0" indent="0" algn="just">
              <a:buNone/>
            </a:pPr>
            <a:r>
              <a:rPr lang="tr-TR" sz="2800" dirty="0" smtClean="0"/>
              <a:t>Tüzel kişinin yetkili organlarının (genel kurulca) ya da yetkili mahkemece alınan bir kararla sona ermesi (fesih).</a:t>
            </a:r>
          </a:p>
          <a:p>
            <a:pPr marL="0" indent="0" algn="just">
              <a:buNone/>
            </a:pPr>
            <a:endParaRPr lang="tr-TR" sz="28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dirty="0" smtClean="0"/>
              <a:t>TÜZEL </a:t>
            </a:r>
            <a:r>
              <a:rPr lang="tr-TR" altLang="tr-TR" sz="4400" b="1" i="1" dirty="0"/>
              <a:t>KİŞİLER</a:t>
            </a:r>
            <a:endParaRPr lang="en-US" altLang="tr-TR" sz="4400" dirty="0"/>
          </a:p>
        </p:txBody>
      </p:sp>
    </p:spTree>
    <p:extLst>
      <p:ext uri="{BB962C8B-B14F-4D97-AF65-F5344CB8AC3E}">
        <p14:creationId xmlns:p14="http://schemas.microsoft.com/office/powerpoint/2010/main" val="42810219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p:txBody>
          <a:bodyPr>
            <a:normAutofit/>
          </a:bodyPr>
          <a:lstStyle/>
          <a:p>
            <a:pPr algn="just">
              <a:buFont typeface="Arial" pitchFamily="34" charset="0"/>
              <a:buChar char="•"/>
            </a:pPr>
            <a:r>
              <a:rPr lang="tr-TR" dirty="0" err="1"/>
              <a:t>Akipek</a:t>
            </a:r>
            <a:r>
              <a:rPr lang="tr-TR" dirty="0"/>
              <a:t> J. G., Akıntürk T , Ateş Karaman D. (2012). Türk Medeni Hukuku Başlangıç Hükümleri Kişiler Hukuku I. Cilt, İstanbul: Beta</a:t>
            </a:r>
            <a:r>
              <a:rPr lang="tr-TR" dirty="0" smtClean="0"/>
              <a:t>.</a:t>
            </a:r>
          </a:p>
          <a:p>
            <a:pPr algn="just"/>
            <a:r>
              <a:rPr lang="tr-TR" dirty="0" smtClean="0"/>
              <a:t>Fatih Bilgili, Ertan Demirkapı, Hukukun Temel Kavramları, Dora Basın Yayın Dağıtım, Bursa, 2012.</a:t>
            </a:r>
            <a:endParaRPr lang="tr-TR" dirty="0"/>
          </a:p>
          <a:p>
            <a:pPr algn="just"/>
            <a:r>
              <a:rPr lang="tr-TR" dirty="0" smtClean="0"/>
              <a:t>Bilge Öztan, Medeni Hukukun Temel Kavramları, Turhan Kitabevi, Ankara, 2006.</a:t>
            </a:r>
            <a:endParaRPr lang="tr-TR" dirty="0"/>
          </a:p>
        </p:txBody>
      </p:sp>
    </p:spTree>
    <p:extLst>
      <p:ext uri="{BB962C8B-B14F-4D97-AF65-F5344CB8AC3E}">
        <p14:creationId xmlns:p14="http://schemas.microsoft.com/office/powerpoint/2010/main" val="3346806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r>
              <a:rPr lang="tr-TR" altLang="tr-TR" sz="2800" b="1" i="1" dirty="0" smtClean="0"/>
              <a:t>KİŞİLİK KAVRAMI</a:t>
            </a:r>
          </a:p>
          <a:p>
            <a:pPr marL="0" indent="0" algn="ctr">
              <a:buFont typeface="Arial" charset="0"/>
              <a:buNone/>
            </a:pPr>
            <a:endParaRPr lang="tr-TR" altLang="tr-TR" sz="800" b="1" i="1" dirty="0" smtClean="0"/>
          </a:p>
          <a:p>
            <a:pPr marL="0" indent="0" algn="ctr">
              <a:buFont typeface="Arial" charset="0"/>
              <a:buNone/>
            </a:pPr>
            <a:r>
              <a:rPr lang="tr-TR" altLang="tr-TR" sz="2400" b="1" dirty="0" smtClean="0"/>
              <a:t>KİŞİ,</a:t>
            </a:r>
            <a:r>
              <a:rPr lang="tr-TR" altLang="tr-TR" sz="2400" b="1" i="1" dirty="0" smtClean="0"/>
              <a:t> </a:t>
            </a:r>
            <a:r>
              <a:rPr lang="tr-TR" altLang="tr-TR" sz="2400" b="1" dirty="0" smtClean="0"/>
              <a:t>hak ve yükümlülüklere sahip olan hak süjesidir.</a:t>
            </a:r>
          </a:p>
          <a:p>
            <a:pPr marL="0" indent="0" algn="ctr">
              <a:buFont typeface="Arial" charset="0"/>
              <a:buNone/>
            </a:pPr>
            <a:r>
              <a:rPr lang="tr-TR" altLang="tr-TR" sz="2000" b="1" i="1" dirty="0" smtClean="0"/>
              <a:t>Kişilik </a:t>
            </a:r>
            <a:r>
              <a:rPr lang="tr-TR" altLang="tr-TR" sz="2000" dirty="0" smtClean="0"/>
              <a:t>kavramı ise,</a:t>
            </a:r>
            <a:r>
              <a:rPr lang="tr-TR" altLang="tr-TR" sz="2000" b="1" i="1" dirty="0" smtClean="0"/>
              <a:t> </a:t>
            </a:r>
            <a:r>
              <a:rPr lang="tr-TR" altLang="tr-TR" sz="2800" b="1" dirty="0" smtClean="0"/>
              <a:t>kişiye bağlı ve hukukça korunan bedeni, manevi, hukuki nitelikteki varlıkların tümünü ifade eder.</a:t>
            </a:r>
            <a:endParaRPr lang="tr-TR" altLang="tr-TR" sz="2000" b="1" dirty="0" smtClean="0"/>
          </a:p>
          <a:p>
            <a:pPr marL="0" indent="0" algn="ctr">
              <a:buFont typeface="Arial" charset="0"/>
              <a:buNone/>
            </a:pPr>
            <a:r>
              <a:rPr lang="tr-TR" altLang="tr-TR" sz="2800" b="1" i="1" dirty="0" smtClean="0"/>
              <a:t>KİŞİLİĞİN BAŞLANGICI VE SONA ERMESİ</a:t>
            </a:r>
          </a:p>
          <a:p>
            <a:pPr marL="0" indent="0" algn="ctr">
              <a:buFont typeface="Arial" charset="0"/>
              <a:buNone/>
            </a:pPr>
            <a:r>
              <a:rPr lang="tr-TR" altLang="tr-TR" sz="2400" dirty="0" smtClean="0"/>
              <a:t>Kişilik doğumla başlar ve ölümle sona erer.</a:t>
            </a:r>
          </a:p>
          <a:p>
            <a:pPr marL="0" indent="0" algn="ctr">
              <a:buFont typeface="Arial" charset="0"/>
              <a:buNone/>
            </a:pPr>
            <a:r>
              <a:rPr lang="tr-TR" altLang="tr-TR" sz="2000" b="1" i="1" dirty="0" smtClean="0"/>
              <a:t>DOĞUM</a:t>
            </a:r>
          </a:p>
          <a:p>
            <a:pPr marL="0" indent="0" algn="ctr">
              <a:buFont typeface="Arial" charset="0"/>
              <a:buNone/>
            </a:pPr>
            <a:endParaRPr lang="tr-TR" altLang="tr-TR" sz="2000" b="1" i="1" dirty="0" smtClean="0"/>
          </a:p>
          <a:p>
            <a:pPr marL="0" indent="0" algn="ctr">
              <a:buFont typeface="Arial" charset="0"/>
              <a:buNone/>
            </a:pPr>
            <a:r>
              <a:rPr lang="tr-TR" altLang="tr-TR" sz="2000" b="1" i="1" dirty="0" smtClean="0"/>
              <a:t>TAM DOĞUM  SAĞ DOĞUM</a:t>
            </a:r>
          </a:p>
          <a:p>
            <a:pPr marL="0" indent="0" algn="ctr">
              <a:buFont typeface="Arial" charset="0"/>
              <a:buNone/>
            </a:pPr>
            <a:endParaRPr lang="tr-TR" altLang="tr-TR" sz="2000" b="1" i="1" dirty="0" smtClean="0"/>
          </a:p>
        </p:txBody>
      </p:sp>
      <p:sp>
        <p:nvSpPr>
          <p:cNvPr id="5" name="Rectangle 2"/>
          <p:cNvSpPr txBox="1">
            <a:spLocks noChangeArrowheads="1"/>
          </p:cNvSpPr>
          <p:nvPr/>
        </p:nvSpPr>
        <p:spPr bwMode="auto">
          <a:xfrm>
            <a:off x="468313"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cxnSp>
        <p:nvCxnSpPr>
          <p:cNvPr id="7" name="Düz Ok Bağlayıcısı 6"/>
          <p:cNvCxnSpPr/>
          <p:nvPr/>
        </p:nvCxnSpPr>
        <p:spPr>
          <a:xfrm flipH="1">
            <a:off x="3779838" y="5084763"/>
            <a:ext cx="433387" cy="360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4932363" y="5157788"/>
            <a:ext cx="431800" cy="288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Dikdörtgen 3"/>
          <p:cNvSpPr/>
          <p:nvPr/>
        </p:nvSpPr>
        <p:spPr>
          <a:xfrm>
            <a:off x="7092950" y="5949950"/>
            <a:ext cx="1184275" cy="244475"/>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ct val="20000"/>
              </a:spcBef>
            </a:pPr>
            <a:r>
              <a:rPr lang="tr-TR" altLang="tr-TR" sz="1000">
                <a:latin typeface="Arial" charset="0"/>
                <a:cs typeface="Arial" charset="0"/>
              </a:rPr>
              <a:t>Öztan, 2006, 223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500"/>
                                        <p:tgtEl>
                                          <p:spTgt spid="7171">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171">
                                            <p:txEl>
                                              <p:pRg st="5" end="5"/>
                                            </p:txEl>
                                          </p:spTgt>
                                        </p:tgtEl>
                                        <p:attrNameLst>
                                          <p:attrName>style.visibility</p:attrName>
                                        </p:attrNameLst>
                                      </p:cBhvr>
                                      <p:to>
                                        <p:strVal val="visible"/>
                                      </p:to>
                                    </p:set>
                                    <p:animEffect transition="in" filter="fade">
                                      <p:cBhvr>
                                        <p:cTn id="27" dur="500"/>
                                        <p:tgtEl>
                                          <p:spTgt spid="717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9"/>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71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r>
              <a:rPr lang="tr-TR" altLang="tr-TR" sz="2400" dirty="0" smtClean="0"/>
              <a:t>TAM DOĞUM</a:t>
            </a:r>
          </a:p>
          <a:p>
            <a:pPr marL="0" indent="0" algn="ctr">
              <a:buFont typeface="Wingdings" pitchFamily="2" charset="2"/>
              <a:buChar char="Ø"/>
            </a:pPr>
            <a:r>
              <a:rPr lang="tr-TR" altLang="tr-TR" sz="2400" dirty="0" smtClean="0"/>
              <a:t>Ceninin ana rahminden tamamen ayrılmış olmasıdır.</a:t>
            </a:r>
          </a:p>
          <a:p>
            <a:pPr marL="0" indent="0" algn="ctr">
              <a:buFont typeface="Wingdings" pitchFamily="2" charset="2"/>
              <a:buChar char="Ø"/>
            </a:pPr>
            <a:r>
              <a:rPr lang="tr-TR" altLang="tr-TR" sz="2400" dirty="0" smtClean="0"/>
              <a:t>Sadece  bazı organların ana rahminden ayrılması tam doğumdan için yeterli değildir.</a:t>
            </a:r>
          </a:p>
          <a:p>
            <a:pPr marL="0" indent="0" algn="ctr">
              <a:buFont typeface="Wingdings" pitchFamily="2" charset="2"/>
              <a:buChar char="Ø"/>
            </a:pPr>
            <a:r>
              <a:rPr lang="tr-TR" altLang="tr-TR" sz="2400" dirty="0" smtClean="0"/>
              <a:t>Bir çocuğun hukuken tam doğduğunun kabul edilmesi için, bir insanda bulunması zorunlu organlara sahip olması gerekir.</a:t>
            </a:r>
          </a:p>
          <a:p>
            <a:pPr marL="0" indent="0" algn="ctr">
              <a:buFont typeface="Wingdings" pitchFamily="2" charset="2"/>
              <a:buChar char="Ø"/>
            </a:pPr>
            <a:r>
              <a:rPr lang="tr-TR" altLang="tr-TR" sz="2400" dirty="0" smtClean="0"/>
              <a:t>Zorunlu organlar dışındaki eksiklik ya da biçim bozukluğu (sakatlık, körlük vs.) çocuğun tam doğmuş sayılmasını engellemez.</a:t>
            </a:r>
          </a:p>
          <a:p>
            <a:pPr marL="0" indent="0" algn="ctr">
              <a:buFont typeface="Arial" charset="0"/>
              <a:buNone/>
            </a:pPr>
            <a:endParaRPr lang="tr-TR" altLang="tr-TR" sz="2400"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3" name="Dikdörtgen 3"/>
          <p:cNvSpPr/>
          <p:nvPr/>
        </p:nvSpPr>
        <p:spPr>
          <a:xfrm>
            <a:off x="7092950" y="5949950"/>
            <a:ext cx="1149350" cy="244475"/>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ct val="20000"/>
              </a:spcBef>
            </a:pPr>
            <a:r>
              <a:rPr lang="tr-TR" altLang="tr-TR" sz="1000" dirty="0">
                <a:latin typeface="Arial" charset="0"/>
                <a:cs typeface="Arial" charset="0"/>
              </a:rPr>
              <a:t>Öztan, 2006, 224</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48275"/>
            <a:ext cx="2847975" cy="160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500"/>
                                        <p:tgtEl>
                                          <p:spTgt spid="819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İçerik Yer Tutucusu 2"/>
          <p:cNvSpPr>
            <a:spLocks noGrp="1"/>
          </p:cNvSpPr>
          <p:nvPr>
            <p:ph idx="4294967295"/>
          </p:nvPr>
        </p:nvSpPr>
        <p:spPr>
          <a:xfrm>
            <a:off x="468313" y="908050"/>
            <a:ext cx="8229600" cy="5762625"/>
          </a:xfrm>
        </p:spPr>
        <p:txBody>
          <a:bodyPr/>
          <a:lstStyle/>
          <a:p>
            <a:pPr marL="0" indent="0" algn="ctr">
              <a:buFont typeface="Arial" charset="0"/>
              <a:buNone/>
            </a:pPr>
            <a:endParaRPr lang="tr-TR" altLang="tr-TR" sz="2000" b="1" i="1" dirty="0" smtClean="0"/>
          </a:p>
          <a:p>
            <a:pPr marL="0" indent="0" algn="ctr">
              <a:buFont typeface="Arial" charset="0"/>
              <a:buNone/>
            </a:pPr>
            <a:r>
              <a:rPr lang="tr-TR" altLang="tr-TR" sz="2400" b="1" dirty="0" smtClean="0"/>
              <a:t>SAĞ DOĞUM</a:t>
            </a:r>
          </a:p>
          <a:p>
            <a:pPr marL="0" indent="0" algn="ctr">
              <a:buFont typeface="Wingdings" pitchFamily="2" charset="2"/>
              <a:buChar char="Ø"/>
            </a:pPr>
            <a:r>
              <a:rPr lang="tr-TR" altLang="tr-TR" sz="2400" dirty="0" smtClean="0"/>
              <a:t>Çocuk </a:t>
            </a:r>
            <a:r>
              <a:rPr lang="tr-TR" altLang="tr-TR" sz="2400" u="sng" dirty="0" smtClean="0"/>
              <a:t>bir an </a:t>
            </a:r>
            <a:r>
              <a:rPr lang="tr-TR" altLang="tr-TR" sz="2400" dirty="0" smtClean="0"/>
              <a:t>için bile olsa, yaşamış olmalıdır. </a:t>
            </a:r>
          </a:p>
          <a:p>
            <a:pPr marL="0" indent="0" algn="ctr">
              <a:buFont typeface="Wingdings" pitchFamily="2" charset="2"/>
              <a:buChar char="Ø"/>
            </a:pPr>
            <a:r>
              <a:rPr lang="tr-TR" altLang="tr-TR" sz="2400" dirty="0" smtClean="0"/>
              <a:t>Annesinin bedeninden bağımsız yaşamış olmalıdır. </a:t>
            </a:r>
          </a:p>
          <a:p>
            <a:pPr marL="0" indent="0" algn="ctr">
              <a:buFont typeface="Wingdings" pitchFamily="2" charset="2"/>
              <a:buChar char="Ø"/>
            </a:pPr>
            <a:r>
              <a:rPr lang="tr-TR" altLang="tr-TR" sz="2400" dirty="0" smtClean="0"/>
              <a:t>Çocuğun herhangi bir yaşam belirtisi göstermesi yeterlidir. </a:t>
            </a:r>
          </a:p>
          <a:p>
            <a:pPr marL="0" indent="0" algn="ctr">
              <a:buFont typeface="Wingdings" pitchFamily="2" charset="2"/>
              <a:buChar char="Ø"/>
            </a:pPr>
            <a:r>
              <a:rPr lang="tr-TR" altLang="tr-TR" sz="2400" dirty="0" smtClean="0"/>
              <a:t>Tıbbi müdahalelerle sonradan yaşama döndürülen bir çocuğun da, sağ doğmuş sayılacağı kabul edilmektedir. </a:t>
            </a:r>
          </a:p>
          <a:p>
            <a:pPr marL="0" indent="0" algn="ctr">
              <a:buFont typeface="Wingdings" pitchFamily="2" charset="2"/>
              <a:buChar char="Ø"/>
            </a:pPr>
            <a:r>
              <a:rPr lang="tr-TR" altLang="tr-TR" sz="2400" dirty="0" smtClean="0"/>
              <a:t>Sağ doğum için, çocuğun yaşama kabiliyetinin olup olmadığı aranmaz.</a:t>
            </a:r>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
        <p:nvSpPr>
          <p:cNvPr id="3" name="Dikdörtgen 3"/>
          <p:cNvSpPr/>
          <p:nvPr/>
        </p:nvSpPr>
        <p:spPr>
          <a:xfrm>
            <a:off x="7092950" y="5949950"/>
            <a:ext cx="1149350" cy="244475"/>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ct val="20000"/>
              </a:spcBef>
            </a:pPr>
            <a:r>
              <a:rPr lang="tr-TR" altLang="tr-TR" sz="1000" dirty="0">
                <a:latin typeface="Arial" charset="0"/>
                <a:cs typeface="Arial" charset="0"/>
              </a:rPr>
              <a:t>Öztan, 2006, 224</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68" y="5445224"/>
            <a:ext cx="243840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3795">
                                            <p:txEl>
                                              <p:pRg st="1" end="1"/>
                                            </p:txEl>
                                          </p:spTgt>
                                        </p:tgtEl>
                                        <p:attrNameLst>
                                          <p:attrName>style.visibility</p:attrName>
                                        </p:attrNameLst>
                                      </p:cBhvr>
                                      <p:to>
                                        <p:strVal val="visible"/>
                                      </p:to>
                                    </p:set>
                                    <p:animEffect transition="in" filter="fade">
                                      <p:cBhvr>
                                        <p:cTn id="14" dur="500"/>
                                        <p:tgtEl>
                                          <p:spTgt spid="3379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60350"/>
            <a:ext cx="8856663" cy="346075"/>
          </a:xfrm>
        </p:spPr>
        <p:txBody>
          <a:bodyPr rtlCol="0">
            <a:normAutofit fontScale="90000"/>
          </a:bodyPr>
          <a:lstStyle/>
          <a:p>
            <a:pPr algn="just" fontAlgn="auto">
              <a:spcAft>
                <a:spcPts val="0"/>
              </a:spcAft>
              <a:defRPr/>
            </a:pPr>
            <a:r>
              <a:rPr lang="tr-TR" sz="2400" b="1" dirty="0" smtClean="0"/>
              <a:t>TEMEL HUKUK</a:t>
            </a:r>
            <a:endParaRPr lang="tr-TR" sz="2400" b="1" dirty="0"/>
          </a:p>
        </p:txBody>
      </p:sp>
      <p:sp>
        <p:nvSpPr>
          <p:cNvPr id="9219" name="İçerik Yer Tutucusu 2"/>
          <p:cNvSpPr>
            <a:spLocks noGrp="1"/>
          </p:cNvSpPr>
          <p:nvPr>
            <p:ph idx="1"/>
          </p:nvPr>
        </p:nvSpPr>
        <p:spPr>
          <a:xfrm>
            <a:off x="468313" y="908050"/>
            <a:ext cx="8229600" cy="5762625"/>
          </a:xfrm>
        </p:spPr>
        <p:txBody>
          <a:bodyPr/>
          <a:lstStyle/>
          <a:p>
            <a:pPr marL="0" indent="0" algn="ctr">
              <a:buFont typeface="Arial" charset="0"/>
              <a:buNone/>
            </a:pPr>
            <a:endParaRPr lang="tr-TR" altLang="tr-TR" sz="800" b="1" dirty="0" smtClean="0"/>
          </a:p>
          <a:p>
            <a:pPr marL="0" indent="0" algn="ctr">
              <a:buFont typeface="Arial" charset="0"/>
              <a:buNone/>
            </a:pPr>
            <a:endParaRPr lang="tr-TR" altLang="tr-TR" sz="2400" b="1" dirty="0" smtClean="0"/>
          </a:p>
          <a:p>
            <a:pPr marL="0" indent="0" algn="ctr">
              <a:buFont typeface="Arial" charset="0"/>
              <a:buNone/>
            </a:pPr>
            <a:r>
              <a:rPr lang="tr-TR" altLang="tr-TR" b="1" dirty="0" smtClean="0"/>
              <a:t>Türk Medeni Kanunu </a:t>
            </a:r>
            <a:r>
              <a:rPr lang="tr-TR" altLang="tr-TR" b="1" dirty="0" err="1" smtClean="0"/>
              <a:t>md.</a:t>
            </a:r>
            <a:r>
              <a:rPr lang="tr-TR" altLang="tr-TR" b="1" dirty="0" smtClean="0"/>
              <a:t> 28:</a:t>
            </a:r>
          </a:p>
          <a:p>
            <a:pPr marL="0" indent="0" algn="ctr">
              <a:buFont typeface="Arial" charset="0"/>
              <a:buNone/>
            </a:pPr>
            <a:r>
              <a:rPr lang="tr-TR" altLang="tr-TR" dirty="0" smtClean="0"/>
              <a:t>Kişilik, çocuğun sağ olarak tamamıyla doğduğu anda başlar ve ölümle sona erer.</a:t>
            </a:r>
          </a:p>
          <a:p>
            <a:pPr marL="0" indent="0" algn="ctr">
              <a:buFont typeface="Arial" charset="0"/>
              <a:buNone/>
            </a:pPr>
            <a:r>
              <a:rPr lang="tr-TR" altLang="tr-TR" dirty="0" smtClean="0"/>
              <a:t>Çocuk hak ehliyetini, sağ doğmak koşuluyla, ana rahmine düştüğü andan başlayarak elde eder.  </a:t>
            </a:r>
            <a:endParaRPr lang="tr-TR" altLang="tr-TR" i="1" dirty="0"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tr-TR" altLang="tr-TR" sz="4400" b="1" i="1"/>
              <a:t>GERÇEK KİŞİLER</a:t>
            </a:r>
            <a:endParaRPr lang="en-US" altLang="tr-TR"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920</TotalTime>
  <Words>2397</Words>
  <Application>Microsoft Office PowerPoint</Application>
  <PresentationFormat>Ekran Gösterisi (4:3)</PresentationFormat>
  <Paragraphs>521</Paragraphs>
  <Slides>53</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53</vt:i4>
      </vt:variant>
    </vt:vector>
  </HeadingPairs>
  <TitlesOfParts>
    <vt:vector size="57" baseType="lpstr">
      <vt:lpstr>Arial</vt:lpstr>
      <vt:lpstr>Calibri</vt:lpstr>
      <vt:lpstr>Wingdings</vt:lpstr>
      <vt:lpstr>Ofis Teması</vt:lpstr>
      <vt:lpstr>TÜRK HUKUK SİSTEMİ</vt:lpstr>
      <vt:lpstr>PowerPoint Sunusu</vt:lpstr>
      <vt:lpstr>PowerPoint Sunusu</vt:lpstr>
      <vt:lpstr>PowerPoint Sunusu</vt:lpstr>
      <vt:lpstr>PowerPoint Sunusu</vt:lpstr>
      <vt:lpstr>PowerPoint Sunusu</vt:lpstr>
      <vt:lpstr>PowerPoint Sunusu</vt:lpstr>
      <vt:lpstr>PowerPoint Sunusu</vt:lpstr>
      <vt:lpstr>TEMEL HUKUK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GERÇEK KİŞİLER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KAYNAKLAR </vt:lpstr>
    </vt:vector>
  </TitlesOfParts>
  <Company>Taskin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60</cp:revision>
  <dcterms:created xsi:type="dcterms:W3CDTF">2014-11-25T07:10:39Z</dcterms:created>
  <dcterms:modified xsi:type="dcterms:W3CDTF">2020-01-31T20:41:11Z</dcterms:modified>
</cp:coreProperties>
</file>