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hIprSmkoWU9mZHW+vlfZwkTmg+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tr-TR" sz="1200"/>
              <a:t>Nullisomy </a:t>
            </a:r>
            <a:r>
              <a:rPr lang="tr-TR" sz="1200"/>
              <a:t>2n-2= two n minus 2</a:t>
            </a:r>
            <a:endParaRPr/>
          </a:p>
          <a:p>
            <a:pPr indent="0" lvl="0" marL="0" marR="0" rtl="0" algn="l">
              <a:lnSpc>
                <a:spcPct val="100000"/>
              </a:lnSpc>
              <a:spcBef>
                <a:spcPts val="0"/>
              </a:spcBef>
              <a:spcAft>
                <a:spcPts val="0"/>
              </a:spcAft>
              <a:buClr>
                <a:schemeClr val="dk1"/>
              </a:buClr>
              <a:buSzPts val="1200"/>
              <a:buFont typeface="Calibri"/>
              <a:buNone/>
            </a:pPr>
            <a:r>
              <a:rPr i="1" lang="tr-TR" sz="1200"/>
              <a:t>Trisomy 2n plus one</a:t>
            </a:r>
            <a:endParaRPr i="1" sz="1200"/>
          </a:p>
          <a:p>
            <a:pPr indent="0" lvl="0" marL="0" rtl="0" algn="l">
              <a:spcBef>
                <a:spcPts val="0"/>
              </a:spcBef>
              <a:spcAft>
                <a:spcPts val="0"/>
              </a:spcAft>
              <a:buNone/>
            </a:pPr>
            <a:r>
              <a:t/>
            </a:r>
            <a:endParaRPr/>
          </a:p>
        </p:txBody>
      </p:sp>
      <p:sp>
        <p:nvSpPr>
          <p:cNvPr id="173" name="Google Shape;1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S</a:t>
            </a:r>
            <a:endParaRPr/>
          </a:p>
        </p:txBody>
      </p:sp>
      <p:sp>
        <p:nvSpPr>
          <p:cNvPr id="208" name="Google Shape;20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9" name="Google Shape;35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lang="tr-TR" sz="1200">
                <a:solidFill>
                  <a:srgbClr val="000000"/>
                </a:solidFill>
                <a:latin typeface="Radley"/>
                <a:ea typeface="Radley"/>
                <a:cs typeface="Radley"/>
                <a:sym typeface="Radley"/>
              </a:rPr>
              <a:t>‹#›</a:t>
            </a:fld>
            <a:endParaRPr b="1" sz="1200">
              <a:solidFill>
                <a:srgbClr val="000000"/>
              </a:solidFill>
              <a:latin typeface="Radley"/>
              <a:ea typeface="Radley"/>
              <a:cs typeface="Radley"/>
              <a:sym typeface="Radley"/>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lang="tr-TR" sz="1200">
                <a:solidFill>
                  <a:srgbClr val="000000"/>
                </a:solidFill>
                <a:latin typeface="Radley"/>
                <a:ea typeface="Radley"/>
                <a:cs typeface="Radley"/>
                <a:sym typeface="Radley"/>
              </a:rPr>
              <a:t>‹#›</a:t>
            </a:fld>
            <a:endParaRPr b="1" sz="1200">
              <a:solidFill>
                <a:srgbClr val="000000"/>
              </a:solidFill>
              <a:latin typeface="Radley"/>
              <a:ea typeface="Radley"/>
              <a:cs typeface="Radley"/>
              <a:sym typeface="Radle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We can analyse them into two clusters. One of them is microscopic mutations, it has synonims as </a:t>
            </a:r>
            <a:r>
              <a:rPr b="1" lang="tr-TR"/>
              <a:t>macro mutations, chromosomal abnormalities. </a:t>
            </a:r>
            <a:r>
              <a:rPr lang="tr-TR"/>
              <a:t>it varies from two thousand kb.</a:t>
            </a:r>
            <a:endParaRPr/>
          </a:p>
          <a:p>
            <a:pPr indent="0" lvl="0" marL="0" rtl="0" algn="l">
              <a:spcBef>
                <a:spcPts val="0"/>
              </a:spcBef>
              <a:spcAft>
                <a:spcPts val="0"/>
              </a:spcAft>
              <a:buNone/>
            </a:pPr>
            <a:r>
              <a:rPr lang="tr-TR"/>
              <a:t>The other one is  </a:t>
            </a:r>
            <a:r>
              <a:rPr b="1" lang="tr-TR"/>
              <a:t>Submicroscopics. Generally the term of gene mutation is used for this cluster..</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Lets talk about the </a:t>
            </a:r>
            <a:r>
              <a:rPr b="1" lang="tr-TR"/>
              <a:t>Chromosome abnormalities.</a:t>
            </a:r>
            <a:endParaRPr/>
          </a:p>
          <a:p>
            <a:pPr indent="0" lvl="0" marL="0" rtl="0" algn="l">
              <a:spcBef>
                <a:spcPts val="0"/>
              </a:spcBef>
              <a:spcAft>
                <a:spcPts val="0"/>
              </a:spcAft>
              <a:buNone/>
            </a:pPr>
            <a:r>
              <a:rPr b="1" lang="tr-TR"/>
              <a:t>Zero poiint 6 percent</a:t>
            </a:r>
            <a:endParaRPr/>
          </a:p>
        </p:txBody>
      </p:sp>
      <p:sp>
        <p:nvSpPr>
          <p:cNvPr id="146" name="Google Shape;1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73" name="Shape 73"/>
        <p:cNvGrpSpPr/>
        <p:nvPr/>
      </p:nvGrpSpPr>
      <p:grpSpPr>
        <a:xfrm>
          <a:off x="0" y="0"/>
          <a:ext cx="0" cy="0"/>
          <a:chOff x="0" y="0"/>
          <a:chExt cx="0" cy="0"/>
        </a:xfrm>
      </p:grpSpPr>
      <p:sp>
        <p:nvSpPr>
          <p:cNvPr id="74" name="Google Shape;74;p5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57"/>
          <p:cNvSpPr/>
          <p:nvPr>
            <p:ph idx="2" type="pic"/>
          </p:nvPr>
        </p:nvSpPr>
        <p:spPr>
          <a:xfrm>
            <a:off x="3887391" y="987426"/>
            <a:ext cx="4629150" cy="4873625"/>
          </a:xfrm>
          <a:prstGeom prst="rect">
            <a:avLst/>
          </a:prstGeom>
          <a:noFill/>
          <a:ln>
            <a:noFill/>
          </a:ln>
        </p:spPr>
      </p:sp>
      <p:sp>
        <p:nvSpPr>
          <p:cNvPr id="76" name="Google Shape;76;p5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80" name="Shape 80"/>
        <p:cNvGrpSpPr/>
        <p:nvPr/>
      </p:nvGrpSpPr>
      <p:grpSpPr>
        <a:xfrm>
          <a:off x="0" y="0"/>
          <a:ext cx="0" cy="0"/>
          <a:chOff x="0" y="0"/>
          <a:chExt cx="0" cy="0"/>
        </a:xfrm>
      </p:grpSpPr>
      <p:sp>
        <p:nvSpPr>
          <p:cNvPr id="81" name="Google Shape;81;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5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86" name="Shape 86"/>
        <p:cNvGrpSpPr/>
        <p:nvPr/>
      </p:nvGrpSpPr>
      <p:grpSpPr>
        <a:xfrm>
          <a:off x="0" y="0"/>
          <a:ext cx="0" cy="0"/>
          <a:chOff x="0" y="0"/>
          <a:chExt cx="0" cy="0"/>
        </a:xfrm>
      </p:grpSpPr>
      <p:sp>
        <p:nvSpPr>
          <p:cNvPr id="87" name="Google Shape;87;p59"/>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59"/>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98" name="Shape 98"/>
        <p:cNvGrpSpPr/>
        <p:nvPr/>
      </p:nvGrpSpPr>
      <p:grpSpPr>
        <a:xfrm>
          <a:off x="0" y="0"/>
          <a:ext cx="0" cy="0"/>
          <a:chOff x="0" y="0"/>
          <a:chExt cx="0" cy="0"/>
        </a:xfrm>
      </p:grpSpPr>
      <p:sp>
        <p:nvSpPr>
          <p:cNvPr id="99" name="Google Shape;99;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5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1" name="Google Shape;101;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1" name="Shape 21"/>
        <p:cNvGrpSpPr/>
        <p:nvPr/>
      </p:nvGrpSpPr>
      <p:grpSpPr>
        <a:xfrm>
          <a:off x="0" y="0"/>
          <a:ext cx="0" cy="0"/>
          <a:chOff x="0" y="0"/>
          <a:chExt cx="0" cy="0"/>
        </a:xfrm>
      </p:grpSpPr>
      <p:sp>
        <p:nvSpPr>
          <p:cNvPr id="22" name="Google Shape;22;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Metin ve 2 İçerik" type="txAndTwoObj">
  <p:cSld name="TEXT_AND_TWO_OBJECTS">
    <p:spTree>
      <p:nvGrpSpPr>
        <p:cNvPr id="27" name="Shape 27"/>
        <p:cNvGrpSpPr/>
        <p:nvPr/>
      </p:nvGrpSpPr>
      <p:grpSpPr>
        <a:xfrm>
          <a:off x="0" y="0"/>
          <a:ext cx="0" cy="0"/>
          <a:chOff x="0" y="0"/>
          <a:chExt cx="0" cy="0"/>
        </a:xfrm>
      </p:grpSpPr>
      <p:sp>
        <p:nvSpPr>
          <p:cNvPr id="28" name="Google Shape;28;p48"/>
          <p:cNvSpPr txBox="1"/>
          <p:nvPr>
            <p:ph type="title"/>
          </p:nvPr>
        </p:nvSpPr>
        <p:spPr>
          <a:xfrm>
            <a:off x="457201" y="244475"/>
            <a:ext cx="8385175" cy="14319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8"/>
          <p:cNvSpPr txBox="1"/>
          <p:nvPr>
            <p:ph idx="1" type="body"/>
          </p:nvPr>
        </p:nvSpPr>
        <p:spPr>
          <a:xfrm>
            <a:off x="838201" y="1905001"/>
            <a:ext cx="3927475" cy="4191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8"/>
          <p:cNvSpPr txBox="1"/>
          <p:nvPr>
            <p:ph idx="2" type="body"/>
          </p:nvPr>
        </p:nvSpPr>
        <p:spPr>
          <a:xfrm>
            <a:off x="4918076" y="1905001"/>
            <a:ext cx="3927475" cy="2019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8"/>
          <p:cNvSpPr txBox="1"/>
          <p:nvPr>
            <p:ph idx="3" type="body"/>
          </p:nvPr>
        </p:nvSpPr>
        <p:spPr>
          <a:xfrm>
            <a:off x="4918076" y="4076701"/>
            <a:ext cx="3927475" cy="2019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8"/>
          <p:cNvSpPr txBox="1"/>
          <p:nvPr>
            <p:ph idx="10" type="dt"/>
          </p:nvPr>
        </p:nvSpPr>
        <p:spPr>
          <a:xfrm>
            <a:off x="838677" y="6245067"/>
            <a:ext cx="1901666" cy="475773"/>
          </a:xfrm>
          <a:prstGeom prst="rect">
            <a:avLst/>
          </a:prstGeom>
          <a:noFill/>
          <a:ln>
            <a:noFill/>
          </a:ln>
        </p:spPr>
        <p:txBody>
          <a:bodyPr anchorCtr="0" anchor="ctr" bIns="50775" lIns="101575" spcFirstLastPara="1" rIns="101575" wrap="square" tIns="507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8"/>
          <p:cNvSpPr txBox="1"/>
          <p:nvPr>
            <p:ph idx="11" type="ftr"/>
          </p:nvPr>
        </p:nvSpPr>
        <p:spPr>
          <a:xfrm>
            <a:off x="3429000" y="6245067"/>
            <a:ext cx="2896077" cy="475773"/>
          </a:xfrm>
          <a:prstGeom prst="rect">
            <a:avLst/>
          </a:prstGeom>
          <a:noFill/>
          <a:ln>
            <a:noFill/>
          </a:ln>
        </p:spPr>
        <p:txBody>
          <a:bodyPr anchorCtr="0" anchor="ctr" bIns="50775" lIns="101575" spcFirstLastPara="1" rIns="101575" wrap="square" tIns="507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8"/>
          <p:cNvSpPr txBox="1"/>
          <p:nvPr>
            <p:ph idx="12" type="sldNum"/>
          </p:nvPr>
        </p:nvSpPr>
        <p:spPr>
          <a:xfrm>
            <a:off x="6938010" y="6245067"/>
            <a:ext cx="1901667" cy="475773"/>
          </a:xfrm>
          <a:prstGeom prst="rect">
            <a:avLst/>
          </a:prstGeom>
          <a:noFill/>
          <a:ln>
            <a:noFill/>
          </a:ln>
        </p:spPr>
        <p:txBody>
          <a:bodyPr anchorCtr="0" anchor="t" bIns="50775" lIns="101575" spcFirstLastPara="1" rIns="101575" wrap="square" tIns="50775">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5" name="Shape 35"/>
        <p:cNvGrpSpPr/>
        <p:nvPr/>
      </p:nvGrpSpPr>
      <p:grpSpPr>
        <a:xfrm>
          <a:off x="0" y="0"/>
          <a:ext cx="0" cy="0"/>
          <a:chOff x="0" y="0"/>
          <a:chExt cx="0" cy="0"/>
        </a:xfrm>
      </p:grpSpPr>
      <p:sp>
        <p:nvSpPr>
          <p:cNvPr id="36" name="Google Shape;36;p5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41" name="Shape 41"/>
        <p:cNvGrpSpPr/>
        <p:nvPr/>
      </p:nvGrpSpPr>
      <p:grpSpPr>
        <a:xfrm>
          <a:off x="0" y="0"/>
          <a:ext cx="0" cy="0"/>
          <a:chOff x="0" y="0"/>
          <a:chExt cx="0" cy="0"/>
        </a:xfrm>
      </p:grpSpPr>
      <p:sp>
        <p:nvSpPr>
          <p:cNvPr id="42" name="Google Shape;42;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8" name="Shape 48"/>
        <p:cNvGrpSpPr/>
        <p:nvPr/>
      </p:nvGrpSpPr>
      <p:grpSpPr>
        <a:xfrm>
          <a:off x="0" y="0"/>
          <a:ext cx="0" cy="0"/>
          <a:chOff x="0" y="0"/>
          <a:chExt cx="0" cy="0"/>
        </a:xfrm>
      </p:grpSpPr>
      <p:sp>
        <p:nvSpPr>
          <p:cNvPr id="49" name="Google Shape;49;p5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5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5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7" name="Shape 57"/>
        <p:cNvGrpSpPr/>
        <p:nvPr/>
      </p:nvGrpSpPr>
      <p:grpSpPr>
        <a:xfrm>
          <a:off x="0" y="0"/>
          <a:ext cx="0" cy="0"/>
          <a:chOff x="0" y="0"/>
          <a:chExt cx="0" cy="0"/>
        </a:xfrm>
      </p:grpSpPr>
      <p:sp>
        <p:nvSpPr>
          <p:cNvPr id="58" name="Google Shape;58;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62" name="Shape 62"/>
        <p:cNvGrpSpPr/>
        <p:nvPr/>
      </p:nvGrpSpPr>
      <p:grpSpPr>
        <a:xfrm>
          <a:off x="0" y="0"/>
          <a:ext cx="0" cy="0"/>
          <a:chOff x="0" y="0"/>
          <a:chExt cx="0" cy="0"/>
        </a:xfrm>
      </p:grpSpPr>
      <p:sp>
        <p:nvSpPr>
          <p:cNvPr id="63" name="Google Shape;63;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6" name="Shape 66"/>
        <p:cNvGrpSpPr/>
        <p:nvPr/>
      </p:nvGrpSpPr>
      <p:grpSpPr>
        <a:xfrm>
          <a:off x="0" y="0"/>
          <a:ext cx="0" cy="0"/>
          <a:chOff x="0" y="0"/>
          <a:chExt cx="0" cy="0"/>
        </a:xfrm>
      </p:grpSpPr>
      <p:sp>
        <p:nvSpPr>
          <p:cNvPr id="67" name="Google Shape;67;p5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5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5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 name="Shape 92"/>
        <p:cNvGrpSpPr/>
        <p:nvPr/>
      </p:nvGrpSpPr>
      <p:grpSpPr>
        <a:xfrm>
          <a:off x="0" y="0"/>
          <a:ext cx="0" cy="0"/>
          <a:chOff x="0" y="0"/>
          <a:chExt cx="0" cy="0"/>
        </a:xfrm>
      </p:grpSpPr>
      <p:sp>
        <p:nvSpPr>
          <p:cNvPr id="93" name="Google Shape;93;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4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5" name="Google Shape;95;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6" name="Google Shape;96;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7" name="Google Shape;97;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ctrTitle"/>
          </p:nvPr>
        </p:nvSpPr>
        <p:spPr>
          <a:xfrm>
            <a:off x="619046" y="-709612"/>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tr-TR"/>
              <a:t>Mutations</a:t>
            </a:r>
            <a:endParaRPr b="1"/>
          </a:p>
        </p:txBody>
      </p:sp>
      <p:sp>
        <p:nvSpPr>
          <p:cNvPr id="109" name="Google Shape;109;p1"/>
          <p:cNvSpPr txBox="1"/>
          <p:nvPr/>
        </p:nvSpPr>
        <p:spPr>
          <a:xfrm>
            <a:off x="2355475" y="2030181"/>
            <a:ext cx="5405438" cy="1314450"/>
          </a:xfrm>
          <a:prstGeom prst="rect">
            <a:avLst/>
          </a:prstGeom>
          <a:noFill/>
          <a:ln>
            <a:noFill/>
          </a:ln>
        </p:spPr>
        <p:txBody>
          <a:bodyPr anchorCtr="0" anchor="t" bIns="45700" lIns="91425" spcFirstLastPara="1" rIns="91425" wrap="square" tIns="45700">
            <a:noAutofit/>
          </a:bodyPr>
          <a:lstStyle/>
          <a:p>
            <a:pPr indent="-20241" lvl="0" marL="20241" marR="0" rtl="0" algn="l">
              <a:spcBef>
                <a:spcPts val="0"/>
              </a:spcBef>
              <a:spcAft>
                <a:spcPts val="0"/>
              </a:spcAft>
              <a:buNone/>
            </a:pPr>
            <a:r>
              <a:rPr b="1" i="0" lang="tr-TR" sz="2400" u="none" cap="none" strike="noStrike">
                <a:solidFill>
                  <a:schemeClr val="dk1"/>
                </a:solidFill>
                <a:latin typeface="Calibri"/>
                <a:ea typeface="Calibri"/>
                <a:cs typeface="Calibri"/>
                <a:sym typeface="Calibri"/>
              </a:rPr>
              <a:t>Asist Prof. Nüket Bilgen</a:t>
            </a:r>
            <a:endParaRPr/>
          </a:p>
          <a:p>
            <a:pPr indent="-20241" lvl="0" marL="20241" marR="0" rtl="0" algn="l">
              <a:spcBef>
                <a:spcPts val="480"/>
              </a:spcBef>
              <a:spcAft>
                <a:spcPts val="0"/>
              </a:spcAft>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ph idx="1" type="body"/>
          </p:nvPr>
        </p:nvSpPr>
        <p:spPr>
          <a:xfrm>
            <a:off x="628649" y="1327007"/>
            <a:ext cx="7886700" cy="487636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7030A0"/>
              </a:buClr>
              <a:buSzPct val="100000"/>
              <a:buNone/>
            </a:pPr>
            <a:r>
              <a:rPr b="1" lang="tr-TR" sz="3900">
                <a:solidFill>
                  <a:srgbClr val="7030A0"/>
                </a:solidFill>
              </a:rPr>
              <a:t>Aneuploidy</a:t>
            </a:r>
            <a:r>
              <a:rPr lang="tr-TR" sz="3000">
                <a:solidFill>
                  <a:srgbClr val="7030A0"/>
                </a:solidFill>
              </a:rPr>
              <a:t> </a:t>
            </a:r>
            <a:r>
              <a:rPr lang="tr-TR"/>
              <a:t>- </a:t>
            </a:r>
            <a:r>
              <a:rPr b="1" lang="tr-TR"/>
              <a:t>one chromosome is extra (trisomy) or one is lost (monosomy)</a:t>
            </a:r>
            <a:r>
              <a:rPr lang="tr-TR"/>
              <a:t>. They can occur within autosomal and sex chromosomes </a:t>
            </a:r>
            <a:endParaRPr/>
          </a:p>
          <a:p>
            <a:pPr indent="-228600" lvl="0" marL="228600" rtl="0" algn="l">
              <a:lnSpc>
                <a:spcPct val="90000"/>
              </a:lnSpc>
              <a:spcBef>
                <a:spcPts val="1000"/>
              </a:spcBef>
              <a:spcAft>
                <a:spcPts val="0"/>
              </a:spcAft>
              <a:buClr>
                <a:schemeClr val="dk1"/>
              </a:buClr>
              <a:buSzPct val="100000"/>
              <a:buChar char="•"/>
            </a:pPr>
            <a:r>
              <a:rPr lang="tr-TR"/>
              <a:t>Trisomy - is an abnormality in which there are </a:t>
            </a:r>
            <a:r>
              <a:rPr b="1" lang="tr-TR"/>
              <a:t>three copies of a particular chromosome </a:t>
            </a:r>
            <a:r>
              <a:rPr lang="tr-TR"/>
              <a:t>(e.g. 47,XX,+21) </a:t>
            </a:r>
            <a:endParaRPr/>
          </a:p>
          <a:p>
            <a:pPr indent="-228600" lvl="0" marL="228600" rtl="0" algn="l">
              <a:lnSpc>
                <a:spcPct val="90000"/>
              </a:lnSpc>
              <a:spcBef>
                <a:spcPts val="1000"/>
              </a:spcBef>
              <a:spcAft>
                <a:spcPts val="0"/>
              </a:spcAft>
              <a:buClr>
                <a:schemeClr val="dk1"/>
              </a:buClr>
              <a:buSzPct val="100000"/>
              <a:buChar char="•"/>
            </a:pPr>
            <a:r>
              <a:rPr lang="tr-TR"/>
              <a:t>Monosomy – occurs when there is </a:t>
            </a:r>
            <a:r>
              <a:rPr b="1" lang="tr-TR"/>
              <a:t>only one of a pair </a:t>
            </a:r>
            <a:r>
              <a:rPr lang="tr-TR"/>
              <a:t>of chromosomes (e.g. 45,X) </a:t>
            </a:r>
            <a:endParaRPr/>
          </a:p>
          <a:p>
            <a:pPr indent="-64135"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tr-TR"/>
              <a:t>Aneuploidy cells arise through two main mechanisms: </a:t>
            </a:r>
            <a:endParaRPr/>
          </a:p>
          <a:p>
            <a:pPr indent="-228600" lvl="0" marL="228600" rtl="0" algn="l">
              <a:lnSpc>
                <a:spcPct val="90000"/>
              </a:lnSpc>
              <a:spcBef>
                <a:spcPts val="1000"/>
              </a:spcBef>
              <a:spcAft>
                <a:spcPts val="0"/>
              </a:spcAft>
              <a:buClr>
                <a:schemeClr val="dk1"/>
              </a:buClr>
              <a:buSzPct val="100000"/>
              <a:buChar char="•"/>
            </a:pPr>
            <a:r>
              <a:rPr b="1" lang="tr-TR"/>
              <a:t>Nondisjunction</a:t>
            </a:r>
            <a:r>
              <a:rPr lang="tr-TR"/>
              <a:t> – failure of chromosome pairs to separate properly during cell division or failure of sister chromatids to disjoin (trisomy or monosomy) </a:t>
            </a:r>
            <a:endParaRPr/>
          </a:p>
          <a:p>
            <a:pPr indent="-228600" lvl="0" marL="228600" rtl="0" algn="l">
              <a:lnSpc>
                <a:spcPct val="90000"/>
              </a:lnSpc>
              <a:spcBef>
                <a:spcPts val="1000"/>
              </a:spcBef>
              <a:spcAft>
                <a:spcPts val="0"/>
              </a:spcAft>
              <a:buClr>
                <a:schemeClr val="dk1"/>
              </a:buClr>
              <a:buSzPct val="100000"/>
              <a:buChar char="•"/>
            </a:pPr>
            <a:r>
              <a:rPr b="1" lang="tr-TR"/>
              <a:t>Anaphase lag </a:t>
            </a:r>
            <a:r>
              <a:rPr lang="tr-TR"/>
              <a:t>– delayed movement of chromosome during anaphase (monosomy) </a:t>
            </a:r>
            <a:endParaRPr/>
          </a:p>
        </p:txBody>
      </p:sp>
      <p:sp>
        <p:nvSpPr>
          <p:cNvPr id="169" name="Google Shape;169;p10"/>
          <p:cNvSpPr txBox="1"/>
          <p:nvPr/>
        </p:nvSpPr>
        <p:spPr>
          <a:xfrm>
            <a:off x="628649" y="333953"/>
            <a:ext cx="8349095" cy="1325563"/>
          </a:xfrm>
          <a:prstGeom prst="rect">
            <a:avLst/>
          </a:prstGeom>
          <a:noFill/>
          <a:ln>
            <a:noFill/>
          </a:ln>
        </p:spPr>
        <p:txBody>
          <a:bodyPr anchorCtr="0" anchor="ctr" bIns="45700" lIns="91425" spcFirstLastPara="1" rIns="91425" wrap="square" tIns="45700">
            <a:normAutofit fontScale="82500" lnSpcReduction="10000"/>
          </a:bodyPr>
          <a:lstStyle/>
          <a:p>
            <a:pPr indent="0" lvl="0" marL="0" marR="0" rtl="0" algn="l">
              <a:lnSpc>
                <a:spcPct val="90000"/>
              </a:lnSpc>
              <a:spcBef>
                <a:spcPts val="0"/>
              </a:spcBef>
              <a:spcAft>
                <a:spcPts val="0"/>
              </a:spcAft>
              <a:buClr>
                <a:srgbClr val="C00000"/>
              </a:buClr>
              <a:buSzPct val="100000"/>
              <a:buFont typeface="Calibri"/>
              <a:buNone/>
            </a:pPr>
            <a:r>
              <a:rPr b="1" lang="tr-TR" sz="4400">
                <a:solidFill>
                  <a:srgbClr val="C00000"/>
                </a:solidFill>
                <a:latin typeface="Calibri"/>
                <a:ea typeface="Calibri"/>
                <a:cs typeface="Calibri"/>
                <a:sym typeface="Calibri"/>
              </a:rPr>
              <a:t>I.Numerical chromosomal abnormalities</a:t>
            </a:r>
            <a:r>
              <a:rPr lang="tr-TR" sz="4400">
                <a:solidFill>
                  <a:schemeClr val="dk1"/>
                </a:solidFill>
                <a:latin typeface="Calibri"/>
                <a:ea typeface="Calibri"/>
                <a:cs typeface="Calibri"/>
                <a:sym typeface="Calibri"/>
              </a:rPr>
              <a:t>: </a:t>
            </a:r>
            <a:br>
              <a:rPr lang="tr-TR" sz="4400">
                <a:solidFill>
                  <a:schemeClr val="dk1"/>
                </a:solidFill>
                <a:latin typeface="Calibri"/>
                <a:ea typeface="Calibri"/>
                <a:cs typeface="Calibri"/>
                <a:sym typeface="Calibri"/>
              </a:rPr>
            </a:br>
            <a:endParaRPr sz="4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6" name="Google Shape;176;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77" name="Google Shape;177;p11"/>
          <p:cNvSpPr/>
          <p:nvPr/>
        </p:nvSpPr>
        <p:spPr>
          <a:xfrm>
            <a:off x="775252" y="2146349"/>
            <a:ext cx="5903843"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tr-TR" sz="3200">
                <a:solidFill>
                  <a:schemeClr val="dk1"/>
                </a:solidFill>
                <a:latin typeface="Calibri"/>
                <a:ea typeface="Calibri"/>
                <a:cs typeface="Calibri"/>
                <a:sym typeface="Calibri"/>
              </a:rPr>
              <a:t>Nullisomy </a:t>
            </a:r>
            <a:r>
              <a:rPr lang="tr-TR" sz="3200">
                <a:solidFill>
                  <a:schemeClr val="dk1"/>
                </a:solidFill>
                <a:latin typeface="Calibri"/>
                <a:ea typeface="Calibri"/>
                <a:cs typeface="Calibri"/>
                <a:sym typeface="Calibri"/>
              </a:rPr>
              <a:t>2n-2</a:t>
            </a:r>
            <a:endParaRPr i="1" sz="3200">
              <a:solidFill>
                <a:schemeClr val="dk1"/>
              </a:solidFill>
              <a:latin typeface="Calibri"/>
              <a:ea typeface="Calibri"/>
              <a:cs typeface="Calibri"/>
              <a:sym typeface="Calibri"/>
            </a:endParaRPr>
          </a:p>
          <a:p>
            <a:pPr indent="0" lvl="0" marL="0" marR="0" rtl="0" algn="l">
              <a:spcBef>
                <a:spcPts val="0"/>
              </a:spcBef>
              <a:spcAft>
                <a:spcPts val="0"/>
              </a:spcAft>
              <a:buNone/>
            </a:pPr>
            <a:r>
              <a:rPr i="1" lang="tr-TR" sz="3200">
                <a:solidFill>
                  <a:schemeClr val="dk1"/>
                </a:solidFill>
                <a:latin typeface="Calibri"/>
                <a:ea typeface="Calibri"/>
                <a:cs typeface="Calibri"/>
                <a:sym typeface="Calibri"/>
              </a:rPr>
              <a:t>Monosomy </a:t>
            </a:r>
            <a:r>
              <a:rPr lang="tr-TR" sz="3200">
                <a:solidFill>
                  <a:schemeClr val="dk1"/>
                </a:solidFill>
                <a:latin typeface="Calibri"/>
                <a:ea typeface="Calibri"/>
                <a:cs typeface="Calibri"/>
                <a:sym typeface="Calibri"/>
              </a:rPr>
              <a:t>2n-1</a:t>
            </a:r>
            <a:endParaRPr i="1" sz="3200">
              <a:solidFill>
                <a:schemeClr val="dk1"/>
              </a:solidFill>
              <a:latin typeface="Calibri"/>
              <a:ea typeface="Calibri"/>
              <a:cs typeface="Calibri"/>
              <a:sym typeface="Calibri"/>
            </a:endParaRPr>
          </a:p>
          <a:p>
            <a:pPr indent="0" lvl="0" marL="0" marR="0" rtl="0" algn="l">
              <a:spcBef>
                <a:spcPts val="0"/>
              </a:spcBef>
              <a:spcAft>
                <a:spcPts val="0"/>
              </a:spcAft>
              <a:buNone/>
            </a:pPr>
            <a:r>
              <a:rPr i="1" lang="tr-TR" sz="3200">
                <a:solidFill>
                  <a:schemeClr val="dk1"/>
                </a:solidFill>
                <a:latin typeface="Calibri"/>
                <a:ea typeface="Calibri"/>
                <a:cs typeface="Calibri"/>
                <a:sym typeface="Calibri"/>
              </a:rPr>
              <a:t>Trisomy </a:t>
            </a:r>
            <a:r>
              <a:rPr lang="tr-TR" sz="3200">
                <a:solidFill>
                  <a:schemeClr val="dk1"/>
                </a:solidFill>
                <a:latin typeface="Calibri"/>
                <a:ea typeface="Calibri"/>
                <a:cs typeface="Calibri"/>
                <a:sym typeface="Calibri"/>
              </a:rPr>
              <a:t>2n+1</a:t>
            </a:r>
            <a:endParaRPr i="1" sz="3200">
              <a:solidFill>
                <a:schemeClr val="dk1"/>
              </a:solidFill>
              <a:latin typeface="Calibri"/>
              <a:ea typeface="Calibri"/>
              <a:cs typeface="Calibri"/>
              <a:sym typeface="Calibri"/>
            </a:endParaRPr>
          </a:p>
          <a:p>
            <a:pPr indent="0" lvl="0" marL="0" marR="0" rtl="0" algn="l">
              <a:spcBef>
                <a:spcPts val="0"/>
              </a:spcBef>
              <a:spcAft>
                <a:spcPts val="0"/>
              </a:spcAft>
              <a:buNone/>
            </a:pPr>
            <a:r>
              <a:rPr i="1" lang="tr-TR" sz="3200">
                <a:solidFill>
                  <a:schemeClr val="dk1"/>
                </a:solidFill>
                <a:latin typeface="Calibri"/>
                <a:ea typeface="Calibri"/>
                <a:cs typeface="Calibri"/>
                <a:sym typeface="Calibri"/>
              </a:rPr>
              <a:t>Tetrasomy 2n+2</a:t>
            </a:r>
            <a:endParaRPr sz="3200">
              <a:solidFill>
                <a:schemeClr val="dk1"/>
              </a:solidFill>
              <a:latin typeface="Calibri"/>
              <a:ea typeface="Calibri"/>
              <a:cs typeface="Calibri"/>
              <a:sym typeface="Calibri"/>
            </a:endParaRPr>
          </a:p>
        </p:txBody>
      </p:sp>
      <p:sp>
        <p:nvSpPr>
          <p:cNvPr id="178" name="Google Shape;178;p11"/>
          <p:cNvSpPr/>
          <p:nvPr/>
        </p:nvSpPr>
        <p:spPr>
          <a:xfrm>
            <a:off x="4686754" y="3397750"/>
            <a:ext cx="1611339"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chemeClr val="dk1"/>
                </a:solidFill>
                <a:latin typeface="Calibri"/>
                <a:ea typeface="Calibri"/>
                <a:cs typeface="Calibri"/>
                <a:sym typeface="Calibri"/>
              </a:rPr>
              <a:t>Nondisjunction</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idx="1" type="body"/>
          </p:nvPr>
        </p:nvSpPr>
        <p:spPr>
          <a:xfrm>
            <a:off x="299147" y="1497633"/>
            <a:ext cx="5193874"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tr-TR" sz="4100"/>
              <a:t>Klinefelter syndrome, 47,XXY </a:t>
            </a:r>
            <a:endParaRPr b="1" sz="4100"/>
          </a:p>
          <a:p>
            <a:pPr indent="-228600" lvl="0" marL="228600" rtl="0" algn="l">
              <a:lnSpc>
                <a:spcPct val="90000"/>
              </a:lnSpc>
              <a:spcBef>
                <a:spcPts val="1000"/>
              </a:spcBef>
              <a:spcAft>
                <a:spcPts val="0"/>
              </a:spcAft>
              <a:buClr>
                <a:schemeClr val="dk1"/>
              </a:buClr>
              <a:buSzPct val="100000"/>
              <a:buChar char="•"/>
            </a:pPr>
            <a:r>
              <a:rPr lang="tr-TR"/>
              <a:t>Children: learning disabilities, delayed speech and language development </a:t>
            </a:r>
            <a:endParaRPr/>
          </a:p>
          <a:p>
            <a:pPr indent="-228600" lvl="0" marL="228600" rtl="0" algn="l">
              <a:lnSpc>
                <a:spcPct val="90000"/>
              </a:lnSpc>
              <a:spcBef>
                <a:spcPts val="1000"/>
              </a:spcBef>
              <a:spcAft>
                <a:spcPts val="0"/>
              </a:spcAft>
              <a:buClr>
                <a:schemeClr val="dk1"/>
              </a:buClr>
              <a:buSzPct val="100000"/>
              <a:buChar char="•"/>
            </a:pPr>
            <a:r>
              <a:rPr lang="tr-TR"/>
              <a:t>In adolescent may be discovered during an endocrine evaluation for delayed or incomplete pubertal development, gynecomastia, and small testes. </a:t>
            </a:r>
            <a:endParaRPr/>
          </a:p>
          <a:p>
            <a:pPr indent="-228600" lvl="0" marL="228600" rtl="0" algn="l">
              <a:lnSpc>
                <a:spcPct val="90000"/>
              </a:lnSpc>
              <a:spcBef>
                <a:spcPts val="1000"/>
              </a:spcBef>
              <a:spcAft>
                <a:spcPts val="0"/>
              </a:spcAft>
              <a:buClr>
                <a:schemeClr val="dk1"/>
              </a:buClr>
              <a:buSzPct val="100000"/>
              <a:buChar char="•"/>
            </a:pPr>
            <a:r>
              <a:rPr lang="tr-TR"/>
              <a:t> Adults are often evaluated for infertility or breast malignancy </a:t>
            </a:r>
            <a:endParaRPr/>
          </a:p>
        </p:txBody>
      </p:sp>
      <p:sp>
        <p:nvSpPr>
          <p:cNvPr id="184" name="Google Shape;184;p12"/>
          <p:cNvSpPr/>
          <p:nvPr/>
        </p:nvSpPr>
        <p:spPr>
          <a:xfrm>
            <a:off x="831814" y="771298"/>
            <a:ext cx="57709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chemeClr val="dk1"/>
                </a:solidFill>
                <a:latin typeface="Calibri"/>
                <a:ea typeface="Calibri"/>
                <a:cs typeface="Calibri"/>
                <a:sym typeface="Calibri"/>
              </a:rPr>
              <a:t>Aneuplidies of sex chromosomes</a:t>
            </a:r>
            <a:endParaRPr b="1" sz="3200">
              <a:solidFill>
                <a:schemeClr val="dk1"/>
              </a:solidFill>
              <a:latin typeface="Calibri"/>
              <a:ea typeface="Calibri"/>
              <a:cs typeface="Calibri"/>
              <a:sym typeface="Calibri"/>
            </a:endParaRPr>
          </a:p>
        </p:txBody>
      </p:sp>
      <p:sp>
        <p:nvSpPr>
          <p:cNvPr id="185" name="Google Shape;185;p12"/>
          <p:cNvSpPr/>
          <p:nvPr/>
        </p:nvSpPr>
        <p:spPr>
          <a:xfrm flipH="1">
            <a:off x="6877049" y="4207773"/>
            <a:ext cx="514349" cy="307077"/>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50775" lIns="101575" spcFirstLastPara="1" rIns="101575" wrap="square" tIns="50775">
            <a:noAutofit/>
          </a:bodyPr>
          <a:lstStyle/>
          <a:p>
            <a:pPr indent="0" lvl="0" marL="0" marR="0" rtl="0" algn="l">
              <a:spcBef>
                <a:spcPts val="0"/>
              </a:spcBef>
              <a:spcAft>
                <a:spcPts val="0"/>
              </a:spcAft>
              <a:buNone/>
            </a:pPr>
            <a:r>
              <a:t/>
            </a:r>
            <a:endParaRPr b="1" sz="3200">
              <a:solidFill>
                <a:srgbClr val="000000"/>
              </a:solidFill>
              <a:latin typeface="Radley"/>
              <a:ea typeface="Radley"/>
              <a:cs typeface="Radley"/>
              <a:sym typeface="Radle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nvSpPr>
        <p:spPr>
          <a:xfrm>
            <a:off x="132120" y="1027907"/>
            <a:ext cx="5062180" cy="4351338"/>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Arial"/>
              <a:buNone/>
            </a:pPr>
            <a:r>
              <a:rPr b="1" lang="tr-TR" sz="4100">
                <a:solidFill>
                  <a:schemeClr val="dk1"/>
                </a:solidFill>
                <a:latin typeface="Calibri"/>
                <a:ea typeface="Calibri"/>
                <a:cs typeface="Calibri"/>
                <a:sym typeface="Calibri"/>
              </a:rPr>
              <a:t>45,X – Turner syndrome</a:t>
            </a:r>
            <a:endParaRPr b="1" sz="41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lang="tr-TR" sz="2800">
                <a:solidFill>
                  <a:schemeClr val="dk1"/>
                </a:solidFill>
                <a:latin typeface="Calibri"/>
                <a:ea typeface="Calibri"/>
                <a:cs typeface="Calibri"/>
                <a:sym typeface="Calibri"/>
              </a:rPr>
              <a:t>Short stature - broad chest - low hairline - low-set ears - webbed neck Girls with Turner syndrome typically experience gonadal dysfunction (non-working ovaries), which results in amenorrhea (absence of menstrual cycle) and sterility –</a:t>
            </a:r>
            <a:endParaRPr sz="28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lang="tr-TR" sz="2800">
                <a:solidFill>
                  <a:schemeClr val="dk1"/>
                </a:solidFill>
                <a:latin typeface="Calibri"/>
                <a:ea typeface="Calibri"/>
                <a:cs typeface="Calibri"/>
                <a:sym typeface="Calibri"/>
              </a:rPr>
              <a:t> Mental development is normal</a:t>
            </a:r>
            <a:endParaRPr sz="2800">
              <a:solidFill>
                <a:schemeClr val="dk1"/>
              </a:solidFill>
              <a:latin typeface="Calibri"/>
              <a:ea typeface="Calibri"/>
              <a:cs typeface="Calibri"/>
              <a:sym typeface="Calibri"/>
            </a:endParaRPr>
          </a:p>
        </p:txBody>
      </p:sp>
      <p:sp>
        <p:nvSpPr>
          <p:cNvPr id="191" name="Google Shape;191;p13"/>
          <p:cNvSpPr/>
          <p:nvPr/>
        </p:nvSpPr>
        <p:spPr>
          <a:xfrm flipH="1">
            <a:off x="6762749" y="4211155"/>
            <a:ext cx="563769" cy="246546"/>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50775" lIns="101575" spcFirstLastPara="1" rIns="101575" wrap="square" tIns="50775">
            <a:noAutofit/>
          </a:bodyPr>
          <a:lstStyle/>
          <a:p>
            <a:pPr indent="0" lvl="0" marL="0" marR="0" rtl="0" algn="l">
              <a:spcBef>
                <a:spcPts val="0"/>
              </a:spcBef>
              <a:spcAft>
                <a:spcPts val="0"/>
              </a:spcAft>
              <a:buNone/>
            </a:pPr>
            <a:r>
              <a:t/>
            </a:r>
            <a:endParaRPr b="1" sz="3200">
              <a:solidFill>
                <a:srgbClr val="000000"/>
              </a:solidFill>
              <a:latin typeface="Radley"/>
              <a:ea typeface="Radley"/>
              <a:cs typeface="Radley"/>
              <a:sym typeface="Radle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ph type="title"/>
          </p:nvPr>
        </p:nvSpPr>
        <p:spPr>
          <a:xfrm>
            <a:off x="628649" y="365126"/>
            <a:ext cx="841144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000"/>
              <a:buFont typeface="Calibri"/>
              <a:buNone/>
            </a:pPr>
            <a:r>
              <a:rPr b="1" lang="tr-TR" sz="4000">
                <a:solidFill>
                  <a:srgbClr val="C00000"/>
                </a:solidFill>
              </a:rPr>
              <a:t>II.Structural chromosomal abnormalities</a:t>
            </a:r>
            <a:endParaRPr b="1" sz="4000">
              <a:solidFill>
                <a:srgbClr val="C00000"/>
              </a:solidFill>
            </a:endParaRPr>
          </a:p>
        </p:txBody>
      </p:sp>
      <p:sp>
        <p:nvSpPr>
          <p:cNvPr id="197" name="Google Shape;197;p14"/>
          <p:cNvSpPr txBox="1"/>
          <p:nvPr>
            <p:ph idx="1" type="body"/>
          </p:nvPr>
        </p:nvSpPr>
        <p:spPr>
          <a:xfrm>
            <a:off x="787111" y="3016368"/>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tr-TR"/>
              <a:t> </a:t>
            </a:r>
            <a:r>
              <a:rPr b="1" lang="tr-TR" sz="2200"/>
              <a:t>Balanced: </a:t>
            </a:r>
            <a:r>
              <a:rPr lang="tr-TR" sz="2200"/>
              <a:t>if there is no gain or loss of chromosomal material</a:t>
            </a:r>
            <a:endParaRPr b="1" sz="2200"/>
          </a:p>
          <a:p>
            <a:pPr indent="0" lvl="0" marL="0" rtl="0" algn="l">
              <a:lnSpc>
                <a:spcPct val="90000"/>
              </a:lnSpc>
              <a:spcBef>
                <a:spcPts val="1000"/>
              </a:spcBef>
              <a:spcAft>
                <a:spcPts val="0"/>
              </a:spcAft>
              <a:buClr>
                <a:schemeClr val="dk1"/>
              </a:buClr>
              <a:buSzPts val="2200"/>
              <a:buNone/>
            </a:pPr>
            <a:r>
              <a:rPr lang="tr-TR" sz="2200"/>
              <a:t>• Translocations </a:t>
            </a:r>
            <a:endParaRPr sz="2200"/>
          </a:p>
          <a:p>
            <a:pPr indent="0" lvl="0" marL="0" rtl="0" algn="l">
              <a:lnSpc>
                <a:spcPct val="90000"/>
              </a:lnSpc>
              <a:spcBef>
                <a:spcPts val="1000"/>
              </a:spcBef>
              <a:spcAft>
                <a:spcPts val="0"/>
              </a:spcAft>
              <a:buClr>
                <a:schemeClr val="dk1"/>
              </a:buClr>
              <a:buSzPts val="2200"/>
              <a:buNone/>
            </a:pPr>
            <a:r>
              <a:rPr lang="tr-TR" sz="2200"/>
              <a:t>• Inversions</a:t>
            </a:r>
            <a:endParaRPr sz="2200"/>
          </a:p>
          <a:p>
            <a:pPr indent="0" lvl="0" marL="0" rtl="0" algn="l">
              <a:lnSpc>
                <a:spcPct val="90000"/>
              </a:lnSpc>
              <a:spcBef>
                <a:spcPts val="1000"/>
              </a:spcBef>
              <a:spcAft>
                <a:spcPts val="0"/>
              </a:spcAft>
              <a:buClr>
                <a:schemeClr val="dk1"/>
              </a:buClr>
              <a:buSzPts val="2200"/>
              <a:buNone/>
            </a:pPr>
            <a:r>
              <a:rPr b="1" lang="tr-TR" sz="2200"/>
              <a:t> Unbalanced</a:t>
            </a:r>
            <a:r>
              <a:rPr lang="tr-TR" sz="2200"/>
              <a:t>: – if there is gain or loss of chromosomal material </a:t>
            </a:r>
            <a:endParaRPr sz="2200"/>
          </a:p>
          <a:p>
            <a:pPr indent="0" lvl="0" marL="0" rtl="0" algn="l">
              <a:lnSpc>
                <a:spcPct val="90000"/>
              </a:lnSpc>
              <a:spcBef>
                <a:spcPts val="1000"/>
              </a:spcBef>
              <a:spcAft>
                <a:spcPts val="0"/>
              </a:spcAft>
              <a:buClr>
                <a:schemeClr val="dk1"/>
              </a:buClr>
              <a:buSzPts val="2200"/>
              <a:buNone/>
            </a:pPr>
            <a:r>
              <a:rPr lang="tr-TR" sz="2200"/>
              <a:t>• Duplication </a:t>
            </a:r>
            <a:endParaRPr sz="2200"/>
          </a:p>
          <a:p>
            <a:pPr indent="0" lvl="0" marL="0" rtl="0" algn="l">
              <a:lnSpc>
                <a:spcPct val="90000"/>
              </a:lnSpc>
              <a:spcBef>
                <a:spcPts val="1000"/>
              </a:spcBef>
              <a:spcAft>
                <a:spcPts val="0"/>
              </a:spcAft>
              <a:buClr>
                <a:schemeClr val="dk1"/>
              </a:buClr>
              <a:buSzPts val="2200"/>
              <a:buNone/>
            </a:pPr>
            <a:r>
              <a:rPr lang="tr-TR" sz="2200"/>
              <a:t>• Deletion </a:t>
            </a:r>
            <a:endParaRPr sz="2200"/>
          </a:p>
          <a:p>
            <a:pPr indent="0" lvl="0" marL="0" rtl="0" algn="l">
              <a:lnSpc>
                <a:spcPct val="90000"/>
              </a:lnSpc>
              <a:spcBef>
                <a:spcPts val="1000"/>
              </a:spcBef>
              <a:spcAft>
                <a:spcPts val="0"/>
              </a:spcAft>
              <a:buClr>
                <a:schemeClr val="dk1"/>
              </a:buClr>
              <a:buSzPts val="2200"/>
              <a:buNone/>
            </a:pPr>
            <a:r>
              <a:rPr lang="tr-TR" sz="2200"/>
              <a:t>• Insertion </a:t>
            </a:r>
            <a:endParaRPr sz="2200"/>
          </a:p>
          <a:p>
            <a:pPr indent="0" lvl="0" marL="0" rtl="0" algn="l">
              <a:lnSpc>
                <a:spcPct val="90000"/>
              </a:lnSpc>
              <a:spcBef>
                <a:spcPts val="1000"/>
              </a:spcBef>
              <a:spcAft>
                <a:spcPts val="0"/>
              </a:spcAft>
              <a:buClr>
                <a:schemeClr val="dk1"/>
              </a:buClr>
              <a:buSzPts val="2200"/>
              <a:buNone/>
            </a:pPr>
            <a:r>
              <a:rPr lang="tr-TR" sz="2200"/>
              <a:t>• Ring chromosome </a:t>
            </a:r>
            <a:endParaRPr sz="2200"/>
          </a:p>
          <a:p>
            <a:pPr indent="0" lvl="0" marL="0" rtl="0" algn="l">
              <a:lnSpc>
                <a:spcPct val="90000"/>
              </a:lnSpc>
              <a:spcBef>
                <a:spcPts val="1000"/>
              </a:spcBef>
              <a:spcAft>
                <a:spcPts val="0"/>
              </a:spcAft>
              <a:buClr>
                <a:schemeClr val="dk1"/>
              </a:buClr>
              <a:buSzPts val="2800"/>
              <a:buNone/>
            </a:pPr>
            <a:r>
              <a:rPr lang="tr-TR"/>
              <a:t> </a:t>
            </a:r>
            <a:endParaRPr/>
          </a:p>
        </p:txBody>
      </p:sp>
      <p:sp>
        <p:nvSpPr>
          <p:cNvPr id="198" name="Google Shape;198;p14"/>
          <p:cNvSpPr txBox="1"/>
          <p:nvPr/>
        </p:nvSpPr>
        <p:spPr>
          <a:xfrm flipH="1">
            <a:off x="787111" y="1295841"/>
            <a:ext cx="7569776"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000">
                <a:solidFill>
                  <a:schemeClr val="dk1"/>
                </a:solidFill>
                <a:latin typeface="Calibri"/>
                <a:ea typeface="Calibri"/>
                <a:cs typeface="Calibri"/>
                <a:sym typeface="Calibri"/>
              </a:rPr>
              <a:t>Structural chromosomal abnormalities result from breakage and incorrect rejoining of chromosomal segments.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tr-TR" sz="2000">
                <a:solidFill>
                  <a:schemeClr val="dk1"/>
                </a:solidFill>
                <a:latin typeface="Calibri"/>
                <a:ea typeface="Calibri"/>
                <a:cs typeface="Calibri"/>
                <a:sym typeface="Calibri"/>
              </a:rPr>
              <a:t>Structural rearrangements are defined as balanced if the complete chromosomal set is still present, and unbalanced if information is additional or missing. </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idx="1" type="body"/>
          </p:nvPr>
        </p:nvSpPr>
        <p:spPr>
          <a:xfrm>
            <a:off x="428060" y="864239"/>
            <a:ext cx="8535228" cy="523522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tr-TR"/>
              <a:t>Reciprocal Translocation </a:t>
            </a:r>
            <a:r>
              <a:rPr lang="tr-TR"/>
              <a:t>: A type of chromosome rearrangement involving the exchange of chromosome segments between two chromosomes that do not belong to the same pair of chromosomes. </a:t>
            </a:r>
            <a:endParaRPr/>
          </a:p>
          <a:p>
            <a:pPr indent="-228600" lvl="0" marL="228600" rtl="0" algn="l">
              <a:lnSpc>
                <a:spcPct val="90000"/>
              </a:lnSpc>
              <a:spcBef>
                <a:spcPts val="1000"/>
              </a:spcBef>
              <a:spcAft>
                <a:spcPts val="0"/>
              </a:spcAft>
              <a:buClr>
                <a:schemeClr val="dk1"/>
              </a:buClr>
              <a:buSzPct val="100000"/>
              <a:buChar char="•"/>
            </a:pPr>
            <a:r>
              <a:rPr lang="tr-TR"/>
              <a:t>Carriers of balanced reciprocal translocation are healthy persons but can produce gametes with unbalanced chromosomal material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tr-TR"/>
              <a:t>For example: Robertsonian translocation </a:t>
            </a:r>
            <a:endParaRPr/>
          </a:p>
          <a:p>
            <a:pPr indent="-228600" lvl="0" marL="228600" rtl="0" algn="l">
              <a:lnSpc>
                <a:spcPct val="90000"/>
              </a:lnSpc>
              <a:spcBef>
                <a:spcPts val="1000"/>
              </a:spcBef>
              <a:spcAft>
                <a:spcPts val="0"/>
              </a:spcAft>
              <a:buClr>
                <a:schemeClr val="dk1"/>
              </a:buClr>
              <a:buSzPct val="100000"/>
              <a:buChar char="•"/>
            </a:pPr>
            <a:r>
              <a:rPr lang="tr-TR"/>
              <a:t>A type of chromosome rearrangement involving the exchange between the proximal short arms of the acrocentric chromosomes: 13, 14, 15, 21 and 22. </a:t>
            </a:r>
            <a:endParaRPr/>
          </a:p>
          <a:p>
            <a:pPr indent="-228600" lvl="0" marL="228600" rtl="0" algn="l">
              <a:lnSpc>
                <a:spcPct val="90000"/>
              </a:lnSpc>
              <a:spcBef>
                <a:spcPts val="1000"/>
              </a:spcBef>
              <a:spcAft>
                <a:spcPts val="0"/>
              </a:spcAft>
              <a:buClr>
                <a:schemeClr val="dk1"/>
              </a:buClr>
              <a:buSzPct val="100000"/>
              <a:buChar char="•"/>
            </a:pPr>
            <a:r>
              <a:rPr lang="tr-TR"/>
              <a:t>The most common Robertsonian translocation is between chromosomes 13 and 14 </a:t>
            </a:r>
            <a:endParaRPr/>
          </a:p>
          <a:p>
            <a:pPr indent="-228600" lvl="0" marL="228600" rtl="0" algn="l">
              <a:lnSpc>
                <a:spcPct val="90000"/>
              </a:lnSpc>
              <a:spcBef>
                <a:spcPts val="1000"/>
              </a:spcBef>
              <a:spcAft>
                <a:spcPts val="0"/>
              </a:spcAft>
              <a:buClr>
                <a:schemeClr val="dk1"/>
              </a:buClr>
              <a:buSzPct val="100000"/>
              <a:buChar char="•"/>
            </a:pPr>
            <a:r>
              <a:rPr lang="tr-TR"/>
              <a:t>Carriers are asymptomatic but often produce unbalanced gametes that can result in miscarriage (monosomic or trisomic zygote).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204" name="Google Shape;204;p15"/>
          <p:cNvSpPr/>
          <p:nvPr/>
        </p:nvSpPr>
        <p:spPr>
          <a:xfrm>
            <a:off x="188623" y="251752"/>
            <a:ext cx="48551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C00000"/>
                </a:solidFill>
                <a:latin typeface="Calibri"/>
                <a:ea typeface="Calibri"/>
                <a:cs typeface="Calibri"/>
                <a:sym typeface="Calibri"/>
              </a:rPr>
              <a:t>Balanced Structural rearrangements </a:t>
            </a:r>
            <a:endParaRPr sz="2400">
              <a:solidFill>
                <a:srgbClr val="C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1" name="Google Shape;211;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12" name="Google Shape;212;p16"/>
          <p:cNvSpPr/>
          <p:nvPr/>
        </p:nvSpPr>
        <p:spPr>
          <a:xfrm>
            <a:off x="188623" y="251752"/>
            <a:ext cx="48551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C00000"/>
                </a:solidFill>
                <a:latin typeface="Calibri"/>
                <a:ea typeface="Calibri"/>
                <a:cs typeface="Calibri"/>
                <a:sym typeface="Calibri"/>
              </a:rPr>
              <a:t>Balanced Structural rearrangements </a:t>
            </a:r>
            <a:endParaRPr sz="2400">
              <a:solidFill>
                <a:srgbClr val="C00000"/>
              </a:solidFill>
              <a:latin typeface="Calibri"/>
              <a:ea typeface="Calibri"/>
              <a:cs typeface="Calibri"/>
              <a:sym typeface="Calibri"/>
            </a:endParaRPr>
          </a:p>
        </p:txBody>
      </p:sp>
      <p:sp>
        <p:nvSpPr>
          <p:cNvPr id="213" name="Google Shape;213;p16"/>
          <p:cNvSpPr txBox="1"/>
          <p:nvPr/>
        </p:nvSpPr>
        <p:spPr>
          <a:xfrm>
            <a:off x="5846885" y="234754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6"/>
          <p:cNvSpPr/>
          <p:nvPr/>
        </p:nvSpPr>
        <p:spPr>
          <a:xfrm>
            <a:off x="3333750" y="5532698"/>
            <a:ext cx="586092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rgbClr val="222222"/>
                </a:solidFill>
                <a:latin typeface="Arial"/>
                <a:ea typeface="Arial"/>
                <a:cs typeface="Arial"/>
                <a:sym typeface="Arial"/>
              </a:rPr>
              <a:t>A Robertsonian translocation results when the long arms of two acrocentric chromosomes fuse at the centromere and the two short arms are lost.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20" name="Google Shape;220;p17"/>
          <p:cNvSpPr txBox="1"/>
          <p:nvPr>
            <p:ph idx="1" type="body"/>
          </p:nvPr>
        </p:nvSpPr>
        <p:spPr>
          <a:xfrm>
            <a:off x="25297" y="1258887"/>
            <a:ext cx="454670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tr-TR"/>
              <a:t>Inversion: </a:t>
            </a:r>
            <a:r>
              <a:rPr lang="tr-TR"/>
              <a:t>Inversion occurs when the segment between two breakpoints is inverted before rejoining the breaks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21" name="Google Shape;221;p17"/>
          <p:cNvSpPr/>
          <p:nvPr/>
        </p:nvSpPr>
        <p:spPr>
          <a:xfrm>
            <a:off x="167841" y="189406"/>
            <a:ext cx="48551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C00000"/>
                </a:solidFill>
                <a:latin typeface="Calibri"/>
                <a:ea typeface="Calibri"/>
                <a:cs typeface="Calibri"/>
                <a:sym typeface="Calibri"/>
              </a:rPr>
              <a:t>Balanced Structural rearrangements </a:t>
            </a:r>
            <a:endParaRPr sz="2400">
              <a:solidFill>
                <a:srgbClr val="C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8"/>
          <p:cNvSpPr txBox="1"/>
          <p:nvPr>
            <p:ph idx="1" type="body"/>
          </p:nvPr>
        </p:nvSpPr>
        <p:spPr>
          <a:xfrm>
            <a:off x="628650" y="1825625"/>
            <a:ext cx="437197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Deletion - loss of a segment of the chromosome </a:t>
            </a:r>
            <a:endParaRPr/>
          </a:p>
        </p:txBody>
      </p:sp>
      <p:sp>
        <p:nvSpPr>
          <p:cNvPr id="227" name="Google Shape;227;p18"/>
          <p:cNvSpPr/>
          <p:nvPr/>
        </p:nvSpPr>
        <p:spPr>
          <a:xfrm>
            <a:off x="188623" y="251752"/>
            <a:ext cx="5220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C00000"/>
                </a:solidFill>
                <a:latin typeface="Calibri"/>
                <a:ea typeface="Calibri"/>
                <a:cs typeface="Calibri"/>
                <a:sym typeface="Calibri"/>
              </a:rPr>
              <a:t>Unbalanced Structural rearrangements </a:t>
            </a:r>
            <a:endParaRPr sz="2400">
              <a:solidFill>
                <a:srgbClr val="C00000"/>
              </a:solidFill>
              <a:latin typeface="Calibri"/>
              <a:ea typeface="Calibri"/>
              <a:cs typeface="Calibri"/>
              <a:sym typeface="Calibri"/>
            </a:endParaRPr>
          </a:p>
        </p:txBody>
      </p:sp>
      <p:sp>
        <p:nvSpPr>
          <p:cNvPr id="228" name="Google Shape;228;p18"/>
          <p:cNvSpPr/>
          <p:nvPr/>
        </p:nvSpPr>
        <p:spPr>
          <a:xfrm>
            <a:off x="880309" y="972142"/>
            <a:ext cx="4776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chemeClr val="dk1"/>
                </a:solidFill>
                <a:latin typeface="Calibri"/>
                <a:ea typeface="Calibri"/>
                <a:cs typeface="Calibri"/>
                <a:sym typeface="Calibri"/>
              </a:rPr>
              <a:t>(if there is gain or loss of chromosomal material)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4" name="Google Shape;234;p19"/>
          <p:cNvSpPr txBox="1"/>
          <p:nvPr>
            <p:ph idx="1" type="body"/>
          </p:nvPr>
        </p:nvSpPr>
        <p:spPr>
          <a:xfrm>
            <a:off x="409575" y="2892425"/>
            <a:ext cx="531495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Duplication occurs when a segment of the chromosome is repeated, once or several times. </a:t>
            </a:r>
            <a:endParaRPr/>
          </a:p>
        </p:txBody>
      </p:sp>
      <p:sp>
        <p:nvSpPr>
          <p:cNvPr id="235" name="Google Shape;235;p19"/>
          <p:cNvSpPr/>
          <p:nvPr/>
        </p:nvSpPr>
        <p:spPr>
          <a:xfrm>
            <a:off x="188623" y="251752"/>
            <a:ext cx="5220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C00000"/>
                </a:solidFill>
                <a:latin typeface="Calibri"/>
                <a:ea typeface="Calibri"/>
                <a:cs typeface="Calibri"/>
                <a:sym typeface="Calibri"/>
              </a:rPr>
              <a:t>Unbalanced Structural rearrangements </a:t>
            </a:r>
            <a:endParaRPr sz="2400">
              <a:solidFill>
                <a:srgbClr val="C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7235190" y="2743200"/>
            <a:ext cx="461487" cy="1190149"/>
          </a:xfrm>
          <a:prstGeom prst="downArrow">
            <a:avLst>
              <a:gd fmla="val 50000" name="adj1"/>
              <a:gd fmla="val 50000" name="adj2"/>
            </a:avLst>
          </a:prstGeom>
          <a:blipFill rotWithShape="1">
            <a:blip r:embed="rId3">
              <a:alphaModFix/>
            </a:blip>
            <a:tile algn="tl" flip="none" tx="0" sx="100000" ty="0" sy="100000"/>
          </a:blipFill>
          <a:ln cap="flat" cmpd="sng" w="9525">
            <a:solidFill>
              <a:srgbClr val="B6DCDF"/>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620" u="none" cap="none" strike="noStrike">
              <a:solidFill>
                <a:srgbClr val="FFFFFF"/>
              </a:solidFill>
              <a:latin typeface="Calibri"/>
              <a:ea typeface="Calibri"/>
              <a:cs typeface="Calibri"/>
              <a:sym typeface="Calibri"/>
            </a:endParaRPr>
          </a:p>
          <a:p>
            <a:pPr indent="0" lvl="0" marL="0" marR="0" rtl="0" algn="l">
              <a:spcBef>
                <a:spcPts val="0"/>
              </a:spcBef>
              <a:spcAft>
                <a:spcPts val="0"/>
              </a:spcAft>
              <a:buNone/>
            </a:pPr>
            <a:r>
              <a:t/>
            </a:r>
            <a:endParaRPr b="0" i="0" sz="1620" u="none" cap="none" strike="noStrike">
              <a:solidFill>
                <a:srgbClr val="FFFFFF"/>
              </a:solidFill>
              <a:latin typeface="Calibri"/>
              <a:ea typeface="Calibri"/>
              <a:cs typeface="Calibri"/>
              <a:sym typeface="Calibri"/>
            </a:endParaRPr>
          </a:p>
          <a:p>
            <a:pPr indent="0" lvl="0" marL="0" marR="0" rtl="0" algn="l">
              <a:spcBef>
                <a:spcPts val="0"/>
              </a:spcBef>
              <a:spcAft>
                <a:spcPts val="0"/>
              </a:spcAft>
              <a:buNone/>
            </a:pPr>
            <a:r>
              <a:t/>
            </a:r>
            <a:endParaRPr b="0" i="0" sz="1620" u="none" cap="none" strike="noStrike">
              <a:solidFill>
                <a:srgbClr val="FFFFFF"/>
              </a:solidFill>
              <a:latin typeface="Calibri"/>
              <a:ea typeface="Calibri"/>
              <a:cs typeface="Calibri"/>
              <a:sym typeface="Calibri"/>
            </a:endParaRPr>
          </a:p>
        </p:txBody>
      </p:sp>
      <p:sp>
        <p:nvSpPr>
          <p:cNvPr id="115" name="Google Shape;115;p2"/>
          <p:cNvSpPr/>
          <p:nvPr/>
        </p:nvSpPr>
        <p:spPr>
          <a:xfrm>
            <a:off x="1447324" y="2743200"/>
            <a:ext cx="461486" cy="1190149"/>
          </a:xfrm>
          <a:prstGeom prst="downArrow">
            <a:avLst>
              <a:gd fmla="val 50000" name="adj1"/>
              <a:gd fmla="val 50000" name="adj2"/>
            </a:avLst>
          </a:prstGeom>
          <a:blipFill rotWithShape="1">
            <a:blip r:embed="rId4">
              <a:alphaModFix/>
            </a:blip>
            <a:tile algn="tl" flip="none" tx="0" sx="100000" ty="0" sy="100000"/>
          </a:blipFill>
          <a:ln cap="flat" cmpd="sng" w="9525">
            <a:solidFill>
              <a:srgbClr val="B6DCDF"/>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620" u="none" cap="none" strike="noStrike">
              <a:solidFill>
                <a:srgbClr val="FFFFFF"/>
              </a:solidFill>
              <a:latin typeface="Calibri"/>
              <a:ea typeface="Calibri"/>
              <a:cs typeface="Calibri"/>
              <a:sym typeface="Calibri"/>
            </a:endParaRPr>
          </a:p>
          <a:p>
            <a:pPr indent="0" lvl="0" marL="0" marR="0" rtl="0" algn="l">
              <a:spcBef>
                <a:spcPts val="0"/>
              </a:spcBef>
              <a:spcAft>
                <a:spcPts val="0"/>
              </a:spcAft>
              <a:buNone/>
            </a:pPr>
            <a:r>
              <a:t/>
            </a:r>
            <a:endParaRPr b="0" i="0" sz="1620" u="none" cap="none" strike="noStrike">
              <a:solidFill>
                <a:srgbClr val="FFFFFF"/>
              </a:solidFill>
              <a:latin typeface="Calibri"/>
              <a:ea typeface="Calibri"/>
              <a:cs typeface="Calibri"/>
              <a:sym typeface="Calibri"/>
            </a:endParaRPr>
          </a:p>
          <a:p>
            <a:pPr indent="0" lvl="0" marL="0" marR="0" rtl="0" algn="l">
              <a:spcBef>
                <a:spcPts val="0"/>
              </a:spcBef>
              <a:spcAft>
                <a:spcPts val="0"/>
              </a:spcAft>
              <a:buNone/>
            </a:pPr>
            <a:r>
              <a:t/>
            </a:r>
            <a:endParaRPr b="0" i="0" sz="1620" u="none" cap="none" strike="noStrike">
              <a:solidFill>
                <a:srgbClr val="FFFFFF"/>
              </a:solidFill>
              <a:latin typeface="Calibri"/>
              <a:ea typeface="Calibri"/>
              <a:cs typeface="Calibri"/>
              <a:sym typeface="Calibri"/>
            </a:endParaRPr>
          </a:p>
        </p:txBody>
      </p:sp>
      <p:sp>
        <p:nvSpPr>
          <p:cNvPr id="116" name="Google Shape;116;p2"/>
          <p:cNvSpPr txBox="1"/>
          <p:nvPr/>
        </p:nvSpPr>
        <p:spPr>
          <a:xfrm>
            <a:off x="1957009" y="162677"/>
            <a:ext cx="5285419" cy="5216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2790" u="none" cap="none" strike="noStrike">
                <a:solidFill>
                  <a:srgbClr val="000000"/>
                </a:solidFill>
                <a:latin typeface="Radley"/>
                <a:ea typeface="Radley"/>
                <a:cs typeface="Radley"/>
                <a:sym typeface="Radley"/>
              </a:rPr>
              <a:t>What is the common feature…???</a:t>
            </a:r>
            <a:endParaRPr b="1" i="0" sz="2790" u="none" cap="none" strike="noStrike">
              <a:solidFill>
                <a:srgbClr val="000000"/>
              </a:solidFill>
              <a:latin typeface="Radley"/>
              <a:ea typeface="Radley"/>
              <a:cs typeface="Radley"/>
              <a:sym typeface="Radley"/>
            </a:endParaRPr>
          </a:p>
        </p:txBody>
      </p:sp>
      <p:sp>
        <p:nvSpPr>
          <p:cNvPr id="117" name="Google Shape;117;p2"/>
          <p:cNvSpPr/>
          <p:nvPr/>
        </p:nvSpPr>
        <p:spPr>
          <a:xfrm>
            <a:off x="2459594" y="2706767"/>
            <a:ext cx="5363528" cy="1943100"/>
          </a:xfrm>
          <a:prstGeom prst="irregularSeal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620" u="none" cap="none" strike="noStrike">
              <a:solidFill>
                <a:schemeClr val="lt1"/>
              </a:solidFill>
              <a:latin typeface="Calibri"/>
              <a:ea typeface="Calibri"/>
              <a:cs typeface="Calibri"/>
              <a:sym typeface="Calibri"/>
            </a:endParaRPr>
          </a:p>
        </p:txBody>
      </p:sp>
      <p:sp>
        <p:nvSpPr>
          <p:cNvPr id="118" name="Google Shape;118;p2"/>
          <p:cNvSpPr txBox="1"/>
          <p:nvPr/>
        </p:nvSpPr>
        <p:spPr>
          <a:xfrm>
            <a:off x="3418999" y="3573304"/>
            <a:ext cx="3294698" cy="646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3600" u="none" cap="none" strike="noStrike">
                <a:solidFill>
                  <a:schemeClr val="lt1"/>
                </a:solidFill>
                <a:latin typeface="Radley"/>
                <a:ea typeface="Radley"/>
                <a:cs typeface="Radley"/>
                <a:sym typeface="Radley"/>
              </a:rPr>
              <a:t>mutation</a:t>
            </a:r>
            <a:endParaRPr b="1" i="0" sz="3600" u="none" cap="none" strike="noStrike">
              <a:solidFill>
                <a:schemeClr val="lt1"/>
              </a:solidFill>
              <a:latin typeface="Radley"/>
              <a:ea typeface="Radley"/>
              <a:cs typeface="Radley"/>
              <a:sym typeface="Radle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2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idx="1" type="body"/>
          </p:nvPr>
        </p:nvSpPr>
        <p:spPr>
          <a:xfrm>
            <a:off x="495300" y="142557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Ring chromosome: Two ends of the segment between breakpoints are joined to form a circular structure.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41" name="Google Shape;241;p20"/>
          <p:cNvSpPr/>
          <p:nvPr/>
        </p:nvSpPr>
        <p:spPr>
          <a:xfrm>
            <a:off x="188623" y="251752"/>
            <a:ext cx="5220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C00000"/>
                </a:solidFill>
                <a:latin typeface="Calibri"/>
                <a:ea typeface="Calibri"/>
                <a:cs typeface="Calibri"/>
                <a:sym typeface="Calibri"/>
              </a:rPr>
              <a:t>Unbalanced Structural rearrangements </a:t>
            </a:r>
            <a:endParaRPr sz="2400">
              <a:solidFill>
                <a:srgbClr val="C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1"/>
          <p:cNvSpPr txBox="1"/>
          <p:nvPr/>
        </p:nvSpPr>
        <p:spPr>
          <a:xfrm>
            <a:off x="4366260" y="822960"/>
            <a:ext cx="4320540" cy="1104424"/>
          </a:xfrm>
          <a:prstGeom prst="rect">
            <a:avLst/>
          </a:prstGeom>
          <a:noFill/>
          <a:ln>
            <a:noFill/>
          </a:ln>
        </p:spPr>
        <p:txBody>
          <a:bodyPr anchorCtr="0" anchor="ctr" bIns="45700" lIns="91425" spcFirstLastPara="1" rIns="91425" wrap="square" tIns="45700">
            <a:noAutofit/>
          </a:bodyPr>
          <a:lstStyle/>
          <a:p>
            <a:pPr indent="-480059" lvl="0" marL="617220" marR="0" rtl="0" algn="l">
              <a:spcBef>
                <a:spcPts val="0"/>
              </a:spcBef>
              <a:spcAft>
                <a:spcPts val="0"/>
              </a:spcAft>
              <a:buClr>
                <a:schemeClr val="dk1"/>
              </a:buClr>
              <a:buSzPts val="1247"/>
              <a:buFont typeface="Calibri"/>
              <a:buChar char="•"/>
            </a:pPr>
            <a:r>
              <a:rPr lang="tr-TR" sz="1620">
                <a:solidFill>
                  <a:schemeClr val="dk1"/>
                </a:solidFill>
                <a:latin typeface="Calibri"/>
                <a:ea typeface="Calibri"/>
                <a:cs typeface="Calibri"/>
                <a:sym typeface="Calibri"/>
              </a:rPr>
              <a:t>Cri-du-chat sendromu</a:t>
            </a:r>
            <a:endParaRPr sz="1620">
              <a:solidFill>
                <a:schemeClr val="dk1"/>
              </a:solidFill>
              <a:latin typeface="Calibri"/>
              <a:ea typeface="Calibri"/>
              <a:cs typeface="Calibri"/>
              <a:sym typeface="Calibri"/>
            </a:endParaRPr>
          </a:p>
        </p:txBody>
      </p:sp>
      <p:sp>
        <p:nvSpPr>
          <p:cNvPr id="247" name="Google Shape;247;p21"/>
          <p:cNvSpPr txBox="1"/>
          <p:nvPr/>
        </p:nvSpPr>
        <p:spPr>
          <a:xfrm>
            <a:off x="0" y="1303020"/>
            <a:ext cx="4320540" cy="1104424"/>
          </a:xfrm>
          <a:prstGeom prst="rect">
            <a:avLst/>
          </a:prstGeom>
          <a:noFill/>
          <a:ln>
            <a:noFill/>
          </a:ln>
        </p:spPr>
        <p:txBody>
          <a:bodyPr anchorCtr="0" anchor="ctr" bIns="45700" lIns="91425" spcFirstLastPara="1" rIns="91425" wrap="square" tIns="45700">
            <a:noAutofit/>
          </a:bodyPr>
          <a:lstStyle/>
          <a:p>
            <a:pPr indent="-480059" lvl="0" marL="617220" marR="0" rtl="0" algn="l">
              <a:spcBef>
                <a:spcPts val="0"/>
              </a:spcBef>
              <a:spcAft>
                <a:spcPts val="0"/>
              </a:spcAft>
              <a:buClr>
                <a:schemeClr val="dk1"/>
              </a:buClr>
              <a:buSzPts val="1247"/>
              <a:buFont typeface="Calibri"/>
              <a:buChar char="•"/>
            </a:pPr>
            <a:r>
              <a:rPr lang="tr-TR" sz="1620">
                <a:solidFill>
                  <a:schemeClr val="dk1"/>
                </a:solidFill>
                <a:latin typeface="Calibri"/>
                <a:ea typeface="Calibri"/>
                <a:cs typeface="Calibri"/>
                <a:sym typeface="Calibri"/>
              </a:rPr>
              <a:t>Down sendromu</a:t>
            </a:r>
            <a:endParaRPr sz="1620">
              <a:solidFill>
                <a:schemeClr val="dk1"/>
              </a:solidFill>
              <a:latin typeface="Calibri"/>
              <a:ea typeface="Calibri"/>
              <a:cs typeface="Calibri"/>
              <a:sym typeface="Calibri"/>
            </a:endParaRPr>
          </a:p>
        </p:txBody>
      </p:sp>
      <p:sp>
        <p:nvSpPr>
          <p:cNvPr id="248" name="Google Shape;248;p21"/>
          <p:cNvSpPr txBox="1"/>
          <p:nvPr/>
        </p:nvSpPr>
        <p:spPr>
          <a:xfrm>
            <a:off x="2331560" y="538996"/>
            <a:ext cx="28483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chemeClr val="dk1"/>
                </a:solidFill>
                <a:latin typeface="Calibri"/>
                <a:ea typeface="Calibri"/>
                <a:cs typeface="Calibri"/>
                <a:sym typeface="Calibri"/>
              </a:rPr>
              <a:t>What kind of abnormalities?</a:t>
            </a:r>
            <a:endParaRPr/>
          </a:p>
        </p:txBody>
      </p:sp>
      <p:sp>
        <p:nvSpPr>
          <p:cNvPr id="249" name="Google Shape;249;p21"/>
          <p:cNvSpPr/>
          <p:nvPr/>
        </p:nvSpPr>
        <p:spPr>
          <a:xfrm>
            <a:off x="3579541" y="4705815"/>
            <a:ext cx="468352" cy="643425"/>
          </a:xfrm>
          <a:prstGeom prst="rect">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1"/>
          <p:cNvSpPr/>
          <p:nvPr/>
        </p:nvSpPr>
        <p:spPr>
          <a:xfrm>
            <a:off x="8086864" y="4866349"/>
            <a:ext cx="690470" cy="585752"/>
          </a:xfrm>
          <a:prstGeom prst="rect">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1"/>
          <p:cNvSpPr/>
          <p:nvPr/>
        </p:nvSpPr>
        <p:spPr>
          <a:xfrm>
            <a:off x="8033338" y="4937760"/>
            <a:ext cx="924646" cy="442931"/>
          </a:xfrm>
          <a:prstGeom prst="rect">
            <a:avLst/>
          </a:prstGeom>
          <a:solidFill>
            <a:schemeClr val="lt1"/>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51"/>
                                        </p:tgtEl>
                                        <p:attrNameLst>
                                          <p:attrName>ppt_y</p:attrName>
                                        </p:attrNameLst>
                                      </p:cBhvr>
                                      <p:tavLst>
                                        <p:tav fmla="" tm="0">
                                          <p:val>
                                            <p:strVal val="#ppt_y"/>
                                          </p:val>
                                        </p:tav>
                                        <p:tav fmla="" tm="100000">
                                          <p:val>
                                            <p:strVal val="#ppt_y+1"/>
                                          </p:val>
                                        </p:tav>
                                      </p:tavLst>
                                    </p:anim>
                                    <p:set>
                                      <p:cBhvr>
                                        <p:cTn dur="1" fill="hold">
                                          <p:stCondLst>
                                            <p:cond delay="500"/>
                                          </p:stCondLst>
                                        </p:cTn>
                                        <p:tgtEl>
                                          <p:spTgt spid="25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a:t>Mutations can be grouped according to </a:t>
            </a:r>
            <a:endParaRPr b="1"/>
          </a:p>
        </p:txBody>
      </p:sp>
      <p:sp>
        <p:nvSpPr>
          <p:cNvPr id="257" name="Google Shape;257;p2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tr-TR" sz="3600"/>
              <a:t>their size, </a:t>
            </a:r>
            <a:endParaRPr sz="3600"/>
          </a:p>
          <a:p>
            <a:pPr indent="-228600" lvl="0" marL="228600" rtl="0" algn="l">
              <a:lnSpc>
                <a:spcPct val="90000"/>
              </a:lnSpc>
              <a:spcBef>
                <a:spcPts val="1000"/>
              </a:spcBef>
              <a:spcAft>
                <a:spcPts val="0"/>
              </a:spcAft>
              <a:buClr>
                <a:srgbClr val="C00000"/>
              </a:buClr>
              <a:buSzPts val="3600"/>
              <a:buChar char="•"/>
            </a:pPr>
            <a:r>
              <a:rPr lang="tr-TR" sz="3600" u="sng">
                <a:solidFill>
                  <a:srgbClr val="C00000"/>
                </a:solidFill>
              </a:rPr>
              <a:t>the cause of occurrence </a:t>
            </a:r>
            <a:endParaRPr sz="3600" u="sng">
              <a:solidFill>
                <a:srgbClr val="C00000"/>
              </a:solidFill>
            </a:endParaRPr>
          </a:p>
          <a:p>
            <a:pPr indent="-228600" lvl="0" marL="228600" rtl="0" algn="l">
              <a:lnSpc>
                <a:spcPct val="90000"/>
              </a:lnSpc>
              <a:spcBef>
                <a:spcPts val="1000"/>
              </a:spcBef>
              <a:spcAft>
                <a:spcPts val="0"/>
              </a:spcAft>
              <a:buClr>
                <a:srgbClr val="548135"/>
              </a:buClr>
              <a:buSzPts val="3600"/>
              <a:buChar char="•"/>
            </a:pPr>
            <a:r>
              <a:rPr lang="tr-TR" sz="3600">
                <a:solidFill>
                  <a:srgbClr val="548135"/>
                </a:solidFill>
              </a:rPr>
              <a:t>the type of cell in which they occur,</a:t>
            </a:r>
            <a:endParaRPr sz="3600">
              <a:solidFill>
                <a:srgbClr val="7030A0"/>
              </a:solidFill>
            </a:endParaRPr>
          </a:p>
          <a:p>
            <a:pPr indent="-228600" lvl="0" marL="228600" rtl="0" algn="l">
              <a:lnSpc>
                <a:spcPct val="90000"/>
              </a:lnSpc>
              <a:spcBef>
                <a:spcPts val="1000"/>
              </a:spcBef>
              <a:spcAft>
                <a:spcPts val="0"/>
              </a:spcAft>
              <a:buClr>
                <a:srgbClr val="7030A0"/>
              </a:buClr>
              <a:buSzPts val="3600"/>
              <a:buChar char="•"/>
            </a:pPr>
            <a:r>
              <a:rPr lang="tr-TR" sz="3600">
                <a:solidFill>
                  <a:srgbClr val="7030A0"/>
                </a:solidFill>
              </a:rPr>
              <a:t>phenotypic effects. </a:t>
            </a:r>
            <a:endParaRPr sz="3600">
              <a:solidFill>
                <a:srgbClr val="7030A0"/>
              </a:solidFill>
            </a:endParaRPr>
          </a:p>
          <a:p>
            <a:pPr indent="0" lvl="0" marL="228600" rtl="0" algn="l">
              <a:lnSpc>
                <a:spcPct val="90000"/>
              </a:lnSpc>
              <a:spcBef>
                <a:spcPts val="1000"/>
              </a:spcBef>
              <a:spcAft>
                <a:spcPts val="0"/>
              </a:spcAft>
              <a:buClr>
                <a:schemeClr val="dk1"/>
              </a:buClr>
              <a:buSzPts val="3600"/>
              <a:buNone/>
            </a:pPr>
            <a:r>
              <a:t/>
            </a:r>
            <a:endParaRPr sz="3600">
              <a:solidFill>
                <a:srgbClr val="54813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latin typeface="Calibri"/>
                <a:ea typeface="Calibri"/>
                <a:cs typeface="Calibri"/>
                <a:sym typeface="Calibri"/>
              </a:rPr>
              <a:t>A mutation occurs when a DNA gene is damaged or changed in such a way as to alter the genetic message carried by that gene.</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tr-TR">
                <a:latin typeface="Calibri"/>
                <a:ea typeface="Calibri"/>
                <a:cs typeface="Calibri"/>
                <a:sym typeface="Calibri"/>
              </a:rPr>
              <a:t>- </a:t>
            </a:r>
            <a:r>
              <a:rPr b="1" lang="tr-TR">
                <a:latin typeface="Calibri"/>
                <a:ea typeface="Calibri"/>
                <a:cs typeface="Calibri"/>
                <a:sym typeface="Calibri"/>
              </a:rPr>
              <a:t>spontaneous:</a:t>
            </a:r>
            <a:r>
              <a:rPr lang="tr-TR">
                <a:latin typeface="Calibri"/>
                <a:ea typeface="Calibri"/>
                <a:cs typeface="Calibri"/>
                <a:sym typeface="Calibri"/>
              </a:rPr>
              <a:t> Caused by replication mistakes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tr-TR">
                <a:latin typeface="Calibri"/>
                <a:ea typeface="Calibri"/>
                <a:cs typeface="Calibri"/>
                <a:sym typeface="Calibri"/>
              </a:rPr>
              <a:t>- </a:t>
            </a:r>
            <a:r>
              <a:rPr b="1" lang="tr-TR">
                <a:latin typeface="Calibri"/>
                <a:ea typeface="Calibri"/>
                <a:cs typeface="Calibri"/>
                <a:sym typeface="Calibri"/>
              </a:rPr>
              <a:t>induced</a:t>
            </a:r>
            <a:r>
              <a:rPr lang="tr-TR">
                <a:latin typeface="Calibri"/>
                <a:ea typeface="Calibri"/>
                <a:cs typeface="Calibri"/>
                <a:sym typeface="Calibri"/>
              </a:rPr>
              <a:t>: Induced by exposure to a variety of mutagens</a:t>
            </a:r>
            <a:endParaRPr>
              <a:latin typeface="Calibri"/>
              <a:ea typeface="Calibri"/>
              <a:cs typeface="Calibri"/>
              <a:sym typeface="Calibri"/>
            </a:endParaRPr>
          </a:p>
        </p:txBody>
      </p:sp>
      <p:sp>
        <p:nvSpPr>
          <p:cNvPr id="263" name="Google Shape;263;p23"/>
          <p:cNvSpPr/>
          <p:nvPr/>
        </p:nvSpPr>
        <p:spPr>
          <a:xfrm>
            <a:off x="628650" y="230190"/>
            <a:ext cx="47641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C00000"/>
                </a:solidFill>
                <a:latin typeface="Calibri"/>
                <a:ea typeface="Calibri"/>
                <a:cs typeface="Calibri"/>
                <a:sym typeface="Calibri"/>
              </a:rPr>
              <a:t>the cause of occurrence </a:t>
            </a:r>
            <a:endParaRPr sz="3600">
              <a:solidFill>
                <a:srgbClr val="C00000"/>
              </a:solidFill>
              <a:latin typeface="Calibri"/>
              <a:ea typeface="Calibri"/>
              <a:cs typeface="Calibri"/>
              <a:sym typeface="Calibri"/>
            </a:endParaRPr>
          </a:p>
        </p:txBody>
      </p:sp>
      <p:sp>
        <p:nvSpPr>
          <p:cNvPr id="264" name="Google Shape;264;p23"/>
          <p:cNvSpPr/>
          <p:nvPr/>
        </p:nvSpPr>
        <p:spPr>
          <a:xfrm>
            <a:off x="267010" y="4569164"/>
            <a:ext cx="6673231" cy="2308324"/>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rgbClr val="494949"/>
              </a:buClr>
              <a:buSzPts val="1800"/>
              <a:buFont typeface="Arial"/>
              <a:buChar char="•"/>
            </a:pPr>
            <a:r>
              <a:rPr b="1" lang="tr-TR" sz="1800">
                <a:solidFill>
                  <a:srgbClr val="494949"/>
                </a:solidFill>
                <a:latin typeface="Calibri"/>
                <a:ea typeface="Calibri"/>
                <a:cs typeface="Calibri"/>
                <a:sym typeface="Calibri"/>
              </a:rPr>
              <a:t>Physical</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Radiation</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Heat</a:t>
            </a:r>
            <a:endParaRPr/>
          </a:p>
          <a:p>
            <a:pPr indent="-114300" lvl="0" marL="0" marR="0" rtl="0" algn="l">
              <a:spcBef>
                <a:spcPts val="0"/>
              </a:spcBef>
              <a:spcAft>
                <a:spcPts val="0"/>
              </a:spcAft>
              <a:buClr>
                <a:srgbClr val="494949"/>
              </a:buClr>
              <a:buSzPts val="1800"/>
              <a:buFont typeface="Arial"/>
              <a:buChar char="•"/>
            </a:pPr>
            <a:r>
              <a:rPr b="1" lang="tr-TR" sz="1800">
                <a:solidFill>
                  <a:srgbClr val="494949"/>
                </a:solidFill>
                <a:latin typeface="Calibri"/>
                <a:ea typeface="Calibri"/>
                <a:cs typeface="Calibri"/>
                <a:sym typeface="Calibri"/>
              </a:rPr>
              <a:t>Chemical</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Base analogs</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Alkylating/intercalating agents</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Metal ions</a:t>
            </a:r>
            <a:endParaRPr b="1" i="0" sz="1800" u="none" cap="none" strike="noStrike">
              <a:solidFill>
                <a:srgbClr val="494949"/>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1" i="0" sz="1800" u="none" cap="none" strike="noStrike">
              <a:solidFill>
                <a:srgbClr val="494949"/>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1" i="0" sz="1800" u="none" cap="none" strike="noStrike">
              <a:solidFill>
                <a:srgbClr val="494949"/>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1" i="0" sz="1800" u="none" cap="none" strike="noStrike">
              <a:solidFill>
                <a:srgbClr val="494949"/>
              </a:solidFill>
              <a:latin typeface="Calibri"/>
              <a:ea typeface="Calibri"/>
              <a:cs typeface="Calibri"/>
              <a:sym typeface="Calibri"/>
            </a:endParaRPr>
          </a:p>
          <a:p>
            <a:pPr indent="-114300" lvl="0" marL="0" marR="0" rtl="0" algn="l">
              <a:spcBef>
                <a:spcPts val="0"/>
              </a:spcBef>
              <a:spcAft>
                <a:spcPts val="0"/>
              </a:spcAft>
              <a:buClr>
                <a:srgbClr val="494949"/>
              </a:buClr>
              <a:buSzPts val="1800"/>
              <a:buFont typeface="Arial"/>
              <a:buChar char="•"/>
            </a:pPr>
            <a:r>
              <a:rPr b="1" lang="tr-TR" sz="1800">
                <a:solidFill>
                  <a:srgbClr val="494949"/>
                </a:solidFill>
                <a:latin typeface="Calibri"/>
                <a:ea typeface="Calibri"/>
                <a:cs typeface="Calibri"/>
                <a:sym typeface="Calibri"/>
              </a:rPr>
              <a:t>biological</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Viruses</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bacteria</a:t>
            </a:r>
            <a:endParaRPr/>
          </a:p>
          <a:p>
            <a:pPr indent="-285750" lvl="1" marL="742950" marR="0" rtl="0" algn="l">
              <a:spcBef>
                <a:spcPts val="0"/>
              </a:spcBef>
              <a:spcAft>
                <a:spcPts val="0"/>
              </a:spcAft>
              <a:buClr>
                <a:srgbClr val="494949"/>
              </a:buClr>
              <a:buSzPts val="1800"/>
              <a:buFont typeface="Arial"/>
              <a:buChar char="•"/>
            </a:pPr>
            <a:r>
              <a:rPr b="1" i="0" lang="tr-TR" sz="1800" u="none" cap="none" strike="noStrike">
                <a:solidFill>
                  <a:srgbClr val="494949"/>
                </a:solidFill>
                <a:latin typeface="Calibri"/>
                <a:ea typeface="Calibri"/>
                <a:cs typeface="Calibri"/>
                <a:sym typeface="Calibri"/>
              </a:rPr>
              <a:t>transposons</a:t>
            </a:r>
            <a:endParaRPr b="1" i="0" sz="1800" u="none" cap="none" strike="noStrike">
              <a:solidFill>
                <a:srgbClr val="494949"/>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a:t>Mutations can be grouped according to </a:t>
            </a:r>
            <a:endParaRPr b="1"/>
          </a:p>
        </p:txBody>
      </p:sp>
      <p:sp>
        <p:nvSpPr>
          <p:cNvPr id="270" name="Google Shape;270;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tr-TR" sz="3600"/>
              <a:t>their size, </a:t>
            </a:r>
            <a:endParaRPr sz="3600"/>
          </a:p>
          <a:p>
            <a:pPr indent="-228600" lvl="0" marL="228600" rtl="0" algn="l">
              <a:lnSpc>
                <a:spcPct val="90000"/>
              </a:lnSpc>
              <a:spcBef>
                <a:spcPts val="1000"/>
              </a:spcBef>
              <a:spcAft>
                <a:spcPts val="0"/>
              </a:spcAft>
              <a:buClr>
                <a:schemeClr val="dk1"/>
              </a:buClr>
              <a:buSzPts val="3600"/>
              <a:buChar char="•"/>
            </a:pPr>
            <a:r>
              <a:rPr lang="tr-TR" sz="3600"/>
              <a:t>the cause of occurrence </a:t>
            </a:r>
            <a:endParaRPr sz="3600"/>
          </a:p>
          <a:p>
            <a:pPr indent="-228600" lvl="0" marL="228600" rtl="0" algn="l">
              <a:lnSpc>
                <a:spcPct val="90000"/>
              </a:lnSpc>
              <a:spcBef>
                <a:spcPts val="1000"/>
              </a:spcBef>
              <a:spcAft>
                <a:spcPts val="0"/>
              </a:spcAft>
              <a:buClr>
                <a:srgbClr val="548135"/>
              </a:buClr>
              <a:buSzPts val="3600"/>
              <a:buChar char="•"/>
            </a:pPr>
            <a:r>
              <a:rPr lang="tr-TR" sz="3600" u="sng">
                <a:solidFill>
                  <a:srgbClr val="548135"/>
                </a:solidFill>
              </a:rPr>
              <a:t>the type of cell in which they occur,</a:t>
            </a:r>
            <a:endParaRPr sz="3600" u="sng">
              <a:solidFill>
                <a:srgbClr val="7030A0"/>
              </a:solidFill>
            </a:endParaRPr>
          </a:p>
          <a:p>
            <a:pPr indent="-228600" lvl="0" marL="228600" rtl="0" algn="l">
              <a:lnSpc>
                <a:spcPct val="90000"/>
              </a:lnSpc>
              <a:spcBef>
                <a:spcPts val="1000"/>
              </a:spcBef>
              <a:spcAft>
                <a:spcPts val="0"/>
              </a:spcAft>
              <a:buClr>
                <a:srgbClr val="7030A0"/>
              </a:buClr>
              <a:buSzPts val="3600"/>
              <a:buChar char="•"/>
            </a:pPr>
            <a:r>
              <a:rPr lang="tr-TR" sz="3600">
                <a:solidFill>
                  <a:srgbClr val="7030A0"/>
                </a:solidFill>
              </a:rPr>
              <a:t>phenotypic effects. </a:t>
            </a:r>
            <a:endParaRPr sz="3600">
              <a:solidFill>
                <a:srgbClr val="7030A0"/>
              </a:solidFill>
            </a:endParaRPr>
          </a:p>
          <a:p>
            <a:pPr indent="0" lvl="0" marL="228600" rtl="0" algn="l">
              <a:lnSpc>
                <a:spcPct val="90000"/>
              </a:lnSpc>
              <a:spcBef>
                <a:spcPts val="1000"/>
              </a:spcBef>
              <a:spcAft>
                <a:spcPts val="0"/>
              </a:spcAft>
              <a:buClr>
                <a:schemeClr val="dk1"/>
              </a:buClr>
              <a:buSzPts val="3600"/>
              <a:buNone/>
            </a:pPr>
            <a:r>
              <a:t/>
            </a:r>
            <a:endParaRPr sz="3600">
              <a:solidFill>
                <a:srgbClr val="54813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Char char="-"/>
            </a:pPr>
            <a:r>
              <a:rPr b="1" lang="tr-TR"/>
              <a:t>Somatic cells </a:t>
            </a:r>
            <a:r>
              <a:rPr lang="tr-TR"/>
              <a:t>- the mutation is not passed along to the next generation. Cancer tumors are a unique class of somatic mutations. </a:t>
            </a:r>
            <a:endParaRPr/>
          </a:p>
          <a:p>
            <a:pPr indent="-228600" lvl="0" marL="228600" rtl="0" algn="l">
              <a:lnSpc>
                <a:spcPct val="90000"/>
              </a:lnSpc>
              <a:spcBef>
                <a:spcPts val="1000"/>
              </a:spcBef>
              <a:spcAft>
                <a:spcPts val="0"/>
              </a:spcAft>
              <a:buClr>
                <a:schemeClr val="dk1"/>
              </a:buClr>
              <a:buSzPts val="2800"/>
              <a:buFont typeface="Calibri"/>
              <a:buChar char="-"/>
            </a:pPr>
            <a:r>
              <a:rPr b="1" lang="tr-TR"/>
              <a:t>Germinal cells </a:t>
            </a:r>
            <a:r>
              <a:rPr lang="tr-TR"/>
              <a:t>- germ cells give rise to gametes; some gametes will carry the mutation and it will be passed on to the next generation.</a:t>
            </a:r>
            <a:endParaRPr/>
          </a:p>
          <a:p>
            <a:pPr indent="0" lvl="0" marL="0" rtl="0" algn="l">
              <a:lnSpc>
                <a:spcPct val="90000"/>
              </a:lnSpc>
              <a:spcBef>
                <a:spcPts val="1000"/>
              </a:spcBef>
              <a:spcAft>
                <a:spcPts val="0"/>
              </a:spcAft>
              <a:buClr>
                <a:schemeClr val="dk1"/>
              </a:buClr>
              <a:buSzPts val="2800"/>
              <a:buNone/>
            </a:pPr>
            <a:r>
              <a:rPr lang="tr-TR"/>
              <a:t>  Typically, germinal mutations are not expressed in the individual containing the mutation.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76" name="Google Shape;276;p25"/>
          <p:cNvSpPr/>
          <p:nvPr/>
        </p:nvSpPr>
        <p:spPr>
          <a:xfrm>
            <a:off x="628649" y="365126"/>
            <a:ext cx="73100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548135"/>
                </a:solidFill>
                <a:latin typeface="Calibri"/>
                <a:ea typeface="Calibri"/>
                <a:cs typeface="Calibri"/>
                <a:sym typeface="Calibri"/>
              </a:rPr>
              <a:t>the type of cell in which they occur</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txBox="1"/>
          <p:nvPr>
            <p:ph type="title"/>
          </p:nvPr>
        </p:nvSpPr>
        <p:spPr>
          <a:xfrm>
            <a:off x="732559" y="101975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400"/>
              <a:buFont typeface="Calibri"/>
              <a:buNone/>
            </a:pPr>
            <a:r>
              <a:rPr lang="tr-TR" sz="2400">
                <a:solidFill>
                  <a:srgbClr val="C00000"/>
                </a:solidFill>
              </a:rPr>
              <a:t>Mutations by size</a:t>
            </a:r>
            <a:br>
              <a:rPr lang="tr-TR" sz="2400"/>
            </a:br>
            <a:endParaRPr sz="2400"/>
          </a:p>
        </p:txBody>
      </p:sp>
      <p:sp>
        <p:nvSpPr>
          <p:cNvPr id="282" name="Google Shape;282;p2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sz="2400"/>
              <a:t>Microscopic (macro mutations, chromosomal abnormalities) –it varies from 2000 kb to larger</a:t>
            </a:r>
            <a:endParaRPr/>
          </a:p>
          <a:p>
            <a:pPr indent="-76200" lvl="0" marL="22860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b="1" lang="tr-TR" sz="2400"/>
              <a:t>Submicroscopic (micro mutations, gene mutations)</a:t>
            </a:r>
            <a:endParaRPr b="1" sz="2400"/>
          </a:p>
          <a:p>
            <a:pPr indent="0" lvl="0" marL="0" rtl="0" algn="l">
              <a:lnSpc>
                <a:spcPct val="90000"/>
              </a:lnSpc>
              <a:spcBef>
                <a:spcPts val="1000"/>
              </a:spcBef>
              <a:spcAft>
                <a:spcPts val="0"/>
              </a:spcAft>
              <a:buClr>
                <a:schemeClr val="dk1"/>
              </a:buClr>
              <a:buSzPts val="2400"/>
              <a:buNone/>
            </a:pPr>
            <a:r>
              <a:rPr b="1" lang="tr-TR" sz="2400"/>
              <a:t>       - a single base or</a:t>
            </a:r>
            <a:endParaRPr b="1" sz="2400"/>
          </a:p>
          <a:p>
            <a:pPr indent="0" lvl="0" marL="0" rtl="0" algn="l">
              <a:lnSpc>
                <a:spcPct val="90000"/>
              </a:lnSpc>
              <a:spcBef>
                <a:spcPts val="1000"/>
              </a:spcBef>
              <a:spcAft>
                <a:spcPts val="0"/>
              </a:spcAft>
              <a:buClr>
                <a:schemeClr val="dk1"/>
              </a:buClr>
              <a:buSzPts val="2400"/>
              <a:buNone/>
            </a:pPr>
            <a:r>
              <a:rPr b="1" lang="tr-TR" sz="2400"/>
              <a:t>      - mutations that are too small not to be evaluated at the microscope level</a:t>
            </a:r>
            <a:endParaRPr b="1" sz="2400"/>
          </a:p>
        </p:txBody>
      </p:sp>
      <p:sp>
        <p:nvSpPr>
          <p:cNvPr id="283" name="Google Shape;283;p26"/>
          <p:cNvSpPr txBox="1"/>
          <p:nvPr/>
        </p:nvSpPr>
        <p:spPr>
          <a:xfrm>
            <a:off x="732559" y="540327"/>
            <a:ext cx="13724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chemeClr val="dk1"/>
                </a:solidFill>
                <a:latin typeface="Calibri"/>
                <a:ea typeface="Calibri"/>
                <a:cs typeface="Calibri"/>
                <a:sym typeface="Calibri"/>
              </a:rPr>
              <a:t>Remember…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89" name="Google Shape;289;p27"/>
          <p:cNvSpPr txBox="1"/>
          <p:nvPr/>
        </p:nvSpPr>
        <p:spPr>
          <a:xfrm>
            <a:off x="535132" y="2166146"/>
            <a:ext cx="78867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800"/>
              <a:buFont typeface="Calibri"/>
              <a:buNone/>
            </a:pPr>
            <a:r>
              <a:rPr b="1" lang="tr-TR" sz="4800">
                <a:solidFill>
                  <a:srgbClr val="C00000"/>
                </a:solidFill>
                <a:latin typeface="Calibri"/>
                <a:ea typeface="Calibri"/>
                <a:cs typeface="Calibri"/>
                <a:sym typeface="Calibri"/>
              </a:rPr>
              <a:t>Gene mutations</a:t>
            </a:r>
            <a:endParaRPr b="1" sz="4800">
              <a:solidFill>
                <a:srgbClr val="C00000"/>
              </a:solidFill>
              <a:latin typeface="Calibri"/>
              <a:ea typeface="Calibri"/>
              <a:cs typeface="Calibri"/>
              <a:sym typeface="Calibri"/>
            </a:endParaRPr>
          </a:p>
          <a:p>
            <a:pPr indent="0" lvl="0" marL="0" marR="0" rtl="0" algn="ctr">
              <a:lnSpc>
                <a:spcPct val="90000"/>
              </a:lnSpc>
              <a:spcBef>
                <a:spcPts val="0"/>
              </a:spcBef>
              <a:spcAft>
                <a:spcPts val="0"/>
              </a:spcAft>
              <a:buClr>
                <a:srgbClr val="C00000"/>
              </a:buClr>
              <a:buSzPts val="4400"/>
              <a:buFont typeface="Calibri"/>
              <a:buNone/>
            </a:pPr>
            <a:r>
              <a:rPr b="1" lang="tr-TR" sz="4400">
                <a:solidFill>
                  <a:srgbClr val="C00000"/>
                </a:solidFill>
                <a:latin typeface="Calibri"/>
                <a:ea typeface="Calibri"/>
                <a:cs typeface="Calibri"/>
                <a:sym typeface="Calibri"/>
              </a:rPr>
              <a:t>(</a:t>
            </a:r>
            <a:r>
              <a:rPr b="1" lang="tr-TR" sz="4400">
                <a:solidFill>
                  <a:schemeClr val="dk1"/>
                </a:solidFill>
                <a:latin typeface="Calibri"/>
                <a:ea typeface="Calibri"/>
                <a:cs typeface="Calibri"/>
                <a:sym typeface="Calibri"/>
              </a:rPr>
              <a:t>Submicroscopic, micro mutations)</a:t>
            </a:r>
            <a:endParaRPr b="1" sz="4400">
              <a:solidFill>
                <a:srgbClr val="C00000"/>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4800"/>
              <a:buFont typeface="Calibri"/>
              <a:buNone/>
            </a:pPr>
            <a:r>
              <a:t/>
            </a:r>
            <a:endParaRPr b="1" sz="4800">
              <a:solidFill>
                <a:srgbClr val="C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8"/>
          <p:cNvSpPr txBox="1"/>
          <p:nvPr>
            <p:ph idx="1" type="body"/>
          </p:nvPr>
        </p:nvSpPr>
        <p:spPr>
          <a:xfrm>
            <a:off x="379267" y="376837"/>
            <a:ext cx="7330785" cy="5919659"/>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tr-TR" sz="3300"/>
              <a:t>Base pair substitution mutations in a nucleotide is observed as conversion to another nucleotide.</a:t>
            </a:r>
            <a:endParaRPr sz="3300"/>
          </a:p>
          <a:p>
            <a:pPr indent="-228600" lvl="0" marL="228600" rtl="0" algn="l">
              <a:lnSpc>
                <a:spcPct val="90000"/>
              </a:lnSpc>
              <a:spcBef>
                <a:spcPts val="1000"/>
              </a:spcBef>
              <a:spcAft>
                <a:spcPts val="0"/>
              </a:spcAft>
              <a:buClr>
                <a:schemeClr val="dk1"/>
              </a:buClr>
              <a:buSzPct val="100000"/>
              <a:buFont typeface="Calibri"/>
              <a:buChar char="-"/>
            </a:pPr>
            <a:r>
              <a:rPr lang="tr-TR" sz="3300"/>
              <a:t>transition - exchange purin-purin or pirymidyn-pirymidin</a:t>
            </a:r>
            <a:endParaRPr sz="3300"/>
          </a:p>
          <a:p>
            <a:pPr indent="-228600" lvl="0" marL="228600" rtl="0" algn="l">
              <a:lnSpc>
                <a:spcPct val="90000"/>
              </a:lnSpc>
              <a:spcBef>
                <a:spcPts val="1000"/>
              </a:spcBef>
              <a:spcAft>
                <a:spcPts val="0"/>
              </a:spcAft>
              <a:buClr>
                <a:schemeClr val="dk1"/>
              </a:buClr>
              <a:buSzPct val="100000"/>
              <a:buFont typeface="Calibri"/>
              <a:buChar char="-"/>
            </a:pPr>
            <a:r>
              <a:rPr lang="tr-TR" sz="3300"/>
              <a:t>transversion - exchange purin-pyrimidin</a:t>
            </a:r>
            <a:endParaRPr sz="3300"/>
          </a:p>
          <a:p>
            <a:pPr indent="-104140" lvl="0" marL="228600" rtl="0" algn="l">
              <a:lnSpc>
                <a:spcPct val="90000"/>
              </a:lnSpc>
              <a:spcBef>
                <a:spcPts val="1000"/>
              </a:spcBef>
              <a:spcAft>
                <a:spcPts val="0"/>
              </a:spcAft>
              <a:buClr>
                <a:schemeClr val="dk1"/>
              </a:buClr>
              <a:buSzPct val="100000"/>
              <a:buFont typeface="Calibri"/>
              <a:buNone/>
            </a:pPr>
            <a:r>
              <a:t/>
            </a:r>
            <a:endParaRPr/>
          </a:p>
          <a:p>
            <a:pPr indent="-104140" lvl="0" marL="228600" rtl="0" algn="l">
              <a:lnSpc>
                <a:spcPct val="90000"/>
              </a:lnSpc>
              <a:spcBef>
                <a:spcPts val="1000"/>
              </a:spcBef>
              <a:spcAft>
                <a:spcPts val="0"/>
              </a:spcAft>
              <a:buClr>
                <a:schemeClr val="dk1"/>
              </a:buClr>
              <a:buSzPct val="100000"/>
              <a:buFont typeface="Calibri"/>
              <a:buNone/>
            </a:pPr>
            <a:r>
              <a:t/>
            </a:r>
            <a:endParaRPr/>
          </a:p>
          <a:p>
            <a:pPr indent="0" lvl="0" marL="0" rtl="0" algn="l">
              <a:lnSpc>
                <a:spcPct val="90000"/>
              </a:lnSpc>
              <a:spcBef>
                <a:spcPts val="1000"/>
              </a:spcBef>
              <a:spcAft>
                <a:spcPts val="0"/>
              </a:spcAft>
              <a:buClr>
                <a:schemeClr val="dk1"/>
              </a:buClr>
              <a:buSzPct val="100000"/>
              <a:buNone/>
            </a:pPr>
            <a:r>
              <a:rPr lang="tr-TR"/>
              <a:t>Example:</a:t>
            </a:r>
            <a:endParaRPr/>
          </a:p>
          <a:p>
            <a:pPr indent="0" lvl="0" marL="0" rtl="0" algn="l">
              <a:lnSpc>
                <a:spcPct val="90000"/>
              </a:lnSpc>
              <a:spcBef>
                <a:spcPts val="1000"/>
              </a:spcBef>
              <a:spcAft>
                <a:spcPts val="0"/>
              </a:spcAft>
              <a:buClr>
                <a:schemeClr val="dk1"/>
              </a:buClr>
              <a:buSzPct val="100000"/>
              <a:buNone/>
            </a:pPr>
            <a:r>
              <a:rPr lang="tr-TR"/>
              <a:t> Substitution in FGFR3 (Fibroblast Growth Factor Receptor 3) gene, Achondroplasia, </a:t>
            </a:r>
            <a:endParaRPr/>
          </a:p>
          <a:p>
            <a:pPr indent="0" lvl="0" marL="0" rtl="0" algn="l">
              <a:lnSpc>
                <a:spcPct val="90000"/>
              </a:lnSpc>
              <a:spcBef>
                <a:spcPts val="1000"/>
              </a:spcBef>
              <a:spcAft>
                <a:spcPts val="0"/>
              </a:spcAft>
              <a:buClr>
                <a:schemeClr val="dk1"/>
              </a:buClr>
              <a:buSzPct val="100000"/>
              <a:buNone/>
            </a:pPr>
            <a:r>
              <a:rPr lang="tr-TR"/>
              <a:t>Autosomal dominant disorder </a:t>
            </a:r>
            <a:endParaRPr/>
          </a:p>
          <a:p>
            <a:pPr indent="-228600" lvl="0" marL="228600" rtl="0" algn="l">
              <a:lnSpc>
                <a:spcPct val="90000"/>
              </a:lnSpc>
              <a:spcBef>
                <a:spcPts val="1000"/>
              </a:spcBef>
              <a:spcAft>
                <a:spcPts val="0"/>
              </a:spcAft>
              <a:buClr>
                <a:schemeClr val="dk1"/>
              </a:buClr>
              <a:buSzPct val="100000"/>
              <a:buFont typeface="Calibri"/>
              <a:buChar char="-"/>
            </a:pPr>
            <a:r>
              <a:rPr lang="tr-TR"/>
              <a:t>long, narrow trunk - short extremities, particularly in </a:t>
            </a:r>
            <a:endParaRPr/>
          </a:p>
          <a:p>
            <a:pPr indent="0" lvl="0" marL="0" rtl="0" algn="l">
              <a:lnSpc>
                <a:spcPct val="90000"/>
              </a:lnSpc>
              <a:spcBef>
                <a:spcPts val="1000"/>
              </a:spcBef>
              <a:spcAft>
                <a:spcPts val="0"/>
              </a:spcAft>
              <a:buClr>
                <a:schemeClr val="dk1"/>
              </a:buClr>
              <a:buSzPct val="100000"/>
              <a:buNone/>
            </a:pPr>
            <a:r>
              <a:rPr lang="tr-TR"/>
              <a:t>the proximal (rhizomelic) segments </a:t>
            </a:r>
            <a:endParaRPr/>
          </a:p>
          <a:p>
            <a:pPr indent="-228600" lvl="0" marL="228600" rtl="0" algn="l">
              <a:lnSpc>
                <a:spcPct val="90000"/>
              </a:lnSpc>
              <a:spcBef>
                <a:spcPts val="1000"/>
              </a:spcBef>
              <a:spcAft>
                <a:spcPts val="0"/>
              </a:spcAft>
              <a:buClr>
                <a:schemeClr val="dk1"/>
              </a:buClr>
              <a:buSzPct val="100000"/>
              <a:buFont typeface="Calibri"/>
              <a:buChar char="-"/>
            </a:pPr>
            <a:r>
              <a:rPr lang="tr-TR"/>
              <a:t>a large head with frontal bossing </a:t>
            </a:r>
            <a:endParaRPr/>
          </a:p>
          <a:p>
            <a:pPr indent="-228600" lvl="0" marL="228600" rtl="0" algn="l">
              <a:lnSpc>
                <a:spcPct val="90000"/>
              </a:lnSpc>
              <a:spcBef>
                <a:spcPts val="1000"/>
              </a:spcBef>
              <a:spcAft>
                <a:spcPts val="0"/>
              </a:spcAft>
              <a:buClr>
                <a:schemeClr val="dk1"/>
              </a:buClr>
              <a:buSzPct val="100000"/>
              <a:buFont typeface="Calibri"/>
              <a:buChar char="-"/>
            </a:pPr>
            <a:r>
              <a:rPr lang="tr-TR"/>
              <a:t>hypoplasia of the midface</a:t>
            </a:r>
            <a:endParaRPr/>
          </a:p>
          <a:p>
            <a:pPr indent="-228600" lvl="0" marL="228600" rtl="0" algn="l">
              <a:lnSpc>
                <a:spcPct val="90000"/>
              </a:lnSpc>
              <a:spcBef>
                <a:spcPts val="1000"/>
              </a:spcBef>
              <a:spcAft>
                <a:spcPts val="0"/>
              </a:spcAft>
              <a:buClr>
                <a:schemeClr val="dk1"/>
              </a:buClr>
              <a:buSzPct val="100000"/>
              <a:buFont typeface="Calibri"/>
              <a:buChar char="-"/>
            </a:pPr>
            <a:r>
              <a:rPr lang="tr-TR"/>
              <a:t>trident configuration of the hands</a:t>
            </a:r>
            <a:endParaRPr/>
          </a:p>
        </p:txBody>
      </p:sp>
      <p:sp>
        <p:nvSpPr>
          <p:cNvPr id="295" name="Google Shape;295;p28"/>
          <p:cNvSpPr/>
          <p:nvPr/>
        </p:nvSpPr>
        <p:spPr>
          <a:xfrm>
            <a:off x="379267" y="2967335"/>
            <a:ext cx="82763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01" name="Google Shape;301;p2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idx="1" type="body"/>
          </p:nvPr>
        </p:nvSpPr>
        <p:spPr>
          <a:xfrm>
            <a:off x="285750" y="781050"/>
            <a:ext cx="8705850" cy="56435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sz="2400"/>
              <a:t>We have the same eye and hair color as many of our family members. The same thing can happen with diseases—they can be passed down from one family member to another. The way this happens is through genes, the genetic information that you get directly from your parents. </a:t>
            </a:r>
            <a:endParaRPr sz="2400"/>
          </a:p>
        </p:txBody>
      </p:sp>
      <p:sp>
        <p:nvSpPr>
          <p:cNvPr id="124" name="Google Shape;124;p3"/>
          <p:cNvSpPr/>
          <p:nvPr/>
        </p:nvSpPr>
        <p:spPr>
          <a:xfrm>
            <a:off x="285750" y="3462248"/>
            <a:ext cx="45720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2400" u="none" cap="none" strike="noStrike">
                <a:solidFill>
                  <a:schemeClr val="dk1"/>
                </a:solidFill>
                <a:latin typeface="Calibri"/>
                <a:ea typeface="Calibri"/>
                <a:cs typeface="Calibri"/>
                <a:sym typeface="Calibri"/>
              </a:rPr>
              <a:t>In most cases, diseases or other problems do not have one single cause. They come from a combination of your genes, your choices, and your environment.</a:t>
            </a:r>
            <a:endParaRPr sz="2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0"/>
          <p:cNvSpPr txBox="1"/>
          <p:nvPr>
            <p:ph idx="1" type="body"/>
          </p:nvPr>
        </p:nvSpPr>
        <p:spPr>
          <a:xfrm>
            <a:off x="1063749" y="1628917"/>
            <a:ext cx="78867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C00000"/>
              </a:buClr>
              <a:buSzPct val="100000"/>
              <a:buNone/>
            </a:pPr>
            <a:r>
              <a:rPr b="1" lang="tr-TR">
                <a:solidFill>
                  <a:srgbClr val="C00000"/>
                </a:solidFill>
              </a:rPr>
              <a:t>missense mutations </a:t>
            </a:r>
            <a:r>
              <a:rPr lang="tr-TR"/>
              <a:t>– replace one amino acid with another in gene product. These are nonsynonymous substitutions occur in coding region and changes the triplet codon for different amino acid </a:t>
            </a:r>
            <a:endParaRPr/>
          </a:p>
          <a:p>
            <a:pPr indent="0" lvl="0" marL="0" rtl="0" algn="l">
              <a:lnSpc>
                <a:spcPct val="90000"/>
              </a:lnSpc>
              <a:spcBef>
                <a:spcPts val="1000"/>
              </a:spcBef>
              <a:spcAft>
                <a:spcPts val="0"/>
              </a:spcAft>
              <a:buClr>
                <a:srgbClr val="C00000"/>
              </a:buClr>
              <a:buSzPct val="100000"/>
              <a:buNone/>
            </a:pPr>
            <a:r>
              <a:rPr b="1" lang="tr-TR">
                <a:solidFill>
                  <a:srgbClr val="C00000"/>
                </a:solidFill>
              </a:rPr>
              <a:t>nonsense mutations </a:t>
            </a:r>
            <a:r>
              <a:rPr lang="tr-TR"/>
              <a:t>– replace an amino acid codon with a stop codon. Point mutation, which converts the normal codon to UAA, UGA, UAG, creating a premature STOP codon is called. </a:t>
            </a:r>
            <a:endParaRPr/>
          </a:p>
          <a:p>
            <a:pPr indent="0" lvl="0" marL="0" rtl="0" algn="l">
              <a:lnSpc>
                <a:spcPct val="90000"/>
              </a:lnSpc>
              <a:spcBef>
                <a:spcPts val="1000"/>
              </a:spcBef>
              <a:spcAft>
                <a:spcPts val="0"/>
              </a:spcAft>
              <a:buClr>
                <a:srgbClr val="C00000"/>
              </a:buClr>
              <a:buSzPct val="100000"/>
              <a:buNone/>
            </a:pPr>
            <a:r>
              <a:rPr b="1" lang="tr-TR">
                <a:solidFill>
                  <a:srgbClr val="C00000"/>
                </a:solidFill>
              </a:rPr>
              <a:t>synonymous (silent) mutations</a:t>
            </a:r>
            <a:r>
              <a:rPr lang="tr-TR">
                <a:solidFill>
                  <a:srgbClr val="C00000"/>
                </a:solidFill>
              </a:rPr>
              <a:t> </a:t>
            </a:r>
            <a:r>
              <a:rPr lang="tr-TR"/>
              <a:t>do not change the sequence of the gene product. Causes a codon change but does not result in an altered amino acid because of the degeneracy of the genetic code. </a:t>
            </a:r>
            <a:endParaRPr/>
          </a:p>
          <a:p>
            <a:pPr indent="0" lvl="0" marL="0" rtl="0" algn="l">
              <a:lnSpc>
                <a:spcPct val="90000"/>
              </a:lnSpc>
              <a:spcBef>
                <a:spcPts val="1000"/>
              </a:spcBef>
              <a:spcAft>
                <a:spcPts val="0"/>
              </a:spcAft>
              <a:buClr>
                <a:srgbClr val="C00000"/>
              </a:buClr>
              <a:buSzPct val="100000"/>
              <a:buNone/>
            </a:pPr>
            <a:r>
              <a:rPr b="1" lang="tr-TR">
                <a:solidFill>
                  <a:srgbClr val="C00000"/>
                </a:solidFill>
              </a:rPr>
              <a:t>frameshift mutation </a:t>
            </a:r>
            <a:r>
              <a:rPr lang="tr-TR"/>
              <a:t>- Insertion or deletion of a small number of nucleotides (different than multiplication of three) into a coding region, which alter the reading frame of translation from that point.</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12" name="Google Shape;312;p3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a:t>a cat felled off the balcony</a:t>
            </a:r>
            <a:endParaRPr b="1"/>
          </a:p>
        </p:txBody>
      </p:sp>
      <p:sp>
        <p:nvSpPr>
          <p:cNvPr id="318" name="Google Shape;318;p32"/>
          <p:cNvSpPr txBox="1"/>
          <p:nvPr/>
        </p:nvSpPr>
        <p:spPr>
          <a:xfrm>
            <a:off x="628650" y="1690689"/>
            <a:ext cx="10567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C00000"/>
                </a:solidFill>
                <a:latin typeface="Calibri"/>
                <a:ea typeface="Calibri"/>
                <a:cs typeface="Calibri"/>
                <a:sym typeface="Calibri"/>
              </a:rPr>
              <a:t>missense</a:t>
            </a:r>
            <a:endParaRPr sz="1800">
              <a:solidFill>
                <a:schemeClr val="dk1"/>
              </a:solidFill>
              <a:latin typeface="Calibri"/>
              <a:ea typeface="Calibri"/>
              <a:cs typeface="Calibri"/>
              <a:sym typeface="Calibri"/>
            </a:endParaRPr>
          </a:p>
        </p:txBody>
      </p:sp>
      <p:sp>
        <p:nvSpPr>
          <p:cNvPr id="319" name="Google Shape;319;p32"/>
          <p:cNvSpPr txBox="1"/>
          <p:nvPr/>
        </p:nvSpPr>
        <p:spPr>
          <a:xfrm>
            <a:off x="2095040" y="1690689"/>
            <a:ext cx="27849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a dog felled off the balcony</a:t>
            </a:r>
            <a:endParaRPr sz="1800">
              <a:solidFill>
                <a:schemeClr val="dk1"/>
              </a:solidFill>
              <a:latin typeface="Calibri"/>
              <a:ea typeface="Calibri"/>
              <a:cs typeface="Calibri"/>
              <a:sym typeface="Calibri"/>
            </a:endParaRPr>
          </a:p>
        </p:txBody>
      </p:sp>
      <p:sp>
        <p:nvSpPr>
          <p:cNvPr id="320" name="Google Shape;320;p32"/>
          <p:cNvSpPr txBox="1"/>
          <p:nvPr/>
        </p:nvSpPr>
        <p:spPr>
          <a:xfrm>
            <a:off x="628650" y="2449286"/>
            <a:ext cx="10919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C00000"/>
                </a:solidFill>
                <a:latin typeface="Calibri"/>
                <a:ea typeface="Calibri"/>
                <a:cs typeface="Calibri"/>
                <a:sym typeface="Calibri"/>
              </a:rPr>
              <a:t>nonsense</a:t>
            </a:r>
            <a:endParaRPr sz="1800">
              <a:solidFill>
                <a:schemeClr val="dk1"/>
              </a:solidFill>
              <a:latin typeface="Calibri"/>
              <a:ea typeface="Calibri"/>
              <a:cs typeface="Calibri"/>
              <a:sym typeface="Calibri"/>
            </a:endParaRPr>
          </a:p>
        </p:txBody>
      </p:sp>
      <p:sp>
        <p:nvSpPr>
          <p:cNvPr id="321" name="Google Shape;321;p32"/>
          <p:cNvSpPr txBox="1"/>
          <p:nvPr/>
        </p:nvSpPr>
        <p:spPr>
          <a:xfrm>
            <a:off x="2095040" y="2449286"/>
            <a:ext cx="16599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a cat felled XXX</a:t>
            </a:r>
            <a:endParaRPr sz="1800">
              <a:solidFill>
                <a:schemeClr val="dk1"/>
              </a:solidFill>
              <a:latin typeface="Calibri"/>
              <a:ea typeface="Calibri"/>
              <a:cs typeface="Calibri"/>
              <a:sym typeface="Calibri"/>
            </a:endParaRPr>
          </a:p>
        </p:txBody>
      </p:sp>
      <p:sp>
        <p:nvSpPr>
          <p:cNvPr id="322" name="Google Shape;322;p32"/>
          <p:cNvSpPr txBox="1"/>
          <p:nvPr/>
        </p:nvSpPr>
        <p:spPr>
          <a:xfrm>
            <a:off x="628650" y="3385584"/>
            <a:ext cx="3128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C00000"/>
                </a:solidFill>
                <a:latin typeface="Calibri"/>
                <a:ea typeface="Calibri"/>
                <a:cs typeface="Calibri"/>
                <a:sym typeface="Calibri"/>
              </a:rPr>
              <a:t>synonymous (silent) mutations</a:t>
            </a:r>
            <a:endParaRPr sz="1800">
              <a:solidFill>
                <a:schemeClr val="dk1"/>
              </a:solidFill>
              <a:latin typeface="Calibri"/>
              <a:ea typeface="Calibri"/>
              <a:cs typeface="Calibri"/>
              <a:sym typeface="Calibri"/>
            </a:endParaRPr>
          </a:p>
        </p:txBody>
      </p:sp>
      <p:sp>
        <p:nvSpPr>
          <p:cNvPr id="323" name="Google Shape;323;p32"/>
          <p:cNvSpPr txBox="1"/>
          <p:nvPr/>
        </p:nvSpPr>
        <p:spPr>
          <a:xfrm>
            <a:off x="4148772" y="3385584"/>
            <a:ext cx="27158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a cat felled off the balcony</a:t>
            </a:r>
            <a:endParaRPr sz="1800">
              <a:solidFill>
                <a:schemeClr val="dk1"/>
              </a:solidFill>
              <a:latin typeface="Calibri"/>
              <a:ea typeface="Calibri"/>
              <a:cs typeface="Calibri"/>
              <a:sym typeface="Calibri"/>
            </a:endParaRPr>
          </a:p>
        </p:txBody>
      </p:sp>
      <p:sp>
        <p:nvSpPr>
          <p:cNvPr id="324" name="Google Shape;324;p32"/>
          <p:cNvSpPr txBox="1"/>
          <p:nvPr/>
        </p:nvSpPr>
        <p:spPr>
          <a:xfrm>
            <a:off x="2805587" y="4144181"/>
            <a:ext cx="2672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a cat felledeoffthebalcony</a:t>
            </a:r>
            <a:endParaRPr sz="1800">
              <a:solidFill>
                <a:schemeClr val="dk1"/>
              </a:solidFill>
              <a:latin typeface="Calibri"/>
              <a:ea typeface="Calibri"/>
              <a:cs typeface="Calibri"/>
              <a:sym typeface="Calibri"/>
            </a:endParaRPr>
          </a:p>
        </p:txBody>
      </p:sp>
      <p:sp>
        <p:nvSpPr>
          <p:cNvPr id="325" name="Google Shape;325;p32"/>
          <p:cNvSpPr txBox="1"/>
          <p:nvPr/>
        </p:nvSpPr>
        <p:spPr>
          <a:xfrm>
            <a:off x="628650" y="4137216"/>
            <a:ext cx="21132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C00000"/>
                </a:solidFill>
                <a:latin typeface="Calibri"/>
                <a:ea typeface="Calibri"/>
                <a:cs typeface="Calibri"/>
                <a:sym typeface="Calibri"/>
              </a:rPr>
              <a:t>frameshift mutation</a:t>
            </a:r>
            <a:endParaRPr sz="1800">
              <a:solidFill>
                <a:schemeClr val="dk1"/>
              </a:solidFill>
              <a:latin typeface="Calibri"/>
              <a:ea typeface="Calibri"/>
              <a:cs typeface="Calibri"/>
              <a:sym typeface="Calibri"/>
            </a:endParaRPr>
          </a:p>
        </p:txBody>
      </p:sp>
      <p:sp>
        <p:nvSpPr>
          <p:cNvPr id="326" name="Google Shape;326;p32"/>
          <p:cNvSpPr txBox="1"/>
          <p:nvPr/>
        </p:nvSpPr>
        <p:spPr>
          <a:xfrm>
            <a:off x="5602695" y="4137216"/>
            <a:ext cx="102303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chemeClr val="dk1"/>
                </a:solidFill>
                <a:latin typeface="Calibri"/>
                <a:ea typeface="Calibri"/>
                <a:cs typeface="Calibri"/>
                <a:sym typeface="Calibri"/>
              </a:rPr>
              <a:t>İnsertion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tr-TR" sz="1800">
                <a:solidFill>
                  <a:schemeClr val="dk1"/>
                </a:solidFill>
                <a:latin typeface="Calibri"/>
                <a:ea typeface="Calibri"/>
                <a:cs typeface="Calibri"/>
                <a:sym typeface="Calibri"/>
              </a:rPr>
              <a:t>Deletin</a:t>
            </a:r>
            <a:endParaRPr sz="1800">
              <a:solidFill>
                <a:schemeClr val="dk1"/>
              </a:solidFill>
              <a:latin typeface="Calibri"/>
              <a:ea typeface="Calibri"/>
              <a:cs typeface="Calibri"/>
              <a:sym typeface="Calibri"/>
            </a:endParaRPr>
          </a:p>
        </p:txBody>
      </p:sp>
      <p:sp>
        <p:nvSpPr>
          <p:cNvPr id="327" name="Google Shape;327;p32"/>
          <p:cNvSpPr txBox="1"/>
          <p:nvPr/>
        </p:nvSpPr>
        <p:spPr>
          <a:xfrm>
            <a:off x="2836045" y="4691214"/>
            <a:ext cx="2589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a cat felled ofthebalcony</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33" name="Google Shape;333;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Dynamic mutations </a:t>
            </a:r>
            <a:endParaRPr/>
          </a:p>
        </p:txBody>
      </p:sp>
      <p:sp>
        <p:nvSpPr>
          <p:cNvPr id="339" name="Google Shape;339;p3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tr-TR"/>
              <a:t>Dynamic mutation is caused by the expansion of trinucleotide repeats within the genome </a:t>
            </a:r>
            <a:endParaRPr/>
          </a:p>
          <a:p>
            <a:pPr indent="-228600" lvl="0" marL="228600" rtl="0" algn="l">
              <a:lnSpc>
                <a:spcPct val="90000"/>
              </a:lnSpc>
              <a:spcBef>
                <a:spcPts val="1000"/>
              </a:spcBef>
              <a:spcAft>
                <a:spcPts val="0"/>
              </a:spcAft>
              <a:buClr>
                <a:schemeClr val="dk1"/>
              </a:buClr>
              <a:buSzPct val="100000"/>
              <a:buChar char="•"/>
            </a:pPr>
            <a:r>
              <a:rPr lang="tr-TR"/>
              <a:t>Trinucleotide repeat units lies within or adjacent to a disease-associated gene, there is a tendency for the tract to become progressively larger by expansion at meiosis, it becomes «unstable» by reaching a certain threshold size. </a:t>
            </a:r>
            <a:endParaRPr/>
          </a:p>
          <a:p>
            <a:pPr indent="-228600" lvl="0" marL="228600" rtl="0" algn="l">
              <a:lnSpc>
                <a:spcPct val="90000"/>
              </a:lnSpc>
              <a:spcBef>
                <a:spcPts val="1000"/>
              </a:spcBef>
              <a:spcAft>
                <a:spcPts val="0"/>
              </a:spcAft>
              <a:buClr>
                <a:schemeClr val="dk1"/>
              </a:buClr>
              <a:buSzPct val="100000"/>
              <a:buChar char="•"/>
            </a:pPr>
            <a:r>
              <a:rPr lang="tr-TR"/>
              <a:t>Anticipation – the tendency for the severity of a condition in successive generations </a:t>
            </a:r>
            <a:endParaRPr/>
          </a:p>
          <a:p>
            <a:pPr indent="-228600" lvl="0" marL="228600" rtl="0" algn="l">
              <a:lnSpc>
                <a:spcPct val="90000"/>
              </a:lnSpc>
              <a:spcBef>
                <a:spcPts val="1000"/>
              </a:spcBef>
              <a:spcAft>
                <a:spcPts val="0"/>
              </a:spcAft>
              <a:buClr>
                <a:schemeClr val="dk1"/>
              </a:buClr>
              <a:buSzPct val="100000"/>
              <a:buChar char="•"/>
            </a:pPr>
            <a:r>
              <a:rPr b="1" lang="tr-TR"/>
              <a:t>Huntington’s disease- example of dynamic mutation</a:t>
            </a:r>
            <a:endParaRPr b="1"/>
          </a:p>
          <a:p>
            <a:pPr indent="0" lvl="0" marL="0" rtl="0" algn="l">
              <a:lnSpc>
                <a:spcPct val="90000"/>
              </a:lnSpc>
              <a:spcBef>
                <a:spcPts val="1000"/>
              </a:spcBef>
              <a:spcAft>
                <a:spcPts val="0"/>
              </a:spcAft>
              <a:buClr>
                <a:schemeClr val="dk1"/>
              </a:buClr>
              <a:buSzPct val="100000"/>
              <a:buNone/>
            </a:pPr>
            <a:r>
              <a:rPr b="1" lang="tr-TR"/>
              <a:t> </a:t>
            </a:r>
            <a:r>
              <a:rPr lang="tr-TR"/>
              <a:t>HD is a rare neurodegenerative disorder of the central nervous system characterized by unwanted choreatic movements, behavioral and psychiatric disturbances and dementia. </a:t>
            </a:r>
            <a:endParaRPr/>
          </a:p>
          <a:p>
            <a:pPr indent="0" lvl="0" marL="0" rtl="0" algn="l">
              <a:lnSpc>
                <a:spcPct val="90000"/>
              </a:lnSpc>
              <a:spcBef>
                <a:spcPts val="1000"/>
              </a:spcBef>
              <a:spcAft>
                <a:spcPts val="0"/>
              </a:spcAft>
              <a:buClr>
                <a:schemeClr val="dk1"/>
              </a:buClr>
              <a:buSzPct val="100000"/>
              <a:buNone/>
            </a:pPr>
            <a:r>
              <a:rPr b="1" lang="tr-TR"/>
              <a:t>CAG</a:t>
            </a:r>
            <a:r>
              <a:rPr lang="tr-TR"/>
              <a:t> repeats expansion in </a:t>
            </a:r>
            <a:r>
              <a:rPr i="1" lang="tr-TR"/>
              <a:t>IT15 gene </a:t>
            </a:r>
            <a:r>
              <a:rPr lang="tr-TR"/>
              <a:t>- which adds a string of glutamines (Gln) to the encoded protein called huntingtin</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45" name="Google Shape;345;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6"/>
          <p:cNvSpPr txBox="1"/>
          <p:nvPr>
            <p:ph idx="1" type="body"/>
          </p:nvPr>
        </p:nvSpPr>
        <p:spPr>
          <a:xfrm>
            <a:off x="456000" y="861867"/>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Fragile X syndrome is an example for repeat extension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a:t>Mutations can be grouped according to </a:t>
            </a:r>
            <a:endParaRPr b="1"/>
          </a:p>
        </p:txBody>
      </p:sp>
      <p:sp>
        <p:nvSpPr>
          <p:cNvPr id="356" name="Google Shape;356;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tr-TR" sz="3600"/>
              <a:t>their size, </a:t>
            </a:r>
            <a:endParaRPr sz="3600"/>
          </a:p>
          <a:p>
            <a:pPr indent="-228600" lvl="0" marL="228600" rtl="0" algn="l">
              <a:lnSpc>
                <a:spcPct val="90000"/>
              </a:lnSpc>
              <a:spcBef>
                <a:spcPts val="1000"/>
              </a:spcBef>
              <a:spcAft>
                <a:spcPts val="0"/>
              </a:spcAft>
              <a:buClr>
                <a:schemeClr val="dk1"/>
              </a:buClr>
              <a:buSzPts val="3600"/>
              <a:buChar char="•"/>
            </a:pPr>
            <a:r>
              <a:rPr lang="tr-TR" sz="3600"/>
              <a:t>the cause of occurrence </a:t>
            </a:r>
            <a:endParaRPr sz="3600"/>
          </a:p>
          <a:p>
            <a:pPr indent="-228600" lvl="0" marL="228600" rtl="0" algn="l">
              <a:lnSpc>
                <a:spcPct val="90000"/>
              </a:lnSpc>
              <a:spcBef>
                <a:spcPts val="1000"/>
              </a:spcBef>
              <a:spcAft>
                <a:spcPts val="0"/>
              </a:spcAft>
              <a:buClr>
                <a:srgbClr val="548135"/>
              </a:buClr>
              <a:buSzPts val="3600"/>
              <a:buChar char="•"/>
            </a:pPr>
            <a:r>
              <a:rPr lang="tr-TR" sz="3600">
                <a:solidFill>
                  <a:srgbClr val="548135"/>
                </a:solidFill>
              </a:rPr>
              <a:t>the type of cell in which they occur,</a:t>
            </a:r>
            <a:endParaRPr sz="3600">
              <a:solidFill>
                <a:srgbClr val="7030A0"/>
              </a:solidFill>
            </a:endParaRPr>
          </a:p>
          <a:p>
            <a:pPr indent="-228600" lvl="0" marL="228600" rtl="0" algn="l">
              <a:lnSpc>
                <a:spcPct val="90000"/>
              </a:lnSpc>
              <a:spcBef>
                <a:spcPts val="1000"/>
              </a:spcBef>
              <a:spcAft>
                <a:spcPts val="0"/>
              </a:spcAft>
              <a:buClr>
                <a:srgbClr val="7030A0"/>
              </a:buClr>
              <a:buSzPts val="3600"/>
              <a:buChar char="•"/>
            </a:pPr>
            <a:r>
              <a:rPr lang="tr-TR" sz="3600" u="sng">
                <a:solidFill>
                  <a:srgbClr val="7030A0"/>
                </a:solidFill>
              </a:rPr>
              <a:t>phenotypic effects. </a:t>
            </a:r>
            <a:endParaRPr sz="3600" u="sng">
              <a:solidFill>
                <a:srgbClr val="7030A0"/>
              </a:solidFill>
            </a:endParaRPr>
          </a:p>
          <a:p>
            <a:pPr indent="0" lvl="0" marL="228600" rtl="0" algn="l">
              <a:lnSpc>
                <a:spcPct val="90000"/>
              </a:lnSpc>
              <a:spcBef>
                <a:spcPts val="1000"/>
              </a:spcBef>
              <a:spcAft>
                <a:spcPts val="0"/>
              </a:spcAft>
              <a:buClr>
                <a:schemeClr val="dk1"/>
              </a:buClr>
              <a:buSzPts val="3600"/>
              <a:buNone/>
            </a:pPr>
            <a:r>
              <a:t/>
            </a:r>
            <a:endParaRPr sz="3600">
              <a:solidFill>
                <a:srgbClr val="54813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8"/>
          <p:cNvSpPr txBox="1"/>
          <p:nvPr>
            <p:ph idx="1" type="body"/>
          </p:nvPr>
        </p:nvSpPr>
        <p:spPr>
          <a:xfrm>
            <a:off x="597477" y="1941022"/>
            <a:ext cx="8218170" cy="416623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790"/>
              <a:buNone/>
            </a:pPr>
            <a:r>
              <a:rPr b="1" i="1" lang="tr-TR" sz="2790"/>
              <a:t>Loss of function mutations: </a:t>
            </a:r>
            <a:r>
              <a:rPr i="1" lang="tr-TR" sz="2790"/>
              <a:t>Such mutations cause protein to be partially (hypomorph) or totally (amorph) </a:t>
            </a:r>
            <a:r>
              <a:rPr b="1" i="1" lang="tr-TR" sz="2790"/>
              <a:t>loss of function.</a:t>
            </a:r>
            <a:r>
              <a:rPr b="1" i="1" lang="tr-TR">
                <a:solidFill>
                  <a:srgbClr val="000000"/>
                </a:solidFill>
              </a:rPr>
              <a:t> </a:t>
            </a:r>
            <a:endParaRPr/>
          </a:p>
          <a:p>
            <a:pPr indent="-228600" lvl="0" marL="228600" rtl="0" algn="l">
              <a:lnSpc>
                <a:spcPct val="90000"/>
              </a:lnSpc>
              <a:spcBef>
                <a:spcPts val="1000"/>
              </a:spcBef>
              <a:spcAft>
                <a:spcPts val="0"/>
              </a:spcAft>
              <a:buClr>
                <a:srgbClr val="000000"/>
              </a:buClr>
              <a:buSzPts val="2800"/>
              <a:buNone/>
            </a:pPr>
            <a:r>
              <a:rPr b="1" i="1" lang="tr-TR">
                <a:solidFill>
                  <a:srgbClr val="000000"/>
                </a:solidFill>
              </a:rPr>
              <a:t>Gain of Function mutations: </a:t>
            </a:r>
            <a:r>
              <a:rPr i="1" lang="tr-TR">
                <a:solidFill>
                  <a:srgbClr val="000000"/>
                </a:solidFill>
              </a:rPr>
              <a:t>Due to such mutations, the gene product acquires a new, hypermorphic function.</a:t>
            </a:r>
            <a:endParaRPr>
              <a:solidFill>
                <a:srgbClr val="000000"/>
              </a:solidFill>
            </a:endParaRPr>
          </a:p>
          <a:p>
            <a:pPr indent="-228600" lvl="0" marL="228600" rtl="0" algn="l">
              <a:lnSpc>
                <a:spcPct val="90000"/>
              </a:lnSpc>
              <a:spcBef>
                <a:spcPts val="1000"/>
              </a:spcBef>
              <a:spcAft>
                <a:spcPts val="0"/>
              </a:spcAft>
              <a:buClr>
                <a:schemeClr val="dk1"/>
              </a:buClr>
              <a:buSzPts val="2790"/>
              <a:buFont typeface="Calibri"/>
              <a:buNone/>
            </a:pPr>
            <a:r>
              <a:t/>
            </a:r>
            <a:endParaRPr sz="2790"/>
          </a:p>
        </p:txBody>
      </p:sp>
      <p:sp>
        <p:nvSpPr>
          <p:cNvPr id="363" name="Google Shape;363;p38"/>
          <p:cNvSpPr/>
          <p:nvPr/>
        </p:nvSpPr>
        <p:spPr>
          <a:xfrm>
            <a:off x="597477" y="500240"/>
            <a:ext cx="6106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7030A0"/>
                </a:solidFill>
                <a:latin typeface="Calibri"/>
                <a:ea typeface="Calibri"/>
                <a:cs typeface="Calibri"/>
                <a:sym typeface="Calibri"/>
              </a:rPr>
              <a:t>According to phenotypic effects</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8" name="Shape 368"/>
        <p:cNvGrpSpPr/>
        <p:nvPr/>
      </p:nvGrpSpPr>
      <p:grpSpPr>
        <a:xfrm>
          <a:off x="0" y="0"/>
          <a:ext cx="0" cy="0"/>
          <a:chOff x="0" y="0"/>
          <a:chExt cx="0" cy="0"/>
        </a:xfrm>
      </p:grpSpPr>
      <p:sp>
        <p:nvSpPr>
          <p:cNvPr id="369" name="Google Shape;369;p39"/>
          <p:cNvSpPr/>
          <p:nvPr/>
        </p:nvSpPr>
        <p:spPr>
          <a:xfrm>
            <a:off x="1143"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39"/>
          <p:cNvSpPr/>
          <p:nvPr/>
        </p:nvSpPr>
        <p:spPr>
          <a:xfrm>
            <a:off x="4537953" y="0"/>
            <a:ext cx="4606047"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39"/>
          <p:cNvSpPr/>
          <p:nvPr/>
        </p:nvSpPr>
        <p:spPr>
          <a:xfrm>
            <a:off x="4537953" y="0"/>
            <a:ext cx="323928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39"/>
          <p:cNvSpPr txBox="1"/>
          <p:nvPr/>
        </p:nvSpPr>
        <p:spPr>
          <a:xfrm>
            <a:off x="4874268" y="640263"/>
            <a:ext cx="3836129" cy="134497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tr-TR" sz="3500">
                <a:solidFill>
                  <a:schemeClr val="lt1"/>
                </a:solidFill>
                <a:latin typeface="Calibri"/>
                <a:ea typeface="Calibri"/>
                <a:cs typeface="Calibri"/>
                <a:sym typeface="Calibri"/>
              </a:rPr>
              <a:t>Lavender foal syndrome</a:t>
            </a:r>
            <a:endParaRPr/>
          </a:p>
        </p:txBody>
      </p:sp>
      <p:pic>
        <p:nvPicPr>
          <p:cNvPr descr="Text&#10;&#10;Description automatically generated" id="373" name="Google Shape;373;p39"/>
          <p:cNvPicPr preferRelativeResize="0"/>
          <p:nvPr/>
        </p:nvPicPr>
        <p:blipFill rotWithShape="1">
          <a:blip r:embed="rId3">
            <a:alphaModFix/>
          </a:blip>
          <a:srcRect b="0" l="0" r="0" t="0"/>
          <a:stretch/>
        </p:blipFill>
        <p:spPr>
          <a:xfrm>
            <a:off x="361188" y="1217856"/>
            <a:ext cx="3807838" cy="1304184"/>
          </a:xfrm>
          <a:prstGeom prst="rect">
            <a:avLst/>
          </a:prstGeom>
          <a:noFill/>
          <a:ln>
            <a:noFill/>
          </a:ln>
        </p:spPr>
      </p:pic>
      <p:sp>
        <p:nvSpPr>
          <p:cNvPr id="374" name="Google Shape;374;p39"/>
          <p:cNvSpPr txBox="1"/>
          <p:nvPr>
            <p:ph idx="1" type="body"/>
          </p:nvPr>
        </p:nvSpPr>
        <p:spPr>
          <a:xfrm>
            <a:off x="4873964" y="2121763"/>
            <a:ext cx="3846580" cy="377301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700"/>
              <a:buChar char="•"/>
            </a:pPr>
            <a:r>
              <a:rPr b="1" lang="tr-TR" sz="1700"/>
              <a:t>Lethal</a:t>
            </a:r>
            <a:r>
              <a:rPr b="1" i="1" lang="tr-TR" sz="1700"/>
              <a:t> </a:t>
            </a:r>
            <a:r>
              <a:rPr b="1" lang="tr-TR" sz="1700"/>
              <a:t>Types of mutations </a:t>
            </a:r>
            <a:r>
              <a:rPr lang="tr-TR" sz="1700"/>
              <a:t>seen in genes with vital functions. </a:t>
            </a:r>
            <a:endParaRPr/>
          </a:p>
          <a:p>
            <a:pPr indent="0" lvl="0" marL="0" rtl="0" algn="l">
              <a:lnSpc>
                <a:spcPct val="90000"/>
              </a:lnSpc>
              <a:spcBef>
                <a:spcPts val="1000"/>
              </a:spcBef>
              <a:spcAft>
                <a:spcPts val="0"/>
              </a:spcAft>
              <a:buClr>
                <a:schemeClr val="lt1"/>
              </a:buClr>
              <a:buSzPts val="1700"/>
              <a:buChar char="•"/>
            </a:pPr>
            <a:r>
              <a:rPr lang="tr-TR" sz="1700"/>
              <a:t>	In a mutation that is associated with a functional protein, if the mutant protein unable to tolerate the lack of expression, this situation is resulted in the death of the organism  and the mutation is termed "LETHAL" mutation.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idx="1" type="body"/>
          </p:nvPr>
        </p:nvSpPr>
        <p:spPr>
          <a:xfrm>
            <a:off x="628650" y="1027907"/>
            <a:ext cx="7886700" cy="488452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Mutation is a permanent change in the DNA sequence that makes up a gene. </a:t>
            </a:r>
            <a:endParaRPr/>
          </a:p>
          <a:p>
            <a:pPr indent="-228600" lvl="0" marL="228600" rtl="0" algn="l">
              <a:lnSpc>
                <a:spcPct val="90000"/>
              </a:lnSpc>
              <a:spcBef>
                <a:spcPts val="1000"/>
              </a:spcBef>
              <a:spcAft>
                <a:spcPts val="0"/>
              </a:spcAft>
              <a:buClr>
                <a:schemeClr val="dk1"/>
              </a:buClr>
              <a:buSzPts val="2800"/>
              <a:buChar char="•"/>
            </a:pPr>
            <a:r>
              <a:rPr lang="tr-TR"/>
              <a:t>Mutations range in size from one DNA base to a whole chromosome change. </a:t>
            </a:r>
            <a:endParaRPr/>
          </a:p>
          <a:p>
            <a:pPr indent="0" lvl="0" marL="0" rtl="0" algn="l">
              <a:lnSpc>
                <a:spcPct val="90000"/>
              </a:lnSpc>
              <a:spcBef>
                <a:spcPts val="1000"/>
              </a:spcBef>
              <a:spcAft>
                <a:spcPts val="0"/>
              </a:spcAft>
              <a:buClr>
                <a:schemeClr val="dk1"/>
              </a:buClr>
              <a:buSzPts val="2800"/>
              <a:buNone/>
            </a:pPr>
            <a:r>
              <a:rPr lang="tr-TR"/>
              <a:t>Gene mutations </a:t>
            </a:r>
            <a:r>
              <a:rPr b="1" lang="tr-TR" u="sng"/>
              <a:t>occur in two ways</a:t>
            </a:r>
            <a:r>
              <a:rPr lang="tr-TR"/>
              <a:t>:</a:t>
            </a:r>
            <a:endParaRPr/>
          </a:p>
          <a:p>
            <a:pPr indent="-228600" lvl="0" marL="228600" rtl="0" algn="l">
              <a:lnSpc>
                <a:spcPct val="90000"/>
              </a:lnSpc>
              <a:spcBef>
                <a:spcPts val="1000"/>
              </a:spcBef>
              <a:spcAft>
                <a:spcPts val="0"/>
              </a:spcAft>
              <a:buClr>
                <a:schemeClr val="dk1"/>
              </a:buClr>
              <a:buSzPts val="2800"/>
              <a:buFont typeface="Noto Sans Symbols"/>
              <a:buChar char="⮚"/>
            </a:pPr>
            <a:r>
              <a:rPr lang="tr-TR"/>
              <a:t> they can be </a:t>
            </a:r>
            <a:r>
              <a:rPr lang="tr-TR" u="sng"/>
              <a:t>inherited from a parent </a:t>
            </a:r>
            <a:r>
              <a:rPr lang="tr-TR"/>
              <a:t>( hereditary mutations or germline mutations) or </a:t>
            </a:r>
            <a:endParaRPr/>
          </a:p>
          <a:p>
            <a:pPr indent="-228600" lvl="0" marL="228600" rtl="0" algn="l">
              <a:lnSpc>
                <a:spcPct val="90000"/>
              </a:lnSpc>
              <a:spcBef>
                <a:spcPts val="1000"/>
              </a:spcBef>
              <a:spcAft>
                <a:spcPts val="0"/>
              </a:spcAft>
              <a:buClr>
                <a:schemeClr val="dk1"/>
              </a:buClr>
              <a:buSzPts val="2800"/>
              <a:buFont typeface="Noto Sans Symbols"/>
              <a:buChar char="⮚"/>
            </a:pPr>
            <a:r>
              <a:rPr lang="tr-TR"/>
              <a:t>acquired during a person’s lifetime and </a:t>
            </a:r>
            <a:r>
              <a:rPr lang="tr-TR" u="sng"/>
              <a:t>occur in the DNA of individual cells</a:t>
            </a:r>
            <a:r>
              <a:rPr lang="tr-TR"/>
              <a:t> (acquired or sporadic mutations).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8" name="Shape 378"/>
        <p:cNvGrpSpPr/>
        <p:nvPr/>
      </p:nvGrpSpPr>
      <p:grpSpPr>
        <a:xfrm>
          <a:off x="0" y="0"/>
          <a:ext cx="0" cy="0"/>
          <a:chOff x="0" y="0"/>
          <a:chExt cx="0" cy="0"/>
        </a:xfrm>
      </p:grpSpPr>
      <p:sp>
        <p:nvSpPr>
          <p:cNvPr id="379" name="Google Shape;379;p40"/>
          <p:cNvSpPr/>
          <p:nvPr/>
        </p:nvSpPr>
        <p:spPr>
          <a:xfrm>
            <a:off x="1143"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40"/>
          <p:cNvSpPr/>
          <p:nvPr/>
        </p:nvSpPr>
        <p:spPr>
          <a:xfrm>
            <a:off x="4537953" y="0"/>
            <a:ext cx="4606047"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40"/>
          <p:cNvSpPr/>
          <p:nvPr/>
        </p:nvSpPr>
        <p:spPr>
          <a:xfrm>
            <a:off x="4537953" y="0"/>
            <a:ext cx="323928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40"/>
          <p:cNvSpPr txBox="1"/>
          <p:nvPr>
            <p:ph type="title"/>
          </p:nvPr>
        </p:nvSpPr>
        <p:spPr>
          <a:xfrm>
            <a:off x="4874268" y="640263"/>
            <a:ext cx="3836129" cy="1344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500"/>
              <a:buFont typeface="Calibri"/>
              <a:buNone/>
            </a:pPr>
            <a:r>
              <a:t/>
            </a:r>
            <a:endParaRPr sz="3500"/>
          </a:p>
        </p:txBody>
      </p:sp>
      <p:pic>
        <p:nvPicPr>
          <p:cNvPr descr="Text&#10;&#10;Description automatically generated" id="383" name="Google Shape;383;p40"/>
          <p:cNvPicPr preferRelativeResize="0"/>
          <p:nvPr>
            <p:ph idx="1" type="body"/>
          </p:nvPr>
        </p:nvPicPr>
        <p:blipFill rotWithShape="1">
          <a:blip r:embed="rId3">
            <a:alphaModFix/>
          </a:blip>
          <a:srcRect b="0" l="0" r="0" t="0"/>
          <a:stretch/>
        </p:blipFill>
        <p:spPr>
          <a:xfrm>
            <a:off x="361188" y="1217856"/>
            <a:ext cx="3807838" cy="1304184"/>
          </a:xfrm>
          <a:prstGeom prst="rect">
            <a:avLst/>
          </a:prstGeom>
          <a:noFill/>
          <a:ln>
            <a:noFill/>
          </a:ln>
        </p:spPr>
      </p:pic>
      <p:sp>
        <p:nvSpPr>
          <p:cNvPr id="384" name="Google Shape;384;p40"/>
          <p:cNvSpPr/>
          <p:nvPr/>
        </p:nvSpPr>
        <p:spPr>
          <a:xfrm>
            <a:off x="4873964" y="2121763"/>
            <a:ext cx="3846580" cy="377301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700"/>
              <a:buFont typeface="Arial"/>
              <a:buChar char="•"/>
            </a:pPr>
            <a:r>
              <a:rPr b="1" i="1" lang="tr-TR" sz="1700">
                <a:solidFill>
                  <a:schemeClr val="lt1"/>
                </a:solidFill>
                <a:latin typeface="Calibri"/>
                <a:ea typeface="Calibri"/>
                <a:cs typeface="Calibri"/>
                <a:sym typeface="Calibri"/>
              </a:rPr>
              <a:t>Gain of Function mutations: </a:t>
            </a:r>
            <a:r>
              <a:rPr i="1" lang="tr-TR" sz="1700">
                <a:solidFill>
                  <a:schemeClr val="lt1"/>
                </a:solidFill>
                <a:latin typeface="Calibri"/>
                <a:ea typeface="Calibri"/>
                <a:cs typeface="Calibri"/>
                <a:sym typeface="Calibri"/>
              </a:rPr>
              <a:t>PSSM-I disease in Throughbred  horses is a gain of function </a:t>
            </a:r>
            <a:endParaRPr/>
          </a:p>
          <a:p>
            <a:pPr indent="0" lvl="0" marL="0" marR="0" rtl="0" algn="l">
              <a:lnSpc>
                <a:spcPct val="90000"/>
              </a:lnSpc>
              <a:spcBef>
                <a:spcPts val="600"/>
              </a:spcBef>
              <a:spcAft>
                <a:spcPts val="0"/>
              </a:spcAft>
              <a:buClr>
                <a:schemeClr val="lt1"/>
              </a:buClr>
              <a:buSzPts val="1700"/>
              <a:buFont typeface="Arial"/>
              <a:buChar char="•"/>
            </a:pPr>
            <a:r>
              <a:rPr i="1" lang="tr-TR" sz="1700">
                <a:solidFill>
                  <a:schemeClr val="lt1"/>
                </a:solidFill>
                <a:latin typeface="Calibri"/>
                <a:ea typeface="Calibri"/>
                <a:cs typeface="Calibri"/>
                <a:sym typeface="Calibri"/>
              </a:rPr>
              <a:t>mutation. The enzyme responsible for glycogen storage work faster than normal. </a:t>
            </a:r>
            <a:endParaRPr/>
          </a:p>
          <a:p>
            <a:pPr indent="0" lvl="0" marL="0" marR="0" rtl="0" algn="l">
              <a:lnSpc>
                <a:spcPct val="90000"/>
              </a:lnSpc>
              <a:spcBef>
                <a:spcPts val="600"/>
              </a:spcBef>
              <a:spcAft>
                <a:spcPts val="0"/>
              </a:spcAft>
              <a:buClr>
                <a:schemeClr val="lt1"/>
              </a:buClr>
              <a:buSzPts val="1700"/>
              <a:buFont typeface="Arial"/>
              <a:buChar char="•"/>
            </a:pPr>
            <a:r>
              <a:rPr i="1" lang="tr-TR" sz="1700">
                <a:solidFill>
                  <a:schemeClr val="lt1"/>
                </a:solidFill>
                <a:latin typeface="Calibri"/>
                <a:ea typeface="Calibri"/>
                <a:cs typeface="Calibri"/>
                <a:sym typeface="Calibri"/>
              </a:rPr>
              <a:t>this results with abnormal glycogen in the muscle. </a:t>
            </a:r>
            <a:endParaRPr sz="17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1"/>
          <p:cNvSpPr txBox="1"/>
          <p:nvPr/>
        </p:nvSpPr>
        <p:spPr>
          <a:xfrm>
            <a:off x="2119745" y="4100945"/>
            <a:ext cx="522707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4000">
                <a:solidFill>
                  <a:schemeClr val="dk1"/>
                </a:solidFill>
                <a:latin typeface="Calibri"/>
                <a:ea typeface="Calibri"/>
                <a:cs typeface="Calibri"/>
                <a:sym typeface="Calibri"/>
              </a:rPr>
              <a:t>What is your diagnosis?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2"/>
          <p:cNvSpPr txBox="1"/>
          <p:nvPr>
            <p:ph type="title"/>
          </p:nvPr>
        </p:nvSpPr>
        <p:spPr>
          <a:xfrm>
            <a:off x="628650" y="1162843"/>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Model Animal Cat; Investigation of Genetic Substructure of Radial Aplasia / Hypoplasia Malformation with Whole Genomic Sequence </a:t>
            </a:r>
            <a:br>
              <a:rPr lang="tr-TR"/>
            </a:br>
            <a:endParaRPr/>
          </a:p>
        </p:txBody>
      </p:sp>
      <p:sp>
        <p:nvSpPr>
          <p:cNvPr id="395" name="Google Shape;395;p42"/>
          <p:cNvSpPr txBox="1"/>
          <p:nvPr>
            <p:ph idx="1" type="body"/>
          </p:nvPr>
        </p:nvSpPr>
        <p:spPr>
          <a:xfrm>
            <a:off x="628650" y="2992583"/>
            <a:ext cx="7886700" cy="318438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96" name="Google Shape;396;p42"/>
          <p:cNvPicPr preferRelativeResize="0"/>
          <p:nvPr/>
        </p:nvPicPr>
        <p:blipFill rotWithShape="1">
          <a:blip r:embed="rId3">
            <a:alphaModFix/>
          </a:blip>
          <a:srcRect b="0" l="0" r="0" t="0"/>
          <a:stretch/>
        </p:blipFill>
        <p:spPr>
          <a:xfrm>
            <a:off x="628650" y="2768636"/>
            <a:ext cx="7503969" cy="363227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3"/>
          <p:cNvSpPr txBox="1"/>
          <p:nvPr>
            <p:ph type="title"/>
          </p:nvPr>
        </p:nvSpPr>
        <p:spPr>
          <a:xfrm>
            <a:off x="628650" y="22444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a:t>Genetic variation </a:t>
            </a:r>
            <a:endParaRPr/>
          </a:p>
        </p:txBody>
      </p:sp>
      <p:sp>
        <p:nvSpPr>
          <p:cNvPr id="402" name="Google Shape;402;p43"/>
          <p:cNvSpPr txBox="1"/>
          <p:nvPr>
            <p:ph idx="1" type="body"/>
          </p:nvPr>
        </p:nvSpPr>
        <p:spPr>
          <a:xfrm>
            <a:off x="628649" y="1465140"/>
            <a:ext cx="833437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All individuals are 99.9 percent the same genetically. </a:t>
            </a:r>
            <a:endParaRPr/>
          </a:p>
        </p:txBody>
      </p:sp>
      <p:sp>
        <p:nvSpPr>
          <p:cNvPr id="403" name="Google Shape;403;p43"/>
          <p:cNvSpPr/>
          <p:nvPr/>
        </p:nvSpPr>
        <p:spPr>
          <a:xfrm>
            <a:off x="552450" y="4254440"/>
            <a:ext cx="7372350" cy="2031325"/>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000000"/>
              </a:buClr>
              <a:buSzPts val="2800"/>
              <a:buFont typeface="Arial"/>
              <a:buChar char="•"/>
            </a:pPr>
            <a:r>
              <a:rPr lang="tr-TR" sz="2800">
                <a:solidFill>
                  <a:srgbClr val="000000"/>
                </a:solidFill>
                <a:latin typeface="Calibri"/>
                <a:ea typeface="Calibri"/>
                <a:cs typeface="Calibri"/>
                <a:sym typeface="Calibri"/>
              </a:rPr>
              <a:t>The differences in the sequence of DNA among individuals, or genetic variation, explain some of the differences among people such as physical traits and higher or lower risk for certain diseases. </a:t>
            </a:r>
            <a:endParaRPr sz="280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09" name="Google Shape;409;p44"/>
          <p:cNvSpPr txBox="1"/>
          <p:nvPr>
            <p:ph idx="1" type="body"/>
          </p:nvPr>
        </p:nvSpPr>
        <p:spPr>
          <a:xfrm>
            <a:off x="628650" y="1454150"/>
            <a:ext cx="7886700" cy="4351338"/>
          </a:xfrm>
          <a:prstGeom prst="rect">
            <a:avLst/>
          </a:prstGeom>
          <a:noFill/>
          <a:ln>
            <a:noFill/>
          </a:ln>
        </p:spPr>
        <p:txBody>
          <a:bodyPr anchorCtr="0" anchor="t" bIns="45700" lIns="91425" spcFirstLastPara="1" rIns="91425" wrap="square" tIns="45700">
            <a:normAutofit fontScale="92500" lnSpcReduction="10000"/>
          </a:bodyPr>
          <a:lstStyle/>
          <a:p>
            <a:pPr indent="-64135" lvl="0" marL="228600" rtl="0" algn="l">
              <a:lnSpc>
                <a:spcPct val="90000"/>
              </a:lnSpc>
              <a:spcBef>
                <a:spcPts val="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tr-TR"/>
              <a:t>Mutations and polymorphisms are forms of genetic variation. While mutations are generally associated with disease and are relatively rare, polymorphisms are more frequent, and their clinical significance is not as straightforward. </a:t>
            </a:r>
            <a:r>
              <a:rPr b="1" lang="tr-TR"/>
              <a:t>Single nucleotide polymorphisms (SNPs, pronounced “snips</a:t>
            </a:r>
            <a:r>
              <a:rPr lang="tr-TR"/>
              <a:t>”) are DNA sequence variations that occur when a single nucleotide is altered. </a:t>
            </a:r>
            <a:endParaRPr/>
          </a:p>
          <a:p>
            <a:pPr indent="-228600" lvl="0" marL="228600" rtl="0" algn="l">
              <a:lnSpc>
                <a:spcPct val="90000"/>
              </a:lnSpc>
              <a:spcBef>
                <a:spcPts val="1000"/>
              </a:spcBef>
              <a:spcAft>
                <a:spcPts val="0"/>
              </a:spcAft>
              <a:buClr>
                <a:schemeClr val="dk1"/>
              </a:buClr>
              <a:buSzPct val="100000"/>
              <a:buChar char="•"/>
            </a:pPr>
            <a:r>
              <a:rPr lang="tr-TR"/>
              <a:t>SNPs occur every 100 to 300 bases along the 3 billion-base human genome. A single individual may carry millions of SNPs.</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a:t>Mutations can be grouped according to </a:t>
            </a:r>
            <a:endParaRPr b="1"/>
          </a:p>
        </p:txBody>
      </p:sp>
      <p:sp>
        <p:nvSpPr>
          <p:cNvPr id="135" name="Google Shape;135;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3600"/>
              <a:buChar char="•"/>
            </a:pPr>
            <a:r>
              <a:rPr lang="tr-TR" sz="3600">
                <a:solidFill>
                  <a:srgbClr val="0070C0"/>
                </a:solidFill>
              </a:rPr>
              <a:t>their sizes, </a:t>
            </a:r>
            <a:endParaRPr/>
          </a:p>
          <a:p>
            <a:pPr indent="-228600" lvl="0" marL="228600" rtl="0" algn="l">
              <a:lnSpc>
                <a:spcPct val="90000"/>
              </a:lnSpc>
              <a:spcBef>
                <a:spcPts val="1000"/>
              </a:spcBef>
              <a:spcAft>
                <a:spcPts val="0"/>
              </a:spcAft>
              <a:buClr>
                <a:srgbClr val="7030A0"/>
              </a:buClr>
              <a:buSzPts val="3600"/>
              <a:buChar char="•"/>
            </a:pPr>
            <a:r>
              <a:rPr lang="tr-TR" sz="3600">
                <a:solidFill>
                  <a:srgbClr val="7030A0"/>
                </a:solidFill>
              </a:rPr>
              <a:t>phenotypic effects, </a:t>
            </a:r>
            <a:endParaRPr/>
          </a:p>
          <a:p>
            <a:pPr indent="-228600" lvl="0" marL="228600" rtl="0" algn="l">
              <a:lnSpc>
                <a:spcPct val="90000"/>
              </a:lnSpc>
              <a:spcBef>
                <a:spcPts val="1000"/>
              </a:spcBef>
              <a:spcAft>
                <a:spcPts val="0"/>
              </a:spcAft>
              <a:buClr>
                <a:srgbClr val="C00000"/>
              </a:buClr>
              <a:buSzPts val="3600"/>
              <a:buChar char="•"/>
            </a:pPr>
            <a:r>
              <a:rPr lang="tr-TR" sz="3600">
                <a:solidFill>
                  <a:srgbClr val="C00000"/>
                </a:solidFill>
              </a:rPr>
              <a:t>the cause of occurrence </a:t>
            </a:r>
            <a:endParaRPr/>
          </a:p>
          <a:p>
            <a:pPr indent="-228600" lvl="0" marL="228600" rtl="0" algn="l">
              <a:lnSpc>
                <a:spcPct val="90000"/>
              </a:lnSpc>
              <a:spcBef>
                <a:spcPts val="1000"/>
              </a:spcBef>
              <a:spcAft>
                <a:spcPts val="0"/>
              </a:spcAft>
              <a:buClr>
                <a:srgbClr val="548135"/>
              </a:buClr>
              <a:buSzPts val="3600"/>
              <a:buChar char="•"/>
            </a:pPr>
            <a:r>
              <a:rPr lang="tr-TR" sz="3600">
                <a:solidFill>
                  <a:srgbClr val="548135"/>
                </a:solidFill>
              </a:rPr>
              <a:t>the type of cell in which they occur.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628650" y="64568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400"/>
              <a:buFont typeface="Calibri"/>
              <a:buNone/>
            </a:pPr>
            <a:r>
              <a:rPr b="1" lang="tr-TR">
                <a:solidFill>
                  <a:srgbClr val="C00000"/>
                </a:solidFill>
              </a:rPr>
              <a:t>Mutations by size</a:t>
            </a:r>
            <a:br>
              <a:rPr lang="tr-TR"/>
            </a:br>
            <a:endParaRPr/>
          </a:p>
        </p:txBody>
      </p:sp>
      <p:sp>
        <p:nvSpPr>
          <p:cNvPr id="142" name="Google Shape;142;p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tr-TR"/>
              <a:t>Microscopic (</a:t>
            </a:r>
            <a:r>
              <a:rPr lang="tr-TR"/>
              <a:t>macro mutations</a:t>
            </a:r>
            <a:r>
              <a:rPr b="1" lang="tr-TR"/>
              <a:t>, </a:t>
            </a:r>
            <a:r>
              <a:rPr b="1" lang="tr-TR" u="sng"/>
              <a:t>chromosomal</a:t>
            </a:r>
            <a:r>
              <a:rPr b="1" lang="tr-TR"/>
              <a:t> abnormalities</a:t>
            </a:r>
            <a:r>
              <a:rPr lang="tr-TR"/>
              <a:t>) –it varies from 2000 kb to larger</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b="1" lang="tr-TR"/>
              <a:t>Submicroscopic</a:t>
            </a:r>
            <a:r>
              <a:rPr lang="tr-TR"/>
              <a:t> (micro mutations, </a:t>
            </a:r>
            <a:r>
              <a:rPr b="1" lang="tr-TR" u="sng"/>
              <a:t>gene</a:t>
            </a:r>
            <a:r>
              <a:rPr lang="tr-TR"/>
              <a:t> mutations)</a:t>
            </a:r>
            <a:endParaRPr/>
          </a:p>
          <a:p>
            <a:pPr indent="0" lvl="0" marL="0" rtl="0" algn="l">
              <a:lnSpc>
                <a:spcPct val="90000"/>
              </a:lnSpc>
              <a:spcBef>
                <a:spcPts val="1000"/>
              </a:spcBef>
              <a:spcAft>
                <a:spcPts val="0"/>
              </a:spcAft>
              <a:buClr>
                <a:schemeClr val="dk1"/>
              </a:buClr>
              <a:buSzPts val="2800"/>
              <a:buNone/>
            </a:pPr>
            <a:r>
              <a:rPr lang="tr-TR"/>
              <a:t>       - </a:t>
            </a:r>
            <a:r>
              <a:rPr b="1" lang="tr-TR"/>
              <a:t>a single base</a:t>
            </a:r>
            <a:r>
              <a:rPr lang="tr-TR"/>
              <a:t> or</a:t>
            </a:r>
            <a:endParaRPr/>
          </a:p>
          <a:p>
            <a:pPr indent="0" lvl="0" marL="0" rtl="0" algn="l">
              <a:lnSpc>
                <a:spcPct val="90000"/>
              </a:lnSpc>
              <a:spcBef>
                <a:spcPts val="1000"/>
              </a:spcBef>
              <a:spcAft>
                <a:spcPts val="0"/>
              </a:spcAft>
              <a:buClr>
                <a:schemeClr val="dk1"/>
              </a:buClr>
              <a:buSzPts val="2800"/>
              <a:buNone/>
            </a:pPr>
            <a:r>
              <a:rPr lang="tr-TR"/>
              <a:t>      - mutations that are t</a:t>
            </a:r>
            <a:r>
              <a:rPr lang="tr-TR" u="sng"/>
              <a:t>oo small not to be evaluated at the microscope level</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736600" y="87709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a:t>Chromosome abnormalities </a:t>
            </a:r>
            <a:br>
              <a:rPr b="1" lang="tr-TR"/>
            </a:br>
            <a:endParaRPr b="1"/>
          </a:p>
        </p:txBody>
      </p:sp>
      <p:sp>
        <p:nvSpPr>
          <p:cNvPr id="149" name="Google Shape;149;p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There are usually two sets of haploid chromosomes in diploid organisms, but in some cases they can change for reasons such as changes in chromosome number, fragment deletion, addition or repetition, interchromosomal fragmentation. </a:t>
            </a:r>
            <a:endParaRPr/>
          </a:p>
          <a:p>
            <a:pPr indent="-228600" lvl="0" marL="228600" rtl="0" algn="l">
              <a:lnSpc>
                <a:spcPct val="90000"/>
              </a:lnSpc>
              <a:spcBef>
                <a:spcPts val="1000"/>
              </a:spcBef>
              <a:spcAft>
                <a:spcPts val="0"/>
              </a:spcAft>
              <a:buClr>
                <a:schemeClr val="dk1"/>
              </a:buClr>
              <a:buSzPts val="2800"/>
              <a:buChar char="•"/>
            </a:pPr>
            <a:r>
              <a:rPr lang="tr-TR"/>
              <a:t>Changes are </a:t>
            </a:r>
            <a:r>
              <a:rPr lang="tr-TR" u="sng"/>
              <a:t>visible in a light microsope  </a:t>
            </a:r>
            <a:endParaRPr u="sng"/>
          </a:p>
          <a:p>
            <a:pPr indent="-228600" lvl="0" marL="228600" rtl="0" algn="l">
              <a:lnSpc>
                <a:spcPct val="90000"/>
              </a:lnSpc>
              <a:spcBef>
                <a:spcPts val="1000"/>
              </a:spcBef>
              <a:spcAft>
                <a:spcPts val="0"/>
              </a:spcAft>
              <a:buClr>
                <a:schemeClr val="dk1"/>
              </a:buClr>
              <a:buSzPts val="2800"/>
              <a:buChar char="•"/>
            </a:pPr>
            <a:r>
              <a:rPr lang="tr-TR"/>
              <a:t>Chromosomal abnormalities are identified in approximately 0.6% of liveborn infants </a:t>
            </a:r>
            <a:endParaRPr/>
          </a:p>
          <a:p>
            <a:pPr indent="-228600" lvl="0" marL="228600" rtl="0" algn="l">
              <a:lnSpc>
                <a:spcPct val="90000"/>
              </a:lnSpc>
              <a:spcBef>
                <a:spcPts val="1000"/>
              </a:spcBef>
              <a:spcAft>
                <a:spcPts val="0"/>
              </a:spcAft>
              <a:buClr>
                <a:schemeClr val="dk1"/>
              </a:buClr>
              <a:buSzPts val="2800"/>
              <a:buChar char="•"/>
            </a:pPr>
            <a:r>
              <a:rPr lang="tr-TR"/>
              <a:t> More than 50% miscarriages in the first trimester of pregnancy may be due to chromosomal changes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tr-TR" sz="3600"/>
              <a:t>Types of chromosomal abnormalities:</a:t>
            </a:r>
            <a:endParaRPr/>
          </a:p>
        </p:txBody>
      </p:sp>
      <p:sp>
        <p:nvSpPr>
          <p:cNvPr id="155" name="Google Shape;155;p8"/>
          <p:cNvSpPr txBox="1"/>
          <p:nvPr>
            <p:ph idx="1" type="body"/>
          </p:nvPr>
        </p:nvSpPr>
        <p:spPr>
          <a:xfrm>
            <a:off x="422275" y="1717890"/>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C00000"/>
              </a:buClr>
              <a:buSzPts val="2800"/>
              <a:buChar char="•"/>
            </a:pPr>
            <a:r>
              <a:rPr b="1" lang="tr-TR">
                <a:solidFill>
                  <a:srgbClr val="C00000"/>
                </a:solidFill>
              </a:rPr>
              <a:t>Numerical abnormalities</a:t>
            </a:r>
            <a:r>
              <a:rPr lang="tr-TR"/>
              <a:t>: - poliploidy: triploidy, tetraploidy - aneuploidy: trisomy, monosomy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C00000"/>
              </a:buClr>
              <a:buSzPts val="2800"/>
              <a:buChar char="•"/>
            </a:pPr>
            <a:r>
              <a:rPr b="1" lang="tr-TR">
                <a:solidFill>
                  <a:srgbClr val="C00000"/>
                </a:solidFill>
              </a:rPr>
              <a:t>Structural</a:t>
            </a:r>
            <a:r>
              <a:rPr lang="tr-TR"/>
              <a:t>: translocation, deletion, inversion, duplication, ring, marker</a:t>
            </a:r>
            <a:endParaRPr/>
          </a:p>
          <a:p>
            <a:pPr indent="0" lvl="0" marL="0" rtl="0" algn="l">
              <a:lnSpc>
                <a:spcPct val="90000"/>
              </a:lnSpc>
              <a:spcBef>
                <a:spcPts val="1000"/>
              </a:spcBef>
              <a:spcAft>
                <a:spcPts val="0"/>
              </a:spcAft>
              <a:buClr>
                <a:schemeClr val="dk1"/>
              </a:buClr>
              <a:buSzPts val="2800"/>
              <a:buNone/>
            </a:pPr>
            <a:r>
              <a:rPr b="1" lang="tr-TR"/>
              <a:t>The Cytogenetics field </a:t>
            </a:r>
            <a:r>
              <a:rPr lang="tr-TR"/>
              <a:t>particularly works on chromosomal aberrations by using Karyotyping.</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628649" y="365126"/>
            <a:ext cx="8349095"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r>
              <a:rPr b="1" lang="tr-TR">
                <a:solidFill>
                  <a:srgbClr val="C00000"/>
                </a:solidFill>
              </a:rPr>
              <a:t>I.Numerical chromosomal abnormalities</a:t>
            </a:r>
            <a:r>
              <a:rPr lang="tr-TR"/>
              <a:t>: </a:t>
            </a:r>
            <a:br>
              <a:rPr lang="tr-TR"/>
            </a:br>
            <a:endParaRPr/>
          </a:p>
        </p:txBody>
      </p:sp>
      <p:sp>
        <p:nvSpPr>
          <p:cNvPr id="161" name="Google Shape;161;p9"/>
          <p:cNvSpPr txBox="1"/>
          <p:nvPr>
            <p:ph idx="1" type="body"/>
          </p:nvPr>
        </p:nvSpPr>
        <p:spPr>
          <a:xfrm>
            <a:off x="420832" y="1201119"/>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7030A0"/>
              </a:buClr>
              <a:buSzPts val="3600"/>
              <a:buChar char="•"/>
            </a:pPr>
            <a:r>
              <a:rPr b="1" lang="tr-TR" sz="3600">
                <a:solidFill>
                  <a:srgbClr val="7030A0"/>
                </a:solidFill>
              </a:rPr>
              <a:t>Poliploidy</a:t>
            </a:r>
            <a:r>
              <a:rPr lang="tr-TR">
                <a:solidFill>
                  <a:srgbClr val="7030A0"/>
                </a:solidFill>
              </a:rPr>
              <a:t> </a:t>
            </a:r>
            <a:r>
              <a:rPr lang="tr-TR"/>
              <a:t>- occurs when there are more than two paired (homologous) </a:t>
            </a:r>
            <a:r>
              <a:rPr b="1" lang="tr-TR"/>
              <a:t>sets of chromosomes </a:t>
            </a:r>
            <a:r>
              <a:rPr lang="tr-TR"/>
              <a:t>(triploidy, tetraploidy, etc.).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62" name="Google Shape;162;p9"/>
          <p:cNvSpPr txBox="1"/>
          <p:nvPr/>
        </p:nvSpPr>
        <p:spPr>
          <a:xfrm>
            <a:off x="737754" y="2631642"/>
            <a:ext cx="7886700" cy="326350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1" lang="tr-TR" sz="2000">
                <a:solidFill>
                  <a:schemeClr val="dk1"/>
                </a:solidFill>
                <a:latin typeface="Calibri"/>
                <a:ea typeface="Calibri"/>
                <a:cs typeface="Calibri"/>
                <a:sym typeface="Calibri"/>
              </a:rPr>
              <a:t>Triploidy – 3n </a:t>
            </a:r>
            <a:br>
              <a:rPr b="1" lang="tr-TR" sz="2000">
                <a:solidFill>
                  <a:schemeClr val="dk1"/>
                </a:solidFill>
                <a:latin typeface="Calibri"/>
                <a:ea typeface="Calibri"/>
                <a:cs typeface="Calibri"/>
                <a:sym typeface="Calibri"/>
              </a:rPr>
            </a:br>
            <a:r>
              <a:rPr b="1" lang="tr-TR" sz="2000">
                <a:solidFill>
                  <a:schemeClr val="dk1"/>
                </a:solidFill>
                <a:latin typeface="Calibri"/>
                <a:ea typeface="Calibri"/>
                <a:cs typeface="Calibri"/>
                <a:sym typeface="Calibri"/>
              </a:rPr>
              <a:t>(if it is human 69,XXX 69,XXY 69,XYY)</a:t>
            </a:r>
            <a:endParaRPr/>
          </a:p>
          <a:p>
            <a:pPr indent="-228600" lvl="0" marL="228600" marR="0" rtl="0" algn="l">
              <a:lnSpc>
                <a:spcPct val="90000"/>
              </a:lnSpc>
              <a:spcBef>
                <a:spcPts val="1000"/>
              </a:spcBef>
              <a:spcAft>
                <a:spcPts val="0"/>
              </a:spcAft>
              <a:buClr>
                <a:schemeClr val="dk1"/>
              </a:buClr>
              <a:buSzPts val="2000"/>
              <a:buFont typeface="Arial"/>
              <a:buChar char="•"/>
            </a:pPr>
            <a:r>
              <a:rPr lang="tr-TR" sz="2000">
                <a:solidFill>
                  <a:schemeClr val="dk1"/>
                </a:solidFill>
                <a:latin typeface="Calibri"/>
                <a:ea typeface="Calibri"/>
                <a:cs typeface="Calibri"/>
                <a:sym typeface="Calibri"/>
              </a:rPr>
              <a:t>Triploidy - is a rare lethal chromosome abnormality caused by the presence of an extra set of chromosomes </a:t>
            </a:r>
            <a:endParaRPr sz="20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000"/>
              <a:buFont typeface="Arial"/>
              <a:buChar char="•"/>
            </a:pPr>
            <a:r>
              <a:rPr lang="tr-TR" sz="2000">
                <a:solidFill>
                  <a:schemeClr val="dk1"/>
                </a:solidFill>
                <a:latin typeface="Calibri"/>
                <a:ea typeface="Calibri"/>
                <a:cs typeface="Calibri"/>
                <a:sym typeface="Calibri"/>
              </a:rPr>
              <a:t>The most usual cause is two sperm fertilizing a single oocyte (dispermy) </a:t>
            </a:r>
            <a:endParaRPr sz="20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000"/>
              <a:buFont typeface="Arial"/>
              <a:buChar char="•"/>
            </a:pPr>
            <a:r>
              <a:rPr lang="tr-TR" sz="2000">
                <a:solidFill>
                  <a:schemeClr val="dk1"/>
                </a:solidFill>
                <a:latin typeface="Calibri"/>
                <a:ea typeface="Calibri"/>
                <a:cs typeface="Calibri"/>
                <a:sym typeface="Calibri"/>
              </a:rPr>
              <a:t>Sometimes the cause is a diploid gamete </a:t>
            </a:r>
            <a:endParaRPr sz="20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000"/>
              <a:buFont typeface="Arial"/>
              <a:buChar char="•"/>
            </a:pPr>
            <a:r>
              <a:rPr lang="tr-TR" sz="2000">
                <a:solidFill>
                  <a:schemeClr val="dk1"/>
                </a:solidFill>
                <a:latin typeface="Calibri"/>
                <a:ea typeface="Calibri"/>
                <a:cs typeface="Calibri"/>
                <a:sym typeface="Calibri"/>
              </a:rPr>
              <a:t>The condition is not compatible with life </a:t>
            </a:r>
            <a:endParaRPr sz="2000">
              <a:solidFill>
                <a:schemeClr val="dk1"/>
              </a:solidFill>
              <a:latin typeface="Calibri"/>
              <a:ea typeface="Calibri"/>
              <a:cs typeface="Calibri"/>
              <a:sym typeface="Calibri"/>
            </a:endParaRPr>
          </a:p>
        </p:txBody>
      </p:sp>
      <p:sp>
        <p:nvSpPr>
          <p:cNvPr id="163" name="Google Shape;163;p9"/>
          <p:cNvSpPr/>
          <p:nvPr/>
        </p:nvSpPr>
        <p:spPr>
          <a:xfrm>
            <a:off x="737754" y="5130117"/>
            <a:ext cx="831792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000">
                <a:solidFill>
                  <a:schemeClr val="dk1"/>
                </a:solidFill>
                <a:latin typeface="Calibri"/>
                <a:ea typeface="Calibri"/>
                <a:cs typeface="Calibri"/>
                <a:sym typeface="Calibri"/>
              </a:rPr>
              <a:t>Tetraploidy – 4n (if it is human 92,XXXX 92,XXYY)</a:t>
            </a:r>
            <a:endParaRPr/>
          </a:p>
          <a:p>
            <a:pPr indent="-342900" lvl="0" marL="342900" marR="0" rtl="0" algn="l">
              <a:spcBef>
                <a:spcPts val="0"/>
              </a:spcBef>
              <a:spcAft>
                <a:spcPts val="0"/>
              </a:spcAft>
              <a:buClr>
                <a:schemeClr val="dk1"/>
              </a:buClr>
              <a:buSzPts val="2000"/>
              <a:buFont typeface="Arial"/>
              <a:buChar char="•"/>
            </a:pPr>
            <a:r>
              <a:rPr lang="tr-TR" sz="2000">
                <a:solidFill>
                  <a:schemeClr val="dk1"/>
                </a:solidFill>
                <a:latin typeface="Calibri"/>
                <a:ea typeface="Calibri"/>
                <a:cs typeface="Calibri"/>
                <a:sym typeface="Calibri"/>
              </a:rPr>
              <a:t>is caused by the presence of two extra sets of chromosomes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tr-TR" sz="2000">
                <a:solidFill>
                  <a:schemeClr val="dk1"/>
                </a:solidFill>
                <a:latin typeface="Calibri"/>
                <a:ea typeface="Calibri"/>
                <a:cs typeface="Calibri"/>
                <a:sym typeface="Calibri"/>
              </a:rPr>
              <a:t>is extremely rare, lethal condition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tr-TR" sz="2000">
                <a:solidFill>
                  <a:schemeClr val="dk1"/>
                </a:solidFill>
                <a:latin typeface="Calibri"/>
                <a:ea typeface="Calibri"/>
                <a:cs typeface="Calibri"/>
                <a:sym typeface="Calibri"/>
              </a:rPr>
              <a:t>it is usually due to failure to complete the first zygotic division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Teması">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Teması">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2020-12-23T06:55:33Z</dcterms:created>
  <dc:creator>Nuket.Bilgen</dc:creator>
</cp:coreProperties>
</file>