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4" r:id="rId1"/>
    <p:sldMasterId id="2147483687" r:id="rId2"/>
  </p:sldMasterIdLst>
  <p:sldIdLst>
    <p:sldId id="277" r:id="rId3"/>
    <p:sldId id="278"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9" r:id="rId24"/>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8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101"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tr-TR" sz="3200" b="0" strike="noStrike" spc="-1">
              <a:latin typeface="Arial"/>
            </a:endParaRPr>
          </a:p>
        </p:txBody>
      </p:sp>
      <p:sp>
        <p:nvSpPr>
          <p:cNvPr id="102"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10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tr-TR" sz="3200" b="0" strike="noStrike" spc="-1">
              <a:latin typeface="Arial"/>
            </a:endParaRPr>
          </a:p>
        </p:txBody>
      </p:sp>
      <p:sp>
        <p:nvSpPr>
          <p:cNvPr id="10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tr-TR" sz="3200" b="0" strike="noStrike" spc="-1">
              <a:latin typeface="Arial"/>
            </a:endParaRPr>
          </a:p>
        </p:txBody>
      </p:sp>
      <p:sp>
        <p:nvSpPr>
          <p:cNvPr id="106"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tr-TR" sz="3200" b="0" strike="noStrike" spc="-1">
              <a:latin typeface="Arial"/>
            </a:endParaRPr>
          </a:p>
        </p:txBody>
      </p:sp>
      <p:sp>
        <p:nvSpPr>
          <p:cNvPr id="107"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109"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tr-TR" sz="3200" b="0" strike="noStrike" spc="-1">
              <a:latin typeface="Arial"/>
            </a:endParaRPr>
          </a:p>
        </p:txBody>
      </p:sp>
      <p:sp>
        <p:nvSpPr>
          <p:cNvPr id="110"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tr-TR" sz="3200" b="0" strike="noStrike" spc="-1">
              <a:latin typeface="Arial"/>
            </a:endParaRPr>
          </a:p>
        </p:txBody>
      </p:sp>
      <p:sp>
        <p:nvSpPr>
          <p:cNvPr id="111"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tr-TR" sz="3200" b="0" strike="noStrike" spc="-1">
              <a:latin typeface="Arial"/>
            </a:endParaRPr>
          </a:p>
        </p:txBody>
      </p:sp>
      <p:sp>
        <p:nvSpPr>
          <p:cNvPr id="112"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tr-TR" sz="3200" b="0" strike="noStrike" spc="-1">
              <a:latin typeface="Arial"/>
            </a:endParaRPr>
          </a:p>
        </p:txBody>
      </p:sp>
      <p:sp>
        <p:nvSpPr>
          <p:cNvPr id="113"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tr-TR" sz="3200" b="0" strike="noStrike" spc="-1">
              <a:latin typeface="Arial"/>
            </a:endParaRPr>
          </a:p>
        </p:txBody>
      </p:sp>
      <p:sp>
        <p:nvSpPr>
          <p:cNvPr id="114"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51884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1619620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43266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63158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788600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934850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618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80" name="PlaceHolder 2"/>
          <p:cNvSpPr>
            <a:spLocks noGrp="1"/>
          </p:cNvSpPr>
          <p:nvPr>
            <p:ph type="subTitle"/>
          </p:nvPr>
        </p:nvSpPr>
        <p:spPr>
          <a:xfrm>
            <a:off x="457200" y="1604520"/>
            <a:ext cx="8229240" cy="3977280"/>
          </a:xfrm>
          <a:prstGeom prst="rect">
            <a:avLst/>
          </a:prstGeom>
        </p:spPr>
        <p:txBody>
          <a:bodyPr lIns="0" tIns="0" rIns="0" bIns="0" anchor="ctr">
            <a:spAutoFit/>
          </a:bodyPr>
          <a:lstStyle/>
          <a:p>
            <a:pPr algn="ctr"/>
            <a:endParaRPr lang="tr-T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0DDF080-5E8C-48AD-84E5-6C08B304C14E}" type="datetimeFigureOut">
              <a:rPr lang="en-US" dirty="0"/>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300200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066420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214038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717167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891215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415628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578444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dirty="0"/>
              <a:t>‹#›</a:t>
            </a:fld>
            <a:endParaRPr lang="en-US" dirty="0"/>
          </a:p>
        </p:txBody>
      </p:sp>
    </p:spTree>
    <p:extLst>
      <p:ext uri="{BB962C8B-B14F-4D97-AF65-F5344CB8AC3E}">
        <p14:creationId xmlns:p14="http://schemas.microsoft.com/office/powerpoint/2010/main" val="38795234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66653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82"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8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tr-TR" sz="3200" b="0" strike="noStrike" spc="-1">
              <a:latin typeface="Arial"/>
            </a:endParaRPr>
          </a:p>
        </p:txBody>
      </p:sp>
      <p:sp>
        <p:nvSpPr>
          <p:cNvPr id="85"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3600"/>
            <a:ext cx="8229240" cy="5307840"/>
          </a:xfrm>
          <a:prstGeom prst="rect">
            <a:avLst/>
          </a:prstGeom>
        </p:spPr>
        <p:txBody>
          <a:bodyPr lIns="0" tIns="0" rIns="0" bIns="0" anchor="ctr">
            <a:spAutoFit/>
          </a:bodyPr>
          <a:lstStyle/>
          <a:p>
            <a:pPr algn="ctr"/>
            <a:endParaRPr lang="tr-T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89"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tr-TR" sz="3200" b="0" strike="noStrike" spc="-1">
              <a:latin typeface="Arial"/>
            </a:endParaRPr>
          </a:p>
        </p:txBody>
      </p:sp>
      <p:sp>
        <p:nvSpPr>
          <p:cNvPr id="90"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tr-TR" sz="3200" b="0" strike="noStrike" spc="-1">
              <a:latin typeface="Arial"/>
            </a:endParaRPr>
          </a:p>
        </p:txBody>
      </p:sp>
      <p:sp>
        <p:nvSpPr>
          <p:cNvPr id="91"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9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tr-TR" sz="3200" b="0" strike="noStrike" spc="-1">
              <a:latin typeface="Arial"/>
            </a:endParaRPr>
          </a:p>
        </p:txBody>
      </p:sp>
      <p:sp>
        <p:nvSpPr>
          <p:cNvPr id="9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tr-TR" sz="3200" b="0" strike="noStrike" spc="-1">
              <a:latin typeface="Arial"/>
            </a:endParaRPr>
          </a:p>
        </p:txBody>
      </p:sp>
      <p:sp>
        <p:nvSpPr>
          <p:cNvPr id="95"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3600"/>
            <a:ext cx="8229240" cy="1144800"/>
          </a:xfrm>
          <a:prstGeom prst="rect">
            <a:avLst/>
          </a:prstGeom>
        </p:spPr>
        <p:txBody>
          <a:bodyPr lIns="0" tIns="0" rIns="0" bIns="0" anchor="ctr">
            <a:spAutoFit/>
          </a:bodyPr>
          <a:lstStyle/>
          <a:p>
            <a:pPr algn="ctr"/>
            <a:endParaRPr lang="tr-TR" sz="4400" b="0" strike="noStrike" spc="-1">
              <a:latin typeface="Arial"/>
            </a:endParaRPr>
          </a:p>
        </p:txBody>
      </p:sp>
      <p:sp>
        <p:nvSpPr>
          <p:cNvPr id="9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tr-TR" sz="3200" b="0" strike="noStrike" spc="-1">
              <a:latin typeface="Arial"/>
            </a:endParaRPr>
          </a:p>
        </p:txBody>
      </p:sp>
      <p:sp>
        <p:nvSpPr>
          <p:cNvPr id="9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tr-TR" sz="3200" b="0" strike="noStrike" spc="-1">
              <a:latin typeface="Arial"/>
            </a:endParaRPr>
          </a:p>
        </p:txBody>
      </p:sp>
      <p:sp>
        <p:nvSpPr>
          <p:cNvPr id="99"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tr-T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240"/>
            <a:ext cx="8228880" cy="1145160"/>
          </a:xfrm>
          <a:prstGeom prst="rect">
            <a:avLst/>
          </a:prstGeom>
        </p:spPr>
        <p:txBody>
          <a:bodyPr lIns="0" tIns="0" rIns="0" bIns="0" anchor="ctr">
            <a:spAutoFit/>
          </a:bodyPr>
          <a:lstStyle/>
          <a:p>
            <a:r>
              <a:rPr lang="tr-TR" sz="1800" b="0" strike="noStrike" spc="-1">
                <a:latin typeface="Arial"/>
              </a:rPr>
              <a:t>Ana başlık metnini düzenlemek için tıklayın</a:t>
            </a:r>
          </a:p>
        </p:txBody>
      </p:sp>
      <p:sp>
        <p:nvSpPr>
          <p:cNvPr id="77" name="PlaceHolder 2"/>
          <p:cNvSpPr>
            <a:spLocks noGrp="1"/>
          </p:cNvSpPr>
          <p:nvPr>
            <p:ph type="body"/>
          </p:nvPr>
        </p:nvSpPr>
        <p:spPr>
          <a:xfrm>
            <a:off x="457200" y="1604520"/>
            <a:ext cx="401544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1800" b="0" strike="noStrike" spc="-1">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strike="noStrike" spc="-1">
                <a:latin typeface="Arial"/>
              </a:rPr>
              <a:t>İkinci Anahat Düzeyi</a:t>
            </a:r>
          </a:p>
          <a:p>
            <a:pPr marL="1296000" lvl="2" indent="-288000">
              <a:spcBef>
                <a:spcPts val="850"/>
              </a:spcBef>
              <a:buClr>
                <a:srgbClr val="000000"/>
              </a:buClr>
              <a:buSzPct val="45000"/>
              <a:buFont typeface="Wingdings" charset="2"/>
              <a:buChar char=""/>
            </a:pPr>
            <a:r>
              <a:rPr lang="tr-TR" sz="1800" b="0" strike="noStrike" spc="-1">
                <a:latin typeface="Arial"/>
              </a:rPr>
              <a:t>Üçüncü Anahat Düzeyi</a:t>
            </a:r>
          </a:p>
          <a:p>
            <a:pPr marL="1728000" lvl="3" indent="-216000">
              <a:spcBef>
                <a:spcPts val="567"/>
              </a:spcBef>
              <a:buClr>
                <a:srgbClr val="000000"/>
              </a:buClr>
              <a:buSzPct val="75000"/>
              <a:buFont typeface="Symbol" charset="2"/>
              <a:buChar char=""/>
            </a:pPr>
            <a:r>
              <a:rPr lang="tr-TR" sz="1800" b="0" strike="noStrike" spc="-1">
                <a:latin typeface="Arial"/>
              </a:rPr>
              <a:t>Dördüncü Anahat Düzeyi</a:t>
            </a:r>
          </a:p>
          <a:p>
            <a:pPr marL="2160000" lvl="4" indent="-216000">
              <a:spcBef>
                <a:spcPts val="283"/>
              </a:spcBef>
              <a:buClr>
                <a:srgbClr val="000000"/>
              </a:buClr>
              <a:buSzPct val="45000"/>
              <a:buFont typeface="Wingdings" charset="2"/>
              <a:buChar char=""/>
            </a:pPr>
            <a:r>
              <a:rPr lang="tr-TR" sz="1800" b="0" strike="noStrike" spc="-1">
                <a:latin typeface="Arial"/>
              </a:rPr>
              <a:t>Beşinci Anahat Düzeyi</a:t>
            </a:r>
          </a:p>
          <a:p>
            <a:pPr marL="2592000" lvl="5" indent="-216000">
              <a:spcBef>
                <a:spcPts val="283"/>
              </a:spcBef>
              <a:buClr>
                <a:srgbClr val="000000"/>
              </a:buClr>
              <a:buSzPct val="45000"/>
              <a:buFont typeface="Wingdings" charset="2"/>
              <a:buChar char=""/>
            </a:pPr>
            <a:r>
              <a:rPr lang="tr-TR" sz="1800" b="0" strike="noStrike" spc="-1">
                <a:latin typeface="Arial"/>
              </a:rPr>
              <a:t>Altıncı Anahat Düzeyi</a:t>
            </a:r>
          </a:p>
          <a:p>
            <a:pPr marL="3024000" lvl="6" indent="-216000">
              <a:spcBef>
                <a:spcPts val="283"/>
              </a:spcBef>
              <a:buClr>
                <a:srgbClr val="000000"/>
              </a:buClr>
              <a:buSzPct val="45000"/>
              <a:buFont typeface="Wingdings" charset="2"/>
              <a:buChar char=""/>
            </a:pPr>
            <a:r>
              <a:rPr lang="tr-TR" sz="1800" b="0" strike="noStrike" spc="-1">
                <a:latin typeface="Arial"/>
              </a:rPr>
              <a:t>Yedinci Anahat Düzeyi</a:t>
            </a:r>
          </a:p>
        </p:txBody>
      </p:sp>
      <p:sp>
        <p:nvSpPr>
          <p:cNvPr id="78" name="PlaceHolder 3"/>
          <p:cNvSpPr>
            <a:spLocks noGrp="1"/>
          </p:cNvSpPr>
          <p:nvPr>
            <p:ph type="body"/>
          </p:nvPr>
        </p:nvSpPr>
        <p:spPr>
          <a:xfrm>
            <a:off x="4674240" y="1604520"/>
            <a:ext cx="401544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1800" b="0" strike="noStrike" spc="-1">
                <a:latin typeface="Arial"/>
              </a:rPr>
              <a:t>Anahat metninin biçimini düzenlemek için tıklayın</a:t>
            </a:r>
          </a:p>
          <a:p>
            <a:pPr marL="864000" lvl="1" indent="-324000">
              <a:spcBef>
                <a:spcPts val="1134"/>
              </a:spcBef>
              <a:buClr>
                <a:srgbClr val="000000"/>
              </a:buClr>
              <a:buSzPct val="75000"/>
              <a:buFont typeface="Symbol" charset="2"/>
              <a:buChar char=""/>
            </a:pPr>
            <a:r>
              <a:rPr lang="tr-TR" sz="1800" b="0" strike="noStrike" spc="-1">
                <a:latin typeface="Arial"/>
              </a:rPr>
              <a:t>İkinci Anahat Düzeyi</a:t>
            </a:r>
          </a:p>
          <a:p>
            <a:pPr marL="1296000" lvl="2" indent="-288000">
              <a:spcBef>
                <a:spcPts val="850"/>
              </a:spcBef>
              <a:buClr>
                <a:srgbClr val="000000"/>
              </a:buClr>
              <a:buSzPct val="45000"/>
              <a:buFont typeface="Wingdings" charset="2"/>
              <a:buChar char=""/>
            </a:pPr>
            <a:r>
              <a:rPr lang="tr-TR" sz="1800" b="0" strike="noStrike" spc="-1">
                <a:latin typeface="Arial"/>
              </a:rPr>
              <a:t>Üçüncü Anahat Düzeyi</a:t>
            </a:r>
          </a:p>
          <a:p>
            <a:pPr marL="1728000" lvl="3" indent="-216000">
              <a:spcBef>
                <a:spcPts val="567"/>
              </a:spcBef>
              <a:buClr>
                <a:srgbClr val="000000"/>
              </a:buClr>
              <a:buSzPct val="75000"/>
              <a:buFont typeface="Symbol" charset="2"/>
              <a:buChar char=""/>
            </a:pPr>
            <a:r>
              <a:rPr lang="tr-TR" sz="1800" b="0" strike="noStrike" spc="-1">
                <a:latin typeface="Arial"/>
              </a:rPr>
              <a:t>Dördüncü Anahat Düzeyi</a:t>
            </a:r>
          </a:p>
          <a:p>
            <a:pPr marL="2160000" lvl="4" indent="-216000">
              <a:spcBef>
                <a:spcPts val="283"/>
              </a:spcBef>
              <a:buClr>
                <a:srgbClr val="000000"/>
              </a:buClr>
              <a:buSzPct val="45000"/>
              <a:buFont typeface="Wingdings" charset="2"/>
              <a:buChar char=""/>
            </a:pPr>
            <a:r>
              <a:rPr lang="tr-TR" sz="1800" b="0" strike="noStrike" spc="-1">
                <a:latin typeface="Arial"/>
              </a:rPr>
              <a:t>Beşinci Anahat Düzeyi</a:t>
            </a:r>
          </a:p>
          <a:p>
            <a:pPr marL="2592000" lvl="5" indent="-216000">
              <a:spcBef>
                <a:spcPts val="283"/>
              </a:spcBef>
              <a:buClr>
                <a:srgbClr val="000000"/>
              </a:buClr>
              <a:buSzPct val="45000"/>
              <a:buFont typeface="Wingdings" charset="2"/>
              <a:buChar char=""/>
            </a:pPr>
            <a:r>
              <a:rPr lang="tr-TR" sz="1800" b="0" strike="noStrike" spc="-1">
                <a:latin typeface="Arial"/>
              </a:rPr>
              <a:t>Altıncı Anahat Düzeyi</a:t>
            </a:r>
          </a:p>
          <a:p>
            <a:pPr marL="3024000" lvl="6" indent="-216000">
              <a:spcBef>
                <a:spcPts val="283"/>
              </a:spcBef>
              <a:buClr>
                <a:srgbClr val="000000"/>
              </a:buClr>
              <a:buSzPct val="45000"/>
              <a:buFont typeface="Wingdings" charset="2"/>
              <a:buChar char=""/>
            </a:pPr>
            <a:r>
              <a:rPr lang="tr-TR" sz="1800" b="0" strike="noStrike" spc="-1">
                <a:latin typeface="Arial"/>
              </a:rPr>
              <a:t>Yedinci Anahat Düzeyi</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11/28/2019</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8697110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hyperlink" Target="https://towardsdatascience.com/build-a-handwritten-text-recognition-system-using-tensorflow-2326a3487cd5" TargetMode="External"/><Relationship Id="rId7" Type="http://schemas.openxmlformats.org/officeDocument/2006/relationships/hyperlink" Target="http://www.wikizero.biz/index.php?q=aHR0cHM6Ly9lbi53aWtpcGVkaWEub3JnL3dpa2kvUmVjdXJyZW50X25ldXJhbF9uZXR3b3Jr" TargetMode="External"/><Relationship Id="rId2" Type="http://schemas.openxmlformats.org/officeDocument/2006/relationships/hyperlink" Target="https://github.com/githubharald/SimpleHTR" TargetMode="External"/><Relationship Id="rId1" Type="http://schemas.openxmlformats.org/officeDocument/2006/relationships/slideLayout" Target="../slideLayouts/slideLayout19.xml"/><Relationship Id="rId6" Type="http://schemas.openxmlformats.org/officeDocument/2006/relationships/hyperlink" Target="https://medium.com/explore-artificial-intelligence/an-introduction-to-recurrent-neural-networks-72c97bf0912" TargetMode="External"/><Relationship Id="rId5" Type="http://schemas.openxmlformats.org/officeDocument/2006/relationships/hyperlink" Target="https://medium.com/@hamzaerguder/recurrent-neural-network-nedir-bdd3d0839120" TargetMode="External"/><Relationship Id="rId4" Type="http://schemas.openxmlformats.org/officeDocument/2006/relationships/hyperlink" Target="http://www.wikizero.biz/index.php?q=aHR0cHM6Ly9lbi53aWtpcGVkaWEub3JnL3dpa2kvTG9uZ19zaG9ydC10ZXJtX21lbW9yeQ"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8"/>
          <p:cNvSpPr>
            <a:spLocks noGrp="1" noChangeArrowheads="1"/>
          </p:cNvSpPr>
          <p:nvPr>
            <p:ph type="ctrTitle"/>
          </p:nvPr>
        </p:nvSpPr>
        <p:spPr>
          <a:xfrm>
            <a:off x="1600200" y="1657350"/>
            <a:ext cx="5943600" cy="1200150"/>
          </a:xfrm>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ctr" eaLnBrk="1" hangingPunct="1"/>
            <a:r>
              <a:rPr lang="en-US" altLang="en-US" sz="24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Yapay</a:t>
            </a:r>
            <a:r>
              <a:rPr lang="en-US"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2400" dirty="0" err="1">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Zeka</a:t>
            </a:r>
            <a: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 </a:t>
            </a:r>
            <a:b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br>
            <a:r>
              <a:rPr lang="tr-TR" altLang="en-US" sz="2400" dirty="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rPr>
              <a:t>802600715151 </a:t>
            </a:r>
            <a:r>
              <a:rPr lang="tr-TR" altLang="en-US" dirty="0" smtClean="0">
                <a:ea typeface="ＭＳ Ｐゴシック" panose="020B0600070205080204" pitchFamily="34" charset="-128"/>
              </a:rPr>
              <a:t/>
            </a:r>
            <a:br>
              <a:rPr lang="tr-TR" altLang="en-US" dirty="0" smtClean="0">
                <a:ea typeface="ＭＳ Ｐゴシック" panose="020B0600070205080204" pitchFamily="34" charset="-128"/>
              </a:rPr>
            </a:br>
            <a:endParaRPr lang="en-US" altLang="en-US" dirty="0" smtClean="0">
              <a:ea typeface="ＭＳ Ｐゴシック" panose="020B0600070205080204" pitchFamily="34" charset="-128"/>
            </a:endParaRPr>
          </a:p>
        </p:txBody>
      </p:sp>
      <p:sp>
        <p:nvSpPr>
          <p:cNvPr id="3075" name="Rectangle 3"/>
          <p:cNvSpPr>
            <a:spLocks noGrp="1" noChangeArrowheads="1"/>
          </p:cNvSpPr>
          <p:nvPr>
            <p:ph type="subTitle" idx="1"/>
          </p:nvPr>
        </p:nvSpPr>
        <p:spPr>
          <a:xfrm>
            <a:off x="1728216" y="3471863"/>
            <a:ext cx="4901184" cy="571500"/>
          </a:xfrm>
        </p:spPr>
        <p:txBody>
          <a:bodyPr rtlCol="0">
            <a:noAutofit/>
          </a:bodyPr>
          <a:lstStyle/>
          <a:p>
            <a:pPr>
              <a:defRPr/>
            </a:pPr>
            <a:r>
              <a:rPr lang="tr-TR" altLang="en-US" sz="2400" b="1" dirty="0" smtClean="0">
                <a:solidFill>
                  <a:schemeClr val="tx1"/>
                </a:solidFill>
              </a:rPr>
              <a:t>Doç. Dr. Mehmet Serdar GÜZEL</a:t>
            </a:r>
            <a:endParaRPr lang="en-US" altLang="en-US" sz="2400" b="1" dirty="0" smtClean="0">
              <a:solidFill>
                <a:schemeClr val="tx1"/>
              </a:solidFill>
            </a:endParaRPr>
          </a:p>
        </p:txBody>
      </p:sp>
      <p:sp>
        <p:nvSpPr>
          <p:cNvPr id="3" name="Rectangle 1"/>
          <p:cNvSpPr>
            <a:spLocks noChangeArrowheads="1"/>
          </p:cNvSpPr>
          <p:nvPr/>
        </p:nvSpPr>
        <p:spPr bwMode="auto">
          <a:xfrm>
            <a:off x="304801" y="325029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a:latin typeface="Arial" panose="020B0604020202020204" pitchFamily="34" charset="0"/>
              </a:rPr>
              <a:t/>
            </a:r>
            <a:br>
              <a:rPr lang="en-US" altLang="en-US">
                <a:latin typeface="Arial" panose="020B0604020202020204" pitchFamily="34" charset="0"/>
              </a:rPr>
            </a:br>
            <a:endParaRPr lang="en-US" altLang="en-US">
              <a:latin typeface="Arial" panose="020B0604020202020204" pitchFamily="34" charset="0"/>
            </a:endParaRPr>
          </a:p>
        </p:txBody>
      </p:sp>
      <p:sp>
        <p:nvSpPr>
          <p:cNvPr id="5" name="Rectangle 2"/>
          <p:cNvSpPr>
            <a:spLocks noChangeArrowheads="1"/>
          </p:cNvSpPr>
          <p:nvPr/>
        </p:nvSpPr>
        <p:spPr bwMode="auto">
          <a:xfrm>
            <a:off x="304801" y="3250299"/>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altLang="en-US">
                <a:latin typeface="Arial" panose="020B0604020202020204" pitchFamily="34" charset="0"/>
              </a:rPr>
              <a:t/>
            </a:r>
            <a:br>
              <a:rPr lang="en-US" altLang="en-US">
                <a:latin typeface="Arial" panose="020B0604020202020204" pitchFamily="34" charset="0"/>
              </a:rPr>
            </a:br>
            <a:endParaRPr lang="en-US" altLang="en-US">
              <a:latin typeface="Arial" panose="020B0604020202020204" pitchFamily="34" charset="0"/>
            </a:endParaRPr>
          </a:p>
        </p:txBody>
      </p:sp>
    </p:spTree>
    <p:extLst>
      <p:ext uri="{BB962C8B-B14F-4D97-AF65-F5344CB8AC3E}">
        <p14:creationId xmlns:p14="http://schemas.microsoft.com/office/powerpoint/2010/main" val="2555198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LSTM Unit</a:t>
            </a:r>
            <a:endParaRPr lang="tr-TR" sz="4400" b="0" strike="noStrike" spc="-1">
              <a:latin typeface="Arial"/>
            </a:endParaRPr>
          </a:p>
        </p:txBody>
      </p:sp>
      <p:pic>
        <p:nvPicPr>
          <p:cNvPr id="144" name="Resim 4"/>
          <p:cNvPicPr/>
          <p:nvPr/>
        </p:nvPicPr>
        <p:blipFill>
          <a:blip r:embed="rId2"/>
          <a:stretch/>
        </p:blipFill>
        <p:spPr>
          <a:xfrm>
            <a:off x="8278200" y="6136200"/>
            <a:ext cx="859680" cy="720720"/>
          </a:xfrm>
          <a:prstGeom prst="rect">
            <a:avLst/>
          </a:prstGeom>
          <a:ln>
            <a:noFill/>
          </a:ln>
        </p:spPr>
      </p:pic>
      <p:pic>
        <p:nvPicPr>
          <p:cNvPr id="145" name="Resim 144"/>
          <p:cNvPicPr/>
          <p:nvPr/>
        </p:nvPicPr>
        <p:blipFill>
          <a:blip r:embed="rId3"/>
          <a:stretch/>
        </p:blipFill>
        <p:spPr>
          <a:xfrm>
            <a:off x="1008000" y="1512000"/>
            <a:ext cx="6627960" cy="425556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Handwritten Text Recognation</a:t>
            </a:r>
            <a:endParaRPr lang="tr-TR" sz="4400" b="0" strike="noStrike" spc="-1">
              <a:latin typeface="Arial"/>
            </a:endParaRPr>
          </a:p>
        </p:txBody>
      </p:sp>
      <p:pic>
        <p:nvPicPr>
          <p:cNvPr id="147" name="Resim 4"/>
          <p:cNvPicPr/>
          <p:nvPr/>
        </p:nvPicPr>
        <p:blipFill>
          <a:blip r:embed="rId2"/>
          <a:stretch/>
        </p:blipFill>
        <p:spPr>
          <a:xfrm>
            <a:off x="8278200" y="6136200"/>
            <a:ext cx="859680" cy="720720"/>
          </a:xfrm>
          <a:prstGeom prst="rect">
            <a:avLst/>
          </a:prstGeom>
          <a:ln>
            <a:noFill/>
          </a:ln>
        </p:spPr>
      </p:pic>
      <p:pic>
        <p:nvPicPr>
          <p:cNvPr id="148" name="Resim 147"/>
          <p:cNvPicPr/>
          <p:nvPr/>
        </p:nvPicPr>
        <p:blipFill>
          <a:blip r:embed="rId3"/>
          <a:stretch/>
        </p:blipFill>
        <p:spPr>
          <a:xfrm>
            <a:off x="1410480" y="1968120"/>
            <a:ext cx="1325520" cy="479880"/>
          </a:xfrm>
          <a:prstGeom prst="rect">
            <a:avLst/>
          </a:prstGeom>
          <a:ln>
            <a:noFill/>
          </a:ln>
        </p:spPr>
      </p:pic>
      <p:pic>
        <p:nvPicPr>
          <p:cNvPr id="149" name="Resim 148"/>
          <p:cNvPicPr/>
          <p:nvPr/>
        </p:nvPicPr>
        <p:blipFill>
          <a:blip r:embed="rId4"/>
          <a:stretch/>
        </p:blipFill>
        <p:spPr>
          <a:xfrm>
            <a:off x="3384000" y="1900800"/>
            <a:ext cx="624600" cy="1051200"/>
          </a:xfrm>
          <a:prstGeom prst="rect">
            <a:avLst/>
          </a:prstGeom>
          <a:ln>
            <a:noFill/>
          </a:ln>
        </p:spPr>
      </p:pic>
      <p:pic>
        <p:nvPicPr>
          <p:cNvPr id="150" name="Resim 149"/>
          <p:cNvPicPr/>
          <p:nvPr/>
        </p:nvPicPr>
        <p:blipFill>
          <a:blip r:embed="rId5"/>
          <a:stretch/>
        </p:blipFill>
        <p:spPr>
          <a:xfrm>
            <a:off x="4752000" y="1872000"/>
            <a:ext cx="1173240" cy="1089360"/>
          </a:xfrm>
          <a:prstGeom prst="rect">
            <a:avLst/>
          </a:prstGeom>
          <a:ln>
            <a:noFill/>
          </a:ln>
        </p:spPr>
      </p:pic>
      <p:pic>
        <p:nvPicPr>
          <p:cNvPr id="151" name="Resim 150"/>
          <p:cNvPicPr/>
          <p:nvPr/>
        </p:nvPicPr>
        <p:blipFill>
          <a:blip r:embed="rId6"/>
          <a:stretch/>
        </p:blipFill>
        <p:spPr>
          <a:xfrm>
            <a:off x="1368000" y="3411720"/>
            <a:ext cx="1287360" cy="548280"/>
          </a:xfrm>
          <a:prstGeom prst="rect">
            <a:avLst/>
          </a:prstGeom>
          <a:ln>
            <a:noFill/>
          </a:ln>
        </p:spPr>
      </p:pic>
      <p:pic>
        <p:nvPicPr>
          <p:cNvPr id="152" name="Resim 151"/>
          <p:cNvPicPr/>
          <p:nvPr/>
        </p:nvPicPr>
        <p:blipFill>
          <a:blip r:embed="rId7"/>
          <a:stretch/>
        </p:blipFill>
        <p:spPr>
          <a:xfrm>
            <a:off x="3312000" y="3384000"/>
            <a:ext cx="754200" cy="929160"/>
          </a:xfrm>
          <a:prstGeom prst="rect">
            <a:avLst/>
          </a:prstGeom>
          <a:ln>
            <a:noFill/>
          </a:ln>
        </p:spPr>
      </p:pic>
      <p:pic>
        <p:nvPicPr>
          <p:cNvPr id="153" name="Resim 152"/>
          <p:cNvPicPr/>
          <p:nvPr/>
        </p:nvPicPr>
        <p:blipFill>
          <a:blip r:embed="rId8"/>
          <a:stretch/>
        </p:blipFill>
        <p:spPr>
          <a:xfrm>
            <a:off x="4686840" y="3528000"/>
            <a:ext cx="929160" cy="677880"/>
          </a:xfrm>
          <a:prstGeom prst="rect">
            <a:avLst/>
          </a:prstGeom>
          <a:ln>
            <a:noFill/>
          </a:ln>
        </p:spPr>
      </p:pic>
      <p:sp>
        <p:nvSpPr>
          <p:cNvPr id="154" name="TextShape 2"/>
          <p:cNvSpPr txBox="1"/>
          <p:nvPr/>
        </p:nvSpPr>
        <p:spPr>
          <a:xfrm>
            <a:off x="720000" y="4824000"/>
            <a:ext cx="7704000" cy="602280"/>
          </a:xfrm>
          <a:prstGeom prst="rect">
            <a:avLst/>
          </a:prstGeom>
          <a:noFill/>
          <a:ln>
            <a:noFill/>
          </a:ln>
        </p:spPr>
        <p:txBody>
          <a:bodyPr lIns="90000" tIns="45000" rIns="90000" bIns="45000">
            <a:spAutoFit/>
          </a:bodyPr>
          <a:lstStyle/>
          <a:p>
            <a:r>
              <a:rPr lang="tr-TR" sz="1800" b="0" strike="noStrike" spc="-1">
                <a:latin typeface="Arial"/>
              </a:rPr>
              <a:t>Offline Handwritten Text Recognition (HTR) systems transcribe text contained in scanned images into digital text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Handwritten Text Recognation</a:t>
            </a:r>
            <a:endParaRPr lang="tr-TR" sz="4400" b="0" strike="noStrike" spc="-1">
              <a:latin typeface="Arial"/>
            </a:endParaRPr>
          </a:p>
        </p:txBody>
      </p:sp>
      <p:sp>
        <p:nvSpPr>
          <p:cNvPr id="156" name="CustomShape 2"/>
          <p:cNvSpPr/>
          <p:nvPr/>
        </p:nvSpPr>
        <p:spPr>
          <a:xfrm>
            <a:off x="136080" y="1575360"/>
            <a:ext cx="822852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2000">
              <a:lnSpc>
                <a:spcPct val="100000"/>
              </a:lnSpc>
              <a:spcBef>
                <a:spcPts val="641"/>
              </a:spcBef>
              <a:buClr>
                <a:srgbClr val="000000"/>
              </a:buClr>
              <a:buFont typeface="Arial"/>
              <a:buChar char="•"/>
            </a:pPr>
            <a:r>
              <a:rPr lang="tr-TR" sz="3200" b="0" strike="noStrike" spc="-1">
                <a:solidFill>
                  <a:srgbClr val="000000"/>
                </a:solidFill>
                <a:latin typeface="Calibri"/>
                <a:ea typeface="DejaVu Sans"/>
              </a:rPr>
              <a:t>Dataset : The IAM Handwriting Database </a:t>
            </a:r>
            <a:endParaRPr lang="tr-TR" sz="3200" b="0" strike="noStrike" spc="-1">
              <a:latin typeface="Arial"/>
            </a:endParaRPr>
          </a:p>
          <a:p>
            <a:pPr marL="343080" indent="-342000">
              <a:lnSpc>
                <a:spcPct val="100000"/>
              </a:lnSpc>
              <a:spcBef>
                <a:spcPts val="641"/>
              </a:spcBef>
              <a:buClr>
                <a:srgbClr val="000000"/>
              </a:buClr>
              <a:buFont typeface="Arial"/>
              <a:buChar char="•"/>
            </a:pPr>
            <a:r>
              <a:rPr lang="tr-TR" sz="3200" b="0" strike="noStrike" spc="-1">
                <a:solidFill>
                  <a:srgbClr val="000000"/>
                </a:solidFill>
                <a:latin typeface="Calibri"/>
                <a:ea typeface="DejaVu Sans"/>
              </a:rPr>
              <a:t>contains forms of handwritten English text which can be used to train and test handwritten text recognizers.</a:t>
            </a:r>
            <a:endParaRPr lang="tr-TR" sz="3200" b="0" strike="noStrike" spc="-1">
              <a:latin typeface="Arial"/>
            </a:endParaRPr>
          </a:p>
        </p:txBody>
      </p:sp>
      <p:pic>
        <p:nvPicPr>
          <p:cNvPr id="157"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Model Overview</a:t>
            </a:r>
            <a:endParaRPr lang="tr-TR" sz="4400" b="0" strike="noStrike" spc="-1">
              <a:latin typeface="Arial"/>
            </a:endParaRPr>
          </a:p>
        </p:txBody>
      </p:sp>
      <p:sp>
        <p:nvSpPr>
          <p:cNvPr id="159" name="CustomShape 2"/>
          <p:cNvSpPr/>
          <p:nvPr/>
        </p:nvSpPr>
        <p:spPr>
          <a:xfrm>
            <a:off x="504000" y="1575360"/>
            <a:ext cx="786060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r>
              <a:rPr lang="tr-TR" sz="3200" b="0" strike="noStrike" spc="-1">
                <a:solidFill>
                  <a:srgbClr val="000000"/>
                </a:solidFill>
                <a:latin typeface="Calibri"/>
                <a:ea typeface="DejaVu Sans"/>
              </a:rPr>
              <a:t>The implementation only depends on numpy, cv2 and tensorflow imports. It consists of 5 CNN layers, 2 RNN (LSTM) layers and the CTC loss and decoding layer.</a:t>
            </a:r>
            <a:endParaRPr lang="tr-TR" sz="3200" b="0" strike="noStrike" spc="-1">
              <a:latin typeface="Arial"/>
            </a:endParaRPr>
          </a:p>
        </p:txBody>
      </p:sp>
      <p:pic>
        <p:nvPicPr>
          <p:cNvPr id="160"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Model Overview</a:t>
            </a:r>
            <a:endParaRPr lang="tr-TR" sz="4400" b="0" strike="noStrike" spc="-1">
              <a:latin typeface="Arial"/>
            </a:endParaRPr>
          </a:p>
        </p:txBody>
      </p:sp>
      <p:sp>
        <p:nvSpPr>
          <p:cNvPr id="162" name="CustomShape 2"/>
          <p:cNvSpPr/>
          <p:nvPr/>
        </p:nvSpPr>
        <p:spPr>
          <a:xfrm>
            <a:off x="136080" y="1575360"/>
            <a:ext cx="8228520" cy="4524840"/>
          </a:xfrm>
          <a:prstGeom prst="rect">
            <a:avLst/>
          </a:prstGeom>
          <a:noFill/>
          <a:ln>
            <a:noFill/>
          </a:ln>
        </p:spPr>
        <p:style>
          <a:lnRef idx="0">
            <a:scrgbClr r="0" g="0" b="0"/>
          </a:lnRef>
          <a:fillRef idx="0">
            <a:scrgbClr r="0" g="0" b="0"/>
          </a:fillRef>
          <a:effectRef idx="0">
            <a:scrgbClr r="0" g="0" b="0"/>
          </a:effectRef>
          <a:fontRef idx="minor"/>
        </p:style>
      </p:sp>
      <p:pic>
        <p:nvPicPr>
          <p:cNvPr id="163" name="Resim 4"/>
          <p:cNvPicPr/>
          <p:nvPr/>
        </p:nvPicPr>
        <p:blipFill>
          <a:blip r:embed="rId2"/>
          <a:stretch/>
        </p:blipFill>
        <p:spPr>
          <a:xfrm>
            <a:off x="8283240" y="6126120"/>
            <a:ext cx="859680" cy="720720"/>
          </a:xfrm>
          <a:prstGeom prst="rect">
            <a:avLst/>
          </a:prstGeom>
          <a:ln>
            <a:noFill/>
          </a:ln>
        </p:spPr>
      </p:pic>
      <p:pic>
        <p:nvPicPr>
          <p:cNvPr id="164" name="Resim 163"/>
          <p:cNvPicPr/>
          <p:nvPr/>
        </p:nvPicPr>
        <p:blipFill>
          <a:blip r:embed="rId3"/>
          <a:stretch/>
        </p:blipFill>
        <p:spPr>
          <a:xfrm>
            <a:off x="720000" y="1497240"/>
            <a:ext cx="6926760" cy="419076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Model Overview</a:t>
            </a:r>
            <a:endParaRPr lang="tr-TR" sz="4400" b="0" strike="noStrike" spc="-1">
              <a:latin typeface="Arial"/>
            </a:endParaRPr>
          </a:p>
        </p:txBody>
      </p:sp>
      <p:sp>
        <p:nvSpPr>
          <p:cNvPr id="166" name="CustomShape 2"/>
          <p:cNvSpPr/>
          <p:nvPr/>
        </p:nvSpPr>
        <p:spPr>
          <a:xfrm>
            <a:off x="432000" y="1575360"/>
            <a:ext cx="793260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8500" lnSpcReduction="20000"/>
          </a:bodyPr>
          <a:lstStyle/>
          <a:p>
            <a:pPr>
              <a:lnSpc>
                <a:spcPct val="100000"/>
              </a:lnSpc>
              <a:spcBef>
                <a:spcPts val="641"/>
              </a:spcBef>
            </a:pPr>
            <a:r>
              <a:rPr lang="tr-TR" sz="3200" b="0" strike="noStrike" spc="-1">
                <a:solidFill>
                  <a:srgbClr val="000000"/>
                </a:solidFill>
                <a:latin typeface="Calibri"/>
                <a:ea typeface="DejaVu Sans"/>
              </a:rPr>
              <a:t>The input image is a gray-value image and has a size of 128x32</a:t>
            </a:r>
            <a:endParaRPr lang="tr-TR" sz="32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5 CNN layers map the input image to a feature sequence of size 32x256</a:t>
            </a:r>
            <a:endParaRPr lang="tr-TR" sz="32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2 LSTM layers with 256 units propagate information through the sequence and map the sequence to a matrix of size 32x80. Each matrix-element represents a score for one of the 80 characters at one of the 32 time-steps</a:t>
            </a:r>
            <a:endParaRPr lang="tr-TR" sz="32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The CTC layer either calculates the loss value given the matrix and the ground-truth text (when training), or it decodes the matrix to the final text with best path decoding or beam search decoding (when inferring)</a:t>
            </a:r>
            <a:endParaRPr lang="tr-TR" sz="32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Batch size is set to 50</a:t>
            </a:r>
            <a:endParaRPr lang="tr-TR" sz="3200" b="0" strike="noStrike" spc="-1">
              <a:latin typeface="Arial"/>
            </a:endParaRPr>
          </a:p>
          <a:p>
            <a:pPr>
              <a:lnSpc>
                <a:spcPct val="100000"/>
              </a:lnSpc>
              <a:spcBef>
                <a:spcPts val="641"/>
              </a:spcBef>
            </a:pPr>
            <a:endParaRPr lang="tr-TR" sz="3200" b="0" strike="noStrike" spc="-1">
              <a:latin typeface="Arial"/>
            </a:endParaRPr>
          </a:p>
        </p:txBody>
      </p:sp>
      <p:pic>
        <p:nvPicPr>
          <p:cNvPr id="167"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Operations :  CNN</a:t>
            </a:r>
            <a:endParaRPr lang="tr-TR" sz="4400" b="0" strike="noStrike" spc="-1">
              <a:latin typeface="Arial"/>
            </a:endParaRPr>
          </a:p>
        </p:txBody>
      </p:sp>
      <p:sp>
        <p:nvSpPr>
          <p:cNvPr id="169" name="CustomShape 2"/>
          <p:cNvSpPr/>
          <p:nvPr/>
        </p:nvSpPr>
        <p:spPr>
          <a:xfrm>
            <a:off x="432000" y="1575360"/>
            <a:ext cx="793260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2000" lnSpcReduction="10000"/>
          </a:bodyPr>
          <a:lstStyle/>
          <a:p>
            <a:pPr>
              <a:lnSpc>
                <a:spcPct val="100000"/>
              </a:lnSpc>
              <a:spcBef>
                <a:spcPts val="641"/>
              </a:spcBef>
            </a:pPr>
            <a:r>
              <a:rPr lang="tr-TR" sz="3200" b="0" strike="noStrike" spc="-1">
                <a:solidFill>
                  <a:srgbClr val="000000"/>
                </a:solidFill>
                <a:latin typeface="Calibri"/>
                <a:ea typeface="DejaVu Sans"/>
              </a:rPr>
              <a:t>CNN: the input image is fed into the CNN layers. These layers are trained to extract relevant features from the image. Each layer consists of three operation. First, the convolution operation, which applies a filter kernel of size 5×5 in the first two layers and 3×3 in the last three layers to the input. Then, the non-linear RELU function is applied. Finally, a pooling layer summarizes image regions and outputs a downsized version of the input. While the image height is downsized by 2 in each layer, feature maps (channels) are added, so that the output feature map (or sequence) has a size of 32×256.</a:t>
            </a:r>
            <a:endParaRPr lang="tr-TR" sz="3200" b="0" strike="noStrike" spc="-1">
              <a:latin typeface="Arial"/>
            </a:endParaRPr>
          </a:p>
          <a:p>
            <a:pPr>
              <a:lnSpc>
                <a:spcPct val="100000"/>
              </a:lnSpc>
              <a:spcBef>
                <a:spcPts val="641"/>
              </a:spcBef>
            </a:pPr>
            <a:endParaRPr lang="tr-TR" sz="3200" b="0" strike="noStrike" spc="-1">
              <a:latin typeface="Arial"/>
            </a:endParaRPr>
          </a:p>
        </p:txBody>
      </p:sp>
      <p:pic>
        <p:nvPicPr>
          <p:cNvPr id="170"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Operations : RNN </a:t>
            </a:r>
            <a:endParaRPr lang="tr-TR" sz="4400" b="0" strike="noStrike" spc="-1">
              <a:latin typeface="Arial"/>
            </a:endParaRPr>
          </a:p>
        </p:txBody>
      </p:sp>
      <p:sp>
        <p:nvSpPr>
          <p:cNvPr id="172" name="CustomShape 2"/>
          <p:cNvSpPr/>
          <p:nvPr/>
        </p:nvSpPr>
        <p:spPr>
          <a:xfrm>
            <a:off x="432000" y="1575360"/>
            <a:ext cx="793260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2000" lnSpcReduction="10000"/>
          </a:bodyPr>
          <a:lstStyle/>
          <a:p>
            <a:pPr>
              <a:lnSpc>
                <a:spcPct val="100000"/>
              </a:lnSpc>
              <a:spcBef>
                <a:spcPts val="641"/>
              </a:spcBef>
            </a:pPr>
            <a:r>
              <a:rPr lang="tr-TR" sz="3200" b="0" strike="noStrike" spc="-1">
                <a:solidFill>
                  <a:srgbClr val="000000"/>
                </a:solidFill>
                <a:latin typeface="Calibri"/>
                <a:ea typeface="DejaVu Sans"/>
              </a:rPr>
              <a:t>RNN: the feature sequence contains 256 features per time-step, the RNN propagates relevant information through this sequence. The popular Long Short-Term Memory (LSTM) implementation of RNNs is used, as it is able to propagate information through longer distances and provides more robust training-characteristics than vanilla RNN. The RNN output sequence is mapped to a matrix of size 32×80. The IAM dataset consists of 79 different characters, further one additional character is needed for the CTC operation (CTC blank label), therefore there are 80 entries for each of the 32 time-steps.</a:t>
            </a:r>
            <a:endParaRPr lang="tr-TR" sz="3200" b="0" strike="noStrike" spc="-1">
              <a:latin typeface="Arial"/>
            </a:endParaRPr>
          </a:p>
          <a:p>
            <a:pPr>
              <a:lnSpc>
                <a:spcPct val="100000"/>
              </a:lnSpc>
              <a:spcBef>
                <a:spcPts val="641"/>
              </a:spcBef>
            </a:pPr>
            <a:endParaRPr lang="tr-TR" sz="3200" b="0" strike="noStrike" spc="-1">
              <a:latin typeface="Arial"/>
            </a:endParaRPr>
          </a:p>
        </p:txBody>
      </p:sp>
      <p:pic>
        <p:nvPicPr>
          <p:cNvPr id="173"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Operations : CTC </a:t>
            </a:r>
            <a:endParaRPr lang="tr-TR" sz="4400" b="0" strike="noStrike" spc="-1">
              <a:latin typeface="Arial"/>
            </a:endParaRPr>
          </a:p>
        </p:txBody>
      </p:sp>
      <p:sp>
        <p:nvSpPr>
          <p:cNvPr id="175" name="CustomShape 2"/>
          <p:cNvSpPr/>
          <p:nvPr/>
        </p:nvSpPr>
        <p:spPr>
          <a:xfrm>
            <a:off x="432000" y="1575360"/>
            <a:ext cx="7932600" cy="4524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r>
              <a:rPr lang="tr-TR" sz="3200" b="0" strike="noStrike" spc="-1">
                <a:solidFill>
                  <a:srgbClr val="000000"/>
                </a:solidFill>
                <a:latin typeface="Calibri"/>
                <a:ea typeface="DejaVu Sans"/>
              </a:rPr>
              <a:t>CTC: while training the NN, the CTC is given the RNN output matrix and the ground truth text and it computes the loss value. While inferring, the CTC is only given the matrix and it decodes it into the final text. Both the ground truth text and the recognized text can be at most 32 characters long.</a:t>
            </a:r>
            <a:endParaRPr lang="tr-TR" sz="3200" b="0" strike="noStrike" spc="-1">
              <a:latin typeface="Arial"/>
            </a:endParaRPr>
          </a:p>
          <a:p>
            <a:pPr>
              <a:lnSpc>
                <a:spcPct val="100000"/>
              </a:lnSpc>
              <a:spcBef>
                <a:spcPts val="641"/>
              </a:spcBef>
            </a:pPr>
            <a:endParaRPr lang="tr-TR" sz="3200" b="0" strike="noStrike" spc="-1">
              <a:latin typeface="Arial"/>
            </a:endParaRPr>
          </a:p>
          <a:p>
            <a:pPr>
              <a:lnSpc>
                <a:spcPct val="100000"/>
              </a:lnSpc>
              <a:spcBef>
                <a:spcPts val="641"/>
              </a:spcBef>
            </a:pPr>
            <a:endParaRPr lang="tr-TR" sz="3200" b="0" strike="noStrike" spc="-1">
              <a:latin typeface="Arial"/>
            </a:endParaRPr>
          </a:p>
          <a:p>
            <a:pPr>
              <a:lnSpc>
                <a:spcPct val="100000"/>
              </a:lnSpc>
              <a:spcBef>
                <a:spcPts val="641"/>
              </a:spcBef>
            </a:pPr>
            <a:endParaRPr lang="tr-TR" sz="3200" b="0" strike="noStrike" spc="-1">
              <a:latin typeface="Arial"/>
            </a:endParaRPr>
          </a:p>
        </p:txBody>
      </p:sp>
      <p:pic>
        <p:nvPicPr>
          <p:cNvPr id="176"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Word Beam Search Decoding</a:t>
            </a:r>
            <a:endParaRPr lang="tr-TR" sz="4400" b="0" strike="noStrike" spc="-1">
              <a:latin typeface="Arial"/>
            </a:endParaRPr>
          </a:p>
        </p:txBody>
      </p:sp>
      <p:sp>
        <p:nvSpPr>
          <p:cNvPr id="178" name="CustomShape 2"/>
          <p:cNvSpPr/>
          <p:nvPr/>
        </p:nvSpPr>
        <p:spPr>
          <a:xfrm>
            <a:off x="5184000" y="504000"/>
            <a:ext cx="3527280" cy="559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endParaRPr lang="tr-TR" sz="1800" b="0" strike="noStrike" spc="-1">
              <a:latin typeface="Arial"/>
            </a:endParaRPr>
          </a:p>
        </p:txBody>
      </p:sp>
      <p:pic>
        <p:nvPicPr>
          <p:cNvPr id="179" name="Resim 4"/>
          <p:cNvPicPr/>
          <p:nvPr/>
        </p:nvPicPr>
        <p:blipFill>
          <a:blip r:embed="rId2"/>
          <a:stretch/>
        </p:blipFill>
        <p:spPr>
          <a:xfrm>
            <a:off x="8283240" y="6126120"/>
            <a:ext cx="859680" cy="720720"/>
          </a:xfrm>
          <a:prstGeom prst="rect">
            <a:avLst/>
          </a:prstGeom>
          <a:ln>
            <a:noFill/>
          </a:ln>
        </p:spPr>
      </p:pic>
      <p:sp>
        <p:nvSpPr>
          <p:cNvPr id="180" name="CustomShape 3"/>
          <p:cNvSpPr/>
          <p:nvPr/>
        </p:nvSpPr>
        <p:spPr>
          <a:xfrm>
            <a:off x="504000" y="1390680"/>
            <a:ext cx="7488000" cy="913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tr-TR" sz="1800" b="0" strike="noStrike" spc="-1">
                <a:solidFill>
                  <a:srgbClr val="000000"/>
                </a:solidFill>
                <a:latin typeface="Arial"/>
                <a:ea typeface="DejaVu Sans"/>
              </a:rPr>
              <a:t>Using this decoder, words are constrained to those contained in a dictionary, but arbitrary non-word character strings (numbers, punctuation marks) can still be recognized. </a:t>
            </a:r>
            <a:endParaRPr lang="tr-TR" sz="1800" b="0" strike="noStrike" spc="-1">
              <a:latin typeface="Arial"/>
            </a:endParaRPr>
          </a:p>
        </p:txBody>
      </p:sp>
      <p:pic>
        <p:nvPicPr>
          <p:cNvPr id="181" name="Resim 180"/>
          <p:cNvPicPr/>
          <p:nvPr/>
        </p:nvPicPr>
        <p:blipFill>
          <a:blip r:embed="rId3"/>
          <a:stretch/>
        </p:blipFill>
        <p:spPr>
          <a:xfrm>
            <a:off x="707400" y="2808000"/>
            <a:ext cx="5196600" cy="26514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CustomShape 1"/>
          <p:cNvSpPr/>
          <p:nvPr/>
        </p:nvSpPr>
        <p:spPr>
          <a:xfrm>
            <a:off x="683640" y="836640"/>
            <a:ext cx="7771320" cy="5327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dirty="0"/>
              <a:t/>
            </a:r>
            <a:br>
              <a:rPr dirty="0"/>
            </a:br>
            <a:r>
              <a:rPr lang="tr-TR" sz="4400" b="0" strike="noStrike" spc="-1" dirty="0" err="1">
                <a:solidFill>
                  <a:srgbClr val="000000"/>
                </a:solidFill>
                <a:latin typeface="Calibri"/>
                <a:ea typeface="DejaVu Sans"/>
              </a:rPr>
              <a:t>Recurrent</a:t>
            </a:r>
            <a:r>
              <a:rPr lang="tr-TR" sz="4400" b="0" strike="noStrike" spc="-1" dirty="0">
                <a:solidFill>
                  <a:srgbClr val="000000"/>
                </a:solidFill>
                <a:latin typeface="Calibri"/>
                <a:ea typeface="DejaVu Sans"/>
              </a:rPr>
              <a:t> </a:t>
            </a:r>
            <a:r>
              <a:rPr lang="tr-TR" sz="4400" b="0" strike="noStrike" spc="-1" dirty="0" err="1">
                <a:solidFill>
                  <a:srgbClr val="000000"/>
                </a:solidFill>
                <a:latin typeface="Calibri"/>
                <a:ea typeface="DejaVu Sans"/>
              </a:rPr>
              <a:t>Neural</a:t>
            </a:r>
            <a:r>
              <a:rPr lang="tr-TR" sz="4400" b="0" strike="noStrike" spc="-1" dirty="0">
                <a:solidFill>
                  <a:srgbClr val="000000"/>
                </a:solidFill>
                <a:latin typeface="Calibri"/>
                <a:ea typeface="DejaVu Sans"/>
              </a:rPr>
              <a:t> Networks</a:t>
            </a:r>
            <a:r>
              <a:rPr dirty="0"/>
              <a:t/>
            </a:r>
            <a:br>
              <a:rPr dirty="0"/>
            </a:br>
            <a:r>
              <a:rPr dirty="0"/>
              <a:t/>
            </a:r>
            <a:br>
              <a:rPr dirty="0"/>
            </a:br>
            <a:r>
              <a:rPr dirty="0"/>
              <a:t/>
            </a:r>
            <a:br>
              <a:rPr dirty="0"/>
            </a:br>
            <a:r>
              <a:rPr dirty="0"/>
              <a:t/>
            </a:r>
            <a:br>
              <a:rPr dirty="0"/>
            </a:br>
            <a:r>
              <a:rPr lang="tr-TR" dirty="0" err="1" smtClean="0"/>
              <a:t>by</a:t>
            </a:r>
            <a:r>
              <a:rPr lang="tr-TR" dirty="0" smtClean="0"/>
              <a:t> </a:t>
            </a:r>
            <a:r>
              <a:rPr lang="tr-TR" sz="2800" b="0" strike="noStrike" spc="-1" dirty="0" smtClean="0">
                <a:solidFill>
                  <a:srgbClr val="000000"/>
                </a:solidFill>
                <a:latin typeface="Calibri"/>
                <a:ea typeface="DejaVu Sans"/>
              </a:rPr>
              <a:t>Çağla </a:t>
            </a:r>
            <a:r>
              <a:rPr lang="tr-TR" sz="2800" b="0" strike="noStrike" spc="-1" dirty="0">
                <a:solidFill>
                  <a:srgbClr val="000000"/>
                </a:solidFill>
                <a:latin typeface="Calibri"/>
                <a:ea typeface="DejaVu Sans"/>
              </a:rPr>
              <a:t>Ballı</a:t>
            </a:r>
            <a:r>
              <a:rPr dirty="0"/>
              <a:t/>
            </a:r>
            <a:br>
              <a:rPr dirty="0"/>
            </a:br>
            <a:r>
              <a:rPr dirty="0"/>
              <a:t/>
            </a:r>
            <a:br>
              <a:rPr dirty="0"/>
            </a:br>
            <a:r>
              <a:rPr dirty="0"/>
              <a:t/>
            </a:r>
            <a:br>
              <a:rPr dirty="0"/>
            </a:br>
            <a:endParaRPr lang="tr-TR" sz="1800" b="0" strike="noStrike" spc="-1" dirty="0">
              <a:latin typeface="Arial"/>
            </a:endParaRPr>
          </a:p>
        </p:txBody>
      </p:sp>
    </p:spTree>
    <p:extLst>
      <p:ext uri="{BB962C8B-B14F-4D97-AF65-F5344CB8AC3E}">
        <p14:creationId xmlns:p14="http://schemas.microsoft.com/office/powerpoint/2010/main" val="1787026204"/>
      </p:ext>
    </p:extLst>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Improve Accuracy</a:t>
            </a:r>
            <a:endParaRPr lang="tr-TR" sz="4400" b="0" strike="noStrike" spc="-1">
              <a:latin typeface="Arial"/>
            </a:endParaRPr>
          </a:p>
        </p:txBody>
      </p:sp>
      <p:sp>
        <p:nvSpPr>
          <p:cNvPr id="183" name="CustomShape 2"/>
          <p:cNvSpPr/>
          <p:nvPr/>
        </p:nvSpPr>
        <p:spPr>
          <a:xfrm>
            <a:off x="5184000" y="504000"/>
            <a:ext cx="3527280" cy="559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endParaRPr lang="tr-TR" sz="1800" b="0" strike="noStrike" spc="-1">
              <a:latin typeface="Arial"/>
            </a:endParaRPr>
          </a:p>
        </p:txBody>
      </p:sp>
      <p:pic>
        <p:nvPicPr>
          <p:cNvPr id="184" name="Resim 4"/>
          <p:cNvPicPr/>
          <p:nvPr/>
        </p:nvPicPr>
        <p:blipFill>
          <a:blip r:embed="rId2"/>
          <a:stretch/>
        </p:blipFill>
        <p:spPr>
          <a:xfrm>
            <a:off x="8283240" y="6126120"/>
            <a:ext cx="859680" cy="720720"/>
          </a:xfrm>
          <a:prstGeom prst="rect">
            <a:avLst/>
          </a:prstGeom>
          <a:ln>
            <a:noFill/>
          </a:ln>
        </p:spPr>
      </p:pic>
      <p:sp>
        <p:nvSpPr>
          <p:cNvPr id="185" name="CustomShape 3"/>
          <p:cNvSpPr/>
          <p:nvPr/>
        </p:nvSpPr>
        <p:spPr>
          <a:xfrm>
            <a:off x="576000" y="1390680"/>
            <a:ext cx="7776000" cy="3930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tr-TR" sz="1800" b="0" strike="noStrike" spc="-1">
                <a:solidFill>
                  <a:srgbClr val="000000"/>
                </a:solidFill>
                <a:latin typeface="Arial"/>
                <a:ea typeface="DejaVu Sans"/>
              </a:rPr>
              <a:t>74% of the words from the IAM dataset are correctly recognized by the NN when using vanilla beam search decoding.here are some ideas how to improve it :</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*Data augmentation: increase dataset-size by applying further (random) transformations to the input images. At the moment, only random distortions are performed.</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*Remove cursive writing style in the input images</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*Increase input size (if input of NN is large enough, complete text-lines can be used.</a:t>
            </a:r>
            <a:endParaRPr lang="tr-TR" sz="1800" b="0" strike="noStrike" spc="-1">
              <a:latin typeface="Arial"/>
            </a:endParaRPr>
          </a:p>
          <a:p>
            <a:pPr>
              <a:lnSpc>
                <a:spcPct val="100000"/>
              </a:lnSpc>
            </a:pPr>
            <a:endParaRPr lang="tr-TR" sz="1800" b="0" strike="noStrike" spc="-1">
              <a:latin typeface="Arial"/>
            </a:endParaRPr>
          </a:p>
          <a:p>
            <a:pPr>
              <a:lnSpc>
                <a:spcPct val="100000"/>
              </a:lnSpc>
            </a:pPr>
            <a:endParaRPr lang="tr-TR"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Improve Accuracy</a:t>
            </a:r>
            <a:endParaRPr lang="tr-TR" sz="4400" b="0" strike="noStrike" spc="-1">
              <a:latin typeface="Arial"/>
            </a:endParaRPr>
          </a:p>
        </p:txBody>
      </p:sp>
      <p:sp>
        <p:nvSpPr>
          <p:cNvPr id="187" name="CustomShape 2"/>
          <p:cNvSpPr/>
          <p:nvPr/>
        </p:nvSpPr>
        <p:spPr>
          <a:xfrm>
            <a:off x="5184000" y="504000"/>
            <a:ext cx="3527280" cy="559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endParaRPr lang="tr-TR" sz="1800" b="0" strike="noStrike" spc="-1">
              <a:latin typeface="Arial"/>
            </a:endParaRPr>
          </a:p>
        </p:txBody>
      </p:sp>
      <p:pic>
        <p:nvPicPr>
          <p:cNvPr id="188" name="Resim 4"/>
          <p:cNvPicPr/>
          <p:nvPr/>
        </p:nvPicPr>
        <p:blipFill>
          <a:blip r:embed="rId2"/>
          <a:stretch/>
        </p:blipFill>
        <p:spPr>
          <a:xfrm>
            <a:off x="8283240" y="6126120"/>
            <a:ext cx="859680" cy="720720"/>
          </a:xfrm>
          <a:prstGeom prst="rect">
            <a:avLst/>
          </a:prstGeom>
          <a:ln>
            <a:noFill/>
          </a:ln>
        </p:spPr>
      </p:pic>
      <p:sp>
        <p:nvSpPr>
          <p:cNvPr id="189" name="CustomShape 3"/>
          <p:cNvSpPr/>
          <p:nvPr/>
        </p:nvSpPr>
        <p:spPr>
          <a:xfrm>
            <a:off x="576000" y="1390680"/>
            <a:ext cx="7704000" cy="3381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tr-TR" sz="1800" b="0" strike="noStrike" spc="-1">
                <a:solidFill>
                  <a:srgbClr val="000000"/>
                </a:solidFill>
                <a:latin typeface="Arial"/>
                <a:ea typeface="DejaVu Sans"/>
              </a:rPr>
              <a:t>*Add more CNN layers</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*Replace LSTM by 2D-LSTM.</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*Replace optimizer: Adam improves the accuracy, however, the number of training epochs increases.</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*Decoder: use token passing or word beam search decoding to constrain the output to dictionary words.</a:t>
            </a:r>
            <a:endParaRPr lang="tr-TR" sz="1800" b="0" strike="noStrike" spc="-1">
              <a:latin typeface="Arial"/>
            </a:endParaRPr>
          </a:p>
          <a:p>
            <a:pPr>
              <a:lnSpc>
                <a:spcPct val="100000"/>
              </a:lnSpc>
            </a:pPr>
            <a:endParaRPr lang="tr-TR" sz="1800" b="0" strike="noStrike" spc="-1">
              <a:latin typeface="Arial"/>
            </a:endParaRPr>
          </a:p>
          <a:p>
            <a:pPr>
              <a:lnSpc>
                <a:spcPct val="100000"/>
              </a:lnSpc>
            </a:pPr>
            <a:r>
              <a:rPr lang="tr-TR" sz="1800" b="0" strike="noStrike" spc="-1">
                <a:solidFill>
                  <a:srgbClr val="000000"/>
                </a:solidFill>
                <a:latin typeface="Arial"/>
                <a:ea typeface="DejaVu Sans"/>
              </a:rPr>
              <a:t>*Text correction: if the recognized word is not contained in a dictionary, search for the most similar one.</a:t>
            </a:r>
            <a:endParaRPr lang="tr-TR"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dirty="0" err="1" smtClean="0">
                <a:solidFill>
                  <a:srgbClr val="000000"/>
                </a:solidFill>
                <a:latin typeface="Calibri"/>
                <a:ea typeface="DejaVu Sans"/>
              </a:rPr>
              <a:t>References</a:t>
            </a:r>
            <a:r>
              <a:rPr lang="tr-TR" sz="4400" b="0" strike="noStrike" spc="-1" dirty="0" smtClean="0">
                <a:solidFill>
                  <a:srgbClr val="000000"/>
                </a:solidFill>
                <a:latin typeface="Calibri"/>
                <a:ea typeface="DejaVu Sans"/>
              </a:rPr>
              <a:t> </a:t>
            </a:r>
            <a:endParaRPr lang="tr-TR" sz="4400" b="0" strike="noStrike" spc="-1" dirty="0">
              <a:latin typeface="Arial"/>
            </a:endParaRPr>
          </a:p>
        </p:txBody>
      </p:sp>
      <p:sp>
        <p:nvSpPr>
          <p:cNvPr id="192" name="CustomShape 2"/>
          <p:cNvSpPr/>
          <p:nvPr/>
        </p:nvSpPr>
        <p:spPr>
          <a:xfrm>
            <a:off x="457200" y="1416600"/>
            <a:ext cx="7724520" cy="2879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41000" lnSpcReduction="20000"/>
          </a:bodyPr>
          <a:lstStyle/>
          <a:p>
            <a:pPr>
              <a:lnSpc>
                <a:spcPct val="100000"/>
              </a:lnSpc>
              <a:spcBef>
                <a:spcPts val="641"/>
              </a:spcBef>
            </a:pPr>
            <a:endParaRPr lang="tr-TR" sz="1800" b="0" strike="noStrike" spc="-1" dirty="0">
              <a:latin typeface="Arial"/>
            </a:endParaRPr>
          </a:p>
          <a:p>
            <a:pPr>
              <a:lnSpc>
                <a:spcPct val="100000"/>
              </a:lnSpc>
              <a:spcBef>
                <a:spcPts val="641"/>
              </a:spcBef>
            </a:pPr>
            <a:endParaRPr lang="tr-TR" sz="1800" b="0" strike="noStrike" spc="-1" dirty="0" smtClean="0">
              <a:latin typeface="Arial"/>
            </a:endParaRPr>
          </a:p>
          <a:p>
            <a:pPr>
              <a:lnSpc>
                <a:spcPct val="100000"/>
              </a:lnSpc>
              <a:spcBef>
                <a:spcPts val="641"/>
              </a:spcBef>
            </a:pPr>
            <a:endParaRPr lang="tr-TR" spc="-1" dirty="0">
              <a:latin typeface="Arial"/>
            </a:endParaRPr>
          </a:p>
          <a:p>
            <a:pPr>
              <a:lnSpc>
                <a:spcPct val="100000"/>
              </a:lnSpc>
              <a:spcBef>
                <a:spcPts val="641"/>
              </a:spcBef>
            </a:pPr>
            <a:endParaRPr lang="tr-TR" sz="1800" b="0" strike="noStrike" spc="-1" dirty="0">
              <a:latin typeface="Arial"/>
            </a:endParaRPr>
          </a:p>
          <a:p>
            <a:pPr>
              <a:lnSpc>
                <a:spcPct val="100000"/>
              </a:lnSpc>
              <a:spcBef>
                <a:spcPts val="641"/>
              </a:spcBef>
            </a:pPr>
            <a:endParaRPr lang="tr-TR" sz="3200" b="0" u="sng" strike="noStrike" spc="-1" dirty="0" smtClean="0">
              <a:solidFill>
                <a:srgbClr val="0000FF"/>
              </a:solidFill>
              <a:uFillTx/>
              <a:latin typeface="Calibri"/>
              <a:ea typeface="DejaVu Sans"/>
              <a:hlinkClick r:id="rId2"/>
            </a:endParaRPr>
          </a:p>
          <a:p>
            <a:pPr>
              <a:lnSpc>
                <a:spcPct val="100000"/>
              </a:lnSpc>
              <a:spcBef>
                <a:spcPts val="641"/>
              </a:spcBef>
            </a:pPr>
            <a:r>
              <a:rPr lang="tr-TR" sz="3200" b="0" u="sng" strike="noStrike" spc="-1" dirty="0" smtClean="0">
                <a:solidFill>
                  <a:srgbClr val="0000FF"/>
                </a:solidFill>
                <a:uFillTx/>
                <a:latin typeface="Calibri"/>
                <a:ea typeface="DejaVu Sans"/>
                <a:hlinkClick r:id="rId2"/>
              </a:rPr>
              <a:t>https</a:t>
            </a:r>
            <a:r>
              <a:rPr lang="tr-TR" sz="3200" b="0" u="sng" strike="noStrike" spc="-1" dirty="0">
                <a:solidFill>
                  <a:srgbClr val="0000FF"/>
                </a:solidFill>
                <a:uFillTx/>
                <a:latin typeface="Calibri"/>
                <a:ea typeface="DejaVu Sans"/>
                <a:hlinkClick r:id="rId2"/>
              </a:rPr>
              <a:t>://github.com/githubharald/SimpleHTR</a:t>
            </a:r>
            <a:endParaRPr lang="tr-TR" sz="3200" b="0" strike="noStrike" spc="-1" dirty="0">
              <a:latin typeface="Arial"/>
            </a:endParaRPr>
          </a:p>
          <a:p>
            <a:pPr>
              <a:lnSpc>
                <a:spcPct val="100000"/>
              </a:lnSpc>
              <a:spcBef>
                <a:spcPts val="641"/>
              </a:spcBef>
            </a:pPr>
            <a:r>
              <a:rPr lang="tr-TR" sz="3200" b="0" u="sng" strike="noStrike" spc="-1" dirty="0">
                <a:solidFill>
                  <a:srgbClr val="0000FF"/>
                </a:solidFill>
                <a:uFillTx/>
                <a:latin typeface="Calibri"/>
                <a:ea typeface="DejaVu Sans"/>
                <a:hlinkClick r:id="rId3"/>
              </a:rPr>
              <a:t>https://towardsdatascience.com/build-a-handwritten-text-recognition-system-using-tensorflow-2326a3487cd5</a:t>
            </a:r>
            <a:endParaRPr lang="tr-TR" sz="3200" b="0" strike="noStrike" spc="-1" dirty="0">
              <a:latin typeface="Arial"/>
            </a:endParaRPr>
          </a:p>
          <a:p>
            <a:pPr>
              <a:lnSpc>
                <a:spcPct val="100000"/>
              </a:lnSpc>
              <a:spcBef>
                <a:spcPts val="641"/>
              </a:spcBef>
            </a:pPr>
            <a:r>
              <a:rPr lang="tr-TR" sz="3200" b="0" u="sng" strike="noStrike" spc="-1" dirty="0">
                <a:solidFill>
                  <a:srgbClr val="0000FF"/>
                </a:solidFill>
                <a:uFillTx/>
                <a:latin typeface="Calibri"/>
                <a:ea typeface="DejaVu Sans"/>
                <a:hlinkClick r:id="rId4"/>
              </a:rPr>
              <a:t>http://www.wikizero.biz/index.php?q=aHR0cHM6Ly9lbi53aWtpcGVkaWEub3JnL3dpa2kvTG9uZ19zaG9ydC10ZXJtX21lbW9yeQ</a:t>
            </a:r>
            <a:endParaRPr lang="tr-TR" sz="3200" b="0" strike="noStrike" spc="-1" dirty="0">
              <a:latin typeface="Arial"/>
            </a:endParaRPr>
          </a:p>
          <a:p>
            <a:pPr>
              <a:lnSpc>
                <a:spcPct val="100000"/>
              </a:lnSpc>
              <a:spcBef>
                <a:spcPts val="641"/>
              </a:spcBef>
            </a:pPr>
            <a:r>
              <a:rPr lang="tr-TR" sz="3200" b="0" u="sng" strike="noStrike" spc="-1" dirty="0">
                <a:solidFill>
                  <a:srgbClr val="0000FF"/>
                </a:solidFill>
                <a:uFillTx/>
                <a:latin typeface="Calibri"/>
                <a:ea typeface="DejaVu Sans"/>
                <a:hlinkClick r:id="rId5"/>
              </a:rPr>
              <a:t>https://medium.com/@hamzaerguder/recurrent-neural-network-nedir-bdd3d0839120</a:t>
            </a:r>
            <a:endParaRPr lang="tr-TR" sz="3200" b="0" strike="noStrike" spc="-1" dirty="0">
              <a:latin typeface="Arial"/>
            </a:endParaRPr>
          </a:p>
          <a:p>
            <a:pPr>
              <a:lnSpc>
                <a:spcPct val="100000"/>
              </a:lnSpc>
              <a:spcBef>
                <a:spcPts val="641"/>
              </a:spcBef>
            </a:pPr>
            <a:r>
              <a:rPr lang="tr-TR" sz="3200" b="0" u="sng" strike="noStrike" spc="-1" dirty="0">
                <a:solidFill>
                  <a:srgbClr val="0000FF"/>
                </a:solidFill>
                <a:uFillTx/>
                <a:latin typeface="Calibri"/>
                <a:ea typeface="DejaVu Sans"/>
                <a:hlinkClick r:id="rId6"/>
              </a:rPr>
              <a:t>https://medium.com/explore-artificial-intelligence/an-introduction-to-recurrent-neural-networks-72c97bf0912</a:t>
            </a:r>
            <a:endParaRPr lang="tr-TR" sz="3200" b="0" strike="noStrike" spc="-1" dirty="0">
              <a:latin typeface="Arial"/>
            </a:endParaRPr>
          </a:p>
          <a:p>
            <a:pPr>
              <a:lnSpc>
                <a:spcPct val="100000"/>
              </a:lnSpc>
              <a:spcBef>
                <a:spcPts val="641"/>
              </a:spcBef>
            </a:pPr>
            <a:r>
              <a:rPr lang="tr-TR" sz="3200" b="0" u="sng" strike="noStrike" spc="-1" dirty="0">
                <a:solidFill>
                  <a:srgbClr val="0000FF"/>
                </a:solidFill>
                <a:uFillTx/>
                <a:latin typeface="Calibri"/>
                <a:ea typeface="DejaVu Sans"/>
                <a:hlinkClick r:id="rId7"/>
              </a:rPr>
              <a:t>http://www.wikizero.biz/index.php?q=aHR0cHM6Ly9lbi53aWtpcGVkaWEub3JnL3dpa2kvUmVjdXJyZW50X25ldXJhbF9uZXR3b3Jr</a:t>
            </a:r>
            <a:endParaRPr lang="tr-TR" sz="3200" b="0" strike="noStrike" spc="-1" dirty="0">
              <a:latin typeface="Arial"/>
            </a:endParaRPr>
          </a:p>
          <a:p>
            <a:pPr>
              <a:lnSpc>
                <a:spcPct val="100000"/>
              </a:lnSpc>
              <a:spcBef>
                <a:spcPts val="641"/>
              </a:spcBef>
            </a:pPr>
            <a:endParaRPr lang="tr-TR" sz="3200" b="0" strike="noStrike" spc="-1" dirty="0">
              <a:latin typeface="Arial"/>
            </a:endParaRPr>
          </a:p>
        </p:txBody>
      </p:sp>
    </p:spTree>
    <p:extLst>
      <p:ext uri="{BB962C8B-B14F-4D97-AF65-F5344CB8AC3E}">
        <p14:creationId xmlns:p14="http://schemas.microsoft.com/office/powerpoint/2010/main" val="1942420214"/>
      </p:ext>
    </p:extLst>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What is RNN?</a:t>
            </a:r>
            <a:endParaRPr lang="tr-TR" sz="4400" b="0" strike="noStrike" spc="-1">
              <a:latin typeface="Arial"/>
            </a:endParaRPr>
          </a:p>
        </p:txBody>
      </p:sp>
      <p:sp>
        <p:nvSpPr>
          <p:cNvPr id="120" name="CustomShape 2"/>
          <p:cNvSpPr/>
          <p:nvPr/>
        </p:nvSpPr>
        <p:spPr>
          <a:xfrm>
            <a:off x="539640" y="1124640"/>
            <a:ext cx="7237080" cy="247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3000" lnSpcReduction="10000"/>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A recurrent neural network (RNN) is a class of artificial neural network where connections between nodes form a directed graph along a temporal sequence. This allows it to exhibit temporal dynamic behavior. </a:t>
            </a:r>
            <a:endParaRPr lang="tr-TR" sz="3200" b="0" strike="noStrike" spc="-1">
              <a:latin typeface="Arial"/>
            </a:endParaRPr>
          </a:p>
        </p:txBody>
      </p:sp>
      <p:pic>
        <p:nvPicPr>
          <p:cNvPr id="121" name="Resim 5"/>
          <p:cNvPicPr/>
          <p:nvPr/>
        </p:nvPicPr>
        <p:blipFill>
          <a:blip r:embed="rId2"/>
          <a:stretch/>
        </p:blipFill>
        <p:spPr>
          <a:xfrm>
            <a:off x="8283240" y="613620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RNN Nodes</a:t>
            </a:r>
            <a:endParaRPr lang="tr-TR" sz="4400" b="0" strike="noStrike" spc="-1">
              <a:latin typeface="Arial"/>
            </a:endParaRPr>
          </a:p>
        </p:txBody>
      </p:sp>
      <p:sp>
        <p:nvSpPr>
          <p:cNvPr id="123" name="CustomShape 2"/>
          <p:cNvSpPr/>
          <p:nvPr/>
        </p:nvSpPr>
        <p:spPr>
          <a:xfrm>
            <a:off x="539640" y="1124640"/>
            <a:ext cx="7237080" cy="247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Microsoft YaHei"/>
              </a:rPr>
              <a:t>They are networks with loops in them, allowing information to persist.</a:t>
            </a:r>
            <a:endParaRPr lang="tr-TR" sz="3200" b="0" strike="noStrike" spc="-1">
              <a:latin typeface="Arial"/>
            </a:endParaRPr>
          </a:p>
        </p:txBody>
      </p:sp>
      <p:pic>
        <p:nvPicPr>
          <p:cNvPr id="124" name="Resim 5"/>
          <p:cNvPicPr/>
          <p:nvPr/>
        </p:nvPicPr>
        <p:blipFill>
          <a:blip r:embed="rId2"/>
          <a:stretch/>
        </p:blipFill>
        <p:spPr>
          <a:xfrm>
            <a:off x="8283240" y="6136200"/>
            <a:ext cx="859680" cy="720720"/>
          </a:xfrm>
          <a:prstGeom prst="rect">
            <a:avLst/>
          </a:prstGeom>
          <a:ln>
            <a:noFill/>
          </a:ln>
        </p:spPr>
      </p:pic>
      <p:pic>
        <p:nvPicPr>
          <p:cNvPr id="125" name="Resim 124"/>
          <p:cNvPicPr/>
          <p:nvPr/>
        </p:nvPicPr>
        <p:blipFill>
          <a:blip r:embed="rId3"/>
          <a:stretch/>
        </p:blipFill>
        <p:spPr>
          <a:xfrm>
            <a:off x="2304360" y="2952000"/>
            <a:ext cx="3827880" cy="201600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RNN Nodes</a:t>
            </a:r>
            <a:endParaRPr lang="tr-TR" sz="4400" b="0" strike="noStrike" spc="-1">
              <a:latin typeface="Arial"/>
            </a:endParaRPr>
          </a:p>
        </p:txBody>
      </p:sp>
      <p:sp>
        <p:nvSpPr>
          <p:cNvPr id="127" name="CustomShape 2"/>
          <p:cNvSpPr/>
          <p:nvPr/>
        </p:nvSpPr>
        <p:spPr>
          <a:xfrm>
            <a:off x="539640" y="1124640"/>
            <a:ext cx="7237080" cy="247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3000" lnSpcReduction="10000"/>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Microsoft YaHei"/>
              </a:rPr>
              <a:t>A loop allows information to be passed from one step of the network to the next. A recurrent neural network can be thought of as multiple copies of the same network, each passing a message to a successor. </a:t>
            </a:r>
            <a:r>
              <a:rPr lang="tr-TR" sz="3200" b="0" strike="noStrike" spc="-1">
                <a:solidFill>
                  <a:srgbClr val="000000"/>
                </a:solidFill>
                <a:latin typeface="Calibri"/>
                <a:ea typeface="DejaVu Sans"/>
              </a:rPr>
              <a:t> </a:t>
            </a:r>
            <a:endParaRPr lang="tr-TR"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RNN Nodes</a:t>
            </a:r>
            <a:endParaRPr lang="tr-TR" sz="4400" b="0" strike="noStrike" spc="-1">
              <a:latin typeface="Arial"/>
            </a:endParaRPr>
          </a:p>
        </p:txBody>
      </p:sp>
      <p:sp>
        <p:nvSpPr>
          <p:cNvPr id="130" name="CustomShape 2"/>
          <p:cNvSpPr/>
          <p:nvPr/>
        </p:nvSpPr>
        <p:spPr>
          <a:xfrm>
            <a:off x="539640" y="1124640"/>
            <a:ext cx="7237080" cy="247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Microsoft YaHei"/>
              </a:rPr>
              <a:t>Consider what happens if we unroll the loop:</a:t>
            </a:r>
            <a:r>
              <a:rPr lang="tr-TR" sz="3200" b="0" strike="noStrike" spc="-1">
                <a:solidFill>
                  <a:srgbClr val="000000"/>
                </a:solidFill>
                <a:latin typeface="Calibri"/>
                <a:ea typeface="DejaVu Sans"/>
              </a:rPr>
              <a:t> </a:t>
            </a:r>
            <a:endParaRPr lang="tr-TR" sz="3200" b="0" strike="noStrike" spc="-1">
              <a:latin typeface="Arial"/>
            </a:endParaRPr>
          </a:p>
        </p:txBody>
      </p:sp>
      <p:pic>
        <p:nvPicPr>
          <p:cNvPr id="131" name="Resim 5"/>
          <p:cNvPicPr/>
          <p:nvPr/>
        </p:nvPicPr>
        <p:blipFill>
          <a:blip r:embed="rId2"/>
          <a:stretch/>
        </p:blipFill>
        <p:spPr>
          <a:xfrm>
            <a:off x="8283240" y="6136200"/>
            <a:ext cx="859680" cy="720720"/>
          </a:xfrm>
          <a:prstGeom prst="rect">
            <a:avLst/>
          </a:prstGeom>
          <a:ln>
            <a:noFill/>
          </a:ln>
        </p:spPr>
      </p:pic>
      <p:pic>
        <p:nvPicPr>
          <p:cNvPr id="132" name="Resim 131"/>
          <p:cNvPicPr/>
          <p:nvPr/>
        </p:nvPicPr>
        <p:blipFill>
          <a:blip r:embed="rId3"/>
          <a:stretch/>
        </p:blipFill>
        <p:spPr>
          <a:xfrm>
            <a:off x="1440000" y="2592000"/>
            <a:ext cx="5976000" cy="2010600"/>
          </a:xfrm>
          <a:prstGeom prst="rect">
            <a:avLst/>
          </a:prstGeom>
          <a:ln>
            <a:noFill/>
          </a:ln>
        </p:spPr>
      </p:pic>
      <p:sp>
        <p:nvSpPr>
          <p:cNvPr id="133" name="CustomShape 3"/>
          <p:cNvSpPr/>
          <p:nvPr/>
        </p:nvSpPr>
        <p:spPr>
          <a:xfrm>
            <a:off x="720000" y="4752000"/>
            <a:ext cx="6984720" cy="576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40000" lnSpcReduction="20000"/>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rPr>
              <a:t>This chain-like nature reveals that recurrent neural networks are intimately related to sequences and lists. </a:t>
            </a:r>
            <a:endParaRPr lang="tr-TR"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1"/>
          <p:cNvSpPr/>
          <p:nvPr/>
        </p:nvSpPr>
        <p:spPr>
          <a:xfrm>
            <a:off x="457200" y="274680"/>
            <a:ext cx="8228520" cy="1141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RNN vs Feedforward Neural Networks</a:t>
            </a:r>
            <a:endParaRPr lang="tr-TR" sz="4400" b="0" strike="noStrike" spc="-1">
              <a:latin typeface="Arial"/>
            </a:endParaRPr>
          </a:p>
        </p:txBody>
      </p:sp>
      <p:sp>
        <p:nvSpPr>
          <p:cNvPr id="135" name="CustomShape 2"/>
          <p:cNvSpPr/>
          <p:nvPr/>
        </p:nvSpPr>
        <p:spPr>
          <a:xfrm>
            <a:off x="504000" y="1340280"/>
            <a:ext cx="7237080" cy="2475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3500" lnSpcReduction="20000"/>
          </a:bodyPr>
          <a:lstStyle/>
          <a:p>
            <a:pPr>
              <a:lnSpc>
                <a:spcPct val="100000"/>
              </a:lnSpc>
              <a:spcBef>
                <a:spcPts val="641"/>
              </a:spcBef>
            </a:pPr>
            <a:endParaRPr lang="tr-TR" sz="1800" b="0" strike="noStrike" spc="-1">
              <a:latin typeface="Arial"/>
            </a:endParaRPr>
          </a:p>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rPr>
              <a:t>Unlike feedforward neural networks, RNNs can use their internal state (memory) to process sequences of inputs.This makes them applicable to tasks such as unsegmented, connected handwriting recognition or speech recognition.</a:t>
            </a:r>
            <a:endParaRPr lang="tr-TR" sz="3200" b="0" strike="noStrike" spc="-1">
              <a:latin typeface="Arial"/>
            </a:endParaRPr>
          </a:p>
        </p:txBody>
      </p:sp>
      <p:pic>
        <p:nvPicPr>
          <p:cNvPr id="136" name="Resim 5"/>
          <p:cNvPicPr/>
          <p:nvPr/>
        </p:nvPicPr>
        <p:blipFill>
          <a:blip r:embed="rId2"/>
          <a:stretch/>
        </p:blipFill>
        <p:spPr>
          <a:xfrm>
            <a:off x="8283240" y="613620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ustomShape 1"/>
          <p:cNvSpPr/>
          <p:nvPr/>
        </p:nvSpPr>
        <p:spPr>
          <a:xfrm>
            <a:off x="457200" y="274680"/>
            <a:ext cx="8614080" cy="166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RNN vs Feedforward Neural Networks</a:t>
            </a:r>
            <a:endParaRPr lang="tr-TR" sz="4400" b="0" strike="noStrike" spc="-1">
              <a:latin typeface="Arial"/>
            </a:endParaRPr>
          </a:p>
        </p:txBody>
      </p:sp>
      <p:sp>
        <p:nvSpPr>
          <p:cNvPr id="138" name="CustomShape 2"/>
          <p:cNvSpPr/>
          <p:nvPr/>
        </p:nvSpPr>
        <p:spPr>
          <a:xfrm>
            <a:off x="792000" y="2016000"/>
            <a:ext cx="5328000" cy="3384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Denetimli öğrenmede, ilk girdi veya başlangıçta verilen girdi hakkında karar verilir.</a:t>
            </a:r>
            <a:endParaRPr lang="tr-TR" sz="32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Örn : Nesne tanımlama</a:t>
            </a:r>
            <a:endParaRPr lang="tr-TR" sz="3200" b="0" strike="noStrike" spc="-1">
              <a:latin typeface="Arial"/>
            </a:endParaRPr>
          </a:p>
          <a:p>
            <a:pPr>
              <a:lnSpc>
                <a:spcPct val="100000"/>
              </a:lnSpc>
              <a:spcBef>
                <a:spcPts val="641"/>
              </a:spcBef>
            </a:pPr>
            <a:endParaRPr lang="tr-TR" sz="3200" b="0" strike="noStrike" spc="-1">
              <a:latin typeface="Arial"/>
            </a:endParaRPr>
          </a:p>
        </p:txBody>
      </p:sp>
      <p:pic>
        <p:nvPicPr>
          <p:cNvPr id="139"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457200" y="274680"/>
            <a:ext cx="8614080" cy="166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pPr>
            <a:r>
              <a:rPr lang="tr-TR" sz="4400" b="0" strike="noStrike" spc="-1">
                <a:solidFill>
                  <a:srgbClr val="000000"/>
                </a:solidFill>
                <a:latin typeface="Calibri"/>
                <a:ea typeface="DejaVu Sans"/>
              </a:rPr>
              <a:t>Particular type of RNN : LSTM</a:t>
            </a:r>
            <a:endParaRPr lang="tr-TR" sz="4400" b="0" strike="noStrike" spc="-1">
              <a:latin typeface="Arial"/>
            </a:endParaRPr>
          </a:p>
        </p:txBody>
      </p:sp>
      <p:sp>
        <p:nvSpPr>
          <p:cNvPr id="141" name="CustomShape 2"/>
          <p:cNvSpPr/>
          <p:nvPr/>
        </p:nvSpPr>
        <p:spPr>
          <a:xfrm>
            <a:off x="504000" y="1584000"/>
            <a:ext cx="7272000" cy="2592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3000" lnSpcReduction="20000"/>
          </a:bodyPr>
          <a:lstStyle/>
          <a:p>
            <a:pPr>
              <a:lnSpc>
                <a:spcPct val="100000"/>
              </a:lnSpc>
              <a:spcBef>
                <a:spcPts val="641"/>
              </a:spcBef>
            </a:pPr>
            <a:endParaRPr lang="tr-TR" sz="1800" b="0" strike="noStrike" spc="-1">
              <a:latin typeface="Arial"/>
            </a:endParaRPr>
          </a:p>
          <a:p>
            <a:pPr>
              <a:lnSpc>
                <a:spcPct val="100000"/>
              </a:lnSpc>
              <a:spcBef>
                <a:spcPts val="641"/>
              </a:spcBef>
            </a:pPr>
            <a:r>
              <a:rPr lang="tr-TR" sz="3200" b="0" strike="noStrike" spc="-1">
                <a:solidFill>
                  <a:srgbClr val="000000"/>
                </a:solidFill>
                <a:latin typeface="Calibri"/>
                <a:ea typeface="DejaVu Sans"/>
              </a:rPr>
              <a:t>Long short-term memory (LSTM) is a deep learning system that avoids the vanishing gradient problem. LSTM is normally augmented by recurrent gates called "forget" gates. LSTM prevents backpropagated errors from vanishing or exploding.</a:t>
            </a:r>
            <a:endParaRPr lang="tr-TR" sz="3200" b="0" strike="noStrike" spc="-1">
              <a:latin typeface="Arial"/>
            </a:endParaRPr>
          </a:p>
        </p:txBody>
      </p:sp>
      <p:pic>
        <p:nvPicPr>
          <p:cNvPr id="142" name="Resim 4"/>
          <p:cNvPicPr/>
          <p:nvPr/>
        </p:nvPicPr>
        <p:blipFill>
          <a:blip r:embed="rId2"/>
          <a:stretch/>
        </p:blipFill>
        <p:spPr>
          <a:xfrm>
            <a:off x="8283240" y="6126120"/>
            <a:ext cx="859680" cy="7207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715</TotalTime>
  <Words>953</Words>
  <Application>Microsoft Office PowerPoint</Application>
  <PresentationFormat>Ekran Gösterisi (4:3)</PresentationFormat>
  <Paragraphs>84</Paragraphs>
  <Slides>22</Slides>
  <Notes>0</Notes>
  <HiddenSlides>0</HiddenSlides>
  <MMClips>0</MMClips>
  <ScaleCrop>false</ScaleCrop>
  <HeadingPairs>
    <vt:vector size="6" baseType="variant">
      <vt:variant>
        <vt:lpstr>Kullanılan Yazı Tipleri</vt:lpstr>
      </vt:variant>
      <vt:variant>
        <vt:i4>10</vt:i4>
      </vt:variant>
      <vt:variant>
        <vt:lpstr>Tema</vt:lpstr>
      </vt:variant>
      <vt:variant>
        <vt:i4>2</vt:i4>
      </vt:variant>
      <vt:variant>
        <vt:lpstr>Slayt Başlıkları</vt:lpstr>
      </vt:variant>
      <vt:variant>
        <vt:i4>22</vt:i4>
      </vt:variant>
    </vt:vector>
  </HeadingPairs>
  <TitlesOfParts>
    <vt:vector size="34" baseType="lpstr">
      <vt:lpstr>Microsoft YaHei</vt:lpstr>
      <vt:lpstr>ＭＳ Ｐゴシック</vt:lpstr>
      <vt:lpstr>Arial</vt:lpstr>
      <vt:lpstr>Calibri</vt:lpstr>
      <vt:lpstr>DejaVu Sans</vt:lpstr>
      <vt:lpstr>Symbol</vt:lpstr>
      <vt:lpstr>Times New Roman</vt:lpstr>
      <vt:lpstr>Trebuchet MS</vt:lpstr>
      <vt:lpstr>Wingdings</vt:lpstr>
      <vt:lpstr>Wingdings 3</vt:lpstr>
      <vt:lpstr>Office Theme</vt:lpstr>
      <vt:lpstr>Yüzeyler</vt:lpstr>
      <vt:lpstr>Yapay Zeka  802600715151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REMOTE SENSING</dc:title>
  <dc:subject/>
  <dc:creator>SEVINC</dc:creator>
  <dc:description/>
  <cp:lastModifiedBy>pc</cp:lastModifiedBy>
  <cp:revision>140</cp:revision>
  <dcterms:created xsi:type="dcterms:W3CDTF">2018-07-02T13:24:10Z</dcterms:created>
  <dcterms:modified xsi:type="dcterms:W3CDTF">2019-11-28T18:03:49Z</dcterms:modified>
  <dc:language>tr-TR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Ekran Gösterisi (4:3)</vt:lpwstr>
  </property>
  <property fmtid="{D5CDD505-2E9C-101B-9397-08002B2CF9AE}" pid="9" name="ScaleCrop">
    <vt:bool>false</vt:bool>
  </property>
  <property fmtid="{D5CDD505-2E9C-101B-9397-08002B2CF9AE}" pid="10" name="ShareDoc">
    <vt:bool>false</vt:bool>
  </property>
  <property fmtid="{D5CDD505-2E9C-101B-9397-08002B2CF9AE}" pid="11" name="Slides">
    <vt:i4>24</vt:i4>
  </property>
</Properties>
</file>