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BF4BCD1-2D23-4B24-941A-45C61DE95B9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F9ABCD-C829-418E-9F55-1FCCD551026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8534400" cy="56388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TANE YOĞUNLUĞU</a:t>
            </a:r>
            <a:endParaRPr lang="tr-TR" alt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Tane yoğunluğu birimi: 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gr/cm</a:t>
            </a:r>
            <a:r>
              <a:rPr lang="tr-TR" altLang="tr-TR" sz="2800" b="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tr-TR" altLang="tr-TR" sz="2800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Dünya yüzeyindeki mineral toprakların tane yoğunlukları 2.5-2.8, ortalama 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2.65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ÖZGÜL AĞIRLIK: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 oluşturan tanelerin birim hacimlerinin ağırlığı, maddenin yoğunluğunun arı suyun yoğunluğuna (1) oranıdır,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birimsizdir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HACİM AĞIRLIĞI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 Doğal durumdaki kuru toprağın birim hacminin ağırlığı.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(Toprak tanecikleri arasındaki boşluklar hacmi de hesaplanarak elde edilen toprak ağırlığı) </a:t>
            </a:r>
          </a:p>
        </p:txBody>
      </p:sp>
    </p:spTree>
    <p:extLst>
      <p:ext uri="{BB962C8B-B14F-4D97-AF65-F5344CB8AC3E}">
        <p14:creationId xmlns:p14="http://schemas.microsoft.com/office/powerpoint/2010/main" val="201163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7772400" cy="671513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Toprak </a:t>
            </a:r>
            <a:r>
              <a:rPr lang="tr-TR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Rengİ</a:t>
            </a:r>
            <a:endParaRPr lang="tr-TR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981075"/>
            <a:ext cx="8964612" cy="52911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Kırmızı renk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dehidrate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olmuş demir oksit,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Sarı renk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hidrate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olmuş demir oksit, 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Kırmızı renk drenaj ve havalanmanın iyi olduğunu gösterir,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Hidrasyon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azaldıkça renk kırmızılaşır,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Yeşilimsi/mavimsi renkler indirgenme olayını gösterir,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Tipik gri renk, su altında kalmış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gley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horizonunda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görülür,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Ferro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-oksit fazla ise toprak mavimsi gri renk alır,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Beyaza yakın açık renkler kireç, alçı, MgCO</a:t>
            </a:r>
            <a:r>
              <a:rPr lang="tr-TR" altLang="tr-TR" sz="2600" b="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veya tuz varlığını gösterir. 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Mn, Titan bileşikleri ve OM toprağa esmer/siyah renk verir,</a:t>
            </a:r>
          </a:p>
          <a:p>
            <a:pPr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sz="2400" b="0" dirty="0" smtClean="0"/>
          </a:p>
          <a:p>
            <a:pPr eaLnBrk="1" hangingPunct="1">
              <a:buFont typeface="Wingdings" pitchFamily="2" charset="2"/>
              <a:buNone/>
            </a:pPr>
            <a:endParaRPr lang="tr-TR" altLang="tr-TR" b="0" dirty="0" smtClean="0"/>
          </a:p>
        </p:txBody>
      </p:sp>
    </p:spTree>
    <p:extLst>
      <p:ext uri="{BB962C8B-B14F-4D97-AF65-F5344CB8AC3E}">
        <p14:creationId xmlns:p14="http://schemas.microsoft.com/office/powerpoint/2010/main" val="106330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7772400" cy="561975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Toprak </a:t>
            </a:r>
            <a:r>
              <a:rPr lang="tr-TR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Rengİ</a:t>
            </a:r>
            <a:endParaRPr lang="tr-TR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6867" name="Rectangle 3"/>
          <p:cNvSpPr>
            <a:spLocks noGrp="1"/>
          </p:cNvSpPr>
          <p:nvPr>
            <p:ph type="body" idx="4294967295"/>
          </p:nvPr>
        </p:nvSpPr>
        <p:spPr>
          <a:xfrm>
            <a:off x="0" y="1052513"/>
            <a:ext cx="9144000" cy="507365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Aynı miktarda OM içeren soğuk iklim bölge toprakları daha koyu, sıcak bölge toprakları daha açık renklidir,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Koyu renkli fakat OM’ ce fakir ise Mn veya Titan içeriyor,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Sodik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veya alkali topraklarda koyu renk OM fazlalığı ile ilgili değildir,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Fazla alkali ortamda </a:t>
            </a:r>
            <a:r>
              <a:rPr lang="tr-TR" altLang="tr-TR" sz="26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disperse</a:t>
            </a: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olan OM toprak taneciklerinin yüzeyini örter, OM az bile olsa renk koyu gözükür,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Kumlu toprakların toplam yüzeyi daha küçük olduğundan taneciklerin etrafında daha kalın humus tabakası oluşur renk koyu gözükür,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İnce bünyeli toprakta toplam yüzey daha büyük olduğundan humus geniş alana yayılır, renk açık gözükür. 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7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423150" cy="850900"/>
          </a:xfrm>
        </p:spPr>
        <p:txBody>
          <a:bodyPr lIns="91440" tIns="45720" rIns="91440" bIns="45720">
            <a:normAutofit/>
          </a:bodyPr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Özgül </a:t>
            </a:r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ağIrlIk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belİrlemesİ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(ÖA)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>
          <a:xfrm>
            <a:off x="1824038" y="1196975"/>
            <a:ext cx="7319962" cy="3455988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100 g toprak tartılır,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500 cm </a:t>
            </a:r>
            <a:r>
              <a:rPr lang="tr-TR" altLang="tr-TR" sz="28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silindirin yarısına kadar su doldurulur,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silindire boşaltılır, çalkalanır,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Silindirdeki su artışı belirlenir.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 bu artış 38 cm</a:t>
            </a:r>
            <a:r>
              <a:rPr lang="tr-TR" altLang="tr-TR" sz="28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olsun,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ÖA= 100 / 38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ÖA= 2.63 </a:t>
            </a:r>
          </a:p>
          <a:p>
            <a:pPr eaLnBrk="1" hangingPunct="1"/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503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7772400" cy="633413"/>
          </a:xfrm>
        </p:spPr>
        <p:txBody>
          <a:bodyPr lIns="91440" tIns="45720" rIns="91440" bIns="45720"/>
          <a:lstStyle/>
          <a:p>
            <a:pPr algn="ctr" eaLnBrk="1" hangingPunct="1">
              <a:defRPr/>
            </a:pP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Hacim </a:t>
            </a:r>
            <a:r>
              <a:rPr lang="tr-TR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ağIrlIğI</a:t>
            </a: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belİrlemesİ</a:t>
            </a:r>
            <a:endParaRPr lang="tr-TR" sz="32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>
          <a:xfrm>
            <a:off x="1223963" y="1341438"/>
            <a:ext cx="7920037" cy="4424362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100 cm</a:t>
            </a:r>
            <a:r>
              <a:rPr lang="tr-TR" altLang="tr-TR" sz="28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madeni silindir toprağa çakılır,</a:t>
            </a:r>
          </a:p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doğal durumu bozulmadan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silindere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alınır,</a:t>
            </a:r>
          </a:p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105 derecede kurutulup tartılır,</a:t>
            </a:r>
          </a:p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Örneğin; 100 cm</a:t>
            </a:r>
            <a:r>
              <a:rPr lang="tr-TR" altLang="tr-TR" sz="28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hacmindeki kuru toprak boşluklarla beraber 130 g gelsin,</a:t>
            </a:r>
          </a:p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HA= 130 / 100</a:t>
            </a:r>
          </a:p>
          <a:p>
            <a:pPr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HA= 1.3 g/cm</a:t>
            </a:r>
            <a:r>
              <a:rPr lang="tr-TR" altLang="tr-TR" sz="2800" b="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622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50825" y="0"/>
            <a:ext cx="84248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Değişik Bünye Sınıfları ve Ortalama Hacim Ağırlıkları</a:t>
            </a:r>
            <a:endParaRPr lang="tr-TR" altLang="tr-TR" sz="2800">
              <a:solidFill>
                <a:srgbClr val="FF0000"/>
              </a:solidFill>
              <a:cs typeface="Times New Roman" pitchFamily="18" charset="0"/>
            </a:endParaRPr>
          </a:p>
          <a:p>
            <a:endParaRPr lang="tr-TR" altLang="tr-TR"/>
          </a:p>
        </p:txBody>
      </p:sp>
      <p:grpSp>
        <p:nvGrpSpPr>
          <p:cNvPr id="29699" name="Group 17"/>
          <p:cNvGrpSpPr>
            <a:grpSpLocks/>
          </p:cNvGrpSpPr>
          <p:nvPr/>
        </p:nvGrpSpPr>
        <p:grpSpPr bwMode="auto">
          <a:xfrm>
            <a:off x="533400" y="1066800"/>
            <a:ext cx="7112000" cy="5791200"/>
            <a:chOff x="-3" y="439"/>
            <a:chExt cx="3088" cy="2288"/>
          </a:xfrm>
        </p:grpSpPr>
        <p:grpSp>
          <p:nvGrpSpPr>
            <p:cNvPr id="29710" name="Group 15"/>
            <p:cNvGrpSpPr>
              <a:grpSpLocks/>
            </p:cNvGrpSpPr>
            <p:nvPr/>
          </p:nvGrpSpPr>
          <p:grpSpPr bwMode="auto">
            <a:xfrm>
              <a:off x="0" y="442"/>
              <a:ext cx="3082" cy="2285"/>
              <a:chOff x="0" y="442"/>
              <a:chExt cx="3082" cy="2285"/>
            </a:xfrm>
          </p:grpSpPr>
          <p:grpSp>
            <p:nvGrpSpPr>
              <p:cNvPr id="29712" name="Group 8"/>
              <p:cNvGrpSpPr>
                <a:grpSpLocks/>
              </p:cNvGrpSpPr>
              <p:nvPr/>
            </p:nvGrpSpPr>
            <p:grpSpPr bwMode="auto">
              <a:xfrm>
                <a:off x="0" y="442"/>
                <a:ext cx="1480" cy="442"/>
                <a:chOff x="0" y="442"/>
                <a:chExt cx="1480" cy="442"/>
              </a:xfrm>
            </p:grpSpPr>
            <p:sp>
              <p:nvSpPr>
                <p:cNvPr id="29722" name="Rectangle 3"/>
                <p:cNvSpPr>
                  <a:spLocks noChangeArrowheads="1"/>
                </p:cNvSpPr>
                <p:nvPr/>
              </p:nvSpPr>
              <p:spPr bwMode="auto">
                <a:xfrm>
                  <a:off x="6" y="448"/>
                  <a:ext cx="1468" cy="4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b="1">
                      <a:cs typeface="Times New Roman" pitchFamily="18" charset="0"/>
                    </a:rPr>
                    <a:t>Toprağın Bünye Sınıfı</a:t>
                  </a:r>
                </a:p>
                <a:p>
                  <a:endParaRPr lang="tr-TR" altLang="tr-TR" b="1"/>
                </a:p>
              </p:txBody>
            </p:sp>
            <p:sp>
              <p:nvSpPr>
                <p:cNvPr id="29723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442"/>
                  <a:ext cx="1480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29713" name="Group 10"/>
              <p:cNvGrpSpPr>
                <a:grpSpLocks/>
              </p:cNvGrpSpPr>
              <p:nvPr/>
            </p:nvGrpSpPr>
            <p:grpSpPr bwMode="auto">
              <a:xfrm>
                <a:off x="1480" y="442"/>
                <a:ext cx="1602" cy="442"/>
                <a:chOff x="1480" y="442"/>
                <a:chExt cx="1602" cy="442"/>
              </a:xfrm>
            </p:grpSpPr>
            <p:sp>
              <p:nvSpPr>
                <p:cNvPr id="29720" name="Rectangle 4"/>
                <p:cNvSpPr>
                  <a:spLocks noChangeArrowheads="1"/>
                </p:cNvSpPr>
                <p:nvPr/>
              </p:nvSpPr>
              <p:spPr bwMode="auto">
                <a:xfrm>
                  <a:off x="1486" y="448"/>
                  <a:ext cx="1590" cy="4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2000" b="1">
                      <a:cs typeface="Times New Roman" pitchFamily="18" charset="0"/>
                    </a:rPr>
                    <a:t>Ortalama Hacim Ağırlık gr/cm</a:t>
                  </a:r>
                  <a:r>
                    <a:rPr lang="tr-TR" altLang="tr-TR" sz="2000" b="1" baseline="30000">
                      <a:cs typeface="Times New Roman" pitchFamily="18" charset="0"/>
                    </a:rPr>
                    <a:t>3</a:t>
                  </a:r>
                  <a:endParaRPr lang="tr-TR" altLang="tr-TR" sz="2000" b="1">
                    <a:cs typeface="Times New Roman" pitchFamily="18" charset="0"/>
                  </a:endParaRPr>
                </a:p>
                <a:p>
                  <a:pPr algn="ctr"/>
                  <a:endParaRPr lang="tr-TR" altLang="tr-TR" sz="2000" b="1"/>
                </a:p>
              </p:txBody>
            </p:sp>
            <p:sp>
              <p:nvSpPr>
                <p:cNvPr id="297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0" y="442"/>
                  <a:ext cx="1602" cy="44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29714" name="Group 12"/>
              <p:cNvGrpSpPr>
                <a:grpSpLocks/>
              </p:cNvGrpSpPr>
              <p:nvPr/>
            </p:nvGrpSpPr>
            <p:grpSpPr bwMode="auto">
              <a:xfrm>
                <a:off x="0" y="896"/>
                <a:ext cx="1480" cy="1828"/>
                <a:chOff x="0" y="896"/>
                <a:chExt cx="1480" cy="1828"/>
              </a:xfrm>
            </p:grpSpPr>
            <p:sp>
              <p:nvSpPr>
                <p:cNvPr id="29718" name="Rectangle 5"/>
                <p:cNvSpPr>
                  <a:spLocks noChangeArrowheads="1"/>
                </p:cNvSpPr>
                <p:nvPr/>
              </p:nvSpPr>
              <p:spPr bwMode="auto">
                <a:xfrm>
                  <a:off x="6" y="902"/>
                  <a:ext cx="1468" cy="1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b="1">
                    <a:cs typeface="Times New Roman" pitchFamily="18" charset="0"/>
                  </a:endParaRPr>
                </a:p>
                <a:p>
                  <a:pPr eaLnBrk="1" hangingPunct="1"/>
                  <a:r>
                    <a:rPr lang="tr-TR" altLang="tr-TR" b="1">
                      <a:cs typeface="Times New Roman" pitchFamily="18" charset="0"/>
                    </a:rPr>
                    <a:t>Organik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Kil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Milli-Kil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Kumlu-Kil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Kumlu-Killi-Tın </a:t>
                  </a:r>
                </a:p>
                <a:p>
                  <a:pPr eaLnBrk="1" hangingPunct="1"/>
                  <a:r>
                    <a:rPr lang="tr-TR" altLang="tr-TR" b="1">
                      <a:cs typeface="Times New Roman" pitchFamily="18" charset="0"/>
                    </a:rPr>
                    <a:t>Killi-Tın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Tın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Kumlu-Tın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Tın-Kum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Kum topraklar </a:t>
                  </a:r>
                </a:p>
                <a:p>
                  <a:endParaRPr lang="tr-TR" altLang="tr-TR" b="1"/>
                </a:p>
              </p:txBody>
            </p:sp>
            <p:sp>
              <p:nvSpPr>
                <p:cNvPr id="29719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896"/>
                  <a:ext cx="1480" cy="182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29715" name="Group 14"/>
              <p:cNvGrpSpPr>
                <a:grpSpLocks/>
              </p:cNvGrpSpPr>
              <p:nvPr/>
            </p:nvGrpSpPr>
            <p:grpSpPr bwMode="auto">
              <a:xfrm>
                <a:off x="1469" y="899"/>
                <a:ext cx="1602" cy="1828"/>
                <a:chOff x="1469" y="899"/>
                <a:chExt cx="1602" cy="1828"/>
              </a:xfrm>
            </p:grpSpPr>
            <p:sp>
              <p:nvSpPr>
                <p:cNvPr id="29716" name="Rectangle 6"/>
                <p:cNvSpPr>
                  <a:spLocks noChangeArrowheads="1"/>
                </p:cNvSpPr>
                <p:nvPr/>
              </p:nvSpPr>
              <p:spPr bwMode="auto">
                <a:xfrm>
                  <a:off x="1844" y="902"/>
                  <a:ext cx="1188" cy="1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b="1">
                    <a:cs typeface="Times New Roman" pitchFamily="18" charset="0"/>
                  </a:endParaRPr>
                </a:p>
                <a:p>
                  <a:pPr eaLnBrk="1" hangingPunct="1"/>
                  <a:r>
                    <a:rPr lang="tr-TR" altLang="tr-TR" b="1">
                      <a:cs typeface="Times New Roman" pitchFamily="18" charset="0"/>
                    </a:rPr>
                    <a:t>0.2-0.9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1.1-1.3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1.20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1.23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1.25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1.28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1.40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1.52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1.57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1.60 </a:t>
                  </a:r>
                </a:p>
                <a:p>
                  <a:endParaRPr lang="tr-TR" altLang="tr-TR"/>
                </a:p>
              </p:txBody>
            </p:sp>
            <p:sp>
              <p:nvSpPr>
                <p:cNvPr id="29717" name="Rectangle 13"/>
                <p:cNvSpPr>
                  <a:spLocks noChangeArrowheads="1"/>
                </p:cNvSpPr>
                <p:nvPr/>
              </p:nvSpPr>
              <p:spPr bwMode="auto">
                <a:xfrm>
                  <a:off x="1469" y="899"/>
                  <a:ext cx="1602" cy="182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sp>
          <p:nvSpPr>
            <p:cNvPr id="29711" name="Rectangle 16"/>
            <p:cNvSpPr>
              <a:spLocks noChangeArrowheads="1"/>
            </p:cNvSpPr>
            <p:nvPr/>
          </p:nvSpPr>
          <p:spPr bwMode="auto">
            <a:xfrm>
              <a:off x="-3" y="439"/>
              <a:ext cx="3088" cy="228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cxnSp>
        <p:nvCxnSpPr>
          <p:cNvPr id="29700" name="18 Düz Bağlayıcı"/>
          <p:cNvCxnSpPr>
            <a:cxnSpLocks noChangeShapeType="1"/>
          </p:cNvCxnSpPr>
          <p:nvPr/>
        </p:nvCxnSpPr>
        <p:spPr bwMode="auto">
          <a:xfrm>
            <a:off x="3348038" y="2924175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1" name="20 Düz Bağlayıcı"/>
          <p:cNvCxnSpPr>
            <a:cxnSpLocks noChangeShapeType="1"/>
          </p:cNvCxnSpPr>
          <p:nvPr/>
        </p:nvCxnSpPr>
        <p:spPr bwMode="auto">
          <a:xfrm>
            <a:off x="2916238" y="3284538"/>
            <a:ext cx="1727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2" name="22 Düz Bağlayıcı"/>
          <p:cNvCxnSpPr>
            <a:cxnSpLocks noChangeShapeType="1"/>
          </p:cNvCxnSpPr>
          <p:nvPr/>
        </p:nvCxnSpPr>
        <p:spPr bwMode="auto">
          <a:xfrm>
            <a:off x="3419475" y="3644900"/>
            <a:ext cx="12969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3" name="24 Düz Bağlayıcı"/>
          <p:cNvCxnSpPr>
            <a:cxnSpLocks noChangeShapeType="1"/>
          </p:cNvCxnSpPr>
          <p:nvPr/>
        </p:nvCxnSpPr>
        <p:spPr bwMode="auto">
          <a:xfrm>
            <a:off x="3563938" y="4005263"/>
            <a:ext cx="12239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4" name="26 Düz Bağlayıcı"/>
          <p:cNvCxnSpPr>
            <a:cxnSpLocks noChangeShapeType="1"/>
          </p:cNvCxnSpPr>
          <p:nvPr/>
        </p:nvCxnSpPr>
        <p:spPr bwMode="auto">
          <a:xfrm>
            <a:off x="3132138" y="4365625"/>
            <a:ext cx="15113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5" name="28 Düz Bağlayıcı"/>
          <p:cNvCxnSpPr>
            <a:cxnSpLocks noChangeShapeType="1"/>
          </p:cNvCxnSpPr>
          <p:nvPr/>
        </p:nvCxnSpPr>
        <p:spPr bwMode="auto">
          <a:xfrm>
            <a:off x="3348038" y="4797425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6" name="30 Düz Bağlayıcı"/>
          <p:cNvCxnSpPr>
            <a:cxnSpLocks noChangeShapeType="1"/>
          </p:cNvCxnSpPr>
          <p:nvPr/>
        </p:nvCxnSpPr>
        <p:spPr bwMode="auto">
          <a:xfrm>
            <a:off x="3276600" y="5084763"/>
            <a:ext cx="143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7" name="32 Düz Bağlayıcı"/>
          <p:cNvCxnSpPr>
            <a:cxnSpLocks noChangeShapeType="1"/>
          </p:cNvCxnSpPr>
          <p:nvPr/>
        </p:nvCxnSpPr>
        <p:spPr bwMode="auto">
          <a:xfrm>
            <a:off x="3635375" y="5516563"/>
            <a:ext cx="1152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8" name="34 Düz Bağlayıcı"/>
          <p:cNvCxnSpPr>
            <a:cxnSpLocks noChangeShapeType="1"/>
          </p:cNvCxnSpPr>
          <p:nvPr/>
        </p:nvCxnSpPr>
        <p:spPr bwMode="auto">
          <a:xfrm>
            <a:off x="3492500" y="5949950"/>
            <a:ext cx="12239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9" name="36 Düz Bağlayıcı"/>
          <p:cNvCxnSpPr>
            <a:cxnSpLocks noChangeShapeType="1"/>
          </p:cNvCxnSpPr>
          <p:nvPr/>
        </p:nvCxnSpPr>
        <p:spPr bwMode="auto">
          <a:xfrm>
            <a:off x="2843213" y="6308725"/>
            <a:ext cx="19446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407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38113"/>
            <a:ext cx="7772400" cy="180022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sz="2800" b="1" dirty="0" smtClean="0">
                <a:solidFill>
                  <a:schemeClr val="accent1"/>
                </a:solidFill>
              </a:rPr>
              <a:t/>
            </a:r>
            <a:br>
              <a:rPr lang="tr-TR" sz="2800" b="1" dirty="0" smtClean="0">
                <a:solidFill>
                  <a:schemeClr val="accent1"/>
                </a:solidFill>
              </a:rPr>
            </a:br>
            <a:r>
              <a:rPr lang="tr-TR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BOŞLUKLAR HACMİ / POROZİTE</a:t>
            </a:r>
            <a: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124744"/>
            <a:ext cx="8496944" cy="5544344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Toprakta inorganik ve organik katı maddelerle işgal edilmemiş boşluklar oranı.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Boşluklar hacmi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100- Hacim ağırlığı/Özgül ağırlık x 100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Kumlu topraklar: % 35-50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Killi topraklar    : % 40-60</a:t>
            </a:r>
            <a:endParaRPr lang="tr-TR" altLang="tr-TR" sz="2400" b="0" dirty="0" smtClean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BOŞLUKLAR HACMİNİ ETKİLEYEN ETMENLER</a:t>
            </a:r>
            <a:r>
              <a:rPr lang="tr-TR" altLang="tr-TR" sz="2400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0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Organik madde: Boşluklar Hacmini artırır,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     Toprak işleme: Boşluklar Hacmini azaltır,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b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Boşluklar hacmi % 50 olan ve bunun yarısı büyük yarısı küçük boşluklardan oluşan topraklar fiziksel yönden tarım için ideal topraklardır.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tr-TR" sz="2400" b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</a:pPr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53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8600"/>
            <a:ext cx="8964612" cy="6324600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3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KIVAMI</a:t>
            </a:r>
            <a:endParaRPr lang="tr-TR" altLang="tr-TR" sz="3000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Toprağın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kohezyon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tanelerin birbirine yapışması</a:t>
            </a:r>
            <a:r>
              <a:rPr lang="tr-TR" alt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adhezyon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tanelerin başka cisimlere yapışması</a:t>
            </a:r>
            <a:r>
              <a:rPr lang="tr-TR" alt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altLang="tr-TR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özelliklerinden doğan, dış baskılar karşısında kırılıp, dağılmaya karşı dayanıklılığını gösteren özellik.</a:t>
            </a:r>
            <a:endParaRPr lang="tr-TR" altLang="tr-TR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Islak toprak kıvamı: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Tarla kapasitesinin biraz üzerindeki nemlilik durumu, plastiklik,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Plastiklik: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Uygulanan basınç altında şekil değiştirme ve kuvvet kaldırıldığında kazanılmış olan şekli koruma yeteneği.</a:t>
            </a:r>
          </a:p>
          <a:p>
            <a:pPr algn="ctr" eaLnBrk="1" hangingPunct="1">
              <a:buFont typeface="Wingdings" pitchFamily="2" charset="2"/>
              <a:buNone/>
            </a:pPr>
            <a:endParaRPr lang="tr-TR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Plastik değil: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ip oluşmaz,</a:t>
            </a:r>
          </a:p>
          <a:p>
            <a:pPr algn="ctr"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Hafif plastik: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ip oluşur fakat çabuk bozulur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Plastik: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ip oluşur bozulması için orta derecede basınç gerekir,</a:t>
            </a:r>
          </a:p>
          <a:p>
            <a:pPr algn="ctr" eaLnBrk="1" hangingPunct="1">
              <a:buFont typeface="Wingdings" pitchFamily="2" charset="2"/>
              <a:buBlip>
                <a:blip r:embed="rId2"/>
              </a:buBlip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Çok plastik: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ip oluşur bozulması için fazla basınç gerekir.</a:t>
            </a:r>
          </a:p>
          <a:p>
            <a:pPr algn="ctr"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 descr="http://www.jaimetreadwell.com/munsell-soil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371475"/>
            <a:ext cx="9166226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1219200" y="0"/>
            <a:ext cx="4953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TOPRAK RENGİ</a:t>
            </a:r>
          </a:p>
        </p:txBody>
      </p:sp>
    </p:spTree>
    <p:extLst>
      <p:ext uri="{BB962C8B-B14F-4D97-AF65-F5344CB8AC3E}">
        <p14:creationId xmlns:p14="http://schemas.microsoft.com/office/powerpoint/2010/main" val="236607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60648"/>
            <a:ext cx="8568952" cy="6597352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28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TOPRAK RENGİ</a:t>
            </a:r>
            <a:endParaRPr lang="tr-TR" altLang="tr-TR" sz="2800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Renge bakarak;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OM miktarı,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Drenaj koşulları,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Havalanma durumu,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oluşumu.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MÜNSELL TOPRAK RENK ISKALASI</a:t>
            </a:r>
          </a:p>
          <a:p>
            <a:pPr eaLnBrk="1" hangingPunct="1"/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HUE: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Sarı, kırmızı, yeşil, mavi gibi spektral (gök kuşağı) renkleri</a:t>
            </a:r>
          </a:p>
          <a:p>
            <a:pPr eaLnBrk="1" hangingPunct="1"/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VALUE: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Rengin açıklık ve koyuluğu,</a:t>
            </a:r>
          </a:p>
          <a:p>
            <a:pPr eaLnBrk="1" hangingPunct="1"/>
            <a:r>
              <a:rPr lang="tr-TR" altLang="tr-TR" sz="2000" b="1" dirty="0" smtClean="0">
                <a:latin typeface="Arial Black" panose="020B0A04020102020204" pitchFamily="34" charset="0"/>
                <a:cs typeface="Times New Roman" pitchFamily="18" charset="0"/>
              </a:rPr>
              <a:t>KROMA: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engin şiddeti.</a:t>
            </a:r>
          </a:p>
          <a:p>
            <a:pPr eaLnBrk="1" hangingPunct="1"/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Güneş ışığı altında toprak keseği </a:t>
            </a:r>
            <a:r>
              <a:rPr lang="tr-TR" altLang="tr-TR" sz="2000" dirty="0" err="1" smtClean="0">
                <a:latin typeface="Arial Black" panose="020B0A04020102020204" pitchFamily="34" charset="0"/>
                <a:cs typeface="Times New Roman" pitchFamily="18" charset="0"/>
              </a:rPr>
              <a:t>Münsell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renk ıskalasında benzeri bulunur.</a:t>
            </a:r>
          </a:p>
          <a:p>
            <a:pPr eaLnBrk="1" hangingPunct="1"/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 </a:t>
            </a:r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Hue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sayfa başında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tr-TR" alt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(kırmızı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 YR </a:t>
            </a:r>
            <a:r>
              <a:rPr lang="tr-TR" altLang="tr-TR" sz="2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(sarı </a:t>
            </a:r>
            <a:r>
              <a:rPr lang="tr-TR" alt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kırmızı),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tr-TR" altLang="tr-TR" sz="2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(sarı)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 0-10 rakamları, Rakam arttıkça kırmızılık azalır, sarılık artar.</a:t>
            </a:r>
          </a:p>
          <a:p>
            <a:pPr eaLnBrk="1" hangingPunct="1"/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Value’leri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gösteren rakamlar;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 (mutlak siyah) ile 10 (</a:t>
            </a:r>
            <a:r>
              <a:rPr lang="tr-TR" altLang="tr-TR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mutlak beyaz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arasında sıralanır. Kartın dikey kenarına paralel yukardan aşağıya sıralanmıştır.</a:t>
            </a:r>
          </a:p>
          <a:p>
            <a:pPr eaLnBrk="1" hangingPunct="1"/>
            <a:r>
              <a:rPr lang="tr-TR" altLang="tr-TR" sz="2000" b="1" dirty="0" err="1" smtClean="0">
                <a:latin typeface="Arial Black" panose="020B0A04020102020204" pitchFamily="34" charset="0"/>
                <a:cs typeface="Times New Roman" pitchFamily="18" charset="0"/>
              </a:rPr>
              <a:t>Kroma’ları</a:t>
            </a:r>
            <a:r>
              <a:rPr lang="tr-TR" altLang="tr-TR" sz="2000" dirty="0" smtClean="0">
                <a:latin typeface="Arial Black" panose="020B0A04020102020204" pitchFamily="34" charset="0"/>
                <a:cs typeface="Times New Roman" pitchFamily="18" charset="0"/>
              </a:rPr>
              <a:t> gösteren rakamlarda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 (</a:t>
            </a:r>
            <a:r>
              <a:rPr lang="tr-TR" altLang="tr-T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nötr gri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ile 10, sayfanın üst kenarına paralel sıralanır. Sayı arttıkça</a:t>
            </a:r>
            <a:r>
              <a:rPr lang="tr-TR" altLang="tr-T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renk</a:t>
            </a:r>
            <a:r>
              <a:rPr lang="tr-TR" altLang="tr-T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griden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kahverengimsi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sarıya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dönüşür. </a:t>
            </a:r>
          </a:p>
        </p:txBody>
      </p:sp>
    </p:spTree>
    <p:extLst>
      <p:ext uri="{BB962C8B-B14F-4D97-AF65-F5344CB8AC3E}">
        <p14:creationId xmlns:p14="http://schemas.microsoft.com/office/powerpoint/2010/main" val="10163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3275"/>
            <a:ext cx="7772400" cy="75565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24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ahoma" pitchFamily="34" charset="0"/>
              </a:rPr>
              <a:t>Topraklara renk veren </a:t>
            </a:r>
            <a:r>
              <a:rPr lang="tr-TR" sz="2400" b="1" dirty="0" err="1" smtClean="0">
                <a:solidFill>
                  <a:srgbClr val="002060"/>
                </a:solidFill>
                <a:latin typeface="Arial Black" panose="020B0A04020102020204" pitchFamily="34" charset="0"/>
                <a:cs typeface="Tahoma" pitchFamily="34" charset="0"/>
              </a:rPr>
              <a:t>başlIca</a:t>
            </a:r>
            <a:r>
              <a:rPr lang="tr-TR" sz="24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ahoma" pitchFamily="34" charset="0"/>
              </a:rPr>
              <a:t> maddeler;</a:t>
            </a:r>
            <a:r>
              <a:rPr lang="tr-TR" sz="24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/>
            </a:r>
            <a:br>
              <a:rPr lang="tr-TR" sz="24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</a:br>
            <a:endParaRPr lang="tr-TR" sz="2400" dirty="0" smtClean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>
              <a:buFontTx/>
              <a:buAutoNum type="arabicPeriod"/>
            </a:pP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Organik maddeler ( esmer, gri, siyah ) </a:t>
            </a:r>
          </a:p>
          <a:p>
            <a:pPr eaLnBrk="1" hangingPunct="1">
              <a:buFontTx/>
              <a:buAutoNum type="arabicPeriod"/>
            </a:pPr>
            <a:endParaRPr lang="tr-TR" alt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Demir bileşikleri (esmer, kırmızı, sarı, yeşilimsi, mavimsi) </a:t>
            </a:r>
          </a:p>
          <a:p>
            <a:pPr eaLnBrk="1" hangingPunct="1">
              <a:buFontTx/>
              <a:buAutoNum type="arabicPeriod"/>
            </a:pPr>
            <a:endParaRPr lang="tr-TR" alt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Mangan bileşikleri ( esmer, gri, siyah) </a:t>
            </a:r>
            <a:endParaRPr lang="tr-TR" alt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586</Words>
  <Application>Microsoft Office PowerPoint</Application>
  <PresentationFormat>Ekran Gösterisi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Açılar</vt:lpstr>
      <vt:lpstr>PowerPoint Sunusu</vt:lpstr>
      <vt:lpstr>Özgül ağIrlIk belİrlemesİ (ÖA)</vt:lpstr>
      <vt:lpstr>Hacim ağIrlIğI belİrlemesİ</vt:lpstr>
      <vt:lpstr>PowerPoint Sunusu</vt:lpstr>
      <vt:lpstr> BOŞLUKLAR HACMİ / POROZİTE   </vt:lpstr>
      <vt:lpstr>PowerPoint Sunusu</vt:lpstr>
      <vt:lpstr>PowerPoint Sunusu</vt:lpstr>
      <vt:lpstr>PowerPoint Sunusu</vt:lpstr>
      <vt:lpstr>Topraklara renk veren başlIca maddeler; </vt:lpstr>
      <vt:lpstr>Toprak Rengİ</vt:lpstr>
      <vt:lpstr>Toprak Rengİ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2019-04-28T20:39:36Z</dcterms:created>
  <dcterms:modified xsi:type="dcterms:W3CDTF">2019-04-28T20:40:51Z</dcterms:modified>
</cp:coreProperties>
</file>