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420B9B-DAB1-42ED-8F8D-FDFF0D1A76D4}" type="datetimeFigureOut">
              <a:rPr lang="tr-TR" smtClean="0"/>
              <a:t>6.11.2019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0555A-BBBC-49BB-BEA0-2ADFE2214736}" type="slidenum">
              <a:rPr lang="tr-TR" smtClean="0"/>
              <a:t>‹#›</a:t>
            </a:fld>
            <a:endParaRPr lang="tr-TR"/>
          </a:p>
        </p:txBody>
      </p:sp>
    </p:spTree>
    <p:extLst>
      <p:ext uri="{BB962C8B-B14F-4D97-AF65-F5344CB8AC3E}">
        <p14:creationId xmlns:p14="http://schemas.microsoft.com/office/powerpoint/2010/main" val="358996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55887-E8D9-FE45-8A61-85CB7F8E6248}" type="slidenum">
              <a:rPr lang="en-US" smtClean="0"/>
              <a:t>33</a:t>
            </a:fld>
            <a:endParaRPr lang="en-US"/>
          </a:p>
        </p:txBody>
      </p:sp>
    </p:spTree>
    <p:extLst>
      <p:ext uri="{BB962C8B-B14F-4D97-AF65-F5344CB8AC3E}">
        <p14:creationId xmlns:p14="http://schemas.microsoft.com/office/powerpoint/2010/main" val="117227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55887-E8D9-FE45-8A61-85CB7F8E6248}" type="slidenum">
              <a:rPr lang="en-US" smtClean="0"/>
              <a:t>41</a:t>
            </a:fld>
            <a:endParaRPr lang="en-US"/>
          </a:p>
        </p:txBody>
      </p:sp>
    </p:spTree>
    <p:extLst>
      <p:ext uri="{BB962C8B-B14F-4D97-AF65-F5344CB8AC3E}">
        <p14:creationId xmlns:p14="http://schemas.microsoft.com/office/powerpoint/2010/main" val="243881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55887-E8D9-FE45-8A61-85CB7F8E6248}" type="slidenum">
              <a:rPr lang="en-US" smtClean="0"/>
              <a:t>42</a:t>
            </a:fld>
            <a:endParaRPr lang="en-US"/>
          </a:p>
        </p:txBody>
      </p:sp>
    </p:spTree>
    <p:extLst>
      <p:ext uri="{BB962C8B-B14F-4D97-AF65-F5344CB8AC3E}">
        <p14:creationId xmlns:p14="http://schemas.microsoft.com/office/powerpoint/2010/main" val="1591975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55887-E8D9-FE45-8A61-85CB7F8E6248}" type="slidenum">
              <a:rPr lang="en-US" smtClean="0"/>
              <a:t>43</a:t>
            </a:fld>
            <a:endParaRPr lang="en-US"/>
          </a:p>
        </p:txBody>
      </p:sp>
    </p:spTree>
    <p:extLst>
      <p:ext uri="{BB962C8B-B14F-4D97-AF65-F5344CB8AC3E}">
        <p14:creationId xmlns:p14="http://schemas.microsoft.com/office/powerpoint/2010/main" val="2984289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55887-E8D9-FE45-8A61-85CB7F8E6248}" type="slidenum">
              <a:rPr lang="en-US" smtClean="0"/>
              <a:t>44</a:t>
            </a:fld>
            <a:endParaRPr lang="en-US"/>
          </a:p>
        </p:txBody>
      </p:sp>
    </p:spTree>
    <p:extLst>
      <p:ext uri="{BB962C8B-B14F-4D97-AF65-F5344CB8AC3E}">
        <p14:creationId xmlns:p14="http://schemas.microsoft.com/office/powerpoint/2010/main" val="3821394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55887-E8D9-FE45-8A61-85CB7F8E6248}" type="slidenum">
              <a:rPr lang="en-US" smtClean="0"/>
              <a:t>46</a:t>
            </a:fld>
            <a:endParaRPr lang="en-US"/>
          </a:p>
        </p:txBody>
      </p:sp>
    </p:spTree>
    <p:extLst>
      <p:ext uri="{BB962C8B-B14F-4D97-AF65-F5344CB8AC3E}">
        <p14:creationId xmlns:p14="http://schemas.microsoft.com/office/powerpoint/2010/main" val="488907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DDCFA1DC-5DF4-4AC6-92AE-99133670D717}" type="datetimeFigureOut">
              <a:rPr lang="tr-TR" smtClean="0"/>
              <a:t>6.11.2019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438775C-7FD0-41FB-ADE4-059E4380EA2A}" type="slidenum">
              <a:rPr lang="tr-TR" smtClean="0"/>
              <a:t>‹#›</a:t>
            </a:fld>
            <a:endParaRPr lang="tr-TR"/>
          </a:p>
        </p:txBody>
      </p:sp>
    </p:spTree>
    <p:extLst>
      <p:ext uri="{BB962C8B-B14F-4D97-AF65-F5344CB8AC3E}">
        <p14:creationId xmlns:p14="http://schemas.microsoft.com/office/powerpoint/2010/main" val="507619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DCFA1DC-5DF4-4AC6-92AE-99133670D717}" type="datetimeFigureOut">
              <a:rPr lang="tr-TR" smtClean="0"/>
              <a:t>6.11.2019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438775C-7FD0-41FB-ADE4-059E4380EA2A}" type="slidenum">
              <a:rPr lang="tr-TR" smtClean="0"/>
              <a:t>‹#›</a:t>
            </a:fld>
            <a:endParaRPr lang="tr-TR"/>
          </a:p>
        </p:txBody>
      </p:sp>
    </p:spTree>
    <p:extLst>
      <p:ext uri="{BB962C8B-B14F-4D97-AF65-F5344CB8AC3E}">
        <p14:creationId xmlns:p14="http://schemas.microsoft.com/office/powerpoint/2010/main" val="3680928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DCFA1DC-5DF4-4AC6-92AE-99133670D717}" type="datetimeFigureOut">
              <a:rPr lang="tr-TR" smtClean="0"/>
              <a:t>6.11.2019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438775C-7FD0-41FB-ADE4-059E4380EA2A}" type="slidenum">
              <a:rPr lang="tr-TR" smtClean="0"/>
              <a:t>‹#›</a:t>
            </a:fld>
            <a:endParaRPr lang="tr-TR"/>
          </a:p>
        </p:txBody>
      </p:sp>
    </p:spTree>
    <p:extLst>
      <p:ext uri="{BB962C8B-B14F-4D97-AF65-F5344CB8AC3E}">
        <p14:creationId xmlns:p14="http://schemas.microsoft.com/office/powerpoint/2010/main" val="88684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DCFA1DC-5DF4-4AC6-92AE-99133670D717}" type="datetimeFigureOut">
              <a:rPr lang="tr-TR" smtClean="0"/>
              <a:t>6.11.2019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438775C-7FD0-41FB-ADE4-059E4380EA2A}" type="slidenum">
              <a:rPr lang="tr-TR" smtClean="0"/>
              <a:t>‹#›</a:t>
            </a:fld>
            <a:endParaRPr lang="tr-TR"/>
          </a:p>
        </p:txBody>
      </p:sp>
    </p:spTree>
    <p:extLst>
      <p:ext uri="{BB962C8B-B14F-4D97-AF65-F5344CB8AC3E}">
        <p14:creationId xmlns:p14="http://schemas.microsoft.com/office/powerpoint/2010/main" val="283327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DDCFA1DC-5DF4-4AC6-92AE-99133670D717}" type="datetimeFigureOut">
              <a:rPr lang="tr-TR" smtClean="0"/>
              <a:t>6.11.2019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438775C-7FD0-41FB-ADE4-059E4380EA2A}" type="slidenum">
              <a:rPr lang="tr-TR" smtClean="0"/>
              <a:t>‹#›</a:t>
            </a:fld>
            <a:endParaRPr lang="tr-TR"/>
          </a:p>
        </p:txBody>
      </p:sp>
    </p:spTree>
    <p:extLst>
      <p:ext uri="{BB962C8B-B14F-4D97-AF65-F5344CB8AC3E}">
        <p14:creationId xmlns:p14="http://schemas.microsoft.com/office/powerpoint/2010/main" val="531469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DCFA1DC-5DF4-4AC6-92AE-99133670D717}" type="datetimeFigureOut">
              <a:rPr lang="tr-TR" smtClean="0"/>
              <a:t>6.11.2019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438775C-7FD0-41FB-ADE4-059E4380EA2A}" type="slidenum">
              <a:rPr lang="tr-TR" smtClean="0"/>
              <a:t>‹#›</a:t>
            </a:fld>
            <a:endParaRPr lang="tr-TR"/>
          </a:p>
        </p:txBody>
      </p:sp>
    </p:spTree>
    <p:extLst>
      <p:ext uri="{BB962C8B-B14F-4D97-AF65-F5344CB8AC3E}">
        <p14:creationId xmlns:p14="http://schemas.microsoft.com/office/powerpoint/2010/main" val="785266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DCFA1DC-5DF4-4AC6-92AE-99133670D717}" type="datetimeFigureOut">
              <a:rPr lang="tr-TR" smtClean="0"/>
              <a:t>6.11.2019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438775C-7FD0-41FB-ADE4-059E4380EA2A}" type="slidenum">
              <a:rPr lang="tr-TR" smtClean="0"/>
              <a:t>‹#›</a:t>
            </a:fld>
            <a:endParaRPr lang="tr-TR"/>
          </a:p>
        </p:txBody>
      </p:sp>
    </p:spTree>
    <p:extLst>
      <p:ext uri="{BB962C8B-B14F-4D97-AF65-F5344CB8AC3E}">
        <p14:creationId xmlns:p14="http://schemas.microsoft.com/office/powerpoint/2010/main" val="402249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DCFA1DC-5DF4-4AC6-92AE-99133670D717}" type="datetimeFigureOut">
              <a:rPr lang="tr-TR" smtClean="0"/>
              <a:t>6.11.2019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438775C-7FD0-41FB-ADE4-059E4380EA2A}" type="slidenum">
              <a:rPr lang="tr-TR" smtClean="0"/>
              <a:t>‹#›</a:t>
            </a:fld>
            <a:endParaRPr lang="tr-TR"/>
          </a:p>
        </p:txBody>
      </p:sp>
    </p:spTree>
    <p:extLst>
      <p:ext uri="{BB962C8B-B14F-4D97-AF65-F5344CB8AC3E}">
        <p14:creationId xmlns:p14="http://schemas.microsoft.com/office/powerpoint/2010/main" val="2903986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DCFA1DC-5DF4-4AC6-92AE-99133670D717}" type="datetimeFigureOut">
              <a:rPr lang="tr-TR" smtClean="0"/>
              <a:t>6.11.2019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438775C-7FD0-41FB-ADE4-059E4380EA2A}" type="slidenum">
              <a:rPr lang="tr-TR" smtClean="0"/>
              <a:t>‹#›</a:t>
            </a:fld>
            <a:endParaRPr lang="tr-TR"/>
          </a:p>
        </p:txBody>
      </p:sp>
    </p:spTree>
    <p:extLst>
      <p:ext uri="{BB962C8B-B14F-4D97-AF65-F5344CB8AC3E}">
        <p14:creationId xmlns:p14="http://schemas.microsoft.com/office/powerpoint/2010/main" val="67934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DCFA1DC-5DF4-4AC6-92AE-99133670D717}" type="datetimeFigureOut">
              <a:rPr lang="tr-TR" smtClean="0"/>
              <a:t>6.11.2019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438775C-7FD0-41FB-ADE4-059E4380EA2A}" type="slidenum">
              <a:rPr lang="tr-TR" smtClean="0"/>
              <a:t>‹#›</a:t>
            </a:fld>
            <a:endParaRPr lang="tr-TR"/>
          </a:p>
        </p:txBody>
      </p:sp>
    </p:spTree>
    <p:extLst>
      <p:ext uri="{BB962C8B-B14F-4D97-AF65-F5344CB8AC3E}">
        <p14:creationId xmlns:p14="http://schemas.microsoft.com/office/powerpoint/2010/main" val="1141437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DCFA1DC-5DF4-4AC6-92AE-99133670D717}" type="datetimeFigureOut">
              <a:rPr lang="tr-TR" smtClean="0"/>
              <a:t>6.11.2019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438775C-7FD0-41FB-ADE4-059E4380EA2A}" type="slidenum">
              <a:rPr lang="tr-TR" smtClean="0"/>
              <a:t>‹#›</a:t>
            </a:fld>
            <a:endParaRPr lang="tr-TR"/>
          </a:p>
        </p:txBody>
      </p:sp>
    </p:spTree>
    <p:extLst>
      <p:ext uri="{BB962C8B-B14F-4D97-AF65-F5344CB8AC3E}">
        <p14:creationId xmlns:p14="http://schemas.microsoft.com/office/powerpoint/2010/main" val="394285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CFA1DC-5DF4-4AC6-92AE-99133670D717}" type="datetimeFigureOut">
              <a:rPr lang="tr-TR" smtClean="0"/>
              <a:t>6.11.2019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8775C-7FD0-41FB-ADE4-059E4380EA2A}" type="slidenum">
              <a:rPr lang="tr-TR" smtClean="0"/>
              <a:t>‹#›</a:t>
            </a:fld>
            <a:endParaRPr lang="tr-TR"/>
          </a:p>
        </p:txBody>
      </p:sp>
    </p:spTree>
    <p:extLst>
      <p:ext uri="{BB962C8B-B14F-4D97-AF65-F5344CB8AC3E}">
        <p14:creationId xmlns:p14="http://schemas.microsoft.com/office/powerpoint/2010/main" val="2390827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30A51D-4BFA-104C-92E8-A2F3BC4897D2}"/>
              </a:ext>
            </a:extLst>
          </p:cNvPr>
          <p:cNvSpPr>
            <a:spLocks noGrp="1"/>
          </p:cNvSpPr>
          <p:nvPr>
            <p:ph type="title"/>
          </p:nvPr>
        </p:nvSpPr>
        <p:spPr/>
        <p:txBody>
          <a:bodyPr/>
          <a:lstStyle/>
          <a:p>
            <a:r>
              <a:rPr lang="en-US" b="1" dirty="0">
                <a:solidFill>
                  <a:srgbClr val="0070C0"/>
                </a:solidFill>
              </a:rPr>
              <a:t>KUSMA İLE KARAKTERİZE HASTALIKLAR </a:t>
            </a:r>
          </a:p>
        </p:txBody>
      </p:sp>
    </p:spTree>
    <p:extLst>
      <p:ext uri="{BB962C8B-B14F-4D97-AF65-F5344CB8AC3E}">
        <p14:creationId xmlns:p14="http://schemas.microsoft.com/office/powerpoint/2010/main" val="2301787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92F66F4-E1C4-EB49-BB89-B9B5B15DC2C6}"/>
              </a:ext>
            </a:extLst>
          </p:cNvPr>
          <p:cNvPicPr>
            <a:picLocks noGrp="1" noChangeAspect="1"/>
          </p:cNvPicPr>
          <p:nvPr>
            <p:ph idx="1"/>
          </p:nvPr>
        </p:nvPicPr>
        <p:blipFill>
          <a:blip r:embed="rId2"/>
          <a:stretch>
            <a:fillRect/>
          </a:stretch>
        </p:blipFill>
        <p:spPr>
          <a:xfrm>
            <a:off x="3786756" y="205484"/>
            <a:ext cx="4682959" cy="6534364"/>
          </a:xfrm>
        </p:spPr>
      </p:pic>
    </p:spTree>
    <p:extLst>
      <p:ext uri="{BB962C8B-B14F-4D97-AF65-F5344CB8AC3E}">
        <p14:creationId xmlns:p14="http://schemas.microsoft.com/office/powerpoint/2010/main" val="35946643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DAB4E-9315-AE43-876F-F56AEF348894}"/>
              </a:ext>
            </a:extLst>
          </p:cNvPr>
          <p:cNvSpPr>
            <a:spLocks noGrp="1"/>
          </p:cNvSpPr>
          <p:nvPr>
            <p:ph type="title"/>
          </p:nvPr>
        </p:nvSpPr>
        <p:spPr>
          <a:xfrm>
            <a:off x="838200" y="365125"/>
            <a:ext cx="10515600" cy="785581"/>
          </a:xfrm>
          <a:ln>
            <a:solidFill>
              <a:srgbClr val="FF0000"/>
            </a:solidFill>
          </a:ln>
        </p:spPr>
        <p:txBody>
          <a:bodyPr>
            <a:normAutofit/>
          </a:bodyPr>
          <a:lstStyle/>
          <a:p>
            <a:r>
              <a:rPr lang="en-US" sz="3200" b="1" dirty="0">
                <a:solidFill>
                  <a:srgbClr val="FF0000"/>
                </a:solidFill>
              </a:rPr>
              <a:t>1-OZMATİK DİYARE </a:t>
            </a:r>
          </a:p>
        </p:txBody>
      </p:sp>
      <p:sp>
        <p:nvSpPr>
          <p:cNvPr id="3" name="Content Placeholder 2">
            <a:extLst>
              <a:ext uri="{FF2B5EF4-FFF2-40B4-BE49-F238E27FC236}">
                <a16:creationId xmlns:a16="http://schemas.microsoft.com/office/drawing/2014/main" id="{7384FE2B-B481-9A48-8B79-8BAC1B4B31C9}"/>
              </a:ext>
            </a:extLst>
          </p:cNvPr>
          <p:cNvSpPr>
            <a:spLocks noGrp="1"/>
          </p:cNvSpPr>
          <p:nvPr>
            <p:ph idx="1"/>
          </p:nvPr>
        </p:nvSpPr>
        <p:spPr>
          <a:xfrm>
            <a:off x="838200" y="1394111"/>
            <a:ext cx="10515600" cy="4351338"/>
          </a:xfrm>
          <a:ln w="3175">
            <a:solidFill>
              <a:srgbClr val="FF0000"/>
            </a:solidFill>
          </a:ln>
        </p:spPr>
        <p:txBody>
          <a:bodyPr>
            <a:normAutofit fontScale="92500" lnSpcReduction="20000"/>
          </a:bodyPr>
          <a:lstStyle/>
          <a:p>
            <a:pPr algn="just">
              <a:lnSpc>
                <a:spcPct val="150000"/>
              </a:lnSpc>
            </a:pPr>
            <a:r>
              <a:rPr lang="en-US" sz="2200" dirty="0" err="1"/>
              <a:t>Bağırsak</a:t>
            </a:r>
            <a:r>
              <a:rPr lang="en-US" sz="2200" dirty="0"/>
              <a:t> </a:t>
            </a:r>
            <a:r>
              <a:rPr lang="en-US" sz="2200" dirty="0" err="1"/>
              <a:t>lümeninde</a:t>
            </a:r>
            <a:r>
              <a:rPr lang="en-US" sz="2200" dirty="0"/>
              <a:t> </a:t>
            </a:r>
            <a:r>
              <a:rPr lang="en-US" sz="2200" dirty="0" err="1"/>
              <a:t>zayıf</a:t>
            </a:r>
            <a:r>
              <a:rPr lang="en-US" sz="2200" dirty="0"/>
              <a:t> </a:t>
            </a:r>
            <a:r>
              <a:rPr lang="en-US" sz="2200" dirty="0" err="1"/>
              <a:t>emilebilen</a:t>
            </a:r>
            <a:r>
              <a:rPr lang="en-US" sz="2200" dirty="0"/>
              <a:t> </a:t>
            </a:r>
            <a:r>
              <a:rPr lang="en-US" sz="2200" dirty="0" err="1"/>
              <a:t>ozmotik</a:t>
            </a:r>
            <a:r>
              <a:rPr lang="en-US" sz="2200" dirty="0"/>
              <a:t> </a:t>
            </a:r>
            <a:r>
              <a:rPr lang="en-US" sz="2200" dirty="0" err="1"/>
              <a:t>olarak</a:t>
            </a:r>
            <a:r>
              <a:rPr lang="en-US" sz="2200" dirty="0"/>
              <a:t> </a:t>
            </a:r>
            <a:r>
              <a:rPr lang="en-US" sz="2200" dirty="0" err="1"/>
              <a:t>aktif</a:t>
            </a:r>
            <a:r>
              <a:rPr lang="en-US" sz="2200" dirty="0"/>
              <a:t> </a:t>
            </a:r>
            <a:r>
              <a:rPr lang="en-US" sz="2200" dirty="0" err="1"/>
              <a:t>çözünen</a:t>
            </a:r>
            <a:r>
              <a:rPr lang="en-US" sz="2200" dirty="0"/>
              <a:t> </a:t>
            </a:r>
            <a:r>
              <a:rPr lang="en-US" sz="2200" dirty="0" err="1"/>
              <a:t>maddelerin</a:t>
            </a:r>
            <a:r>
              <a:rPr lang="en-US" sz="2200" dirty="0"/>
              <a:t> </a:t>
            </a:r>
            <a:r>
              <a:rPr lang="en-US" sz="2200" dirty="0" err="1"/>
              <a:t>aşırı</a:t>
            </a:r>
            <a:r>
              <a:rPr lang="en-US" sz="2200" dirty="0"/>
              <a:t> </a:t>
            </a:r>
            <a:r>
              <a:rPr lang="en-US" sz="2200" dirty="0" err="1"/>
              <a:t>miktarlarda</a:t>
            </a:r>
            <a:r>
              <a:rPr lang="en-US" sz="2200" dirty="0"/>
              <a:t> </a:t>
            </a:r>
            <a:r>
              <a:rPr lang="en-US" sz="2200" dirty="0" err="1"/>
              <a:t>birikmesi</a:t>
            </a:r>
            <a:r>
              <a:rPr lang="en-US" sz="2200" dirty="0"/>
              <a:t> </a:t>
            </a:r>
            <a:r>
              <a:rPr lang="en-US" sz="2200" dirty="0" err="1"/>
              <a:t>sonucu</a:t>
            </a:r>
            <a:r>
              <a:rPr lang="en-US" sz="2200" dirty="0"/>
              <a:t> </a:t>
            </a:r>
            <a:r>
              <a:rPr lang="en-US" sz="2200" dirty="0" err="1"/>
              <a:t>gelişir</a:t>
            </a:r>
            <a:r>
              <a:rPr lang="en-US" sz="2200" dirty="0"/>
              <a:t>. </a:t>
            </a:r>
          </a:p>
          <a:p>
            <a:pPr algn="just">
              <a:lnSpc>
                <a:spcPct val="150000"/>
              </a:lnSpc>
            </a:pPr>
            <a:r>
              <a:rPr lang="en-US" sz="2200" dirty="0" err="1"/>
              <a:t>Osmotik</a:t>
            </a:r>
            <a:r>
              <a:rPr lang="en-US" sz="2200" dirty="0"/>
              <a:t> diyare, malabsorptive </a:t>
            </a:r>
            <a:r>
              <a:rPr lang="en-US" sz="2200" dirty="0" err="1"/>
              <a:t>ve</a:t>
            </a:r>
            <a:r>
              <a:rPr lang="en-US" sz="2200" dirty="0"/>
              <a:t> </a:t>
            </a:r>
            <a:r>
              <a:rPr lang="tr-TR" sz="2200" dirty="0" err="1"/>
              <a:t>maldigestiv</a:t>
            </a:r>
            <a:r>
              <a:rPr lang="tr-TR" sz="2200" dirty="0"/>
              <a:t> </a:t>
            </a:r>
            <a:r>
              <a:rPr lang="en-US" sz="2200" dirty="0"/>
              <a:t> </a:t>
            </a:r>
            <a:r>
              <a:rPr lang="en-US" sz="2200" dirty="0" err="1"/>
              <a:t>bozukluklarla</a:t>
            </a:r>
            <a:r>
              <a:rPr lang="en-US" sz="2200" dirty="0"/>
              <a:t> </a:t>
            </a:r>
            <a:r>
              <a:rPr lang="en-US" sz="2200" dirty="0" err="1"/>
              <a:t>oluşur</a:t>
            </a:r>
            <a:r>
              <a:rPr lang="en-US" sz="2200" dirty="0"/>
              <a:t>.</a:t>
            </a:r>
          </a:p>
          <a:p>
            <a:pPr algn="just">
              <a:lnSpc>
                <a:spcPct val="150000"/>
              </a:lnSpc>
            </a:pPr>
            <a:r>
              <a:rPr lang="en-US" sz="2200" dirty="0" err="1"/>
              <a:t>Elektrolit</a:t>
            </a:r>
            <a:r>
              <a:rPr lang="en-US" sz="2200" dirty="0"/>
              <a:t> </a:t>
            </a:r>
            <a:r>
              <a:rPr lang="en-US" sz="2200" dirty="0" err="1"/>
              <a:t>emilimi</a:t>
            </a:r>
            <a:r>
              <a:rPr lang="en-US" sz="2200" dirty="0"/>
              <a:t> </a:t>
            </a:r>
            <a:r>
              <a:rPr lang="en-US" sz="2200" dirty="0" err="1"/>
              <a:t>bu</a:t>
            </a:r>
            <a:r>
              <a:rPr lang="en-US" sz="2200" dirty="0"/>
              <a:t> </a:t>
            </a:r>
            <a:r>
              <a:rPr lang="en-US" sz="2200" dirty="0" err="1"/>
              <a:t>ozmotik</a:t>
            </a:r>
            <a:r>
              <a:rPr lang="en-US" sz="2200" dirty="0"/>
              <a:t> </a:t>
            </a:r>
            <a:r>
              <a:rPr lang="en-US" sz="2200" dirty="0" err="1"/>
              <a:t>olarak</a:t>
            </a:r>
            <a:r>
              <a:rPr lang="en-US" sz="2200" dirty="0"/>
              <a:t> </a:t>
            </a:r>
            <a:r>
              <a:rPr lang="en-US" sz="2200" dirty="0" err="1"/>
              <a:t>aktif</a:t>
            </a:r>
            <a:r>
              <a:rPr lang="en-US" sz="2200" dirty="0"/>
              <a:t> </a:t>
            </a:r>
            <a:r>
              <a:rPr lang="en-US" sz="2200" dirty="0" err="1"/>
              <a:t>maddelerden</a:t>
            </a:r>
            <a:r>
              <a:rPr lang="en-US" sz="2200" dirty="0"/>
              <a:t> </a:t>
            </a:r>
            <a:r>
              <a:rPr lang="en-US" sz="2200" dirty="0" err="1"/>
              <a:t>etkilenmez</a:t>
            </a:r>
            <a:r>
              <a:rPr lang="en-US" sz="2200" dirty="0"/>
              <a:t> </a:t>
            </a:r>
          </a:p>
          <a:p>
            <a:pPr algn="just">
              <a:lnSpc>
                <a:spcPct val="150000"/>
              </a:lnSpc>
            </a:pPr>
            <a:r>
              <a:rPr lang="en-US" sz="2200" dirty="0" err="1"/>
              <a:t>Dışkı</a:t>
            </a:r>
            <a:r>
              <a:rPr lang="en-US" sz="2200" dirty="0"/>
              <a:t> </a:t>
            </a:r>
            <a:r>
              <a:rPr lang="en-US" sz="2200" dirty="0" err="1"/>
              <a:t>tipik</a:t>
            </a:r>
            <a:r>
              <a:rPr lang="en-US" sz="2200" dirty="0"/>
              <a:t> </a:t>
            </a:r>
            <a:r>
              <a:rPr lang="en-US" sz="2200" dirty="0" err="1"/>
              <a:t>olarak</a:t>
            </a:r>
            <a:r>
              <a:rPr lang="en-US" sz="2200" dirty="0"/>
              <a:t> </a:t>
            </a:r>
            <a:r>
              <a:rPr lang="en-US" sz="2200" dirty="0" err="1"/>
              <a:t>çok</a:t>
            </a:r>
            <a:r>
              <a:rPr lang="en-US" sz="2200" dirty="0"/>
              <a:t> </a:t>
            </a:r>
            <a:r>
              <a:rPr lang="en-US" sz="2200" dirty="0" err="1"/>
              <a:t>az</a:t>
            </a:r>
            <a:r>
              <a:rPr lang="en-US" sz="2200" dirty="0"/>
              <a:t> </a:t>
            </a:r>
            <a:r>
              <a:rPr lang="en-US" sz="2200" dirty="0" err="1"/>
              <a:t>emilmeyen</a:t>
            </a:r>
            <a:r>
              <a:rPr lang="en-US" sz="2200" dirty="0"/>
              <a:t> </a:t>
            </a:r>
            <a:r>
              <a:rPr lang="en-US" sz="2200" dirty="0" err="1"/>
              <a:t>sodyum</a:t>
            </a:r>
            <a:r>
              <a:rPr lang="en-US" sz="2200" dirty="0"/>
              <a:t> </a:t>
            </a:r>
            <a:r>
              <a:rPr lang="en-US" sz="2200" dirty="0" err="1"/>
              <a:t>veya</a:t>
            </a:r>
            <a:r>
              <a:rPr lang="en-US" sz="2200" dirty="0"/>
              <a:t> </a:t>
            </a:r>
            <a:r>
              <a:rPr lang="en-US" sz="2200" dirty="0" err="1"/>
              <a:t>potasyum</a:t>
            </a:r>
            <a:r>
              <a:rPr lang="en-US" sz="2200" dirty="0"/>
              <a:t> </a:t>
            </a:r>
            <a:r>
              <a:rPr lang="en-US" sz="2200" dirty="0" err="1"/>
              <a:t>içerir</a:t>
            </a:r>
            <a:endParaRPr lang="en-US" sz="2200" dirty="0"/>
          </a:p>
          <a:p>
            <a:pPr algn="just">
              <a:lnSpc>
                <a:spcPct val="150000"/>
              </a:lnSpc>
            </a:pPr>
            <a:r>
              <a:rPr lang="en-US" sz="2200" dirty="0"/>
              <a:t>“Fekal </a:t>
            </a:r>
            <a:r>
              <a:rPr lang="en-US" sz="2200" dirty="0" err="1"/>
              <a:t>ozmotik</a:t>
            </a:r>
            <a:r>
              <a:rPr lang="en-US" sz="2200" dirty="0"/>
              <a:t> </a:t>
            </a:r>
            <a:r>
              <a:rPr lang="en-US" sz="2200" dirty="0" err="1"/>
              <a:t>boşluğun</a:t>
            </a:r>
            <a:r>
              <a:rPr lang="en-US" sz="2200" dirty="0"/>
              <a:t>” </a:t>
            </a:r>
            <a:r>
              <a:rPr lang="en-US" sz="2200" dirty="0" err="1"/>
              <a:t>hesaplanmasının</a:t>
            </a:r>
            <a:r>
              <a:rPr lang="en-US" sz="2200" dirty="0"/>
              <a:t> </a:t>
            </a:r>
            <a:r>
              <a:rPr lang="en-US" sz="2200" dirty="0" err="1"/>
              <a:t>temeli</a:t>
            </a:r>
            <a:r>
              <a:rPr lang="en-US" sz="2200" dirty="0"/>
              <a:t> </a:t>
            </a:r>
            <a:r>
              <a:rPr lang="en-US" sz="2200" dirty="0" err="1"/>
              <a:t>budur</a:t>
            </a:r>
            <a:r>
              <a:rPr lang="en-US" sz="2200" dirty="0"/>
              <a:t>. Bu </a:t>
            </a:r>
            <a:r>
              <a:rPr lang="en-US" sz="2200" dirty="0" err="1"/>
              <a:t>hesaplamada</a:t>
            </a:r>
            <a:r>
              <a:rPr lang="en-US" sz="2200" dirty="0"/>
              <a:t>, luminal </a:t>
            </a:r>
            <a:r>
              <a:rPr lang="en-US" sz="2200" dirty="0" err="1"/>
              <a:t>osmolalite</a:t>
            </a:r>
            <a:r>
              <a:rPr lang="en-US" sz="2200" dirty="0"/>
              <a:t> (</a:t>
            </a:r>
            <a:r>
              <a:rPr lang="en-US" sz="2200" dirty="0" err="1"/>
              <a:t>vücut</a:t>
            </a:r>
            <a:r>
              <a:rPr lang="en-US" sz="2200" dirty="0"/>
              <a:t> </a:t>
            </a:r>
            <a:r>
              <a:rPr lang="en-US" sz="2200" dirty="0" err="1"/>
              <a:t>sıvısı</a:t>
            </a:r>
            <a:r>
              <a:rPr lang="en-US" sz="2200" dirty="0"/>
              <a:t> </a:t>
            </a:r>
            <a:r>
              <a:rPr lang="en-US" sz="2200" dirty="0" err="1"/>
              <a:t>osmolalitesine</a:t>
            </a:r>
            <a:r>
              <a:rPr lang="en-US" sz="2200" dirty="0"/>
              <a:t> </a:t>
            </a:r>
            <a:r>
              <a:rPr lang="en-US" sz="2200" dirty="0" err="1"/>
              <a:t>eşit</a:t>
            </a:r>
            <a:r>
              <a:rPr lang="en-US" sz="2200" dirty="0"/>
              <a:t>, </a:t>
            </a:r>
            <a:r>
              <a:rPr lang="en-US" sz="2200" dirty="0" err="1"/>
              <a:t>yaklaşık</a:t>
            </a:r>
            <a:r>
              <a:rPr lang="en-US" sz="2200" dirty="0"/>
              <a:t> 290 </a:t>
            </a:r>
            <a:r>
              <a:rPr lang="en-US" sz="2200" dirty="0" err="1"/>
              <a:t>mOsm</a:t>
            </a:r>
            <a:r>
              <a:rPr lang="en-US" sz="2200" dirty="0"/>
              <a:t> / </a:t>
            </a:r>
            <a:r>
              <a:rPr lang="en-US" sz="2200" dirty="0" err="1"/>
              <a:t>kg'a</a:t>
            </a:r>
            <a:r>
              <a:rPr lang="en-US" sz="2200" dirty="0"/>
              <a:t> </a:t>
            </a:r>
            <a:r>
              <a:rPr lang="en-US" sz="2200" dirty="0" err="1"/>
              <a:t>eşittir</a:t>
            </a:r>
            <a:r>
              <a:rPr lang="en-US" sz="2200" dirty="0"/>
              <a:t>, </a:t>
            </a:r>
            <a:r>
              <a:rPr lang="en-US" sz="2200" dirty="0" err="1"/>
              <a:t>çünkü</a:t>
            </a:r>
            <a:r>
              <a:rPr lang="en-US" sz="2200" dirty="0"/>
              <a:t> </a:t>
            </a:r>
            <a:r>
              <a:rPr lang="en-US" sz="2200" dirty="0" err="1"/>
              <a:t>kolon</a:t>
            </a:r>
            <a:r>
              <a:rPr lang="en-US" sz="2200" dirty="0"/>
              <a:t> </a:t>
            </a:r>
            <a:r>
              <a:rPr lang="en-US" sz="2200" dirty="0" err="1"/>
              <a:t>plazmaya</a:t>
            </a:r>
            <a:r>
              <a:rPr lang="en-US" sz="2200" dirty="0"/>
              <a:t> </a:t>
            </a:r>
            <a:r>
              <a:rPr lang="en-US" sz="2200" dirty="0" err="1"/>
              <a:t>karşı</a:t>
            </a:r>
            <a:r>
              <a:rPr lang="en-US" sz="2200" dirty="0"/>
              <a:t> </a:t>
            </a:r>
            <a:r>
              <a:rPr lang="en-US" sz="2200" dirty="0" err="1"/>
              <a:t>ozmotik</a:t>
            </a:r>
            <a:r>
              <a:rPr lang="en-US" sz="2200" dirty="0"/>
              <a:t> </a:t>
            </a:r>
            <a:r>
              <a:rPr lang="en-US" sz="2200" dirty="0" err="1"/>
              <a:t>bir</a:t>
            </a:r>
            <a:r>
              <a:rPr lang="en-US" sz="2200" dirty="0"/>
              <a:t> </a:t>
            </a:r>
            <a:r>
              <a:rPr lang="en-US" sz="2200" dirty="0" err="1"/>
              <a:t>gradyan</a:t>
            </a:r>
            <a:r>
              <a:rPr lang="en-US" sz="2200" dirty="0"/>
              <a:t> </a:t>
            </a:r>
            <a:r>
              <a:rPr lang="en-US" sz="2200" dirty="0" err="1"/>
              <a:t>tutamaz</a:t>
            </a:r>
            <a:r>
              <a:rPr lang="en-US" sz="2200" dirty="0"/>
              <a:t>) </a:t>
            </a:r>
            <a:r>
              <a:rPr lang="en-US" sz="2200" dirty="0" err="1"/>
              <a:t>ve</a:t>
            </a:r>
            <a:r>
              <a:rPr lang="en-US" sz="2200" dirty="0"/>
              <a:t> </a:t>
            </a:r>
            <a:r>
              <a:rPr lang="en-US" sz="2200" dirty="0" err="1"/>
              <a:t>osmolalite</a:t>
            </a:r>
            <a:r>
              <a:rPr lang="en-US" sz="2200" dirty="0"/>
              <a:t> </a:t>
            </a:r>
            <a:r>
              <a:rPr lang="en-US" sz="2200" dirty="0" err="1"/>
              <a:t>arasındaki</a:t>
            </a:r>
            <a:r>
              <a:rPr lang="en-US" sz="2200" dirty="0"/>
              <a:t> fark </a:t>
            </a:r>
            <a:r>
              <a:rPr lang="en-US" sz="2200" dirty="0" err="1"/>
              <a:t>dışkı</a:t>
            </a:r>
            <a:r>
              <a:rPr lang="en-US" sz="2200" dirty="0"/>
              <a:t> </a:t>
            </a:r>
            <a:r>
              <a:rPr lang="en-US" sz="2200" dirty="0" err="1"/>
              <a:t>elektrolitlerinin</a:t>
            </a:r>
            <a:r>
              <a:rPr lang="en-US" sz="2200" dirty="0"/>
              <a:t> </a:t>
            </a:r>
            <a:r>
              <a:rPr lang="en-US" sz="2200" dirty="0" err="1"/>
              <a:t>katkı</a:t>
            </a:r>
            <a:r>
              <a:rPr lang="en-US" sz="2200" dirty="0"/>
              <a:t> </a:t>
            </a:r>
            <a:r>
              <a:rPr lang="en-US" sz="2200" dirty="0" err="1"/>
              <a:t>yaptığı</a:t>
            </a:r>
            <a:r>
              <a:rPr lang="en-US" sz="2200" dirty="0"/>
              <a:t> luminal </a:t>
            </a:r>
            <a:r>
              <a:rPr lang="en-US" sz="2200" dirty="0" err="1"/>
              <a:t>içeriklerin</a:t>
            </a:r>
            <a:r>
              <a:rPr lang="en-US" sz="2200" dirty="0"/>
              <a:t> </a:t>
            </a:r>
            <a:r>
              <a:rPr lang="en-US" sz="2200" dirty="0" err="1"/>
              <a:t>hesaplandığı</a:t>
            </a:r>
            <a:r>
              <a:rPr lang="en-US" sz="2200" dirty="0"/>
              <a:t> </a:t>
            </a:r>
            <a:r>
              <a:rPr lang="en-US" sz="2200" dirty="0" err="1"/>
              <a:t>tahmin</a:t>
            </a:r>
            <a:r>
              <a:rPr lang="en-US" sz="2200" dirty="0"/>
              <a:t> </a:t>
            </a:r>
            <a:r>
              <a:rPr lang="en-US" sz="2200" dirty="0" err="1"/>
              <a:t>edilmektedir</a:t>
            </a:r>
            <a:r>
              <a:rPr lang="en-US" sz="2200" dirty="0"/>
              <a:t>.</a:t>
            </a:r>
          </a:p>
        </p:txBody>
      </p:sp>
    </p:spTree>
    <p:extLst>
      <p:ext uri="{BB962C8B-B14F-4D97-AF65-F5344CB8AC3E}">
        <p14:creationId xmlns:p14="http://schemas.microsoft.com/office/powerpoint/2010/main" val="17649768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363A8F-8E43-D943-BAAC-C922757419D6}"/>
              </a:ext>
            </a:extLst>
          </p:cNvPr>
          <p:cNvSpPr>
            <a:spLocks noGrp="1"/>
          </p:cNvSpPr>
          <p:nvPr>
            <p:ph idx="1"/>
          </p:nvPr>
        </p:nvSpPr>
        <p:spPr/>
        <p:txBody>
          <a:bodyPr>
            <a:normAutofit/>
          </a:bodyPr>
          <a:lstStyle/>
          <a:p>
            <a:pPr algn="just">
              <a:lnSpc>
                <a:spcPct val="150000"/>
              </a:lnSpc>
            </a:pPr>
            <a:r>
              <a:rPr lang="en-US" sz="2200" dirty="0" err="1"/>
              <a:t>Dışkı</a:t>
            </a:r>
            <a:r>
              <a:rPr lang="en-US" sz="2200" dirty="0"/>
              <a:t> </a:t>
            </a:r>
            <a:r>
              <a:rPr lang="en-US" sz="2200" dirty="0" err="1"/>
              <a:t>elektrolitlerinin</a:t>
            </a:r>
            <a:r>
              <a:rPr lang="en-US" sz="2200" dirty="0"/>
              <a:t> </a:t>
            </a:r>
            <a:r>
              <a:rPr lang="en-US" sz="2200" dirty="0" err="1"/>
              <a:t>katkısı</a:t>
            </a:r>
            <a:r>
              <a:rPr lang="en-US" sz="2200" dirty="0"/>
              <a:t>, </a:t>
            </a:r>
            <a:r>
              <a:rPr lang="en-US" sz="2200" dirty="0" err="1"/>
              <a:t>bu</a:t>
            </a:r>
            <a:r>
              <a:rPr lang="en-US" sz="2200" dirty="0"/>
              <a:t> </a:t>
            </a:r>
            <a:r>
              <a:rPr lang="en-US" sz="2200" dirty="0" err="1"/>
              <a:t>katyonlara</a:t>
            </a:r>
            <a:r>
              <a:rPr lang="en-US" sz="2200" dirty="0"/>
              <a:t> </a:t>
            </a:r>
            <a:r>
              <a:rPr lang="en-US" sz="2200" dirty="0" err="1"/>
              <a:t>eşlik</a:t>
            </a:r>
            <a:r>
              <a:rPr lang="en-US" sz="2200" dirty="0"/>
              <a:t> </a:t>
            </a:r>
            <a:r>
              <a:rPr lang="en-US" sz="2200" dirty="0" err="1"/>
              <a:t>eden</a:t>
            </a:r>
            <a:r>
              <a:rPr lang="en-US" sz="2200" dirty="0"/>
              <a:t> </a:t>
            </a:r>
            <a:r>
              <a:rPr lang="en-US" sz="2200" dirty="0" err="1"/>
              <a:t>anyonları</a:t>
            </a:r>
            <a:r>
              <a:rPr lang="en-US" sz="2200" dirty="0"/>
              <a:t> </a:t>
            </a:r>
            <a:r>
              <a:rPr lang="en-US" sz="2200" dirty="0" err="1"/>
              <a:t>hesaba</a:t>
            </a:r>
            <a:r>
              <a:rPr lang="en-US" sz="2200" dirty="0"/>
              <a:t> </a:t>
            </a:r>
            <a:r>
              <a:rPr lang="en-US" sz="2200" dirty="0" err="1"/>
              <a:t>katarak</a:t>
            </a:r>
            <a:r>
              <a:rPr lang="en-US" sz="2200" dirty="0"/>
              <a:t>, </a:t>
            </a:r>
            <a:r>
              <a:rPr lang="en-US" sz="2200" dirty="0" err="1"/>
              <a:t>sodyum</a:t>
            </a:r>
            <a:r>
              <a:rPr lang="en-US" sz="2200" dirty="0"/>
              <a:t> </a:t>
            </a:r>
            <a:r>
              <a:rPr lang="en-US" sz="2200" dirty="0" err="1"/>
              <a:t>ve</a:t>
            </a:r>
            <a:r>
              <a:rPr lang="en-US" sz="2200" dirty="0"/>
              <a:t> </a:t>
            </a:r>
            <a:r>
              <a:rPr lang="en-US" sz="2200" dirty="0" err="1"/>
              <a:t>potasyum</a:t>
            </a:r>
            <a:r>
              <a:rPr lang="en-US" sz="2200" dirty="0"/>
              <a:t> </a:t>
            </a:r>
            <a:r>
              <a:rPr lang="en-US" sz="2200" dirty="0" err="1"/>
              <a:t>iyonlarının</a:t>
            </a:r>
            <a:r>
              <a:rPr lang="en-US" sz="2200" dirty="0"/>
              <a:t> </a:t>
            </a:r>
            <a:r>
              <a:rPr lang="en-US" sz="2200" dirty="0" err="1"/>
              <a:t>toplamının</a:t>
            </a:r>
            <a:r>
              <a:rPr lang="en-US" sz="2200" dirty="0"/>
              <a:t> </a:t>
            </a:r>
            <a:r>
              <a:rPr lang="en-US" sz="2200" dirty="0" err="1"/>
              <a:t>iki</a:t>
            </a:r>
            <a:r>
              <a:rPr lang="en-US" sz="2200" dirty="0"/>
              <a:t> </a:t>
            </a:r>
            <a:r>
              <a:rPr lang="en-US" sz="2200" dirty="0" err="1"/>
              <a:t>katı</a:t>
            </a:r>
            <a:r>
              <a:rPr lang="en-US" sz="2200" dirty="0"/>
              <a:t> </a:t>
            </a:r>
            <a:r>
              <a:rPr lang="en-US" sz="2200" dirty="0" err="1"/>
              <a:t>olarak</a:t>
            </a:r>
            <a:r>
              <a:rPr lang="en-US" sz="2200" dirty="0"/>
              <a:t> </a:t>
            </a:r>
            <a:r>
              <a:rPr lang="en-US" sz="2200" dirty="0" err="1"/>
              <a:t>hesaplanır</a:t>
            </a:r>
            <a:r>
              <a:rPr lang="en-US" sz="2200" dirty="0"/>
              <a:t>. </a:t>
            </a:r>
          </a:p>
          <a:p>
            <a:pPr algn="just">
              <a:lnSpc>
                <a:spcPct val="150000"/>
              </a:lnSpc>
            </a:pPr>
            <a:r>
              <a:rPr lang="en-US" sz="2200" dirty="0"/>
              <a:t>50 </a:t>
            </a:r>
            <a:r>
              <a:rPr lang="en-US" sz="2200" dirty="0" err="1"/>
              <a:t>mOsm</a:t>
            </a:r>
            <a:r>
              <a:rPr lang="en-US" sz="2200" dirty="0"/>
              <a:t> / </a:t>
            </a:r>
            <a:r>
              <a:rPr lang="en-US" sz="2200" dirty="0" err="1"/>
              <a:t>kg'dan</a:t>
            </a:r>
            <a:r>
              <a:rPr lang="en-US" sz="2200" dirty="0"/>
              <a:t> </a:t>
            </a:r>
            <a:r>
              <a:rPr lang="en-US" sz="2200" dirty="0" err="1"/>
              <a:t>büyük</a:t>
            </a:r>
            <a:r>
              <a:rPr lang="en-US" sz="2200" dirty="0"/>
              <a:t> </a:t>
            </a:r>
            <a:r>
              <a:rPr lang="en-US" sz="2200" dirty="0" err="1"/>
              <a:t>bir</a:t>
            </a:r>
            <a:r>
              <a:rPr lang="en-US" sz="2200" dirty="0"/>
              <a:t> </a:t>
            </a:r>
            <a:r>
              <a:rPr lang="en-US" sz="2200" dirty="0" err="1"/>
              <a:t>dışkı</a:t>
            </a:r>
            <a:r>
              <a:rPr lang="en-US" sz="2200" dirty="0"/>
              <a:t> </a:t>
            </a:r>
            <a:r>
              <a:rPr lang="en-US" sz="2200" dirty="0" err="1"/>
              <a:t>ozmotik</a:t>
            </a:r>
            <a:r>
              <a:rPr lang="en-US" sz="2200" dirty="0"/>
              <a:t> </a:t>
            </a:r>
            <a:r>
              <a:rPr lang="en-US" sz="2200" dirty="0" err="1"/>
              <a:t>boşluğu</a:t>
            </a:r>
            <a:r>
              <a:rPr lang="en-US" sz="2200" dirty="0"/>
              <a:t>, </a:t>
            </a:r>
            <a:r>
              <a:rPr lang="en-US" sz="2200" dirty="0" err="1"/>
              <a:t>ozmotik</a:t>
            </a:r>
            <a:r>
              <a:rPr lang="en-US" sz="2200" dirty="0"/>
              <a:t> </a:t>
            </a:r>
            <a:r>
              <a:rPr lang="en-US" sz="2200" dirty="0" err="1"/>
              <a:t>ishali</a:t>
            </a:r>
            <a:r>
              <a:rPr lang="en-US" sz="2200" dirty="0"/>
              <a:t> </a:t>
            </a:r>
            <a:r>
              <a:rPr lang="en-US" sz="2200" dirty="0" err="1"/>
              <a:t>gösterir</a:t>
            </a:r>
            <a:r>
              <a:rPr lang="en-US" sz="2200" dirty="0"/>
              <a:t>. </a:t>
            </a:r>
          </a:p>
          <a:p>
            <a:pPr algn="just">
              <a:lnSpc>
                <a:spcPct val="150000"/>
              </a:lnSpc>
            </a:pPr>
            <a:r>
              <a:rPr lang="en-US" sz="2200" dirty="0" err="1"/>
              <a:t>Osmotik</a:t>
            </a:r>
            <a:r>
              <a:rPr lang="en-US" sz="2200" dirty="0"/>
              <a:t> </a:t>
            </a:r>
            <a:r>
              <a:rPr lang="en-US" sz="2200" dirty="0" err="1"/>
              <a:t>ishalin</a:t>
            </a:r>
            <a:r>
              <a:rPr lang="en-US" sz="2200" dirty="0"/>
              <a:t> </a:t>
            </a:r>
            <a:r>
              <a:rPr lang="en-US" sz="2200" dirty="0" err="1"/>
              <a:t>en</a:t>
            </a:r>
            <a:r>
              <a:rPr lang="en-US" sz="2200" dirty="0"/>
              <a:t> </a:t>
            </a:r>
            <a:r>
              <a:rPr lang="en-US" sz="2200" dirty="0" err="1"/>
              <a:t>belirgin</a:t>
            </a:r>
            <a:r>
              <a:rPr lang="en-US" sz="2200" dirty="0"/>
              <a:t> </a:t>
            </a:r>
            <a:r>
              <a:rPr lang="en-US" sz="2200" dirty="0" err="1"/>
              <a:t>özelliklerinden</a:t>
            </a:r>
            <a:r>
              <a:rPr lang="en-US" sz="2200" dirty="0"/>
              <a:t> </a:t>
            </a:r>
            <a:r>
              <a:rPr lang="en-US" sz="2200" dirty="0" err="1"/>
              <a:t>biri</a:t>
            </a:r>
            <a:r>
              <a:rPr lang="en-US" sz="2200" dirty="0"/>
              <a:t>, hasta </a:t>
            </a:r>
            <a:r>
              <a:rPr lang="en-US" sz="2200" dirty="0" err="1"/>
              <a:t>zayıf</a:t>
            </a:r>
            <a:r>
              <a:rPr lang="en-US" sz="2200" dirty="0"/>
              <a:t> </a:t>
            </a:r>
            <a:r>
              <a:rPr lang="en-US" sz="2200" dirty="0" err="1"/>
              <a:t>absorbe</a:t>
            </a:r>
            <a:r>
              <a:rPr lang="en-US" sz="2200" dirty="0"/>
              <a:t> </a:t>
            </a:r>
            <a:r>
              <a:rPr lang="en-US" sz="2200" dirty="0" err="1"/>
              <a:t>edilebilir</a:t>
            </a:r>
            <a:r>
              <a:rPr lang="en-US" sz="2200" dirty="0"/>
              <a:t> </a:t>
            </a:r>
            <a:r>
              <a:rPr lang="en-US" sz="2200" dirty="0" err="1"/>
              <a:t>çözünen</a:t>
            </a:r>
            <a:r>
              <a:rPr lang="en-US" sz="2200" dirty="0"/>
              <a:t> </a:t>
            </a:r>
            <a:r>
              <a:rPr lang="en-US" sz="2200" dirty="0" err="1"/>
              <a:t>maddeyi</a:t>
            </a:r>
            <a:r>
              <a:rPr lang="en-US" sz="2200" dirty="0"/>
              <a:t> </a:t>
            </a:r>
            <a:r>
              <a:rPr lang="en-US" sz="2200" dirty="0" err="1"/>
              <a:t>almayı</a:t>
            </a:r>
            <a:r>
              <a:rPr lang="en-US" sz="2200" dirty="0"/>
              <a:t> </a:t>
            </a:r>
            <a:r>
              <a:rPr lang="en-US" sz="2200" dirty="0" err="1"/>
              <a:t>bıraktığında</a:t>
            </a:r>
            <a:r>
              <a:rPr lang="en-US" sz="2200" dirty="0"/>
              <a:t> </a:t>
            </a:r>
            <a:r>
              <a:rPr lang="en-US" sz="2200" dirty="0" err="1"/>
              <a:t>ishalin</a:t>
            </a:r>
            <a:r>
              <a:rPr lang="en-US" sz="2200" dirty="0"/>
              <a:t> </a:t>
            </a:r>
            <a:r>
              <a:rPr lang="en-US" sz="2200" dirty="0" err="1"/>
              <a:t>düzelmesidir</a:t>
            </a:r>
            <a:r>
              <a:rPr lang="en-US" sz="2200" dirty="0"/>
              <a:t>.</a:t>
            </a:r>
          </a:p>
        </p:txBody>
      </p:sp>
    </p:spTree>
    <p:extLst>
      <p:ext uri="{BB962C8B-B14F-4D97-AF65-F5344CB8AC3E}">
        <p14:creationId xmlns:p14="http://schemas.microsoft.com/office/powerpoint/2010/main" val="24027303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24E5D-7743-154C-B4D4-AC702332DA1B}"/>
              </a:ext>
            </a:extLst>
          </p:cNvPr>
          <p:cNvSpPr>
            <a:spLocks noGrp="1"/>
          </p:cNvSpPr>
          <p:nvPr>
            <p:ph type="title"/>
          </p:nvPr>
        </p:nvSpPr>
        <p:spPr>
          <a:xfrm>
            <a:off x="838200" y="365126"/>
            <a:ext cx="10515600" cy="662290"/>
          </a:xfrm>
          <a:ln>
            <a:solidFill>
              <a:srgbClr val="FF0000"/>
            </a:solidFill>
          </a:ln>
        </p:spPr>
        <p:txBody>
          <a:bodyPr>
            <a:normAutofit/>
          </a:bodyPr>
          <a:lstStyle/>
          <a:p>
            <a:r>
              <a:rPr lang="tr-TR" sz="3200" b="1" dirty="0">
                <a:solidFill>
                  <a:srgbClr val="FF0000"/>
                </a:solidFill>
              </a:rPr>
              <a:t>2-Secretory </a:t>
            </a:r>
            <a:r>
              <a:rPr lang="tr-TR" sz="3200" b="1" dirty="0" err="1">
                <a:solidFill>
                  <a:srgbClr val="FF0000"/>
                </a:solidFill>
              </a:rPr>
              <a:t>Diarrhea</a:t>
            </a:r>
            <a:r>
              <a:rPr lang="tr-TR" sz="3200" b="1" dirty="0">
                <a:solidFill>
                  <a:srgbClr val="FF0000"/>
                </a:solidFill>
              </a:rPr>
              <a:t> </a:t>
            </a:r>
            <a:endParaRPr lang="en-US" dirty="0"/>
          </a:p>
        </p:txBody>
      </p:sp>
      <p:sp>
        <p:nvSpPr>
          <p:cNvPr id="3" name="Content Placeholder 2">
            <a:extLst>
              <a:ext uri="{FF2B5EF4-FFF2-40B4-BE49-F238E27FC236}">
                <a16:creationId xmlns:a16="http://schemas.microsoft.com/office/drawing/2014/main" id="{57619E80-3B3C-7E45-B71B-1524493BCBF1}"/>
              </a:ext>
            </a:extLst>
          </p:cNvPr>
          <p:cNvSpPr>
            <a:spLocks noGrp="1"/>
          </p:cNvSpPr>
          <p:nvPr>
            <p:ph idx="1"/>
          </p:nvPr>
        </p:nvSpPr>
        <p:spPr>
          <a:xfrm>
            <a:off x="838200" y="1260546"/>
            <a:ext cx="10515600" cy="4351338"/>
          </a:xfrm>
        </p:spPr>
        <p:txBody>
          <a:bodyPr>
            <a:normAutofit fontScale="92500"/>
          </a:bodyPr>
          <a:lstStyle/>
          <a:p>
            <a:pPr algn="just">
              <a:lnSpc>
                <a:spcPct val="200000"/>
              </a:lnSpc>
            </a:pPr>
            <a:r>
              <a:rPr lang="en-US" sz="2200" dirty="0" err="1"/>
              <a:t>Hipersekretorik</a:t>
            </a:r>
            <a:r>
              <a:rPr lang="en-US" sz="2200" dirty="0"/>
              <a:t>  diyare, </a:t>
            </a:r>
            <a:r>
              <a:rPr lang="en-US" sz="2200" dirty="0" err="1"/>
              <a:t>bağırsak</a:t>
            </a:r>
            <a:r>
              <a:rPr lang="en-US" sz="2200" dirty="0"/>
              <a:t> epitel </a:t>
            </a:r>
            <a:r>
              <a:rPr lang="en-US" sz="2200" dirty="0" err="1"/>
              <a:t>hücrelerinde</a:t>
            </a:r>
            <a:r>
              <a:rPr lang="en-US" sz="2200" dirty="0"/>
              <a:t> </a:t>
            </a:r>
            <a:r>
              <a:rPr lang="en-US" sz="2200" dirty="0" err="1"/>
              <a:t>anormal</a:t>
            </a:r>
            <a:r>
              <a:rPr lang="en-US" sz="2200" dirty="0"/>
              <a:t> </a:t>
            </a:r>
            <a:r>
              <a:rPr lang="en-US" sz="2200" dirty="0" err="1"/>
              <a:t>iyon</a:t>
            </a:r>
            <a:r>
              <a:rPr lang="en-US" sz="2200" dirty="0"/>
              <a:t> </a:t>
            </a:r>
            <a:r>
              <a:rPr lang="en-US" sz="2200" dirty="0" err="1"/>
              <a:t>taşınmasından</a:t>
            </a:r>
            <a:r>
              <a:rPr lang="en-US" sz="2200" dirty="0"/>
              <a:t> </a:t>
            </a:r>
            <a:r>
              <a:rPr lang="en-US" sz="2200" dirty="0" err="1"/>
              <a:t>kaynaklanır</a:t>
            </a:r>
            <a:r>
              <a:rPr lang="en-US" sz="2200" dirty="0"/>
              <a:t>.</a:t>
            </a:r>
          </a:p>
          <a:p>
            <a:pPr algn="just">
              <a:lnSpc>
                <a:spcPct val="200000"/>
              </a:lnSpc>
            </a:pPr>
            <a:r>
              <a:rPr lang="en-US" sz="2200" dirty="0" err="1"/>
              <a:t>Hücre</a:t>
            </a:r>
            <a:r>
              <a:rPr lang="en-US" sz="2200" dirty="0"/>
              <a:t>  </a:t>
            </a:r>
            <a:r>
              <a:rPr lang="en-US" sz="2200" dirty="0" err="1"/>
              <a:t>içi</a:t>
            </a:r>
            <a:r>
              <a:rPr lang="en-US" sz="2200" dirty="0"/>
              <a:t> </a:t>
            </a:r>
            <a:r>
              <a:rPr lang="en-US" sz="2200" dirty="0" err="1"/>
              <a:t>siklik</a:t>
            </a:r>
            <a:r>
              <a:rPr lang="en-US" sz="2200" dirty="0"/>
              <a:t> </a:t>
            </a:r>
            <a:r>
              <a:rPr lang="en-US" sz="2200" dirty="0" err="1"/>
              <a:t>adenosin</a:t>
            </a:r>
            <a:r>
              <a:rPr lang="en-US" sz="2200" dirty="0"/>
              <a:t> </a:t>
            </a:r>
            <a:r>
              <a:rPr lang="en-US" sz="2200" dirty="0" err="1"/>
              <a:t>monofosfat</a:t>
            </a:r>
            <a:r>
              <a:rPr lang="en-US" sz="2200" dirty="0"/>
              <a:t> (cAMP), </a:t>
            </a:r>
            <a:r>
              <a:rPr lang="en-US" sz="2200" dirty="0" err="1"/>
              <a:t>siklik</a:t>
            </a:r>
            <a:r>
              <a:rPr lang="en-US" sz="2200" dirty="0"/>
              <a:t> </a:t>
            </a:r>
            <a:r>
              <a:rPr lang="en-US" sz="2200" dirty="0" err="1"/>
              <a:t>guanosin</a:t>
            </a:r>
            <a:r>
              <a:rPr lang="en-US" sz="2200" dirty="0"/>
              <a:t> </a:t>
            </a:r>
            <a:r>
              <a:rPr lang="en-US" sz="2200" dirty="0" err="1"/>
              <a:t>monofosfat</a:t>
            </a:r>
            <a:r>
              <a:rPr lang="en-US" sz="2200" dirty="0"/>
              <a:t> (cGMP), </a:t>
            </a:r>
            <a:r>
              <a:rPr lang="en-US" sz="2200" dirty="0" err="1"/>
              <a:t>kalsiyum</a:t>
            </a:r>
            <a:r>
              <a:rPr lang="en-US" sz="2200" dirty="0"/>
              <a:t> </a:t>
            </a:r>
            <a:r>
              <a:rPr lang="en-US" sz="2200" dirty="0" err="1"/>
              <a:t>ve</a:t>
            </a:r>
            <a:r>
              <a:rPr lang="en-US" sz="2200" dirty="0"/>
              <a:t> / </a:t>
            </a:r>
            <a:r>
              <a:rPr lang="en-US" sz="2200" dirty="0" err="1"/>
              <a:t>veya</a:t>
            </a:r>
            <a:r>
              <a:rPr lang="en-US" sz="2200" dirty="0"/>
              <a:t> protein </a:t>
            </a:r>
            <a:r>
              <a:rPr lang="en-US" sz="2200" dirty="0" err="1"/>
              <a:t>kinazlarda</a:t>
            </a:r>
            <a:r>
              <a:rPr lang="en-US" sz="2200" dirty="0"/>
              <a:t> </a:t>
            </a:r>
            <a:r>
              <a:rPr lang="en-US" sz="2200" dirty="0" err="1"/>
              <a:t>değişikliklere</a:t>
            </a:r>
            <a:r>
              <a:rPr lang="en-US" sz="2200" dirty="0"/>
              <a:t> </a:t>
            </a:r>
            <a:r>
              <a:rPr lang="en-US" sz="2200" dirty="0" err="1"/>
              <a:t>neden</a:t>
            </a:r>
            <a:r>
              <a:rPr lang="en-US" sz="2200" dirty="0"/>
              <a:t> </a:t>
            </a:r>
            <a:r>
              <a:rPr lang="en-US" sz="2200" dirty="0" err="1"/>
              <a:t>olan</a:t>
            </a:r>
            <a:r>
              <a:rPr lang="en-US" sz="2200" dirty="0"/>
              <a:t> </a:t>
            </a:r>
            <a:r>
              <a:rPr lang="en-US" sz="2200" dirty="0" err="1"/>
              <a:t>anormal</a:t>
            </a:r>
            <a:r>
              <a:rPr lang="en-US" sz="2200" dirty="0"/>
              <a:t> </a:t>
            </a:r>
            <a:r>
              <a:rPr lang="en-US" sz="2200" dirty="0" err="1"/>
              <a:t>mediatörlerdir</a:t>
            </a:r>
            <a:r>
              <a:rPr lang="en-US" sz="2200" dirty="0"/>
              <a:t> </a:t>
            </a:r>
            <a:r>
              <a:rPr lang="en-US" sz="2200" dirty="0" err="1"/>
              <a:t>bu</a:t>
            </a:r>
            <a:r>
              <a:rPr lang="en-US" sz="2200" dirty="0"/>
              <a:t> da </a:t>
            </a:r>
            <a:r>
              <a:rPr lang="en-US" sz="2200" dirty="0" err="1"/>
              <a:t>nötr</a:t>
            </a:r>
            <a:r>
              <a:rPr lang="en-US" sz="2200" dirty="0"/>
              <a:t> </a:t>
            </a:r>
            <a:r>
              <a:rPr lang="en-US" sz="2200" dirty="0" err="1"/>
              <a:t>sodyum</a:t>
            </a:r>
            <a:r>
              <a:rPr lang="en-US" sz="2200" dirty="0"/>
              <a:t> </a:t>
            </a:r>
            <a:r>
              <a:rPr lang="en-US" sz="2200" dirty="0" err="1"/>
              <a:t>klorür</a:t>
            </a:r>
            <a:r>
              <a:rPr lang="en-US" sz="2200" dirty="0"/>
              <a:t> </a:t>
            </a:r>
            <a:r>
              <a:rPr lang="en-US" sz="2200" dirty="0" err="1"/>
              <a:t>emiliminde</a:t>
            </a:r>
            <a:r>
              <a:rPr lang="en-US" sz="2200" dirty="0"/>
              <a:t> </a:t>
            </a:r>
            <a:r>
              <a:rPr lang="en-US" sz="2200" dirty="0" err="1"/>
              <a:t>bir</a:t>
            </a:r>
            <a:r>
              <a:rPr lang="en-US" sz="2200" dirty="0"/>
              <a:t> </a:t>
            </a:r>
            <a:r>
              <a:rPr lang="en-US" sz="2200" dirty="0" err="1"/>
              <a:t>azalmaya</a:t>
            </a:r>
            <a:r>
              <a:rPr lang="en-US" sz="2200" dirty="0"/>
              <a:t> </a:t>
            </a:r>
            <a:r>
              <a:rPr lang="en-US" sz="2200" dirty="0" err="1"/>
              <a:t>veya</a:t>
            </a:r>
            <a:r>
              <a:rPr lang="en-US" sz="2200" dirty="0"/>
              <a:t> </a:t>
            </a:r>
            <a:r>
              <a:rPr lang="en-US" sz="2200" dirty="0" err="1"/>
              <a:t>klorür</a:t>
            </a:r>
            <a:r>
              <a:rPr lang="en-US" sz="2200" dirty="0"/>
              <a:t> </a:t>
            </a:r>
            <a:r>
              <a:rPr lang="en-US" sz="2200" dirty="0" err="1"/>
              <a:t>salgısında</a:t>
            </a:r>
            <a:r>
              <a:rPr lang="en-US" sz="2200" dirty="0"/>
              <a:t> </a:t>
            </a:r>
            <a:r>
              <a:rPr lang="en-US" sz="2200" dirty="0" err="1"/>
              <a:t>bir</a:t>
            </a:r>
            <a:r>
              <a:rPr lang="en-US" sz="2200" dirty="0"/>
              <a:t> </a:t>
            </a:r>
            <a:r>
              <a:rPr lang="en-US" sz="2200" dirty="0" err="1"/>
              <a:t>artışa</a:t>
            </a:r>
            <a:r>
              <a:rPr lang="en-US" sz="2200" dirty="0"/>
              <a:t> </a:t>
            </a:r>
            <a:r>
              <a:rPr lang="en-US" sz="2200" dirty="0" err="1"/>
              <a:t>neden</a:t>
            </a:r>
            <a:r>
              <a:rPr lang="en-US" sz="2200" dirty="0"/>
              <a:t> </a:t>
            </a:r>
            <a:r>
              <a:rPr lang="en-US" sz="2200" dirty="0" err="1"/>
              <a:t>olur</a:t>
            </a:r>
            <a:r>
              <a:rPr lang="en-US" sz="2200" dirty="0"/>
              <a:t>.</a:t>
            </a:r>
          </a:p>
          <a:p>
            <a:pPr algn="just">
              <a:lnSpc>
                <a:spcPct val="200000"/>
              </a:lnSpc>
            </a:pPr>
            <a:r>
              <a:rPr lang="en-US" sz="2200" dirty="0">
                <a:solidFill>
                  <a:srgbClr val="FF0000"/>
                </a:solidFill>
              </a:rPr>
              <a:t>Bu </a:t>
            </a:r>
            <a:r>
              <a:rPr lang="en-US" sz="2200" dirty="0" err="1">
                <a:solidFill>
                  <a:srgbClr val="FF0000"/>
                </a:solidFill>
              </a:rPr>
              <a:t>tür</a:t>
            </a:r>
            <a:r>
              <a:rPr lang="en-US" sz="2200" dirty="0">
                <a:solidFill>
                  <a:srgbClr val="FF0000"/>
                </a:solidFill>
              </a:rPr>
              <a:t> </a:t>
            </a:r>
            <a:r>
              <a:rPr lang="en-US" sz="2200" dirty="0" err="1">
                <a:solidFill>
                  <a:srgbClr val="FF0000"/>
                </a:solidFill>
              </a:rPr>
              <a:t>aracılar</a:t>
            </a:r>
            <a:r>
              <a:rPr lang="en-US" sz="2200" dirty="0">
                <a:solidFill>
                  <a:srgbClr val="FF0000"/>
                </a:solidFill>
              </a:rPr>
              <a:t> : </a:t>
            </a:r>
            <a:r>
              <a:rPr lang="en-US" sz="2200" dirty="0" err="1"/>
              <a:t>endojen</a:t>
            </a:r>
            <a:r>
              <a:rPr lang="en-US" sz="2200" dirty="0"/>
              <a:t> </a:t>
            </a:r>
            <a:r>
              <a:rPr lang="en-US" sz="2200" dirty="0" err="1"/>
              <a:t>enterik</a:t>
            </a:r>
            <a:r>
              <a:rPr lang="en-US" sz="2200" dirty="0"/>
              <a:t> </a:t>
            </a:r>
            <a:r>
              <a:rPr lang="en-US" sz="2200" dirty="0" err="1"/>
              <a:t>hormonları</a:t>
            </a:r>
            <a:r>
              <a:rPr lang="en-US" sz="2200" dirty="0"/>
              <a:t> </a:t>
            </a:r>
            <a:r>
              <a:rPr lang="en-US" sz="2200" dirty="0" err="1"/>
              <a:t>veya</a:t>
            </a:r>
            <a:r>
              <a:rPr lang="en-US" sz="2200" dirty="0"/>
              <a:t> </a:t>
            </a:r>
            <a:r>
              <a:rPr lang="en-US" sz="2200" dirty="0" err="1"/>
              <a:t>nöropeptidleri</a:t>
            </a:r>
            <a:r>
              <a:rPr lang="en-US" sz="2200" dirty="0"/>
              <a:t>, </a:t>
            </a:r>
            <a:r>
              <a:rPr lang="en-US" sz="2200" dirty="0" err="1"/>
              <a:t>enflamatuar</a:t>
            </a:r>
            <a:r>
              <a:rPr lang="en-US" sz="2200" dirty="0"/>
              <a:t> </a:t>
            </a:r>
            <a:r>
              <a:rPr lang="en-US" sz="2200" dirty="0" err="1"/>
              <a:t>hücre</a:t>
            </a:r>
            <a:r>
              <a:rPr lang="en-US" sz="2200" dirty="0"/>
              <a:t> </a:t>
            </a:r>
            <a:r>
              <a:rPr lang="en-US" sz="2200" dirty="0" err="1"/>
              <a:t>ürünlerini</a:t>
            </a:r>
            <a:r>
              <a:rPr lang="en-US" sz="2200" dirty="0"/>
              <a:t>, </a:t>
            </a:r>
            <a:r>
              <a:rPr lang="en-US" sz="2200" dirty="0" err="1"/>
              <a:t>bakteriyel</a:t>
            </a:r>
            <a:r>
              <a:rPr lang="en-US" sz="2200" dirty="0"/>
              <a:t> </a:t>
            </a:r>
            <a:r>
              <a:rPr lang="en-US" sz="2200" dirty="0" err="1"/>
              <a:t>enterotoksinleri</a:t>
            </a:r>
            <a:r>
              <a:rPr lang="en-US" sz="2200" dirty="0"/>
              <a:t>, </a:t>
            </a:r>
            <a:r>
              <a:rPr lang="en-US" sz="2200" dirty="0" err="1"/>
              <a:t>laksatifleri</a:t>
            </a:r>
            <a:r>
              <a:rPr lang="en-US" sz="2200" dirty="0"/>
              <a:t>, </a:t>
            </a:r>
            <a:r>
              <a:rPr lang="en-US" sz="2200" dirty="0" err="1"/>
              <a:t>yağ</a:t>
            </a:r>
            <a:r>
              <a:rPr lang="en-US" sz="2200" dirty="0"/>
              <a:t> </a:t>
            </a:r>
            <a:r>
              <a:rPr lang="en-US" sz="2200" dirty="0" err="1"/>
              <a:t>asitlerini</a:t>
            </a:r>
            <a:r>
              <a:rPr lang="en-US" sz="2200" dirty="0"/>
              <a:t> </a:t>
            </a:r>
            <a:r>
              <a:rPr lang="en-US" sz="2200" dirty="0" err="1"/>
              <a:t>ve</a:t>
            </a:r>
            <a:r>
              <a:rPr lang="en-US" sz="2200" dirty="0"/>
              <a:t> </a:t>
            </a:r>
            <a:r>
              <a:rPr lang="en-US" sz="2200" dirty="0" err="1"/>
              <a:t>safra</a:t>
            </a:r>
            <a:r>
              <a:rPr lang="en-US" sz="2200" dirty="0"/>
              <a:t> </a:t>
            </a:r>
            <a:r>
              <a:rPr lang="en-US" sz="2200" dirty="0" err="1"/>
              <a:t>asitlerini</a:t>
            </a:r>
            <a:r>
              <a:rPr lang="en-US" sz="2200" dirty="0"/>
              <a:t> </a:t>
            </a:r>
            <a:r>
              <a:rPr lang="en-US" sz="2200" dirty="0" err="1"/>
              <a:t>içerir</a:t>
            </a:r>
            <a:endParaRPr lang="en-US" sz="2200" dirty="0"/>
          </a:p>
        </p:txBody>
      </p:sp>
    </p:spTree>
    <p:extLst>
      <p:ext uri="{BB962C8B-B14F-4D97-AF65-F5344CB8AC3E}">
        <p14:creationId xmlns:p14="http://schemas.microsoft.com/office/powerpoint/2010/main" val="36456829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A952C-6062-834A-8204-F64985CB61D0}"/>
              </a:ext>
            </a:extLst>
          </p:cNvPr>
          <p:cNvSpPr>
            <a:spLocks noGrp="1"/>
          </p:cNvSpPr>
          <p:nvPr>
            <p:ph idx="1"/>
          </p:nvPr>
        </p:nvSpPr>
        <p:spPr>
          <a:xfrm>
            <a:off x="951216" y="880403"/>
            <a:ext cx="10515600" cy="4351338"/>
          </a:xfrm>
          <a:ln>
            <a:noFill/>
          </a:ln>
        </p:spPr>
        <p:txBody>
          <a:bodyPr>
            <a:normAutofit/>
          </a:bodyPr>
          <a:lstStyle/>
          <a:p>
            <a:pPr algn="just">
              <a:lnSpc>
                <a:spcPct val="150000"/>
              </a:lnSpc>
            </a:pPr>
            <a:r>
              <a:rPr lang="en-US" sz="2200" dirty="0" err="1"/>
              <a:t>Hipersekretorik</a:t>
            </a:r>
            <a:r>
              <a:rPr lang="tr-TR" sz="2200" dirty="0"/>
              <a:t> diyare iki önemli ayırt edici özelliğe sahiptir; </a:t>
            </a:r>
          </a:p>
          <a:p>
            <a:pPr lvl="1" algn="just">
              <a:lnSpc>
                <a:spcPct val="150000"/>
              </a:lnSpc>
            </a:pPr>
            <a:r>
              <a:rPr lang="tr-TR" sz="2200" dirty="0"/>
              <a:t>ilk olarak, dışkı </a:t>
            </a:r>
            <a:r>
              <a:rPr lang="tr-TR" sz="2200" dirty="0" err="1"/>
              <a:t>ozmolalitesi</a:t>
            </a:r>
            <a:r>
              <a:rPr lang="tr-TR" sz="2200" dirty="0"/>
              <a:t> sodyum, potasyum ve beraberindeki anyonlar ile hesaplanabilir ve dolayısıyla </a:t>
            </a:r>
            <a:r>
              <a:rPr lang="tr-TR" sz="2200" dirty="0" err="1"/>
              <a:t>ozmotik</a:t>
            </a:r>
            <a:r>
              <a:rPr lang="tr-TR" sz="2200" dirty="0"/>
              <a:t> boşluk küçüktür</a:t>
            </a:r>
          </a:p>
          <a:p>
            <a:pPr lvl="1" algn="just">
              <a:lnSpc>
                <a:spcPct val="150000"/>
              </a:lnSpc>
            </a:pPr>
            <a:r>
              <a:rPr lang="tr-TR" sz="2200" dirty="0"/>
              <a:t>ikincisi, ishal, açlığa rağmen genellikle devam eder, çünkü diyare, gıda ile ilgisi olmayan iyon nakilindeki anormalliklerden kaynaklanır.</a:t>
            </a:r>
          </a:p>
          <a:p>
            <a:pPr algn="just">
              <a:lnSpc>
                <a:spcPct val="150000"/>
              </a:lnSpc>
            </a:pPr>
            <a:endParaRPr lang="tr-TR" sz="2200" dirty="0"/>
          </a:p>
          <a:p>
            <a:pPr algn="just">
              <a:lnSpc>
                <a:spcPct val="150000"/>
              </a:lnSpc>
            </a:pPr>
            <a:r>
              <a:rPr lang="tr-TR" sz="2200" dirty="0" err="1"/>
              <a:t>Enteropatojenik</a:t>
            </a:r>
            <a:r>
              <a:rPr lang="tr-TR" sz="2200" dirty="0"/>
              <a:t> </a:t>
            </a:r>
            <a:r>
              <a:rPr lang="tr-TR" sz="2200" dirty="0" err="1"/>
              <a:t>Escherichia</a:t>
            </a:r>
            <a:r>
              <a:rPr lang="tr-TR" sz="2200" dirty="0"/>
              <a:t> </a:t>
            </a:r>
            <a:r>
              <a:rPr lang="tr-TR" sz="2200" dirty="0" err="1"/>
              <a:t>coli</a:t>
            </a:r>
            <a:r>
              <a:rPr lang="tr-TR" sz="2200" dirty="0"/>
              <a:t> ve IBD, salgı yapan ishal örnekleridir.</a:t>
            </a:r>
          </a:p>
        </p:txBody>
      </p:sp>
    </p:spTree>
    <p:extLst>
      <p:ext uri="{BB962C8B-B14F-4D97-AF65-F5344CB8AC3E}">
        <p14:creationId xmlns:p14="http://schemas.microsoft.com/office/powerpoint/2010/main" val="12008327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4920A-2CD7-7F4C-ACFC-82251079F542}"/>
              </a:ext>
            </a:extLst>
          </p:cNvPr>
          <p:cNvSpPr>
            <a:spLocks noGrp="1"/>
          </p:cNvSpPr>
          <p:nvPr>
            <p:ph type="title"/>
          </p:nvPr>
        </p:nvSpPr>
        <p:spPr>
          <a:xfrm>
            <a:off x="838200" y="365126"/>
            <a:ext cx="10515600" cy="765032"/>
          </a:xfrm>
          <a:ln>
            <a:solidFill>
              <a:srgbClr val="FF0000"/>
            </a:solidFill>
          </a:ln>
        </p:spPr>
        <p:txBody>
          <a:bodyPr>
            <a:normAutofit/>
          </a:bodyPr>
          <a:lstStyle/>
          <a:p>
            <a:r>
              <a:rPr lang="en-US" sz="3600" b="1" dirty="0">
                <a:solidFill>
                  <a:srgbClr val="FF0000"/>
                </a:solidFill>
              </a:rPr>
              <a:t>3- ARTMIŞ MUCOSAL PERMEABILITY </a:t>
            </a:r>
            <a:endParaRPr lang="tr-TR" sz="3600" dirty="0">
              <a:solidFill>
                <a:srgbClr val="FF0000"/>
              </a:solidFill>
            </a:endParaRPr>
          </a:p>
        </p:txBody>
      </p:sp>
      <p:sp>
        <p:nvSpPr>
          <p:cNvPr id="3" name="Content Placeholder 2">
            <a:extLst>
              <a:ext uri="{FF2B5EF4-FFF2-40B4-BE49-F238E27FC236}">
                <a16:creationId xmlns:a16="http://schemas.microsoft.com/office/drawing/2014/main" id="{3E27688B-D256-8348-83B0-8FBA9BF8759E}"/>
              </a:ext>
            </a:extLst>
          </p:cNvPr>
          <p:cNvSpPr>
            <a:spLocks noGrp="1"/>
          </p:cNvSpPr>
          <p:nvPr>
            <p:ph idx="1"/>
          </p:nvPr>
        </p:nvSpPr>
        <p:spPr/>
        <p:txBody>
          <a:bodyPr>
            <a:normAutofit/>
          </a:bodyPr>
          <a:lstStyle/>
          <a:p>
            <a:pPr algn="just">
              <a:lnSpc>
                <a:spcPct val="150000"/>
              </a:lnSpc>
            </a:pPr>
            <a:r>
              <a:rPr lang="tr-TR" sz="2200" dirty="0"/>
              <a:t>Birçok </a:t>
            </a:r>
            <a:r>
              <a:rPr lang="tr-TR" sz="2200" dirty="0" err="1"/>
              <a:t>enterik</a:t>
            </a:r>
            <a:r>
              <a:rPr lang="tr-TR" sz="2200" dirty="0"/>
              <a:t> hastalık barsak </a:t>
            </a:r>
            <a:r>
              <a:rPr lang="tr-TR" sz="2200" dirty="0" err="1"/>
              <a:t>permabilitesinde</a:t>
            </a:r>
            <a:r>
              <a:rPr lang="tr-TR" sz="2200" dirty="0"/>
              <a:t> artışa yol acar.</a:t>
            </a:r>
          </a:p>
          <a:p>
            <a:pPr algn="just">
              <a:lnSpc>
                <a:spcPct val="150000"/>
              </a:lnSpc>
            </a:pPr>
            <a:r>
              <a:rPr lang="tr-TR" sz="2200" dirty="0"/>
              <a:t>Artmış mukozal geçirgenlik, bağırsak lümeninde sıvı, elektrolit, protein ve kırmızı kan hücrelerinin kaybına neden olur. </a:t>
            </a:r>
          </a:p>
          <a:p>
            <a:pPr algn="just">
              <a:lnSpc>
                <a:spcPct val="150000"/>
              </a:lnSpc>
            </a:pPr>
            <a:r>
              <a:rPr lang="tr-TR" sz="2200" dirty="0" err="1"/>
              <a:t>Eroziv</a:t>
            </a:r>
            <a:r>
              <a:rPr lang="tr-TR" sz="2200" dirty="0"/>
              <a:t> veya </a:t>
            </a:r>
            <a:r>
              <a:rPr lang="tr-TR" sz="2200" dirty="0" err="1"/>
              <a:t>ülseratif</a:t>
            </a:r>
            <a:r>
              <a:rPr lang="tr-TR" sz="2200" dirty="0"/>
              <a:t> </a:t>
            </a:r>
            <a:r>
              <a:rPr lang="tr-TR" sz="2200" dirty="0" err="1"/>
              <a:t>enteropatiler</a:t>
            </a:r>
            <a:r>
              <a:rPr lang="tr-TR" sz="2200" dirty="0"/>
              <a:t>, </a:t>
            </a:r>
            <a:r>
              <a:rPr lang="tr-TR" sz="2200" dirty="0" err="1"/>
              <a:t>enflamatuar</a:t>
            </a:r>
            <a:r>
              <a:rPr lang="tr-TR" sz="2200" dirty="0"/>
              <a:t> (IBD) veya </a:t>
            </a:r>
            <a:r>
              <a:rPr lang="tr-TR" sz="2200" dirty="0" err="1"/>
              <a:t>neoplastik</a:t>
            </a:r>
            <a:r>
              <a:rPr lang="tr-TR" sz="2200" dirty="0"/>
              <a:t> bozukluklar (intestinal </a:t>
            </a:r>
            <a:r>
              <a:rPr lang="tr-TR" sz="2200" dirty="0" err="1"/>
              <a:t>lenfoma</a:t>
            </a:r>
            <a:r>
              <a:rPr lang="tr-TR" sz="2200" dirty="0"/>
              <a:t>), mukozal geçirgenlikteki sık görülen değişiklik nedenleridir.</a:t>
            </a:r>
          </a:p>
        </p:txBody>
      </p:sp>
    </p:spTree>
    <p:extLst>
      <p:ext uri="{BB962C8B-B14F-4D97-AF65-F5344CB8AC3E}">
        <p14:creationId xmlns:p14="http://schemas.microsoft.com/office/powerpoint/2010/main" val="15080487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82806-4015-DD4C-87B3-8DE3C8F24CD9}"/>
              </a:ext>
            </a:extLst>
          </p:cNvPr>
          <p:cNvSpPr>
            <a:spLocks noGrp="1"/>
          </p:cNvSpPr>
          <p:nvPr>
            <p:ph type="title"/>
          </p:nvPr>
        </p:nvSpPr>
        <p:spPr/>
        <p:txBody>
          <a:bodyPr/>
          <a:lstStyle/>
          <a:p>
            <a:r>
              <a:rPr lang="tr-TR" dirty="0" err="1"/>
              <a:t>Motilitenin</a:t>
            </a:r>
            <a:r>
              <a:rPr lang="tr-TR" dirty="0"/>
              <a:t> </a:t>
            </a:r>
            <a:r>
              <a:rPr lang="tr-TR" dirty="0" err="1"/>
              <a:t>bozulmasi</a:t>
            </a:r>
            <a:endParaRPr lang="tr-TR" dirty="0"/>
          </a:p>
        </p:txBody>
      </p:sp>
      <p:sp>
        <p:nvSpPr>
          <p:cNvPr id="3" name="Content Placeholder 2">
            <a:extLst>
              <a:ext uri="{FF2B5EF4-FFF2-40B4-BE49-F238E27FC236}">
                <a16:creationId xmlns:a16="http://schemas.microsoft.com/office/drawing/2014/main" id="{56A283A3-5220-E24E-B707-149F59EDC8DF}"/>
              </a:ext>
            </a:extLst>
          </p:cNvPr>
          <p:cNvSpPr>
            <a:spLocks noGrp="1"/>
          </p:cNvSpPr>
          <p:nvPr>
            <p:ph idx="1"/>
          </p:nvPr>
        </p:nvSpPr>
        <p:spPr>
          <a:xfrm>
            <a:off x="218090" y="1471448"/>
            <a:ext cx="6477000" cy="4621432"/>
          </a:xfrm>
          <a:ln>
            <a:solidFill>
              <a:schemeClr val="accent1"/>
            </a:solidFill>
          </a:ln>
        </p:spPr>
        <p:txBody>
          <a:bodyPr>
            <a:normAutofit lnSpcReduction="10000"/>
          </a:bodyPr>
          <a:lstStyle/>
          <a:p>
            <a:pPr algn="just">
              <a:lnSpc>
                <a:spcPct val="150000"/>
              </a:lnSpc>
            </a:pPr>
            <a:r>
              <a:rPr lang="tr-TR" sz="2200" dirty="0">
                <a:solidFill>
                  <a:srgbClr val="FF0000"/>
                </a:solidFill>
              </a:rPr>
              <a:t>Normal ritmik </a:t>
            </a:r>
            <a:r>
              <a:rPr lang="tr-TR" sz="2200" dirty="0" err="1">
                <a:solidFill>
                  <a:srgbClr val="FF0000"/>
                </a:solidFill>
              </a:rPr>
              <a:t>kontraksiyonlar</a:t>
            </a:r>
            <a:r>
              <a:rPr lang="tr-TR" sz="2200" dirty="0"/>
              <a:t>; </a:t>
            </a:r>
            <a:r>
              <a:rPr lang="tr-TR" sz="2200" dirty="0" err="1"/>
              <a:t>segmentasyonlar</a:t>
            </a:r>
            <a:r>
              <a:rPr lang="tr-TR" sz="2200" dirty="0"/>
              <a:t> ve </a:t>
            </a:r>
            <a:r>
              <a:rPr lang="tr-TR" sz="2200" dirty="0" err="1"/>
              <a:t>peristaltzis</a:t>
            </a:r>
            <a:r>
              <a:rPr lang="tr-TR" sz="2200" dirty="0"/>
              <a:t> olmak </a:t>
            </a:r>
            <a:r>
              <a:rPr lang="tr-TR" sz="2200" dirty="0" err="1"/>
              <a:t>uzere</a:t>
            </a:r>
            <a:r>
              <a:rPr lang="tr-TR" sz="2200" dirty="0"/>
              <a:t> iki önemli intestinal hareket </a:t>
            </a:r>
            <a:r>
              <a:rPr lang="tr-TR" sz="2200" dirty="0" err="1"/>
              <a:t>vardir</a:t>
            </a:r>
            <a:r>
              <a:rPr lang="tr-TR" sz="2200" dirty="0"/>
              <a:t>. </a:t>
            </a:r>
          </a:p>
          <a:p>
            <a:pPr algn="just">
              <a:lnSpc>
                <a:spcPct val="150000"/>
              </a:lnSpc>
            </a:pPr>
            <a:r>
              <a:rPr lang="tr-TR" sz="2200" dirty="0">
                <a:solidFill>
                  <a:srgbClr val="FF0000"/>
                </a:solidFill>
              </a:rPr>
              <a:t>Ritmik </a:t>
            </a:r>
            <a:r>
              <a:rPr lang="tr-TR" sz="2200" dirty="0" err="1">
                <a:solidFill>
                  <a:srgbClr val="FF0000"/>
                </a:solidFill>
              </a:rPr>
              <a:t>segmentasyon</a:t>
            </a:r>
            <a:r>
              <a:rPr lang="tr-TR" sz="2200" dirty="0">
                <a:solidFill>
                  <a:srgbClr val="FF0000"/>
                </a:solidFill>
              </a:rPr>
              <a:t> </a:t>
            </a:r>
            <a:r>
              <a:rPr lang="tr-TR" sz="2200" dirty="0"/>
              <a:t>barsak içeriğinin geçişini geciktirir. </a:t>
            </a:r>
            <a:r>
              <a:rPr lang="tr-TR" sz="2200" dirty="0" err="1"/>
              <a:t>Boylece</a:t>
            </a:r>
            <a:r>
              <a:rPr lang="tr-TR" sz="2200" dirty="0"/>
              <a:t>, </a:t>
            </a:r>
            <a:r>
              <a:rPr lang="tr-TR" sz="2200" dirty="0" err="1"/>
              <a:t>sindrim</a:t>
            </a:r>
            <a:r>
              <a:rPr lang="tr-TR" sz="2200" dirty="0"/>
              <a:t> ve </a:t>
            </a:r>
            <a:r>
              <a:rPr lang="tr-TR" sz="2200" dirty="0" err="1"/>
              <a:t>absorbsiyona</a:t>
            </a:r>
            <a:r>
              <a:rPr lang="tr-TR" sz="2200" dirty="0"/>
              <a:t> </a:t>
            </a:r>
            <a:r>
              <a:rPr lang="tr-TR" sz="2200" dirty="0" err="1"/>
              <a:t>yardimci</a:t>
            </a:r>
            <a:r>
              <a:rPr lang="tr-TR" sz="2200" dirty="0"/>
              <a:t> olur. </a:t>
            </a:r>
          </a:p>
          <a:p>
            <a:pPr algn="just">
              <a:lnSpc>
                <a:spcPct val="150000"/>
              </a:lnSpc>
            </a:pPr>
            <a:r>
              <a:rPr lang="tr-TR" sz="2200" dirty="0" err="1"/>
              <a:t>Diyarede</a:t>
            </a:r>
            <a:r>
              <a:rPr lang="tr-TR" sz="2200" dirty="0"/>
              <a:t> bu konstrüksiyonların gücü büyük oranda azaltılır. Bunun sonucu içeriğin akışına karşı rezistansta azalma olur.</a:t>
            </a:r>
          </a:p>
        </p:txBody>
      </p:sp>
      <p:pic>
        <p:nvPicPr>
          <p:cNvPr id="5" name="Picture 4">
            <a:extLst>
              <a:ext uri="{FF2B5EF4-FFF2-40B4-BE49-F238E27FC236}">
                <a16:creationId xmlns:a16="http://schemas.microsoft.com/office/drawing/2014/main" id="{E822A011-2F28-4F44-A260-0375CE254594}"/>
              </a:ext>
            </a:extLst>
          </p:cNvPr>
          <p:cNvPicPr>
            <a:picLocks noChangeAspect="1"/>
          </p:cNvPicPr>
          <p:nvPr/>
        </p:nvPicPr>
        <p:blipFill>
          <a:blip r:embed="rId2"/>
          <a:stretch>
            <a:fillRect/>
          </a:stretch>
        </p:blipFill>
        <p:spPr>
          <a:xfrm>
            <a:off x="6783553" y="1506286"/>
            <a:ext cx="5214512" cy="2965505"/>
          </a:xfrm>
          <a:prstGeom prst="rect">
            <a:avLst/>
          </a:prstGeom>
          <a:ln>
            <a:solidFill>
              <a:schemeClr val="accent1"/>
            </a:solidFill>
          </a:ln>
        </p:spPr>
      </p:pic>
      <p:sp>
        <p:nvSpPr>
          <p:cNvPr id="4" name="Rectangle 3">
            <a:extLst>
              <a:ext uri="{FF2B5EF4-FFF2-40B4-BE49-F238E27FC236}">
                <a16:creationId xmlns:a16="http://schemas.microsoft.com/office/drawing/2014/main" id="{90CACB28-D396-6B45-B2ED-585CAEF4EACB}"/>
              </a:ext>
            </a:extLst>
          </p:cNvPr>
          <p:cNvSpPr/>
          <p:nvPr/>
        </p:nvSpPr>
        <p:spPr>
          <a:xfrm>
            <a:off x="6783553" y="5077217"/>
            <a:ext cx="5329678" cy="707886"/>
          </a:xfrm>
          <a:prstGeom prst="rect">
            <a:avLst/>
          </a:prstGeom>
          <a:ln>
            <a:solidFill>
              <a:srgbClr val="FF0000"/>
            </a:solidFill>
          </a:ln>
        </p:spPr>
        <p:txBody>
          <a:bodyPr wrap="square">
            <a:spAutoFit/>
          </a:bodyPr>
          <a:lstStyle/>
          <a:p>
            <a:r>
              <a:rPr lang="tr-TR" sz="2000" dirty="0" err="1">
                <a:solidFill>
                  <a:srgbClr val="FF0000"/>
                </a:solidFill>
              </a:rPr>
              <a:t>Antikolinerjik</a:t>
            </a:r>
            <a:r>
              <a:rPr lang="tr-TR" sz="2000" dirty="0">
                <a:solidFill>
                  <a:srgbClr val="FF0000"/>
                </a:solidFill>
              </a:rPr>
              <a:t> ilaçlar, </a:t>
            </a:r>
            <a:r>
              <a:rPr lang="tr-TR" sz="2000" dirty="0" err="1">
                <a:solidFill>
                  <a:srgbClr val="FF0000"/>
                </a:solidFill>
              </a:rPr>
              <a:t>segmental</a:t>
            </a:r>
            <a:r>
              <a:rPr lang="tr-TR" sz="2000" dirty="0">
                <a:solidFill>
                  <a:srgbClr val="FF0000"/>
                </a:solidFill>
              </a:rPr>
              <a:t> </a:t>
            </a:r>
            <a:r>
              <a:rPr lang="tr-TR" sz="2000" dirty="0" err="1">
                <a:solidFill>
                  <a:srgbClr val="FF0000"/>
                </a:solidFill>
              </a:rPr>
              <a:t>kontraksiyonlarinin</a:t>
            </a:r>
            <a:r>
              <a:rPr lang="tr-TR" sz="2000" dirty="0">
                <a:solidFill>
                  <a:srgbClr val="FF0000"/>
                </a:solidFill>
              </a:rPr>
              <a:t> oranını ve gücünü azaltır</a:t>
            </a:r>
          </a:p>
        </p:txBody>
      </p:sp>
    </p:spTree>
    <p:extLst>
      <p:ext uri="{BB962C8B-B14F-4D97-AF65-F5344CB8AC3E}">
        <p14:creationId xmlns:p14="http://schemas.microsoft.com/office/powerpoint/2010/main" val="38457289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66637-8B14-084D-9769-1366D3F62154}"/>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6ACE7DA-0A76-724A-890A-B486495600B6}"/>
              </a:ext>
            </a:extLst>
          </p:cNvPr>
          <p:cNvPicPr>
            <a:picLocks noChangeAspect="1"/>
          </p:cNvPicPr>
          <p:nvPr/>
        </p:nvPicPr>
        <p:blipFill>
          <a:blip r:embed="rId3"/>
          <a:stretch>
            <a:fillRect/>
          </a:stretch>
        </p:blipFill>
        <p:spPr>
          <a:xfrm>
            <a:off x="2059717" y="0"/>
            <a:ext cx="8072565" cy="6858000"/>
          </a:xfrm>
          <a:prstGeom prst="rect">
            <a:avLst/>
          </a:prstGeom>
        </p:spPr>
      </p:pic>
    </p:spTree>
    <p:extLst>
      <p:ext uri="{BB962C8B-B14F-4D97-AF65-F5344CB8AC3E}">
        <p14:creationId xmlns:p14="http://schemas.microsoft.com/office/powerpoint/2010/main" val="30293458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59C5AA-BD80-6F4E-91C3-297B75D46634}"/>
              </a:ext>
            </a:extLst>
          </p:cNvPr>
          <p:cNvPicPr>
            <a:picLocks noChangeAspect="1"/>
          </p:cNvPicPr>
          <p:nvPr/>
        </p:nvPicPr>
        <p:blipFill>
          <a:blip r:embed="rId2"/>
          <a:stretch>
            <a:fillRect/>
          </a:stretch>
        </p:blipFill>
        <p:spPr>
          <a:xfrm>
            <a:off x="3022600" y="577850"/>
            <a:ext cx="6146800" cy="5702300"/>
          </a:xfrm>
          <a:prstGeom prst="rect">
            <a:avLst/>
          </a:prstGeom>
        </p:spPr>
      </p:pic>
    </p:spTree>
    <p:extLst>
      <p:ext uri="{BB962C8B-B14F-4D97-AF65-F5344CB8AC3E}">
        <p14:creationId xmlns:p14="http://schemas.microsoft.com/office/powerpoint/2010/main" val="11122307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73D48361-CDEF-D947-8FEE-EF21B6A23D50}"/>
              </a:ext>
            </a:extLst>
          </p:cNvPr>
          <p:cNvPicPr>
            <a:picLocks noGrp="1" noChangeAspect="1"/>
          </p:cNvPicPr>
          <p:nvPr>
            <p:ph idx="1"/>
          </p:nvPr>
        </p:nvPicPr>
        <p:blipFill>
          <a:blip r:embed="rId2"/>
          <a:stretch>
            <a:fillRect/>
          </a:stretch>
        </p:blipFill>
        <p:spPr>
          <a:xfrm>
            <a:off x="1509058" y="291443"/>
            <a:ext cx="9211771" cy="6380365"/>
          </a:xfrm>
        </p:spPr>
      </p:pic>
    </p:spTree>
    <p:extLst>
      <p:ext uri="{BB962C8B-B14F-4D97-AF65-F5344CB8AC3E}">
        <p14:creationId xmlns:p14="http://schemas.microsoft.com/office/powerpoint/2010/main" val="21886450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2230EBB-D845-114E-B746-3BC98A0A97EA}"/>
              </a:ext>
            </a:extLst>
          </p:cNvPr>
          <p:cNvPicPr>
            <a:picLocks noChangeAspect="1"/>
          </p:cNvPicPr>
          <p:nvPr/>
        </p:nvPicPr>
        <p:blipFill>
          <a:blip r:embed="rId2"/>
          <a:stretch>
            <a:fillRect/>
          </a:stretch>
        </p:blipFill>
        <p:spPr>
          <a:xfrm>
            <a:off x="629587" y="1059173"/>
            <a:ext cx="12192000" cy="4859576"/>
          </a:xfrm>
          <a:prstGeom prst="rect">
            <a:avLst/>
          </a:prstGeom>
        </p:spPr>
      </p:pic>
    </p:spTree>
    <p:extLst>
      <p:ext uri="{BB962C8B-B14F-4D97-AF65-F5344CB8AC3E}">
        <p14:creationId xmlns:p14="http://schemas.microsoft.com/office/powerpoint/2010/main" val="3389607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C2910-5A9A-6641-A6A2-F1F5D02BEF1A}"/>
              </a:ext>
            </a:extLst>
          </p:cNvPr>
          <p:cNvSpPr>
            <a:spLocks noGrp="1"/>
          </p:cNvSpPr>
          <p:nvPr>
            <p:ph type="title"/>
          </p:nvPr>
        </p:nvSpPr>
        <p:spPr>
          <a:xfrm>
            <a:off x="965770" y="365125"/>
            <a:ext cx="10388029" cy="949967"/>
          </a:xfrm>
          <a:ln>
            <a:solidFill>
              <a:srgbClr val="FF0000"/>
            </a:solidFill>
          </a:ln>
        </p:spPr>
        <p:txBody>
          <a:bodyPr/>
          <a:lstStyle/>
          <a:p>
            <a:pPr algn="ctr"/>
            <a:r>
              <a:rPr lang="tr-TR" b="1" u="sng" dirty="0">
                <a:solidFill>
                  <a:srgbClr val="FF0000"/>
                </a:solidFill>
              </a:rPr>
              <a:t>Akut </a:t>
            </a:r>
            <a:r>
              <a:rPr lang="tr-TR" b="1" u="sng" dirty="0" err="1">
                <a:solidFill>
                  <a:srgbClr val="FF0000"/>
                </a:solidFill>
              </a:rPr>
              <a:t>Gastritis</a:t>
            </a:r>
            <a:endParaRPr lang="tr-TR" b="1" u="sng" dirty="0">
              <a:solidFill>
                <a:srgbClr val="FF0000"/>
              </a:solidFill>
            </a:endParaRPr>
          </a:p>
        </p:txBody>
      </p:sp>
      <p:sp>
        <p:nvSpPr>
          <p:cNvPr id="3" name="Content Placeholder 2">
            <a:extLst>
              <a:ext uri="{FF2B5EF4-FFF2-40B4-BE49-F238E27FC236}">
                <a16:creationId xmlns:a16="http://schemas.microsoft.com/office/drawing/2014/main" id="{0B17B7E3-DA84-8F4B-B099-A686233ECDDF}"/>
              </a:ext>
            </a:extLst>
          </p:cNvPr>
          <p:cNvSpPr>
            <a:spLocks noGrp="1"/>
          </p:cNvSpPr>
          <p:nvPr>
            <p:ph idx="1"/>
          </p:nvPr>
        </p:nvSpPr>
        <p:spPr>
          <a:ln>
            <a:solidFill>
              <a:srgbClr val="FF0000"/>
            </a:solidFill>
          </a:ln>
        </p:spPr>
        <p:txBody>
          <a:bodyPr>
            <a:normAutofit/>
          </a:bodyPr>
          <a:lstStyle/>
          <a:p>
            <a:pPr algn="just">
              <a:lnSpc>
                <a:spcPct val="150000"/>
              </a:lnSpc>
            </a:pPr>
            <a:r>
              <a:rPr lang="tr-TR" sz="2200" dirty="0"/>
              <a:t>Ani kusma ve anoreksi ile karakterizedir</a:t>
            </a:r>
          </a:p>
          <a:p>
            <a:pPr algn="just">
              <a:lnSpc>
                <a:spcPct val="150000"/>
              </a:lnSpc>
            </a:pPr>
            <a:r>
              <a:rPr lang="tr-TR" sz="2200" dirty="0"/>
              <a:t>Akut </a:t>
            </a:r>
            <a:r>
              <a:rPr lang="tr-TR" sz="2200" dirty="0" err="1"/>
              <a:t>gastritis</a:t>
            </a:r>
            <a:r>
              <a:rPr lang="tr-TR" sz="2200" dirty="0"/>
              <a:t> gastrik mukozal bariyerin akut hasarı sonucu gelişir.</a:t>
            </a:r>
          </a:p>
          <a:p>
            <a:pPr algn="just">
              <a:lnSpc>
                <a:spcPct val="150000"/>
              </a:lnSpc>
            </a:pPr>
            <a:r>
              <a:rPr lang="tr-TR" sz="2200" dirty="0"/>
              <a:t>Gastrik mukozal bariyer bütünlüğünün bozulması sonucunda </a:t>
            </a:r>
            <a:r>
              <a:rPr lang="tr-TR" sz="2200" dirty="0" err="1"/>
              <a:t>gastik</a:t>
            </a:r>
            <a:r>
              <a:rPr lang="tr-TR" sz="2200" dirty="0"/>
              <a:t> asit </a:t>
            </a:r>
            <a:r>
              <a:rPr lang="tr-TR" sz="2200" dirty="0" err="1"/>
              <a:t>difizyonu</a:t>
            </a:r>
            <a:r>
              <a:rPr lang="tr-TR" sz="2200" dirty="0"/>
              <a:t> artar</a:t>
            </a:r>
          </a:p>
          <a:p>
            <a:pPr algn="just">
              <a:lnSpc>
                <a:spcPct val="150000"/>
              </a:lnSpc>
            </a:pPr>
            <a:r>
              <a:rPr lang="tr-TR" sz="2200" dirty="0"/>
              <a:t>Mukozal hücrelerin ve </a:t>
            </a:r>
            <a:r>
              <a:rPr lang="tr-TR" sz="2200" dirty="0" err="1"/>
              <a:t>subepiteliyal</a:t>
            </a:r>
            <a:r>
              <a:rPr lang="tr-TR" sz="2200" dirty="0"/>
              <a:t> yapıların hasarı ve fonksiyon bozukluklarının geliştiği bir seri patolojik olay gelişir. </a:t>
            </a:r>
          </a:p>
        </p:txBody>
      </p:sp>
    </p:spTree>
    <p:extLst>
      <p:ext uri="{BB962C8B-B14F-4D97-AF65-F5344CB8AC3E}">
        <p14:creationId xmlns:p14="http://schemas.microsoft.com/office/powerpoint/2010/main" val="71656515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FB28-1C3C-9A4C-994D-3903031757E3}"/>
              </a:ext>
            </a:extLst>
          </p:cNvPr>
          <p:cNvSpPr>
            <a:spLocks noGrp="1"/>
          </p:cNvSpPr>
          <p:nvPr>
            <p:ph type="title"/>
          </p:nvPr>
        </p:nvSpPr>
        <p:spPr>
          <a:xfrm>
            <a:off x="838200" y="365126"/>
            <a:ext cx="10515600" cy="713662"/>
          </a:xfrm>
          <a:solidFill>
            <a:schemeClr val="bg1"/>
          </a:solidFill>
          <a:ln>
            <a:solidFill>
              <a:srgbClr val="FF0000"/>
            </a:solidFill>
          </a:ln>
        </p:spPr>
        <p:txBody>
          <a:bodyPr>
            <a:normAutofit/>
          </a:bodyPr>
          <a:lstStyle/>
          <a:p>
            <a:pPr algn="ctr"/>
            <a:r>
              <a:rPr lang="en-US" sz="2200" b="1" dirty="0">
                <a:solidFill>
                  <a:srgbClr val="FF0000"/>
                </a:solidFill>
              </a:rPr>
              <a:t>AKUT İNCE BARSAK DİYARE </a:t>
            </a:r>
          </a:p>
        </p:txBody>
      </p:sp>
      <p:sp>
        <p:nvSpPr>
          <p:cNvPr id="3" name="Content Placeholder 2">
            <a:extLst>
              <a:ext uri="{FF2B5EF4-FFF2-40B4-BE49-F238E27FC236}">
                <a16:creationId xmlns:a16="http://schemas.microsoft.com/office/drawing/2014/main" id="{8B8958E3-3E97-A94E-9B2E-CC0AED75FB77}"/>
              </a:ext>
            </a:extLst>
          </p:cNvPr>
          <p:cNvSpPr>
            <a:spLocks noGrp="1"/>
          </p:cNvSpPr>
          <p:nvPr>
            <p:ph idx="1"/>
          </p:nvPr>
        </p:nvSpPr>
        <p:spPr>
          <a:xfrm>
            <a:off x="838200" y="1712609"/>
            <a:ext cx="6363984" cy="4351338"/>
          </a:xfrm>
          <a:solidFill>
            <a:schemeClr val="bg1"/>
          </a:solidFill>
          <a:ln>
            <a:solidFill>
              <a:srgbClr val="FF0000"/>
            </a:solidFill>
          </a:ln>
        </p:spPr>
        <p:txBody>
          <a:bodyPr>
            <a:normAutofit/>
          </a:bodyPr>
          <a:lstStyle/>
          <a:p>
            <a:r>
              <a:rPr lang="en-US" sz="2200" b="1" dirty="0" err="1">
                <a:solidFill>
                  <a:srgbClr val="0070C0"/>
                </a:solidFill>
              </a:rPr>
              <a:t>Gıdasal</a:t>
            </a:r>
            <a:r>
              <a:rPr lang="en-US" sz="2200" b="1" dirty="0">
                <a:solidFill>
                  <a:srgbClr val="0070C0"/>
                </a:solidFill>
              </a:rPr>
              <a:t> </a:t>
            </a:r>
          </a:p>
          <a:p>
            <a:r>
              <a:rPr lang="en-US" sz="2200" b="1" dirty="0" err="1">
                <a:solidFill>
                  <a:srgbClr val="0070C0"/>
                </a:solidFill>
              </a:rPr>
              <a:t>İlaç</a:t>
            </a:r>
            <a:r>
              <a:rPr lang="en-US" sz="2200" b="1" dirty="0">
                <a:solidFill>
                  <a:srgbClr val="0070C0"/>
                </a:solidFill>
              </a:rPr>
              <a:t> </a:t>
            </a:r>
            <a:r>
              <a:rPr lang="en-US" sz="2200" b="1" dirty="0" err="1">
                <a:solidFill>
                  <a:srgbClr val="0070C0"/>
                </a:solidFill>
              </a:rPr>
              <a:t>ve</a:t>
            </a:r>
            <a:r>
              <a:rPr lang="en-US" sz="2200" b="1" dirty="0">
                <a:solidFill>
                  <a:srgbClr val="0070C0"/>
                </a:solidFill>
              </a:rPr>
              <a:t> </a:t>
            </a:r>
            <a:r>
              <a:rPr lang="en-US" sz="2200" b="1" dirty="0" err="1">
                <a:solidFill>
                  <a:srgbClr val="0070C0"/>
                </a:solidFill>
              </a:rPr>
              <a:t>toksinler</a:t>
            </a:r>
            <a:r>
              <a:rPr lang="en-US" sz="2200" b="1" dirty="0">
                <a:solidFill>
                  <a:srgbClr val="0070C0"/>
                </a:solidFill>
              </a:rPr>
              <a:t> </a:t>
            </a:r>
          </a:p>
          <a:p>
            <a:r>
              <a:rPr lang="en-US" sz="2200" b="1" dirty="0" err="1">
                <a:solidFill>
                  <a:srgbClr val="0070C0"/>
                </a:solidFill>
              </a:rPr>
              <a:t>Helmintler</a:t>
            </a:r>
            <a:r>
              <a:rPr lang="en-US" sz="2200" b="1" dirty="0">
                <a:solidFill>
                  <a:srgbClr val="0070C0"/>
                </a:solidFill>
              </a:rPr>
              <a:t> </a:t>
            </a:r>
          </a:p>
          <a:p>
            <a:pPr lvl="1"/>
            <a:r>
              <a:rPr lang="en-US" sz="2200" dirty="0" err="1"/>
              <a:t>Askaridiozis</a:t>
            </a:r>
            <a:r>
              <a:rPr lang="en-US" sz="2200" dirty="0"/>
              <a:t> </a:t>
            </a:r>
          </a:p>
          <a:p>
            <a:pPr lvl="1"/>
            <a:r>
              <a:rPr lang="en-US" sz="2200" dirty="0" err="1"/>
              <a:t>Anklostomiazis</a:t>
            </a:r>
            <a:r>
              <a:rPr lang="en-US" sz="2200" dirty="0"/>
              <a:t> </a:t>
            </a:r>
          </a:p>
          <a:p>
            <a:pPr lvl="1"/>
            <a:r>
              <a:rPr lang="en-US" sz="2200" dirty="0" err="1"/>
              <a:t>Strongyloides</a:t>
            </a:r>
            <a:r>
              <a:rPr lang="en-US" sz="2200" dirty="0"/>
              <a:t> </a:t>
            </a:r>
          </a:p>
          <a:p>
            <a:pPr lvl="1"/>
            <a:r>
              <a:rPr lang="en-US" sz="2200" dirty="0" err="1"/>
              <a:t>Sestodlar</a:t>
            </a:r>
            <a:r>
              <a:rPr lang="en-US" sz="2200" dirty="0"/>
              <a:t> </a:t>
            </a:r>
          </a:p>
          <a:p>
            <a:r>
              <a:rPr lang="en-US" sz="2200" b="1" dirty="0">
                <a:solidFill>
                  <a:srgbClr val="0070C0"/>
                </a:solidFill>
              </a:rPr>
              <a:t>Protozoa </a:t>
            </a:r>
          </a:p>
          <a:p>
            <a:pPr lvl="1"/>
            <a:r>
              <a:rPr lang="en-US" sz="2200" dirty="0" err="1"/>
              <a:t>Koksidia</a:t>
            </a:r>
            <a:r>
              <a:rPr lang="en-US" sz="2200" dirty="0"/>
              <a:t> </a:t>
            </a:r>
          </a:p>
          <a:p>
            <a:pPr lvl="1"/>
            <a:r>
              <a:rPr lang="en-US" sz="2200" dirty="0"/>
              <a:t>Giardia</a:t>
            </a:r>
          </a:p>
        </p:txBody>
      </p:sp>
      <p:sp>
        <p:nvSpPr>
          <p:cNvPr id="4" name="TextBox 3">
            <a:extLst>
              <a:ext uri="{FF2B5EF4-FFF2-40B4-BE49-F238E27FC236}">
                <a16:creationId xmlns:a16="http://schemas.microsoft.com/office/drawing/2014/main" id="{4694A1B8-971C-ED41-80E5-E3C6D50B3D99}"/>
              </a:ext>
            </a:extLst>
          </p:cNvPr>
          <p:cNvSpPr txBox="1"/>
          <p:nvPr/>
        </p:nvSpPr>
        <p:spPr>
          <a:xfrm>
            <a:off x="838200" y="1133977"/>
            <a:ext cx="3546740" cy="430887"/>
          </a:xfrm>
          <a:prstGeom prst="rect">
            <a:avLst/>
          </a:prstGeom>
          <a:noFill/>
          <a:ln>
            <a:solidFill>
              <a:srgbClr val="FF0000"/>
            </a:solidFill>
          </a:ln>
        </p:spPr>
        <p:txBody>
          <a:bodyPr wrap="none" rtlCol="0">
            <a:spAutoFit/>
          </a:bodyPr>
          <a:lstStyle/>
          <a:p>
            <a:r>
              <a:rPr lang="en-US" sz="2200" dirty="0">
                <a:solidFill>
                  <a:srgbClr val="FF0000"/>
                </a:solidFill>
              </a:rPr>
              <a:t>SİSTEMİK SEMPTOMLAR YOK </a:t>
            </a:r>
          </a:p>
        </p:txBody>
      </p:sp>
    </p:spTree>
    <p:extLst>
      <p:ext uri="{BB962C8B-B14F-4D97-AF65-F5344CB8AC3E}">
        <p14:creationId xmlns:p14="http://schemas.microsoft.com/office/powerpoint/2010/main" val="228346177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FB28-1C3C-9A4C-994D-3903031757E3}"/>
              </a:ext>
            </a:extLst>
          </p:cNvPr>
          <p:cNvSpPr>
            <a:spLocks noGrp="1"/>
          </p:cNvSpPr>
          <p:nvPr>
            <p:ph type="title"/>
          </p:nvPr>
        </p:nvSpPr>
        <p:spPr>
          <a:xfrm>
            <a:off x="838200" y="365126"/>
            <a:ext cx="10515600" cy="713662"/>
          </a:xfrm>
          <a:solidFill>
            <a:schemeClr val="bg1"/>
          </a:solidFill>
          <a:ln>
            <a:solidFill>
              <a:srgbClr val="FF0000"/>
            </a:solidFill>
          </a:ln>
        </p:spPr>
        <p:txBody>
          <a:bodyPr>
            <a:normAutofit/>
          </a:bodyPr>
          <a:lstStyle/>
          <a:p>
            <a:pPr algn="ctr"/>
            <a:r>
              <a:rPr lang="en-US" sz="2200" b="1" dirty="0">
                <a:solidFill>
                  <a:srgbClr val="FF0000"/>
                </a:solidFill>
              </a:rPr>
              <a:t>AKUT İNCE BARSAK DİYARE </a:t>
            </a:r>
          </a:p>
        </p:txBody>
      </p:sp>
      <p:sp>
        <p:nvSpPr>
          <p:cNvPr id="3" name="Content Placeholder 2">
            <a:extLst>
              <a:ext uri="{FF2B5EF4-FFF2-40B4-BE49-F238E27FC236}">
                <a16:creationId xmlns:a16="http://schemas.microsoft.com/office/drawing/2014/main" id="{8B8958E3-3E97-A94E-9B2E-CC0AED75FB77}"/>
              </a:ext>
            </a:extLst>
          </p:cNvPr>
          <p:cNvSpPr>
            <a:spLocks noGrp="1"/>
          </p:cNvSpPr>
          <p:nvPr>
            <p:ph idx="1"/>
          </p:nvPr>
        </p:nvSpPr>
        <p:spPr>
          <a:xfrm>
            <a:off x="838200" y="1712609"/>
            <a:ext cx="4792038" cy="4351338"/>
          </a:xfrm>
          <a:solidFill>
            <a:schemeClr val="bg1"/>
          </a:solidFill>
          <a:ln>
            <a:solidFill>
              <a:srgbClr val="FF0000"/>
            </a:solidFill>
          </a:ln>
        </p:spPr>
        <p:txBody>
          <a:bodyPr>
            <a:normAutofit lnSpcReduction="10000"/>
          </a:bodyPr>
          <a:lstStyle/>
          <a:p>
            <a:pPr>
              <a:lnSpc>
                <a:spcPct val="150000"/>
              </a:lnSpc>
            </a:pPr>
            <a:r>
              <a:rPr lang="en-US" sz="2200" b="1" dirty="0">
                <a:solidFill>
                  <a:srgbClr val="0070C0"/>
                </a:solidFill>
              </a:rPr>
              <a:t>Viral </a:t>
            </a:r>
          </a:p>
          <a:p>
            <a:pPr lvl="1">
              <a:lnSpc>
                <a:spcPct val="150000"/>
              </a:lnSpc>
            </a:pPr>
            <a:r>
              <a:rPr lang="en-US" sz="2200" dirty="0"/>
              <a:t>Parvovirus </a:t>
            </a:r>
          </a:p>
          <a:p>
            <a:pPr lvl="1">
              <a:lnSpc>
                <a:spcPct val="150000"/>
              </a:lnSpc>
            </a:pPr>
            <a:r>
              <a:rPr lang="en-US" sz="2200" dirty="0"/>
              <a:t>Coronavirus</a:t>
            </a:r>
          </a:p>
          <a:p>
            <a:pPr lvl="1">
              <a:lnSpc>
                <a:spcPct val="150000"/>
              </a:lnSpc>
            </a:pPr>
            <a:r>
              <a:rPr lang="en-US" sz="2200" dirty="0"/>
              <a:t>Rotavirus</a:t>
            </a:r>
          </a:p>
          <a:p>
            <a:pPr lvl="1">
              <a:lnSpc>
                <a:spcPct val="150000"/>
              </a:lnSpc>
            </a:pPr>
            <a:r>
              <a:rPr lang="en-US" sz="2200" dirty="0"/>
              <a:t>Distemper </a:t>
            </a:r>
          </a:p>
          <a:p>
            <a:pPr lvl="1">
              <a:lnSpc>
                <a:spcPct val="150000"/>
              </a:lnSpc>
            </a:pPr>
            <a:r>
              <a:rPr lang="en-US" sz="2200" dirty="0" err="1"/>
              <a:t>panlökopeni</a:t>
            </a:r>
            <a:endParaRPr lang="en-US" sz="2200" dirty="0"/>
          </a:p>
          <a:p>
            <a:pPr lvl="1">
              <a:lnSpc>
                <a:spcPct val="150000"/>
              </a:lnSpc>
            </a:pPr>
            <a:r>
              <a:rPr lang="en-US" sz="2200" dirty="0"/>
              <a:t>Feline coronavirus</a:t>
            </a:r>
          </a:p>
          <a:p>
            <a:pPr lvl="1">
              <a:lnSpc>
                <a:spcPct val="150000"/>
              </a:lnSpc>
            </a:pPr>
            <a:r>
              <a:rPr lang="en-US" sz="2200" dirty="0"/>
              <a:t>Feline rotavirus </a:t>
            </a:r>
          </a:p>
        </p:txBody>
      </p:sp>
      <p:sp>
        <p:nvSpPr>
          <p:cNvPr id="4" name="TextBox 3">
            <a:extLst>
              <a:ext uri="{FF2B5EF4-FFF2-40B4-BE49-F238E27FC236}">
                <a16:creationId xmlns:a16="http://schemas.microsoft.com/office/drawing/2014/main" id="{4694A1B8-971C-ED41-80E5-E3C6D50B3D99}"/>
              </a:ext>
            </a:extLst>
          </p:cNvPr>
          <p:cNvSpPr txBox="1"/>
          <p:nvPr/>
        </p:nvSpPr>
        <p:spPr>
          <a:xfrm>
            <a:off x="4403332" y="1128886"/>
            <a:ext cx="3549048" cy="430887"/>
          </a:xfrm>
          <a:prstGeom prst="rect">
            <a:avLst/>
          </a:prstGeom>
          <a:noFill/>
          <a:ln>
            <a:solidFill>
              <a:srgbClr val="FF0000"/>
            </a:solidFill>
          </a:ln>
        </p:spPr>
        <p:txBody>
          <a:bodyPr wrap="none" rtlCol="0">
            <a:spAutoFit/>
          </a:bodyPr>
          <a:lstStyle/>
          <a:p>
            <a:r>
              <a:rPr lang="en-US" sz="2200" dirty="0">
                <a:solidFill>
                  <a:srgbClr val="FF0000"/>
                </a:solidFill>
              </a:rPr>
              <a:t>SİSTEMİK SEMPTOMLAR VAR </a:t>
            </a:r>
          </a:p>
        </p:txBody>
      </p:sp>
      <p:sp>
        <p:nvSpPr>
          <p:cNvPr id="5" name="Content Placeholder 2">
            <a:extLst>
              <a:ext uri="{FF2B5EF4-FFF2-40B4-BE49-F238E27FC236}">
                <a16:creationId xmlns:a16="http://schemas.microsoft.com/office/drawing/2014/main" id="{BF810D8C-73EA-2F4E-BCC3-22F063611940}"/>
              </a:ext>
            </a:extLst>
          </p:cNvPr>
          <p:cNvSpPr txBox="1">
            <a:spLocks/>
          </p:cNvSpPr>
          <p:nvPr/>
        </p:nvSpPr>
        <p:spPr>
          <a:xfrm>
            <a:off x="6096000" y="1712609"/>
            <a:ext cx="5257800" cy="4351338"/>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err="1">
                <a:solidFill>
                  <a:srgbClr val="0070C0"/>
                </a:solidFill>
              </a:rPr>
              <a:t>Bakteriyel</a:t>
            </a:r>
            <a:r>
              <a:rPr lang="en-US" sz="2200" b="1" dirty="0">
                <a:solidFill>
                  <a:srgbClr val="0070C0"/>
                </a:solidFill>
              </a:rPr>
              <a:t>, </a:t>
            </a:r>
            <a:r>
              <a:rPr lang="en-US" sz="2200" b="1" dirty="0" err="1">
                <a:solidFill>
                  <a:srgbClr val="0070C0"/>
                </a:solidFill>
              </a:rPr>
              <a:t>Riketsiyal</a:t>
            </a:r>
            <a:r>
              <a:rPr lang="en-US" sz="2200" b="1" dirty="0">
                <a:solidFill>
                  <a:srgbClr val="0070C0"/>
                </a:solidFill>
              </a:rPr>
              <a:t>, </a:t>
            </a:r>
            <a:r>
              <a:rPr lang="en-US" sz="2200" b="1" dirty="0" err="1">
                <a:solidFill>
                  <a:srgbClr val="0070C0"/>
                </a:solidFill>
              </a:rPr>
              <a:t>Enterotoksijenik</a:t>
            </a:r>
            <a:r>
              <a:rPr lang="en-US" sz="2200" b="1" dirty="0">
                <a:solidFill>
                  <a:srgbClr val="0070C0"/>
                </a:solidFill>
              </a:rPr>
              <a:t> </a:t>
            </a:r>
          </a:p>
          <a:p>
            <a:pPr lvl="1"/>
            <a:r>
              <a:rPr lang="en-US" sz="1800" dirty="0"/>
              <a:t>Salmonella </a:t>
            </a:r>
          </a:p>
          <a:p>
            <a:pPr lvl="1"/>
            <a:r>
              <a:rPr lang="en-US" sz="1800" dirty="0" err="1"/>
              <a:t>Kampilobakter</a:t>
            </a:r>
            <a:endParaRPr lang="en-US" sz="1800" dirty="0"/>
          </a:p>
          <a:p>
            <a:pPr lvl="1"/>
            <a:r>
              <a:rPr lang="en-US" sz="1800" dirty="0"/>
              <a:t>Yersinia </a:t>
            </a:r>
          </a:p>
          <a:p>
            <a:pPr lvl="1"/>
            <a:r>
              <a:rPr lang="en-US" sz="1800" dirty="0" err="1"/>
              <a:t>Basillus</a:t>
            </a:r>
            <a:r>
              <a:rPr lang="en-US" sz="1800" dirty="0"/>
              <a:t> </a:t>
            </a:r>
            <a:r>
              <a:rPr lang="en-US" sz="1800" dirty="0" err="1"/>
              <a:t>piliformis</a:t>
            </a:r>
            <a:r>
              <a:rPr lang="en-US" sz="1800" dirty="0"/>
              <a:t> </a:t>
            </a:r>
          </a:p>
          <a:p>
            <a:pPr lvl="1"/>
            <a:r>
              <a:rPr lang="en-US" sz="1800" dirty="0"/>
              <a:t>E.coli </a:t>
            </a:r>
          </a:p>
          <a:p>
            <a:pPr lvl="1"/>
            <a:r>
              <a:rPr lang="en-US" sz="1800" dirty="0" err="1"/>
              <a:t>Klostridia</a:t>
            </a:r>
            <a:r>
              <a:rPr lang="en-US" sz="1800" dirty="0"/>
              <a:t> </a:t>
            </a:r>
          </a:p>
          <a:p>
            <a:r>
              <a:rPr lang="en-US" sz="2200" b="1" dirty="0" err="1">
                <a:solidFill>
                  <a:srgbClr val="0070C0"/>
                </a:solidFill>
              </a:rPr>
              <a:t>Hemorojik</a:t>
            </a:r>
            <a:r>
              <a:rPr lang="en-US" sz="2200" b="1" dirty="0">
                <a:solidFill>
                  <a:srgbClr val="0070C0"/>
                </a:solidFill>
              </a:rPr>
              <a:t> gastroenteritis </a:t>
            </a:r>
          </a:p>
          <a:p>
            <a:r>
              <a:rPr lang="en-US" sz="2200" b="1" dirty="0" err="1">
                <a:solidFill>
                  <a:srgbClr val="0070C0"/>
                </a:solidFill>
              </a:rPr>
              <a:t>Akut</a:t>
            </a:r>
            <a:r>
              <a:rPr lang="en-US" sz="2200" b="1" dirty="0">
                <a:solidFill>
                  <a:srgbClr val="0070C0"/>
                </a:solidFill>
              </a:rPr>
              <a:t> </a:t>
            </a:r>
            <a:r>
              <a:rPr lang="en-US" sz="2200" b="1" dirty="0" err="1">
                <a:solidFill>
                  <a:srgbClr val="0070C0"/>
                </a:solidFill>
              </a:rPr>
              <a:t>pankreatitis</a:t>
            </a:r>
            <a:r>
              <a:rPr lang="en-US" sz="2200" b="1" dirty="0">
                <a:solidFill>
                  <a:srgbClr val="0070C0"/>
                </a:solidFill>
              </a:rPr>
              <a:t> </a:t>
            </a:r>
          </a:p>
        </p:txBody>
      </p:sp>
    </p:spTree>
    <p:extLst>
      <p:ext uri="{BB962C8B-B14F-4D97-AF65-F5344CB8AC3E}">
        <p14:creationId xmlns:p14="http://schemas.microsoft.com/office/powerpoint/2010/main" val="187752206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FB28-1C3C-9A4C-994D-3903031757E3}"/>
              </a:ext>
            </a:extLst>
          </p:cNvPr>
          <p:cNvSpPr>
            <a:spLocks noGrp="1"/>
          </p:cNvSpPr>
          <p:nvPr>
            <p:ph type="title"/>
          </p:nvPr>
        </p:nvSpPr>
        <p:spPr>
          <a:xfrm>
            <a:off x="838200" y="365126"/>
            <a:ext cx="10515600" cy="713662"/>
          </a:xfrm>
          <a:solidFill>
            <a:schemeClr val="bg1"/>
          </a:solidFill>
          <a:ln>
            <a:solidFill>
              <a:srgbClr val="FF0000"/>
            </a:solidFill>
          </a:ln>
        </p:spPr>
        <p:txBody>
          <a:bodyPr>
            <a:normAutofit/>
          </a:bodyPr>
          <a:lstStyle/>
          <a:p>
            <a:pPr algn="ctr"/>
            <a:r>
              <a:rPr lang="en-US" sz="2200" b="1" dirty="0">
                <a:solidFill>
                  <a:srgbClr val="FF0000"/>
                </a:solidFill>
              </a:rPr>
              <a:t>KRONİK İNCE BARSAK DİYARE </a:t>
            </a:r>
          </a:p>
        </p:txBody>
      </p:sp>
      <p:sp>
        <p:nvSpPr>
          <p:cNvPr id="3" name="Content Placeholder 2">
            <a:extLst>
              <a:ext uri="{FF2B5EF4-FFF2-40B4-BE49-F238E27FC236}">
                <a16:creationId xmlns:a16="http://schemas.microsoft.com/office/drawing/2014/main" id="{8B8958E3-3E97-A94E-9B2E-CC0AED75FB77}"/>
              </a:ext>
            </a:extLst>
          </p:cNvPr>
          <p:cNvSpPr>
            <a:spLocks noGrp="1"/>
          </p:cNvSpPr>
          <p:nvPr>
            <p:ph idx="1"/>
          </p:nvPr>
        </p:nvSpPr>
        <p:spPr>
          <a:xfrm>
            <a:off x="838200" y="1609870"/>
            <a:ext cx="5018070" cy="5068331"/>
          </a:xfrm>
          <a:solidFill>
            <a:schemeClr val="bg1"/>
          </a:solidFill>
          <a:ln>
            <a:solidFill>
              <a:srgbClr val="FF0000"/>
            </a:solidFill>
          </a:ln>
        </p:spPr>
        <p:txBody>
          <a:bodyPr>
            <a:noAutofit/>
          </a:bodyPr>
          <a:lstStyle/>
          <a:p>
            <a:pPr>
              <a:lnSpc>
                <a:spcPct val="150000"/>
              </a:lnSpc>
            </a:pPr>
            <a:r>
              <a:rPr lang="en-US" sz="2200" b="1" dirty="0" err="1">
                <a:solidFill>
                  <a:srgbClr val="0070C0"/>
                </a:solidFill>
              </a:rPr>
              <a:t>Kronik</a:t>
            </a:r>
            <a:r>
              <a:rPr lang="en-US" sz="2200" b="1" dirty="0">
                <a:solidFill>
                  <a:srgbClr val="0070C0"/>
                </a:solidFill>
              </a:rPr>
              <a:t> </a:t>
            </a:r>
            <a:r>
              <a:rPr lang="en-US" sz="2200" b="1" dirty="0" err="1">
                <a:solidFill>
                  <a:srgbClr val="0070C0"/>
                </a:solidFill>
              </a:rPr>
              <a:t>yangısal</a:t>
            </a:r>
            <a:r>
              <a:rPr lang="en-US" sz="2200" b="1" dirty="0">
                <a:solidFill>
                  <a:srgbClr val="0070C0"/>
                </a:solidFill>
              </a:rPr>
              <a:t> </a:t>
            </a:r>
            <a:r>
              <a:rPr lang="en-US" sz="2200" b="1" dirty="0" err="1">
                <a:solidFill>
                  <a:srgbClr val="0070C0"/>
                </a:solidFill>
              </a:rPr>
              <a:t>ince</a:t>
            </a:r>
            <a:r>
              <a:rPr lang="en-US" sz="2200" b="1" dirty="0">
                <a:solidFill>
                  <a:srgbClr val="0070C0"/>
                </a:solidFill>
              </a:rPr>
              <a:t> </a:t>
            </a:r>
            <a:r>
              <a:rPr lang="en-US" sz="2200" b="1" dirty="0" err="1">
                <a:solidFill>
                  <a:srgbClr val="0070C0"/>
                </a:solidFill>
              </a:rPr>
              <a:t>barsak</a:t>
            </a:r>
            <a:r>
              <a:rPr lang="en-US" sz="2200" b="1" dirty="0">
                <a:solidFill>
                  <a:srgbClr val="0070C0"/>
                </a:solidFill>
              </a:rPr>
              <a:t> </a:t>
            </a:r>
            <a:r>
              <a:rPr lang="en-US" sz="2200" b="1" dirty="0" err="1">
                <a:solidFill>
                  <a:srgbClr val="0070C0"/>
                </a:solidFill>
              </a:rPr>
              <a:t>hastalıkları</a:t>
            </a:r>
            <a:endParaRPr lang="en-US" sz="2200" b="1" dirty="0">
              <a:solidFill>
                <a:srgbClr val="0070C0"/>
              </a:solidFill>
            </a:endParaRPr>
          </a:p>
          <a:p>
            <a:pPr lvl="1">
              <a:lnSpc>
                <a:spcPct val="150000"/>
              </a:lnSpc>
            </a:pPr>
            <a:r>
              <a:rPr lang="en-US" sz="2200" dirty="0" err="1"/>
              <a:t>Eozinofilik</a:t>
            </a:r>
            <a:r>
              <a:rPr lang="en-US" sz="2200" dirty="0"/>
              <a:t> GE</a:t>
            </a:r>
          </a:p>
          <a:p>
            <a:pPr lvl="1">
              <a:lnSpc>
                <a:spcPct val="150000"/>
              </a:lnSpc>
            </a:pPr>
            <a:r>
              <a:rPr lang="en-US" sz="2200" dirty="0" err="1"/>
              <a:t>Kedilerin</a:t>
            </a:r>
            <a:r>
              <a:rPr lang="en-US" sz="2200" dirty="0"/>
              <a:t> </a:t>
            </a:r>
            <a:r>
              <a:rPr lang="en-US" sz="2200" dirty="0" err="1"/>
              <a:t>hipereozinofilik</a:t>
            </a:r>
            <a:r>
              <a:rPr lang="en-US" sz="2200" dirty="0"/>
              <a:t> </a:t>
            </a:r>
            <a:r>
              <a:rPr lang="en-US" sz="2200" dirty="0" err="1"/>
              <a:t>sendromu</a:t>
            </a:r>
            <a:endParaRPr lang="en-US" sz="2200" dirty="0"/>
          </a:p>
          <a:p>
            <a:pPr lvl="1">
              <a:lnSpc>
                <a:spcPct val="150000"/>
              </a:lnSpc>
            </a:pPr>
            <a:r>
              <a:rPr lang="en-US" sz="2200" dirty="0" err="1"/>
              <a:t>Lenfositik-plazmositik</a:t>
            </a:r>
            <a:r>
              <a:rPr lang="en-US" sz="2200" dirty="0"/>
              <a:t> enteritis</a:t>
            </a:r>
          </a:p>
          <a:p>
            <a:pPr lvl="1">
              <a:lnSpc>
                <a:spcPct val="150000"/>
              </a:lnSpc>
            </a:pPr>
            <a:r>
              <a:rPr lang="en-US" sz="2200" dirty="0" err="1"/>
              <a:t>Granülomatoz</a:t>
            </a:r>
            <a:r>
              <a:rPr lang="en-US" sz="2200" dirty="0"/>
              <a:t> enteritis  </a:t>
            </a:r>
          </a:p>
          <a:p>
            <a:pPr>
              <a:lnSpc>
                <a:spcPct val="150000"/>
              </a:lnSpc>
            </a:pPr>
            <a:r>
              <a:rPr lang="en-US" sz="2200" b="1" dirty="0">
                <a:solidFill>
                  <a:srgbClr val="0070C0"/>
                </a:solidFill>
              </a:rPr>
              <a:t>Protein </a:t>
            </a:r>
            <a:r>
              <a:rPr lang="en-US" sz="2200" b="1" dirty="0" err="1">
                <a:solidFill>
                  <a:srgbClr val="0070C0"/>
                </a:solidFill>
              </a:rPr>
              <a:t>kaybına</a:t>
            </a:r>
            <a:r>
              <a:rPr lang="en-US" sz="2200" b="1" dirty="0">
                <a:solidFill>
                  <a:srgbClr val="0070C0"/>
                </a:solidFill>
              </a:rPr>
              <a:t> </a:t>
            </a:r>
            <a:r>
              <a:rPr lang="en-US" sz="2200" b="1" dirty="0" err="1">
                <a:solidFill>
                  <a:srgbClr val="0070C0"/>
                </a:solidFill>
              </a:rPr>
              <a:t>neden</a:t>
            </a:r>
            <a:r>
              <a:rPr lang="en-US" sz="2200" b="1" dirty="0">
                <a:solidFill>
                  <a:srgbClr val="0070C0"/>
                </a:solidFill>
              </a:rPr>
              <a:t> </a:t>
            </a:r>
            <a:r>
              <a:rPr lang="en-US" sz="2200" b="1" dirty="0" err="1">
                <a:solidFill>
                  <a:srgbClr val="0070C0"/>
                </a:solidFill>
              </a:rPr>
              <a:t>olan</a:t>
            </a:r>
            <a:r>
              <a:rPr lang="en-US" sz="2200" b="1" dirty="0">
                <a:solidFill>
                  <a:srgbClr val="0070C0"/>
                </a:solidFill>
              </a:rPr>
              <a:t> </a:t>
            </a:r>
            <a:r>
              <a:rPr lang="en-US" sz="2200" b="1" dirty="0" err="1">
                <a:solidFill>
                  <a:srgbClr val="0070C0"/>
                </a:solidFill>
              </a:rPr>
              <a:t>enteropatiler</a:t>
            </a:r>
            <a:r>
              <a:rPr lang="en-US" sz="2200" b="1" dirty="0">
                <a:solidFill>
                  <a:srgbClr val="0070C0"/>
                </a:solidFill>
              </a:rPr>
              <a:t> </a:t>
            </a:r>
          </a:p>
          <a:p>
            <a:pPr lvl="1">
              <a:lnSpc>
                <a:spcPct val="150000"/>
              </a:lnSpc>
            </a:pPr>
            <a:r>
              <a:rPr lang="en-US" sz="2200" dirty="0" err="1"/>
              <a:t>Lenfangiektazi</a:t>
            </a:r>
            <a:r>
              <a:rPr lang="en-US" sz="2200" dirty="0"/>
              <a:t> </a:t>
            </a:r>
          </a:p>
        </p:txBody>
      </p:sp>
      <p:sp>
        <p:nvSpPr>
          <p:cNvPr id="4" name="TextBox 3">
            <a:extLst>
              <a:ext uri="{FF2B5EF4-FFF2-40B4-BE49-F238E27FC236}">
                <a16:creationId xmlns:a16="http://schemas.microsoft.com/office/drawing/2014/main" id="{4694A1B8-971C-ED41-80E5-E3C6D50B3D99}"/>
              </a:ext>
            </a:extLst>
          </p:cNvPr>
          <p:cNvSpPr txBox="1"/>
          <p:nvPr/>
        </p:nvSpPr>
        <p:spPr>
          <a:xfrm>
            <a:off x="4403332" y="1128886"/>
            <a:ext cx="3386568" cy="430887"/>
          </a:xfrm>
          <a:prstGeom prst="rect">
            <a:avLst/>
          </a:prstGeom>
          <a:noFill/>
          <a:ln>
            <a:solidFill>
              <a:srgbClr val="FF0000"/>
            </a:solidFill>
          </a:ln>
        </p:spPr>
        <p:txBody>
          <a:bodyPr wrap="none" rtlCol="0">
            <a:spAutoFit/>
          </a:bodyPr>
          <a:lstStyle/>
          <a:p>
            <a:r>
              <a:rPr lang="en-US" sz="2200" b="1" dirty="0">
                <a:solidFill>
                  <a:srgbClr val="FF0000"/>
                </a:solidFill>
              </a:rPr>
              <a:t>İNTESTİNAL BOZUKLUKLAR </a:t>
            </a:r>
          </a:p>
        </p:txBody>
      </p:sp>
      <p:sp>
        <p:nvSpPr>
          <p:cNvPr id="5" name="Content Placeholder 2">
            <a:extLst>
              <a:ext uri="{FF2B5EF4-FFF2-40B4-BE49-F238E27FC236}">
                <a16:creationId xmlns:a16="http://schemas.microsoft.com/office/drawing/2014/main" id="{BF810D8C-73EA-2F4E-BCC3-22F063611940}"/>
              </a:ext>
            </a:extLst>
          </p:cNvPr>
          <p:cNvSpPr txBox="1">
            <a:spLocks/>
          </p:cNvSpPr>
          <p:nvPr/>
        </p:nvSpPr>
        <p:spPr>
          <a:xfrm>
            <a:off x="6010382" y="1609870"/>
            <a:ext cx="6030930" cy="5068331"/>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err="1">
                <a:solidFill>
                  <a:srgbClr val="0070C0"/>
                </a:solidFill>
              </a:rPr>
              <a:t>Mikroorganizmaların</a:t>
            </a:r>
            <a:r>
              <a:rPr lang="en-US" sz="2200" b="1" dirty="0">
                <a:solidFill>
                  <a:srgbClr val="0070C0"/>
                </a:solidFill>
              </a:rPr>
              <a:t> </a:t>
            </a:r>
            <a:r>
              <a:rPr lang="en-US" sz="2200" b="1" dirty="0" err="1">
                <a:solidFill>
                  <a:srgbClr val="0070C0"/>
                </a:solidFill>
              </a:rPr>
              <a:t>neden</a:t>
            </a:r>
            <a:r>
              <a:rPr lang="en-US" sz="2200" b="1" dirty="0">
                <a:solidFill>
                  <a:srgbClr val="0070C0"/>
                </a:solidFill>
              </a:rPr>
              <a:t> </a:t>
            </a:r>
            <a:r>
              <a:rPr lang="en-US" sz="2200" b="1" dirty="0" err="1">
                <a:solidFill>
                  <a:srgbClr val="0070C0"/>
                </a:solidFill>
              </a:rPr>
              <a:t>olduğu</a:t>
            </a:r>
            <a:r>
              <a:rPr lang="en-US" sz="2200" b="1" dirty="0">
                <a:solidFill>
                  <a:srgbClr val="0070C0"/>
                </a:solidFill>
              </a:rPr>
              <a:t> </a:t>
            </a:r>
            <a:r>
              <a:rPr lang="en-US" sz="2200" b="1" dirty="0" err="1">
                <a:solidFill>
                  <a:srgbClr val="0070C0"/>
                </a:solidFill>
              </a:rPr>
              <a:t>malabsorpsiyon</a:t>
            </a:r>
            <a:r>
              <a:rPr lang="en-US" sz="2200" b="1" dirty="0">
                <a:solidFill>
                  <a:srgbClr val="0070C0"/>
                </a:solidFill>
              </a:rPr>
              <a:t> </a:t>
            </a:r>
          </a:p>
          <a:p>
            <a:pPr lvl="1"/>
            <a:r>
              <a:rPr lang="en-US" sz="2200" dirty="0" err="1"/>
              <a:t>Bakteriyel</a:t>
            </a:r>
            <a:r>
              <a:rPr lang="en-US" sz="2200" dirty="0"/>
              <a:t> </a:t>
            </a:r>
            <a:r>
              <a:rPr lang="en-US" sz="2200" dirty="0" err="1"/>
              <a:t>aşırı</a:t>
            </a:r>
            <a:r>
              <a:rPr lang="en-US" sz="2200" dirty="0"/>
              <a:t> </a:t>
            </a:r>
            <a:r>
              <a:rPr lang="en-US" sz="2200" dirty="0" err="1"/>
              <a:t>üreme</a:t>
            </a:r>
            <a:r>
              <a:rPr lang="en-US" sz="2200" dirty="0"/>
              <a:t> </a:t>
            </a:r>
          </a:p>
          <a:p>
            <a:pPr lvl="1"/>
            <a:r>
              <a:rPr lang="en-US" sz="2200" dirty="0"/>
              <a:t>Giardia</a:t>
            </a:r>
          </a:p>
          <a:p>
            <a:pPr lvl="1"/>
            <a:r>
              <a:rPr lang="en-US" sz="2200" dirty="0" err="1"/>
              <a:t>Histoplasmozis</a:t>
            </a:r>
            <a:r>
              <a:rPr lang="en-US" sz="2200" dirty="0"/>
              <a:t> </a:t>
            </a:r>
          </a:p>
          <a:p>
            <a:pPr lvl="1"/>
            <a:r>
              <a:rPr lang="en-US" sz="2200" dirty="0" err="1"/>
              <a:t>Phycomvcosis</a:t>
            </a:r>
            <a:r>
              <a:rPr lang="en-US" sz="2200" dirty="0"/>
              <a:t> </a:t>
            </a:r>
          </a:p>
          <a:p>
            <a:endParaRPr lang="en-US" sz="2200" dirty="0"/>
          </a:p>
          <a:p>
            <a:r>
              <a:rPr lang="en-US" sz="2200" b="1" dirty="0" err="1">
                <a:solidFill>
                  <a:srgbClr val="0070C0"/>
                </a:solidFill>
              </a:rPr>
              <a:t>Vilöz</a:t>
            </a:r>
            <a:r>
              <a:rPr lang="en-US" sz="2200" b="1" dirty="0">
                <a:solidFill>
                  <a:srgbClr val="0070C0"/>
                </a:solidFill>
              </a:rPr>
              <a:t> </a:t>
            </a:r>
            <a:r>
              <a:rPr lang="en-US" sz="2200" b="1" dirty="0" err="1">
                <a:solidFill>
                  <a:srgbClr val="0070C0"/>
                </a:solidFill>
              </a:rPr>
              <a:t>atrofi</a:t>
            </a:r>
            <a:endParaRPr lang="en-US" sz="2200" b="1" dirty="0">
              <a:solidFill>
                <a:srgbClr val="0070C0"/>
              </a:solidFill>
            </a:endParaRPr>
          </a:p>
          <a:p>
            <a:r>
              <a:rPr lang="en-US" sz="2200" b="1" dirty="0">
                <a:solidFill>
                  <a:srgbClr val="0070C0"/>
                </a:solidFill>
              </a:rPr>
              <a:t>Gluten </a:t>
            </a:r>
            <a:r>
              <a:rPr lang="en-US" sz="2200" b="1" dirty="0" err="1">
                <a:solidFill>
                  <a:srgbClr val="0070C0"/>
                </a:solidFill>
              </a:rPr>
              <a:t>entoropati</a:t>
            </a:r>
            <a:endParaRPr lang="en-US" sz="2200" b="1" dirty="0">
              <a:solidFill>
                <a:srgbClr val="0070C0"/>
              </a:solidFill>
            </a:endParaRPr>
          </a:p>
          <a:p>
            <a:r>
              <a:rPr lang="en-US" sz="2200" b="1" dirty="0" err="1">
                <a:solidFill>
                  <a:srgbClr val="0070C0"/>
                </a:solidFill>
              </a:rPr>
              <a:t>Kısa</a:t>
            </a:r>
            <a:r>
              <a:rPr lang="en-US" sz="2200" b="1" dirty="0">
                <a:solidFill>
                  <a:srgbClr val="0070C0"/>
                </a:solidFill>
              </a:rPr>
              <a:t> </a:t>
            </a:r>
            <a:r>
              <a:rPr lang="en-US" sz="2200" b="1" dirty="0" err="1">
                <a:solidFill>
                  <a:srgbClr val="0070C0"/>
                </a:solidFill>
              </a:rPr>
              <a:t>barsak</a:t>
            </a:r>
            <a:r>
              <a:rPr lang="en-US" sz="2200" b="1" dirty="0">
                <a:solidFill>
                  <a:srgbClr val="0070C0"/>
                </a:solidFill>
              </a:rPr>
              <a:t> </a:t>
            </a:r>
            <a:r>
              <a:rPr lang="en-US" sz="2200" b="1" dirty="0" err="1">
                <a:solidFill>
                  <a:srgbClr val="0070C0"/>
                </a:solidFill>
              </a:rPr>
              <a:t>sendromu</a:t>
            </a:r>
            <a:endParaRPr lang="en-US" sz="2200" b="1" dirty="0">
              <a:solidFill>
                <a:srgbClr val="0070C0"/>
              </a:solidFill>
            </a:endParaRPr>
          </a:p>
          <a:p>
            <a:r>
              <a:rPr lang="en-US" sz="2200" b="1" dirty="0">
                <a:solidFill>
                  <a:srgbClr val="0070C0"/>
                </a:solidFill>
              </a:rPr>
              <a:t>İntestinal </a:t>
            </a:r>
            <a:r>
              <a:rPr lang="en-US" sz="2200" b="1" dirty="0" err="1">
                <a:solidFill>
                  <a:srgbClr val="0070C0"/>
                </a:solidFill>
              </a:rPr>
              <a:t>lenfosarkom</a:t>
            </a:r>
            <a:endParaRPr lang="en-US" sz="2200" b="1" dirty="0">
              <a:solidFill>
                <a:srgbClr val="0070C0"/>
              </a:solidFill>
            </a:endParaRPr>
          </a:p>
        </p:txBody>
      </p:sp>
    </p:spTree>
    <p:extLst>
      <p:ext uri="{BB962C8B-B14F-4D97-AF65-F5344CB8AC3E}">
        <p14:creationId xmlns:p14="http://schemas.microsoft.com/office/powerpoint/2010/main" val="351579568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FB28-1C3C-9A4C-994D-3903031757E3}"/>
              </a:ext>
            </a:extLst>
          </p:cNvPr>
          <p:cNvSpPr>
            <a:spLocks noGrp="1"/>
          </p:cNvSpPr>
          <p:nvPr>
            <p:ph type="title"/>
          </p:nvPr>
        </p:nvSpPr>
        <p:spPr>
          <a:xfrm>
            <a:off x="838200" y="365126"/>
            <a:ext cx="10515600" cy="713662"/>
          </a:xfrm>
          <a:solidFill>
            <a:schemeClr val="bg1"/>
          </a:solidFill>
          <a:ln>
            <a:solidFill>
              <a:srgbClr val="FF0000"/>
            </a:solidFill>
          </a:ln>
        </p:spPr>
        <p:txBody>
          <a:bodyPr>
            <a:normAutofit/>
          </a:bodyPr>
          <a:lstStyle/>
          <a:p>
            <a:pPr algn="ctr"/>
            <a:r>
              <a:rPr lang="en-US" sz="2200" b="1" dirty="0">
                <a:solidFill>
                  <a:srgbClr val="FF0000"/>
                </a:solidFill>
              </a:rPr>
              <a:t>KRONİK İNCE BARSAK DİYARE </a:t>
            </a:r>
          </a:p>
        </p:txBody>
      </p:sp>
      <p:sp>
        <p:nvSpPr>
          <p:cNvPr id="3" name="Content Placeholder 2">
            <a:extLst>
              <a:ext uri="{FF2B5EF4-FFF2-40B4-BE49-F238E27FC236}">
                <a16:creationId xmlns:a16="http://schemas.microsoft.com/office/drawing/2014/main" id="{8B8958E3-3E97-A94E-9B2E-CC0AED75FB77}"/>
              </a:ext>
            </a:extLst>
          </p:cNvPr>
          <p:cNvSpPr>
            <a:spLocks noGrp="1"/>
          </p:cNvSpPr>
          <p:nvPr>
            <p:ph idx="1"/>
          </p:nvPr>
        </p:nvSpPr>
        <p:spPr>
          <a:xfrm>
            <a:off x="3699980" y="2011994"/>
            <a:ext cx="4792038" cy="597800"/>
          </a:xfrm>
          <a:solidFill>
            <a:schemeClr val="bg1"/>
          </a:solidFill>
          <a:ln>
            <a:solidFill>
              <a:srgbClr val="FF0000"/>
            </a:solidFill>
          </a:ln>
        </p:spPr>
        <p:txBody>
          <a:bodyPr>
            <a:noAutofit/>
          </a:bodyPr>
          <a:lstStyle/>
          <a:p>
            <a:pPr algn="ctr">
              <a:lnSpc>
                <a:spcPct val="150000"/>
              </a:lnSpc>
            </a:pPr>
            <a:r>
              <a:rPr lang="en-US" sz="2200" dirty="0"/>
              <a:t>Ekzokrin pankreatik </a:t>
            </a:r>
            <a:r>
              <a:rPr lang="en-US" sz="2200" dirty="0" err="1"/>
              <a:t>yetmezlik</a:t>
            </a:r>
            <a:r>
              <a:rPr lang="en-US" sz="2200" dirty="0"/>
              <a:t> </a:t>
            </a:r>
          </a:p>
        </p:txBody>
      </p:sp>
      <p:sp>
        <p:nvSpPr>
          <p:cNvPr id="4" name="TextBox 3">
            <a:extLst>
              <a:ext uri="{FF2B5EF4-FFF2-40B4-BE49-F238E27FC236}">
                <a16:creationId xmlns:a16="http://schemas.microsoft.com/office/drawing/2014/main" id="{4694A1B8-971C-ED41-80E5-E3C6D50B3D99}"/>
              </a:ext>
            </a:extLst>
          </p:cNvPr>
          <p:cNvSpPr txBox="1"/>
          <p:nvPr/>
        </p:nvSpPr>
        <p:spPr>
          <a:xfrm>
            <a:off x="4354176" y="1509189"/>
            <a:ext cx="3483646" cy="430887"/>
          </a:xfrm>
          <a:prstGeom prst="rect">
            <a:avLst/>
          </a:prstGeom>
          <a:noFill/>
          <a:ln>
            <a:solidFill>
              <a:srgbClr val="FF0000"/>
            </a:solidFill>
          </a:ln>
        </p:spPr>
        <p:txBody>
          <a:bodyPr wrap="none" rtlCol="0">
            <a:spAutoFit/>
          </a:bodyPr>
          <a:lstStyle/>
          <a:p>
            <a:pPr algn="ctr"/>
            <a:r>
              <a:rPr lang="en-US" sz="2200" b="1" dirty="0">
                <a:solidFill>
                  <a:srgbClr val="FF0000"/>
                </a:solidFill>
              </a:rPr>
              <a:t>PANKREATİK BOZUKLUKLAR </a:t>
            </a:r>
          </a:p>
        </p:txBody>
      </p:sp>
      <p:sp>
        <p:nvSpPr>
          <p:cNvPr id="6" name="Content Placeholder 2">
            <a:extLst>
              <a:ext uri="{FF2B5EF4-FFF2-40B4-BE49-F238E27FC236}">
                <a16:creationId xmlns:a16="http://schemas.microsoft.com/office/drawing/2014/main" id="{512F4ED6-7152-F540-9916-CF83A4CC0752}"/>
              </a:ext>
            </a:extLst>
          </p:cNvPr>
          <p:cNvSpPr txBox="1">
            <a:spLocks/>
          </p:cNvSpPr>
          <p:nvPr/>
        </p:nvSpPr>
        <p:spPr>
          <a:xfrm>
            <a:off x="3699980" y="4032367"/>
            <a:ext cx="4792038" cy="1585067"/>
          </a:xfrm>
          <a:prstGeom prst="rect">
            <a:avLst/>
          </a:prstGeom>
          <a:solidFill>
            <a:schemeClr val="bg1"/>
          </a:solidFill>
          <a:ln>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US" sz="2200" dirty="0" err="1"/>
              <a:t>Hepatobilar</a:t>
            </a:r>
            <a:r>
              <a:rPr lang="en-US" sz="2200" dirty="0"/>
              <a:t> </a:t>
            </a:r>
            <a:r>
              <a:rPr lang="en-US" sz="2200" dirty="0" err="1"/>
              <a:t>hastalıklar</a:t>
            </a:r>
            <a:r>
              <a:rPr lang="en-US" sz="2200" dirty="0"/>
              <a:t> </a:t>
            </a:r>
          </a:p>
          <a:p>
            <a:pPr algn="ctr">
              <a:lnSpc>
                <a:spcPct val="150000"/>
              </a:lnSpc>
            </a:pPr>
            <a:r>
              <a:rPr lang="en-US" sz="2200" dirty="0" err="1"/>
              <a:t>Hipertroidizm</a:t>
            </a:r>
            <a:r>
              <a:rPr lang="en-US" sz="2200" dirty="0"/>
              <a:t>  </a:t>
            </a:r>
          </a:p>
          <a:p>
            <a:pPr algn="ctr">
              <a:lnSpc>
                <a:spcPct val="150000"/>
              </a:lnSpc>
            </a:pPr>
            <a:endParaRPr lang="en-US" sz="2200" dirty="0"/>
          </a:p>
        </p:txBody>
      </p:sp>
      <p:sp>
        <p:nvSpPr>
          <p:cNvPr id="7" name="TextBox 6">
            <a:extLst>
              <a:ext uri="{FF2B5EF4-FFF2-40B4-BE49-F238E27FC236}">
                <a16:creationId xmlns:a16="http://schemas.microsoft.com/office/drawing/2014/main" id="{F6C694AA-C700-3244-A959-8F7A13B9958C}"/>
              </a:ext>
            </a:extLst>
          </p:cNvPr>
          <p:cNvSpPr txBox="1"/>
          <p:nvPr/>
        </p:nvSpPr>
        <p:spPr>
          <a:xfrm>
            <a:off x="4716551" y="3501904"/>
            <a:ext cx="2758897" cy="430887"/>
          </a:xfrm>
          <a:prstGeom prst="rect">
            <a:avLst/>
          </a:prstGeom>
          <a:noFill/>
          <a:ln>
            <a:solidFill>
              <a:srgbClr val="FF0000"/>
            </a:solidFill>
          </a:ln>
        </p:spPr>
        <p:txBody>
          <a:bodyPr wrap="none" rtlCol="0">
            <a:spAutoFit/>
          </a:bodyPr>
          <a:lstStyle/>
          <a:p>
            <a:pPr algn="ctr"/>
            <a:r>
              <a:rPr lang="en-US" sz="2200" b="1" dirty="0">
                <a:solidFill>
                  <a:srgbClr val="FF0000"/>
                </a:solidFill>
              </a:rPr>
              <a:t>DİĞER BOZUKLUKLAR </a:t>
            </a:r>
          </a:p>
        </p:txBody>
      </p:sp>
    </p:spTree>
    <p:extLst>
      <p:ext uri="{BB962C8B-B14F-4D97-AF65-F5344CB8AC3E}">
        <p14:creationId xmlns:p14="http://schemas.microsoft.com/office/powerpoint/2010/main" val="2372223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FB28-1C3C-9A4C-994D-3903031757E3}"/>
              </a:ext>
            </a:extLst>
          </p:cNvPr>
          <p:cNvSpPr>
            <a:spLocks noGrp="1"/>
          </p:cNvSpPr>
          <p:nvPr>
            <p:ph type="title"/>
          </p:nvPr>
        </p:nvSpPr>
        <p:spPr>
          <a:xfrm>
            <a:off x="838200" y="365126"/>
            <a:ext cx="10515600" cy="713662"/>
          </a:xfrm>
          <a:solidFill>
            <a:schemeClr val="bg1"/>
          </a:solidFill>
          <a:ln>
            <a:solidFill>
              <a:srgbClr val="FF0000"/>
            </a:solidFill>
          </a:ln>
        </p:spPr>
        <p:txBody>
          <a:bodyPr>
            <a:normAutofit/>
          </a:bodyPr>
          <a:lstStyle/>
          <a:p>
            <a:pPr algn="ctr"/>
            <a:r>
              <a:rPr lang="en-US" sz="2200" b="1" dirty="0">
                <a:solidFill>
                  <a:srgbClr val="FF0000"/>
                </a:solidFill>
              </a:rPr>
              <a:t>AKUT KALIN BARSAK DİYARE </a:t>
            </a:r>
          </a:p>
        </p:txBody>
      </p:sp>
      <p:sp>
        <p:nvSpPr>
          <p:cNvPr id="3" name="Content Placeholder 2">
            <a:extLst>
              <a:ext uri="{FF2B5EF4-FFF2-40B4-BE49-F238E27FC236}">
                <a16:creationId xmlns:a16="http://schemas.microsoft.com/office/drawing/2014/main" id="{8B8958E3-3E97-A94E-9B2E-CC0AED75FB77}"/>
              </a:ext>
            </a:extLst>
          </p:cNvPr>
          <p:cNvSpPr>
            <a:spLocks noGrp="1"/>
          </p:cNvSpPr>
          <p:nvPr>
            <p:ph idx="1"/>
          </p:nvPr>
        </p:nvSpPr>
        <p:spPr>
          <a:xfrm>
            <a:off x="838200" y="1712609"/>
            <a:ext cx="10515600" cy="4351338"/>
          </a:xfrm>
          <a:solidFill>
            <a:schemeClr val="bg1"/>
          </a:solidFill>
          <a:ln>
            <a:solidFill>
              <a:srgbClr val="FF0000"/>
            </a:solidFill>
          </a:ln>
        </p:spPr>
        <p:txBody>
          <a:bodyPr>
            <a:normAutofit/>
          </a:bodyPr>
          <a:lstStyle/>
          <a:p>
            <a:pPr algn="ctr">
              <a:lnSpc>
                <a:spcPct val="150000"/>
              </a:lnSpc>
            </a:pPr>
            <a:r>
              <a:rPr lang="en-US" sz="2200" dirty="0" err="1"/>
              <a:t>Akut</a:t>
            </a:r>
            <a:r>
              <a:rPr lang="en-US" sz="2200" dirty="0"/>
              <a:t> </a:t>
            </a:r>
            <a:r>
              <a:rPr lang="en-US" sz="2200" dirty="0" err="1"/>
              <a:t>nonspesifik</a:t>
            </a:r>
            <a:r>
              <a:rPr lang="en-US" sz="2200" dirty="0"/>
              <a:t> colitis</a:t>
            </a:r>
          </a:p>
          <a:p>
            <a:pPr algn="ctr">
              <a:lnSpc>
                <a:spcPct val="150000"/>
              </a:lnSpc>
            </a:pPr>
            <a:r>
              <a:rPr lang="en-US" sz="2200" dirty="0" err="1"/>
              <a:t>Trichuriazis</a:t>
            </a:r>
            <a:r>
              <a:rPr lang="en-US" sz="2200" dirty="0"/>
              <a:t> </a:t>
            </a:r>
          </a:p>
          <a:p>
            <a:pPr algn="ctr">
              <a:lnSpc>
                <a:spcPct val="150000"/>
              </a:lnSpc>
            </a:pPr>
            <a:r>
              <a:rPr lang="en-US" sz="2200" dirty="0" err="1"/>
              <a:t>Amebiozis</a:t>
            </a:r>
            <a:endParaRPr lang="en-US" sz="2200" dirty="0"/>
          </a:p>
          <a:p>
            <a:pPr algn="ctr">
              <a:lnSpc>
                <a:spcPct val="150000"/>
              </a:lnSpc>
            </a:pPr>
            <a:r>
              <a:rPr lang="en-US" sz="2200" dirty="0" err="1"/>
              <a:t>Bakteriyel</a:t>
            </a:r>
            <a:r>
              <a:rPr lang="en-US" sz="2200" dirty="0"/>
              <a:t> colitis </a:t>
            </a:r>
          </a:p>
        </p:txBody>
      </p:sp>
      <p:sp>
        <p:nvSpPr>
          <p:cNvPr id="4" name="TextBox 3">
            <a:extLst>
              <a:ext uri="{FF2B5EF4-FFF2-40B4-BE49-F238E27FC236}">
                <a16:creationId xmlns:a16="http://schemas.microsoft.com/office/drawing/2014/main" id="{4694A1B8-971C-ED41-80E5-E3C6D50B3D99}"/>
              </a:ext>
            </a:extLst>
          </p:cNvPr>
          <p:cNvSpPr txBox="1"/>
          <p:nvPr/>
        </p:nvSpPr>
        <p:spPr>
          <a:xfrm>
            <a:off x="5430748" y="1153252"/>
            <a:ext cx="809068" cy="430887"/>
          </a:xfrm>
          <a:prstGeom prst="rect">
            <a:avLst/>
          </a:prstGeom>
          <a:noFill/>
          <a:ln>
            <a:solidFill>
              <a:srgbClr val="FF0000"/>
            </a:solidFill>
          </a:ln>
        </p:spPr>
        <p:txBody>
          <a:bodyPr wrap="none" rtlCol="0">
            <a:spAutoFit/>
          </a:bodyPr>
          <a:lstStyle/>
          <a:p>
            <a:r>
              <a:rPr lang="en-US" sz="2200" dirty="0">
                <a:solidFill>
                  <a:srgbClr val="FF0000"/>
                </a:solidFill>
              </a:rPr>
              <a:t>AKUT</a:t>
            </a:r>
          </a:p>
        </p:txBody>
      </p:sp>
    </p:spTree>
    <p:extLst>
      <p:ext uri="{BB962C8B-B14F-4D97-AF65-F5344CB8AC3E}">
        <p14:creationId xmlns:p14="http://schemas.microsoft.com/office/powerpoint/2010/main" val="125528630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FB28-1C3C-9A4C-994D-3903031757E3}"/>
              </a:ext>
            </a:extLst>
          </p:cNvPr>
          <p:cNvSpPr>
            <a:spLocks noGrp="1"/>
          </p:cNvSpPr>
          <p:nvPr>
            <p:ph type="title"/>
          </p:nvPr>
        </p:nvSpPr>
        <p:spPr>
          <a:xfrm>
            <a:off x="827926" y="149369"/>
            <a:ext cx="10515600" cy="713662"/>
          </a:xfrm>
          <a:solidFill>
            <a:schemeClr val="bg1"/>
          </a:solidFill>
          <a:ln>
            <a:solidFill>
              <a:srgbClr val="FF0000"/>
            </a:solidFill>
          </a:ln>
        </p:spPr>
        <p:txBody>
          <a:bodyPr>
            <a:normAutofit/>
          </a:bodyPr>
          <a:lstStyle/>
          <a:p>
            <a:pPr algn="ctr"/>
            <a:r>
              <a:rPr lang="en-US" sz="2200" b="1" dirty="0">
                <a:solidFill>
                  <a:srgbClr val="FF0000"/>
                </a:solidFill>
              </a:rPr>
              <a:t>AKUT KALIN BARSAK DİYARE </a:t>
            </a:r>
          </a:p>
        </p:txBody>
      </p:sp>
      <p:sp>
        <p:nvSpPr>
          <p:cNvPr id="3" name="Content Placeholder 2">
            <a:extLst>
              <a:ext uri="{FF2B5EF4-FFF2-40B4-BE49-F238E27FC236}">
                <a16:creationId xmlns:a16="http://schemas.microsoft.com/office/drawing/2014/main" id="{8B8958E3-3E97-A94E-9B2E-CC0AED75FB77}"/>
              </a:ext>
            </a:extLst>
          </p:cNvPr>
          <p:cNvSpPr>
            <a:spLocks noGrp="1"/>
          </p:cNvSpPr>
          <p:nvPr>
            <p:ph idx="1"/>
          </p:nvPr>
        </p:nvSpPr>
        <p:spPr>
          <a:xfrm>
            <a:off x="340759" y="1428109"/>
            <a:ext cx="5227834" cy="4997704"/>
          </a:xfrm>
          <a:solidFill>
            <a:schemeClr val="bg1"/>
          </a:solidFill>
          <a:ln>
            <a:solidFill>
              <a:srgbClr val="FF0000"/>
            </a:solidFill>
          </a:ln>
        </p:spPr>
        <p:txBody>
          <a:bodyPr>
            <a:normAutofit/>
          </a:bodyPr>
          <a:lstStyle/>
          <a:p>
            <a:pPr>
              <a:lnSpc>
                <a:spcPct val="100000"/>
              </a:lnSpc>
            </a:pPr>
            <a:r>
              <a:rPr lang="en-US" sz="2200" dirty="0" err="1"/>
              <a:t>Parazitik</a:t>
            </a:r>
            <a:r>
              <a:rPr lang="en-US" sz="2200" dirty="0"/>
              <a:t> colitis </a:t>
            </a:r>
          </a:p>
          <a:p>
            <a:pPr>
              <a:lnSpc>
                <a:spcPct val="100000"/>
              </a:lnSpc>
            </a:pPr>
            <a:r>
              <a:rPr lang="en-US" sz="2200" dirty="0" err="1"/>
              <a:t>Helmintlerin</a:t>
            </a:r>
            <a:r>
              <a:rPr lang="en-US" sz="2200" dirty="0"/>
              <a:t> </a:t>
            </a:r>
            <a:r>
              <a:rPr lang="en-US" sz="2200" dirty="0" err="1"/>
              <a:t>neden</a:t>
            </a:r>
            <a:r>
              <a:rPr lang="en-US" sz="2200" dirty="0"/>
              <a:t> </a:t>
            </a:r>
            <a:r>
              <a:rPr lang="en-US" sz="2200" dirty="0" err="1"/>
              <a:t>olduğu</a:t>
            </a:r>
            <a:r>
              <a:rPr lang="en-US" sz="2200" dirty="0"/>
              <a:t> </a:t>
            </a:r>
            <a:r>
              <a:rPr lang="en-US" sz="2200" dirty="0" err="1"/>
              <a:t>parazitik</a:t>
            </a:r>
            <a:r>
              <a:rPr lang="en-US" sz="2200" dirty="0"/>
              <a:t> colitis </a:t>
            </a:r>
          </a:p>
          <a:p>
            <a:pPr lvl="1">
              <a:lnSpc>
                <a:spcPct val="100000"/>
              </a:lnSpc>
            </a:pPr>
            <a:r>
              <a:rPr lang="en-US" sz="1800" dirty="0" err="1"/>
              <a:t>Trichuriazis</a:t>
            </a:r>
            <a:endParaRPr lang="en-US" sz="1800" dirty="0"/>
          </a:p>
          <a:p>
            <a:pPr lvl="1">
              <a:lnSpc>
                <a:spcPct val="100000"/>
              </a:lnSpc>
            </a:pPr>
            <a:r>
              <a:rPr lang="en-US" sz="1800" dirty="0" err="1"/>
              <a:t>Ankilostomiazis</a:t>
            </a:r>
            <a:r>
              <a:rPr lang="en-US" sz="1800" dirty="0"/>
              <a:t> </a:t>
            </a:r>
          </a:p>
          <a:p>
            <a:pPr>
              <a:lnSpc>
                <a:spcPct val="100000"/>
              </a:lnSpc>
            </a:pPr>
            <a:r>
              <a:rPr lang="en-US" sz="2200" dirty="0" err="1"/>
              <a:t>Protozoaların</a:t>
            </a:r>
            <a:r>
              <a:rPr lang="en-US" sz="2200" dirty="0"/>
              <a:t> </a:t>
            </a:r>
            <a:r>
              <a:rPr lang="en-US" sz="2200" dirty="0" err="1"/>
              <a:t>neden</a:t>
            </a:r>
            <a:r>
              <a:rPr lang="en-US" sz="2200" dirty="0"/>
              <a:t> </a:t>
            </a:r>
            <a:r>
              <a:rPr lang="en-US" sz="2200" dirty="0" err="1"/>
              <a:t>olduğu</a:t>
            </a:r>
            <a:r>
              <a:rPr lang="en-US" sz="2200" dirty="0"/>
              <a:t> colitis </a:t>
            </a:r>
          </a:p>
          <a:p>
            <a:pPr lvl="1">
              <a:lnSpc>
                <a:spcPct val="100000"/>
              </a:lnSpc>
            </a:pPr>
            <a:r>
              <a:rPr lang="en-US" sz="1800" dirty="0" err="1"/>
              <a:t>Entemoeba</a:t>
            </a:r>
            <a:endParaRPr lang="en-US" sz="1800" dirty="0"/>
          </a:p>
          <a:p>
            <a:pPr lvl="1">
              <a:lnSpc>
                <a:spcPct val="100000"/>
              </a:lnSpc>
            </a:pPr>
            <a:r>
              <a:rPr lang="en-US" sz="1800" dirty="0" err="1"/>
              <a:t>Balamtidium</a:t>
            </a:r>
            <a:r>
              <a:rPr lang="en-US" sz="1800" dirty="0"/>
              <a:t> </a:t>
            </a:r>
          </a:p>
          <a:p>
            <a:pPr lvl="1">
              <a:lnSpc>
                <a:spcPct val="100000"/>
              </a:lnSpc>
            </a:pPr>
            <a:r>
              <a:rPr lang="en-US" sz="1800" dirty="0" err="1"/>
              <a:t>Giardiazis</a:t>
            </a:r>
            <a:r>
              <a:rPr lang="en-US" sz="1800" dirty="0"/>
              <a:t> </a:t>
            </a:r>
          </a:p>
          <a:p>
            <a:pPr lvl="1">
              <a:lnSpc>
                <a:spcPct val="100000"/>
              </a:lnSpc>
            </a:pPr>
            <a:r>
              <a:rPr lang="en-US" sz="1800" dirty="0" err="1"/>
              <a:t>Pentotrichomonas</a:t>
            </a:r>
            <a:r>
              <a:rPr lang="en-US" sz="1800" dirty="0"/>
              <a:t> </a:t>
            </a:r>
          </a:p>
          <a:p>
            <a:pPr>
              <a:lnSpc>
                <a:spcPct val="120000"/>
              </a:lnSpc>
            </a:pPr>
            <a:r>
              <a:rPr lang="en-US" sz="2200" dirty="0" err="1"/>
              <a:t>Enfeksiyöz</a:t>
            </a:r>
            <a:r>
              <a:rPr lang="en-US" sz="2200" dirty="0"/>
              <a:t> colitis </a:t>
            </a:r>
          </a:p>
          <a:p>
            <a:pPr lvl="1">
              <a:lnSpc>
                <a:spcPct val="120000"/>
              </a:lnSpc>
            </a:pPr>
            <a:r>
              <a:rPr lang="en-US" sz="1800" dirty="0" err="1"/>
              <a:t>Bakteriyal</a:t>
            </a:r>
            <a:r>
              <a:rPr lang="en-US" sz="1800" dirty="0"/>
              <a:t> </a:t>
            </a:r>
          </a:p>
          <a:p>
            <a:pPr lvl="1">
              <a:lnSpc>
                <a:spcPct val="120000"/>
              </a:lnSpc>
            </a:pPr>
            <a:r>
              <a:rPr lang="en-US" sz="1800" dirty="0" err="1"/>
              <a:t>Mikotik</a:t>
            </a:r>
            <a:r>
              <a:rPr lang="en-US" sz="1800" dirty="0"/>
              <a:t> </a:t>
            </a:r>
          </a:p>
          <a:p>
            <a:pPr lvl="1">
              <a:lnSpc>
                <a:spcPct val="100000"/>
              </a:lnSpc>
            </a:pPr>
            <a:endParaRPr lang="en-US" sz="1800" dirty="0"/>
          </a:p>
        </p:txBody>
      </p:sp>
      <p:sp>
        <p:nvSpPr>
          <p:cNvPr id="4" name="TextBox 3">
            <a:extLst>
              <a:ext uri="{FF2B5EF4-FFF2-40B4-BE49-F238E27FC236}">
                <a16:creationId xmlns:a16="http://schemas.microsoft.com/office/drawing/2014/main" id="{4694A1B8-971C-ED41-80E5-E3C6D50B3D99}"/>
              </a:ext>
            </a:extLst>
          </p:cNvPr>
          <p:cNvSpPr txBox="1"/>
          <p:nvPr/>
        </p:nvSpPr>
        <p:spPr>
          <a:xfrm>
            <a:off x="5389652" y="863031"/>
            <a:ext cx="1132490" cy="430887"/>
          </a:xfrm>
          <a:prstGeom prst="rect">
            <a:avLst/>
          </a:prstGeom>
          <a:noFill/>
          <a:ln>
            <a:solidFill>
              <a:srgbClr val="FF0000"/>
            </a:solidFill>
          </a:ln>
        </p:spPr>
        <p:txBody>
          <a:bodyPr wrap="none" rtlCol="0">
            <a:spAutoFit/>
          </a:bodyPr>
          <a:lstStyle/>
          <a:p>
            <a:r>
              <a:rPr lang="en-US" sz="2200" dirty="0">
                <a:solidFill>
                  <a:srgbClr val="FF0000"/>
                </a:solidFill>
              </a:rPr>
              <a:t>KRONİK </a:t>
            </a:r>
          </a:p>
        </p:txBody>
      </p:sp>
      <p:sp>
        <p:nvSpPr>
          <p:cNvPr id="5" name="Content Placeholder 2">
            <a:extLst>
              <a:ext uri="{FF2B5EF4-FFF2-40B4-BE49-F238E27FC236}">
                <a16:creationId xmlns:a16="http://schemas.microsoft.com/office/drawing/2014/main" id="{19391C5E-CD42-9143-BD6C-5911F928A53E}"/>
              </a:ext>
            </a:extLst>
          </p:cNvPr>
          <p:cNvSpPr txBox="1">
            <a:spLocks/>
          </p:cNvSpPr>
          <p:nvPr/>
        </p:nvSpPr>
        <p:spPr>
          <a:xfrm>
            <a:off x="5689743" y="1428109"/>
            <a:ext cx="5889232" cy="4997704"/>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200" dirty="0" err="1"/>
              <a:t>Kronik</a:t>
            </a:r>
            <a:r>
              <a:rPr lang="en-US" sz="2200" dirty="0"/>
              <a:t> </a:t>
            </a:r>
            <a:r>
              <a:rPr lang="en-US" sz="2200" dirty="0" err="1"/>
              <a:t>yangısal</a:t>
            </a:r>
            <a:r>
              <a:rPr lang="en-US" sz="2200" dirty="0"/>
              <a:t> </a:t>
            </a:r>
            <a:r>
              <a:rPr lang="en-US" sz="2200" dirty="0" err="1"/>
              <a:t>kalın</a:t>
            </a:r>
            <a:r>
              <a:rPr lang="en-US" sz="2200" dirty="0"/>
              <a:t> </a:t>
            </a:r>
            <a:r>
              <a:rPr lang="en-US" sz="2200" dirty="0" err="1"/>
              <a:t>barsak</a:t>
            </a:r>
            <a:r>
              <a:rPr lang="en-US" sz="2200" dirty="0"/>
              <a:t> </a:t>
            </a:r>
            <a:r>
              <a:rPr lang="en-US" sz="2200" dirty="0" err="1"/>
              <a:t>hastalıkları</a:t>
            </a:r>
            <a:r>
              <a:rPr lang="en-US" sz="2200" dirty="0"/>
              <a:t> </a:t>
            </a:r>
          </a:p>
          <a:p>
            <a:pPr lvl="1">
              <a:lnSpc>
                <a:spcPct val="120000"/>
              </a:lnSpc>
            </a:pPr>
            <a:r>
              <a:rPr lang="en-US" sz="1800" dirty="0" err="1"/>
              <a:t>Kronik</a:t>
            </a:r>
            <a:r>
              <a:rPr lang="en-US" sz="1800" dirty="0"/>
              <a:t> LPE</a:t>
            </a:r>
          </a:p>
          <a:p>
            <a:pPr lvl="1">
              <a:lnSpc>
                <a:spcPct val="120000"/>
              </a:lnSpc>
            </a:pPr>
            <a:r>
              <a:rPr lang="en-US" sz="1800" dirty="0" err="1"/>
              <a:t>Kedilerin</a:t>
            </a:r>
            <a:r>
              <a:rPr lang="en-US" sz="1800" dirty="0"/>
              <a:t> </a:t>
            </a:r>
            <a:r>
              <a:rPr lang="en-US" sz="1800" dirty="0" err="1"/>
              <a:t>kronik</a:t>
            </a:r>
            <a:r>
              <a:rPr lang="en-US" sz="1800" dirty="0"/>
              <a:t> </a:t>
            </a:r>
            <a:r>
              <a:rPr lang="en-US" sz="1800" dirty="0" err="1"/>
              <a:t>kolitisi</a:t>
            </a:r>
            <a:endParaRPr lang="en-US" sz="1800" dirty="0"/>
          </a:p>
          <a:p>
            <a:pPr lvl="1">
              <a:lnSpc>
                <a:spcPct val="120000"/>
              </a:lnSpc>
            </a:pPr>
            <a:r>
              <a:rPr lang="en-US" sz="1800" dirty="0" err="1"/>
              <a:t>Granülomatöz</a:t>
            </a:r>
            <a:r>
              <a:rPr lang="en-US" sz="1800" dirty="0"/>
              <a:t> </a:t>
            </a:r>
            <a:r>
              <a:rPr lang="en-US" sz="1800" dirty="0" err="1"/>
              <a:t>kolitia</a:t>
            </a:r>
            <a:endParaRPr lang="en-US" sz="1800" dirty="0"/>
          </a:p>
          <a:p>
            <a:pPr lvl="1">
              <a:lnSpc>
                <a:spcPct val="120000"/>
              </a:lnSpc>
            </a:pPr>
            <a:r>
              <a:rPr lang="en-US" sz="1800" dirty="0" err="1"/>
              <a:t>Köpeklerin</a:t>
            </a:r>
            <a:r>
              <a:rPr lang="en-US" sz="1800" dirty="0"/>
              <a:t> </a:t>
            </a:r>
            <a:r>
              <a:rPr lang="en-US" sz="1800" dirty="0" err="1"/>
              <a:t>histiositik</a:t>
            </a:r>
            <a:r>
              <a:rPr lang="en-US" sz="1800" dirty="0"/>
              <a:t> </a:t>
            </a:r>
            <a:r>
              <a:rPr lang="en-US" sz="1800" dirty="0" err="1"/>
              <a:t>ülseratif</a:t>
            </a:r>
            <a:r>
              <a:rPr lang="en-US" sz="1800" dirty="0"/>
              <a:t> </a:t>
            </a:r>
            <a:r>
              <a:rPr lang="en-US" sz="1800" dirty="0" err="1"/>
              <a:t>kolitisi</a:t>
            </a:r>
            <a:r>
              <a:rPr lang="en-US" sz="1800" dirty="0"/>
              <a:t> </a:t>
            </a:r>
          </a:p>
          <a:p>
            <a:pPr>
              <a:lnSpc>
                <a:spcPct val="120000"/>
              </a:lnSpc>
            </a:pPr>
            <a:r>
              <a:rPr lang="en-US" sz="2200" dirty="0" err="1"/>
              <a:t>Diğer</a:t>
            </a:r>
            <a:r>
              <a:rPr lang="en-US" sz="2200" dirty="0"/>
              <a:t> </a:t>
            </a:r>
            <a:r>
              <a:rPr lang="en-US" sz="2200" dirty="0" err="1"/>
              <a:t>nedenler</a:t>
            </a:r>
            <a:r>
              <a:rPr lang="en-US" sz="2200" dirty="0"/>
              <a:t> </a:t>
            </a:r>
          </a:p>
          <a:p>
            <a:pPr lvl="1">
              <a:lnSpc>
                <a:spcPct val="120000"/>
              </a:lnSpc>
            </a:pPr>
            <a:r>
              <a:rPr lang="en-US" sz="1800" dirty="0" err="1"/>
              <a:t>Tarvmatik</a:t>
            </a:r>
            <a:r>
              <a:rPr lang="en-US" sz="1800" dirty="0"/>
              <a:t> colitis</a:t>
            </a:r>
          </a:p>
          <a:p>
            <a:pPr lvl="1">
              <a:lnSpc>
                <a:spcPct val="120000"/>
              </a:lnSpc>
            </a:pPr>
            <a:r>
              <a:rPr lang="en-US" sz="1800" dirty="0" err="1"/>
              <a:t>Üremik</a:t>
            </a:r>
            <a:r>
              <a:rPr lang="en-US" sz="1800" dirty="0"/>
              <a:t> colitis</a:t>
            </a:r>
          </a:p>
          <a:p>
            <a:pPr lvl="1">
              <a:lnSpc>
                <a:spcPct val="120000"/>
              </a:lnSpc>
            </a:pPr>
            <a:r>
              <a:rPr lang="en-US" sz="1800" dirty="0" err="1"/>
              <a:t>Kronik</a:t>
            </a:r>
            <a:r>
              <a:rPr lang="en-US" sz="1800" dirty="0"/>
              <a:t> </a:t>
            </a:r>
            <a:r>
              <a:rPr lang="en-US" sz="1800" dirty="0" err="1"/>
              <a:t>pankreatitis</a:t>
            </a:r>
            <a:endParaRPr lang="en-US" sz="1800" dirty="0"/>
          </a:p>
          <a:p>
            <a:pPr lvl="1">
              <a:lnSpc>
                <a:spcPct val="120000"/>
              </a:lnSpc>
            </a:pPr>
            <a:r>
              <a:rPr lang="en-US" sz="1800" dirty="0" err="1"/>
              <a:t>Sekum</a:t>
            </a:r>
            <a:r>
              <a:rPr lang="en-US" sz="1800" dirty="0"/>
              <a:t> </a:t>
            </a:r>
            <a:r>
              <a:rPr lang="en-US" sz="1800" dirty="0" err="1"/>
              <a:t>invaginasyonu</a:t>
            </a:r>
            <a:r>
              <a:rPr lang="en-US" sz="1800" dirty="0"/>
              <a:t> </a:t>
            </a:r>
            <a:r>
              <a:rPr lang="en-US" sz="1800" dirty="0" err="1"/>
              <a:t>İrritabl</a:t>
            </a:r>
            <a:r>
              <a:rPr lang="en-US" sz="1800" dirty="0"/>
              <a:t> </a:t>
            </a:r>
            <a:r>
              <a:rPr lang="en-US" sz="1800" dirty="0" err="1"/>
              <a:t>kolon</a:t>
            </a:r>
            <a:r>
              <a:rPr lang="en-US" sz="1800" dirty="0"/>
              <a:t> </a:t>
            </a:r>
            <a:r>
              <a:rPr lang="en-US" sz="1800" dirty="0" err="1"/>
              <a:t>sentromu</a:t>
            </a:r>
            <a:r>
              <a:rPr lang="en-US" sz="1800" dirty="0"/>
              <a:t> </a:t>
            </a:r>
          </a:p>
          <a:p>
            <a:pPr lvl="1">
              <a:lnSpc>
                <a:spcPct val="120000"/>
              </a:lnSpc>
            </a:pPr>
            <a:r>
              <a:rPr lang="en-US" sz="1800" dirty="0" err="1"/>
              <a:t>Kalın</a:t>
            </a:r>
            <a:r>
              <a:rPr lang="en-US" sz="1800" dirty="0"/>
              <a:t> </a:t>
            </a:r>
            <a:r>
              <a:rPr lang="en-US" sz="1800" dirty="0" err="1"/>
              <a:t>Barsak</a:t>
            </a:r>
            <a:r>
              <a:rPr lang="en-US" sz="1800" dirty="0"/>
              <a:t> </a:t>
            </a:r>
            <a:r>
              <a:rPr lang="en-US" sz="1800" dirty="0" err="1"/>
              <a:t>tümörleri</a:t>
            </a:r>
            <a:r>
              <a:rPr lang="en-US" sz="1800" dirty="0"/>
              <a:t> </a:t>
            </a:r>
          </a:p>
        </p:txBody>
      </p:sp>
    </p:spTree>
    <p:extLst>
      <p:ext uri="{BB962C8B-B14F-4D97-AF65-F5344CB8AC3E}">
        <p14:creationId xmlns:p14="http://schemas.microsoft.com/office/powerpoint/2010/main" val="60235636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884BB1-E96F-F747-89D3-5D3BFFDCF19F}"/>
              </a:ext>
            </a:extLst>
          </p:cNvPr>
          <p:cNvSpPr>
            <a:spLocks noGrp="1"/>
          </p:cNvSpPr>
          <p:nvPr>
            <p:ph type="title"/>
          </p:nvPr>
        </p:nvSpPr>
        <p:spPr>
          <a:xfrm>
            <a:off x="831850" y="3544584"/>
            <a:ext cx="10515600" cy="1017891"/>
          </a:xfrm>
          <a:ln>
            <a:solidFill>
              <a:srgbClr val="FF0000"/>
            </a:solidFill>
          </a:ln>
        </p:spPr>
        <p:txBody>
          <a:bodyPr/>
          <a:lstStyle/>
          <a:p>
            <a:r>
              <a:rPr lang="en-US" b="1" dirty="0">
                <a:solidFill>
                  <a:srgbClr val="FF0000"/>
                </a:solidFill>
              </a:rPr>
              <a:t>TANI</a:t>
            </a:r>
          </a:p>
        </p:txBody>
      </p:sp>
    </p:spTree>
    <p:extLst>
      <p:ext uri="{BB962C8B-B14F-4D97-AF65-F5344CB8AC3E}">
        <p14:creationId xmlns:p14="http://schemas.microsoft.com/office/powerpoint/2010/main" val="15162248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AA238-A92C-BA41-A75E-F3301F8DE0BD}"/>
              </a:ext>
            </a:extLst>
          </p:cNvPr>
          <p:cNvSpPr>
            <a:spLocks noGrp="1"/>
          </p:cNvSpPr>
          <p:nvPr>
            <p:ph type="title"/>
          </p:nvPr>
        </p:nvSpPr>
        <p:spPr>
          <a:xfrm>
            <a:off x="838200" y="365126"/>
            <a:ext cx="10515600" cy="540962"/>
          </a:xfrm>
          <a:ln>
            <a:solidFill>
              <a:srgbClr val="FF0000"/>
            </a:solidFill>
          </a:ln>
        </p:spPr>
        <p:txBody>
          <a:bodyPr>
            <a:normAutofit/>
          </a:bodyPr>
          <a:lstStyle/>
          <a:p>
            <a:pPr algn="ctr"/>
            <a:r>
              <a:rPr lang="tr-TR" sz="2200" b="1" dirty="0">
                <a:solidFill>
                  <a:srgbClr val="FF0000"/>
                </a:solidFill>
              </a:rPr>
              <a:t>TAM KAN SAYIMI</a:t>
            </a:r>
          </a:p>
        </p:txBody>
      </p:sp>
      <p:sp>
        <p:nvSpPr>
          <p:cNvPr id="3" name="Content Placeholder 2">
            <a:extLst>
              <a:ext uri="{FF2B5EF4-FFF2-40B4-BE49-F238E27FC236}">
                <a16:creationId xmlns:a16="http://schemas.microsoft.com/office/drawing/2014/main" id="{8ADA7E9F-2895-3A47-A0DB-026B34CD43B9}"/>
              </a:ext>
            </a:extLst>
          </p:cNvPr>
          <p:cNvSpPr>
            <a:spLocks noGrp="1"/>
          </p:cNvSpPr>
          <p:nvPr>
            <p:ph idx="1"/>
          </p:nvPr>
        </p:nvSpPr>
        <p:spPr>
          <a:xfrm>
            <a:off x="838200" y="1261218"/>
            <a:ext cx="10515600" cy="5280898"/>
          </a:xfrm>
          <a:ln>
            <a:solidFill>
              <a:srgbClr val="FF0000"/>
            </a:solidFill>
          </a:ln>
        </p:spPr>
        <p:txBody>
          <a:bodyPr>
            <a:normAutofit/>
          </a:bodyPr>
          <a:lstStyle/>
          <a:p>
            <a:pPr algn="just">
              <a:lnSpc>
                <a:spcPct val="150000"/>
              </a:lnSpc>
            </a:pPr>
            <a:r>
              <a:rPr lang="tr-TR" sz="2200" dirty="0" err="1"/>
              <a:t>Endoparazit</a:t>
            </a:r>
            <a:r>
              <a:rPr lang="tr-TR" sz="2200" dirty="0"/>
              <a:t>, </a:t>
            </a:r>
            <a:r>
              <a:rPr lang="tr-TR" sz="2200" dirty="0" err="1"/>
              <a:t>eozinofilik</a:t>
            </a:r>
            <a:r>
              <a:rPr lang="tr-TR" sz="2200" dirty="0"/>
              <a:t> </a:t>
            </a:r>
            <a:r>
              <a:rPr lang="tr-TR" sz="2200" dirty="0" err="1"/>
              <a:t>enterit</a:t>
            </a:r>
            <a:r>
              <a:rPr lang="tr-TR" sz="2200" dirty="0"/>
              <a:t>, </a:t>
            </a:r>
            <a:r>
              <a:rPr lang="tr-TR" sz="2200" dirty="0" err="1"/>
              <a:t>hipoadrenokortizm</a:t>
            </a:r>
            <a:r>
              <a:rPr lang="tr-TR" sz="2200" dirty="0"/>
              <a:t> veya </a:t>
            </a:r>
            <a:r>
              <a:rPr lang="tr-TR" sz="2200" dirty="0" err="1"/>
              <a:t>mast</a:t>
            </a:r>
            <a:r>
              <a:rPr lang="tr-TR" sz="2200" dirty="0"/>
              <a:t> hücre </a:t>
            </a:r>
            <a:r>
              <a:rPr lang="tr-TR" sz="2200" dirty="0" err="1"/>
              <a:t>neoplazisine</a:t>
            </a:r>
            <a:r>
              <a:rPr lang="tr-TR" sz="2200" dirty="0"/>
              <a:t> </a:t>
            </a:r>
            <a:r>
              <a:rPr lang="tr-TR" sz="2200" b="1" dirty="0" err="1">
                <a:solidFill>
                  <a:srgbClr val="FF0000"/>
                </a:solidFill>
              </a:rPr>
              <a:t>eozinofili</a:t>
            </a:r>
            <a:r>
              <a:rPr lang="tr-TR" sz="2200" b="1" dirty="0">
                <a:solidFill>
                  <a:srgbClr val="FF0000"/>
                </a:solidFill>
              </a:rPr>
              <a:t> </a:t>
            </a:r>
            <a:r>
              <a:rPr lang="tr-TR" sz="2200" dirty="0"/>
              <a:t>ortaya çıkarabilir.</a:t>
            </a:r>
          </a:p>
          <a:p>
            <a:pPr algn="just">
              <a:lnSpc>
                <a:spcPct val="150000"/>
              </a:lnSpc>
            </a:pPr>
            <a:r>
              <a:rPr lang="tr-TR" sz="2200" dirty="0"/>
              <a:t>Anemi, </a:t>
            </a:r>
            <a:r>
              <a:rPr lang="tr-TR" sz="2200" dirty="0" err="1"/>
              <a:t>enterik</a:t>
            </a:r>
            <a:r>
              <a:rPr lang="tr-TR" sz="2200" dirty="0"/>
              <a:t> kan kaybından veya sistemik hastalık, kronik </a:t>
            </a:r>
            <a:r>
              <a:rPr lang="tr-TR" sz="2200" dirty="0" err="1"/>
              <a:t>enflamasyon</a:t>
            </a:r>
            <a:r>
              <a:rPr lang="tr-TR" sz="2200" dirty="0"/>
              <a:t> veya yetersiz beslenmenin neden olduğu depresif </a:t>
            </a:r>
            <a:r>
              <a:rPr lang="tr-TR" sz="2200" dirty="0" err="1"/>
              <a:t>eritropoeziden</a:t>
            </a:r>
            <a:r>
              <a:rPr lang="tr-TR" sz="2200" dirty="0"/>
              <a:t> kaynaklanabilir.</a:t>
            </a:r>
          </a:p>
          <a:p>
            <a:pPr algn="just">
              <a:lnSpc>
                <a:spcPct val="150000"/>
              </a:lnSpc>
            </a:pPr>
            <a:r>
              <a:rPr lang="tr-TR" sz="2200" b="1" dirty="0" err="1">
                <a:solidFill>
                  <a:srgbClr val="FF0000"/>
                </a:solidFill>
              </a:rPr>
              <a:t>Periferik</a:t>
            </a:r>
            <a:r>
              <a:rPr lang="tr-TR" sz="2200" b="1" dirty="0">
                <a:solidFill>
                  <a:srgbClr val="FF0000"/>
                </a:solidFill>
              </a:rPr>
              <a:t> </a:t>
            </a:r>
            <a:r>
              <a:rPr lang="tr-TR" sz="2200" b="1" dirty="0" err="1">
                <a:solidFill>
                  <a:srgbClr val="FF0000"/>
                </a:solidFill>
              </a:rPr>
              <a:t>nötrophilia</a:t>
            </a:r>
            <a:r>
              <a:rPr lang="tr-TR" sz="2200" dirty="0"/>
              <a:t>; stresi, </a:t>
            </a:r>
            <a:r>
              <a:rPr lang="tr-TR" sz="2200" dirty="0" err="1"/>
              <a:t>iNFLAMASYONU</a:t>
            </a:r>
            <a:r>
              <a:rPr lang="tr-TR" sz="2200" dirty="0"/>
              <a:t> veya enfeksiyonu yansıtabilir. </a:t>
            </a:r>
            <a:r>
              <a:rPr lang="tr-TR" sz="2200" dirty="0" err="1"/>
              <a:t>Toksik</a:t>
            </a:r>
            <a:r>
              <a:rPr lang="tr-TR" sz="2200" dirty="0"/>
              <a:t> </a:t>
            </a:r>
            <a:r>
              <a:rPr lang="tr-TR" sz="2200" dirty="0" err="1"/>
              <a:t>nötrofillerle</a:t>
            </a:r>
            <a:r>
              <a:rPr lang="tr-TR" sz="2200" dirty="0"/>
              <a:t> sola kayma bulmak, altta yatan nedenler için (enfeksiyon, bağışıklık hastalığı, vb.) Agresif bir çalışma gerektirmelidir.</a:t>
            </a:r>
          </a:p>
          <a:p>
            <a:pPr algn="just">
              <a:lnSpc>
                <a:spcPct val="150000"/>
              </a:lnSpc>
            </a:pPr>
            <a:r>
              <a:rPr lang="tr-TR" sz="2200" b="1" dirty="0" err="1">
                <a:solidFill>
                  <a:srgbClr val="FF0000"/>
                </a:solidFill>
              </a:rPr>
              <a:t>Lenfopeni</a:t>
            </a:r>
            <a:r>
              <a:rPr lang="tr-TR" sz="2200" b="1" dirty="0">
                <a:solidFill>
                  <a:srgbClr val="FF0000"/>
                </a:solidFill>
              </a:rPr>
              <a:t>;</a:t>
            </a:r>
            <a:r>
              <a:rPr lang="tr-TR" sz="2200" dirty="0"/>
              <a:t> intestinal </a:t>
            </a:r>
            <a:r>
              <a:rPr lang="tr-TR" sz="2200" dirty="0" err="1"/>
              <a:t>lenfadenektazili</a:t>
            </a:r>
            <a:r>
              <a:rPr lang="tr-TR" sz="2200" dirty="0"/>
              <a:t> köpeklerde nispeten yaygın bir bulgudur</a:t>
            </a:r>
          </a:p>
          <a:p>
            <a:pPr algn="just">
              <a:lnSpc>
                <a:spcPct val="150000"/>
              </a:lnSpc>
            </a:pPr>
            <a:r>
              <a:rPr lang="tr-TR" sz="2200" b="1" dirty="0" err="1">
                <a:solidFill>
                  <a:srgbClr val="FF0000"/>
                </a:solidFill>
              </a:rPr>
              <a:t>Lökopeni</a:t>
            </a:r>
            <a:r>
              <a:rPr lang="tr-TR" sz="2200" b="1" dirty="0">
                <a:solidFill>
                  <a:srgbClr val="FF0000"/>
                </a:solidFill>
              </a:rPr>
              <a:t>-</a:t>
            </a:r>
            <a:r>
              <a:rPr lang="tr-TR" sz="2200" dirty="0"/>
              <a:t> </a:t>
            </a:r>
            <a:r>
              <a:rPr lang="tr-TR" sz="2200" dirty="0" err="1"/>
              <a:t>Viral</a:t>
            </a:r>
            <a:r>
              <a:rPr lang="tr-TR" sz="2200" dirty="0"/>
              <a:t> hastalıklar (</a:t>
            </a:r>
            <a:r>
              <a:rPr lang="tr-TR" sz="2200" dirty="0" err="1"/>
              <a:t>Dispemper</a:t>
            </a:r>
            <a:r>
              <a:rPr lang="tr-TR" sz="2200" dirty="0"/>
              <a:t>, </a:t>
            </a:r>
            <a:r>
              <a:rPr lang="tr-TR" sz="2200" dirty="0" err="1"/>
              <a:t>Parvo</a:t>
            </a:r>
            <a:r>
              <a:rPr lang="tr-TR" sz="2200" dirty="0"/>
              <a:t>, </a:t>
            </a:r>
            <a:r>
              <a:rPr lang="tr-TR" sz="2200" dirty="0" err="1"/>
              <a:t>Corona</a:t>
            </a:r>
            <a:r>
              <a:rPr lang="tr-TR" sz="2200" dirty="0"/>
              <a:t>….)</a:t>
            </a:r>
          </a:p>
        </p:txBody>
      </p:sp>
    </p:spTree>
    <p:extLst>
      <p:ext uri="{BB962C8B-B14F-4D97-AF65-F5344CB8AC3E}">
        <p14:creationId xmlns:p14="http://schemas.microsoft.com/office/powerpoint/2010/main" val="25364947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9C5EC-BBEC-5243-8240-3398D09319B2}"/>
              </a:ext>
            </a:extLst>
          </p:cNvPr>
          <p:cNvSpPr>
            <a:spLocks noGrp="1"/>
          </p:cNvSpPr>
          <p:nvPr>
            <p:ph type="title"/>
          </p:nvPr>
        </p:nvSpPr>
        <p:spPr>
          <a:xfrm>
            <a:off x="838200" y="570609"/>
            <a:ext cx="10515600" cy="673966"/>
          </a:xfrm>
          <a:ln>
            <a:solidFill>
              <a:srgbClr val="FF0000"/>
            </a:solidFill>
          </a:ln>
        </p:spPr>
        <p:txBody>
          <a:bodyPr>
            <a:normAutofit/>
          </a:bodyPr>
          <a:lstStyle/>
          <a:p>
            <a:pPr algn="ctr"/>
            <a:r>
              <a:rPr lang="tr-TR" sz="2200" b="1" dirty="0">
                <a:solidFill>
                  <a:srgbClr val="FF0000"/>
                </a:solidFill>
              </a:rPr>
              <a:t>SERUM BİYOKİMYASI</a:t>
            </a:r>
          </a:p>
        </p:txBody>
      </p:sp>
      <p:sp>
        <p:nvSpPr>
          <p:cNvPr id="3" name="Content Placeholder 2">
            <a:extLst>
              <a:ext uri="{FF2B5EF4-FFF2-40B4-BE49-F238E27FC236}">
                <a16:creationId xmlns:a16="http://schemas.microsoft.com/office/drawing/2014/main" id="{FE3F98DB-3AB9-6A47-8905-160C315E4BBA}"/>
              </a:ext>
            </a:extLst>
          </p:cNvPr>
          <p:cNvSpPr>
            <a:spLocks noGrp="1"/>
          </p:cNvSpPr>
          <p:nvPr>
            <p:ph idx="1"/>
          </p:nvPr>
        </p:nvSpPr>
        <p:spPr>
          <a:ln>
            <a:solidFill>
              <a:srgbClr val="FF0000"/>
            </a:solidFill>
          </a:ln>
        </p:spPr>
        <p:txBody>
          <a:bodyPr>
            <a:normAutofit/>
          </a:bodyPr>
          <a:lstStyle/>
          <a:p>
            <a:pPr algn="just">
              <a:lnSpc>
                <a:spcPct val="150000"/>
              </a:lnSpc>
            </a:pPr>
            <a:r>
              <a:rPr lang="tr-TR" sz="2200" dirty="0" err="1"/>
              <a:t>Dehidrasyon</a:t>
            </a:r>
            <a:r>
              <a:rPr lang="tr-TR" sz="2200" dirty="0"/>
              <a:t> veya </a:t>
            </a:r>
            <a:r>
              <a:rPr lang="tr-TR" sz="2200" dirty="0" err="1"/>
              <a:t>renal</a:t>
            </a:r>
            <a:r>
              <a:rPr lang="tr-TR" sz="2200" dirty="0"/>
              <a:t> hastalıktan kaynaklanan üre ve </a:t>
            </a:r>
            <a:r>
              <a:rPr lang="tr-TR" sz="2200" dirty="0" err="1"/>
              <a:t>kreatinin</a:t>
            </a:r>
            <a:r>
              <a:rPr lang="tr-TR" sz="2200" dirty="0"/>
              <a:t> konsantrasyonundaki yükselmeler ayırt edilmelidir. </a:t>
            </a:r>
          </a:p>
          <a:p>
            <a:pPr algn="just">
              <a:lnSpc>
                <a:spcPct val="150000"/>
              </a:lnSpc>
            </a:pPr>
            <a:r>
              <a:rPr lang="tr-TR" sz="2200" dirty="0">
                <a:solidFill>
                  <a:srgbClr val="FF0000"/>
                </a:solidFill>
              </a:rPr>
              <a:t>Kan üre azotu (BUN) </a:t>
            </a:r>
            <a:r>
              <a:rPr lang="tr-TR" sz="2200" dirty="0"/>
              <a:t>- </a:t>
            </a:r>
            <a:r>
              <a:rPr lang="tr-TR" sz="2200" dirty="0" err="1"/>
              <a:t>kreatinin</a:t>
            </a:r>
            <a:r>
              <a:rPr lang="tr-TR" sz="2200" dirty="0"/>
              <a:t> oranı, </a:t>
            </a:r>
            <a:r>
              <a:rPr lang="tr-TR" sz="2200" dirty="0" err="1"/>
              <a:t>dehidrasyondan</a:t>
            </a:r>
            <a:r>
              <a:rPr lang="tr-TR" sz="2200" dirty="0"/>
              <a:t> (</a:t>
            </a:r>
            <a:r>
              <a:rPr lang="tr-TR" sz="2200" dirty="0" err="1"/>
              <a:t>prerenal</a:t>
            </a:r>
            <a:r>
              <a:rPr lang="tr-TR" sz="2200" dirty="0"/>
              <a:t> </a:t>
            </a:r>
            <a:r>
              <a:rPr lang="tr-TR" sz="2200" dirty="0" err="1"/>
              <a:t>azotemi</a:t>
            </a:r>
            <a:r>
              <a:rPr lang="tr-TR" sz="2200" dirty="0"/>
              <a:t>) veya gastrointestinal kanamadan uyumsuz bir şekilde yükseltilebilir. </a:t>
            </a:r>
          </a:p>
          <a:p>
            <a:pPr algn="just">
              <a:lnSpc>
                <a:spcPct val="150000"/>
              </a:lnSpc>
            </a:pPr>
            <a:r>
              <a:rPr lang="tr-TR" sz="2200" dirty="0" err="1"/>
              <a:t>Paraproteinemia</a:t>
            </a:r>
            <a:r>
              <a:rPr lang="tr-TR" sz="2200" dirty="0"/>
              <a:t> (</a:t>
            </a:r>
            <a:r>
              <a:rPr lang="tr-TR" sz="2200" dirty="0" err="1"/>
              <a:t>Monoclonal</a:t>
            </a:r>
            <a:r>
              <a:rPr lang="tr-TR" sz="2200" dirty="0"/>
              <a:t> </a:t>
            </a:r>
            <a:r>
              <a:rPr lang="tr-TR" sz="2200" dirty="0" err="1"/>
              <a:t>gammopathy</a:t>
            </a:r>
            <a:r>
              <a:rPr lang="tr-TR" sz="2200" dirty="0"/>
              <a:t>) ve </a:t>
            </a:r>
            <a:r>
              <a:rPr lang="tr-TR" sz="2200" dirty="0" err="1"/>
              <a:t>hipokolesterolemi</a:t>
            </a:r>
            <a:r>
              <a:rPr lang="tr-TR" sz="2200" dirty="0"/>
              <a:t>, </a:t>
            </a:r>
            <a:r>
              <a:rPr lang="tr-TR" sz="2200" dirty="0" err="1"/>
              <a:t>intestinal</a:t>
            </a:r>
            <a:r>
              <a:rPr lang="tr-TR" sz="2200" dirty="0"/>
              <a:t> </a:t>
            </a:r>
            <a:r>
              <a:rPr lang="tr-TR" sz="2200" dirty="0" err="1"/>
              <a:t>lenfektazitazi</a:t>
            </a:r>
            <a:r>
              <a:rPr lang="tr-TR" sz="2200" dirty="0"/>
              <a:t>, </a:t>
            </a:r>
            <a:r>
              <a:rPr lang="tr-TR" sz="2200" dirty="0" err="1"/>
              <a:t>infiltratif</a:t>
            </a:r>
            <a:r>
              <a:rPr lang="tr-TR" sz="2200" dirty="0"/>
              <a:t> bağırsak hastalıkların ve protein kayıplı </a:t>
            </a:r>
            <a:r>
              <a:rPr lang="tr-TR" sz="2200" dirty="0" err="1"/>
              <a:t>enteropatili</a:t>
            </a:r>
            <a:r>
              <a:rPr lang="tr-TR" sz="2200" dirty="0"/>
              <a:t> hayvanlarda tanınabilir.</a:t>
            </a:r>
          </a:p>
        </p:txBody>
      </p:sp>
    </p:spTree>
    <p:extLst>
      <p:ext uri="{BB962C8B-B14F-4D97-AF65-F5344CB8AC3E}">
        <p14:creationId xmlns:p14="http://schemas.microsoft.com/office/powerpoint/2010/main" val="311872065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314A3A-79EB-C140-9305-5636411C4EBB}"/>
              </a:ext>
            </a:extLst>
          </p:cNvPr>
          <p:cNvSpPr>
            <a:spLocks noGrp="1"/>
          </p:cNvSpPr>
          <p:nvPr>
            <p:ph idx="1"/>
          </p:nvPr>
        </p:nvSpPr>
        <p:spPr>
          <a:xfrm>
            <a:off x="838200" y="801384"/>
            <a:ext cx="10515600" cy="5375579"/>
          </a:xfrm>
          <a:ln>
            <a:solidFill>
              <a:srgbClr val="FF0000"/>
            </a:solidFill>
          </a:ln>
        </p:spPr>
        <p:txBody>
          <a:bodyPr>
            <a:normAutofit/>
          </a:bodyPr>
          <a:lstStyle/>
          <a:p>
            <a:pPr algn="just">
              <a:lnSpc>
                <a:spcPct val="150000"/>
              </a:lnSpc>
            </a:pPr>
            <a:r>
              <a:rPr lang="tr-TR" sz="2200" dirty="0"/>
              <a:t>İshal sonucu oluşan elektrolit değişiklikleri dikkatle incelenmeli ve gerektiğinde düzeltilmelidir. </a:t>
            </a:r>
          </a:p>
          <a:p>
            <a:pPr algn="just">
              <a:lnSpc>
                <a:spcPct val="150000"/>
              </a:lnSpc>
            </a:pPr>
            <a:r>
              <a:rPr lang="tr-TR" sz="2200" b="1" dirty="0" err="1">
                <a:solidFill>
                  <a:srgbClr val="FF0000"/>
                </a:solidFill>
              </a:rPr>
              <a:t>Hiperkalemi</a:t>
            </a:r>
            <a:r>
              <a:rPr lang="tr-TR" sz="2200" b="1" dirty="0">
                <a:solidFill>
                  <a:srgbClr val="FF0000"/>
                </a:solidFill>
              </a:rPr>
              <a:t> ve </a:t>
            </a:r>
            <a:r>
              <a:rPr lang="tr-TR" sz="2200" b="1" dirty="0" err="1">
                <a:solidFill>
                  <a:srgbClr val="FF0000"/>
                </a:solidFill>
              </a:rPr>
              <a:t>hiponatremi</a:t>
            </a:r>
            <a:r>
              <a:rPr lang="tr-TR" sz="2200" dirty="0"/>
              <a:t>, </a:t>
            </a:r>
            <a:r>
              <a:rPr lang="tr-TR" sz="2200" dirty="0" err="1"/>
              <a:t>Addison’lu</a:t>
            </a:r>
            <a:r>
              <a:rPr lang="tr-TR" sz="2200" dirty="0"/>
              <a:t> köpeklerde yaygın olarak bulunan tipik elektrolit değişimleridir; bununla birlikte, bu elektrolit değişiklikleri, </a:t>
            </a:r>
            <a:r>
              <a:rPr lang="tr-TR" sz="2200" dirty="0" err="1"/>
              <a:t>Whipworm</a:t>
            </a:r>
            <a:r>
              <a:rPr lang="tr-TR" sz="2200" dirty="0"/>
              <a:t> istilası yaşayan köpeklerde ve </a:t>
            </a:r>
            <a:r>
              <a:rPr lang="tr-TR" sz="2200" dirty="0" err="1"/>
              <a:t>Addison</a:t>
            </a:r>
            <a:r>
              <a:rPr lang="tr-TR" sz="2200" dirty="0"/>
              <a:t> hastalığı yokluğunda diğer </a:t>
            </a:r>
            <a:r>
              <a:rPr lang="tr-TR" sz="2200" dirty="0" err="1"/>
              <a:t>enteropatilerde</a:t>
            </a:r>
            <a:r>
              <a:rPr lang="tr-TR" sz="2200" dirty="0"/>
              <a:t> belgelenmiştir (sözde </a:t>
            </a:r>
            <a:r>
              <a:rPr lang="tr-TR" sz="2200" dirty="0" err="1"/>
              <a:t>Addison</a:t>
            </a:r>
            <a:r>
              <a:rPr lang="tr-TR" sz="2200" dirty="0"/>
              <a:t> hastalığı).</a:t>
            </a:r>
          </a:p>
          <a:p>
            <a:pPr algn="just">
              <a:lnSpc>
                <a:spcPct val="150000"/>
              </a:lnSpc>
            </a:pPr>
            <a:r>
              <a:rPr lang="tr-TR" sz="2200" dirty="0"/>
              <a:t>Ek olarak, </a:t>
            </a:r>
            <a:r>
              <a:rPr lang="tr-TR" sz="2200" dirty="0" err="1"/>
              <a:t>atipik</a:t>
            </a:r>
            <a:r>
              <a:rPr lang="tr-TR" sz="2200" dirty="0"/>
              <a:t> </a:t>
            </a:r>
            <a:r>
              <a:rPr lang="tr-TR" sz="2200" dirty="0" err="1"/>
              <a:t>Addison</a:t>
            </a:r>
            <a:r>
              <a:rPr lang="tr-TR" sz="2200" dirty="0"/>
              <a:t> hastalığı olan köpekler, elektrolit değişiklikleri olmadığında ishali gösterebilir.</a:t>
            </a:r>
          </a:p>
        </p:txBody>
      </p:sp>
    </p:spTree>
    <p:extLst>
      <p:ext uri="{BB962C8B-B14F-4D97-AF65-F5344CB8AC3E}">
        <p14:creationId xmlns:p14="http://schemas.microsoft.com/office/powerpoint/2010/main" val="2132385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147749-2DCF-C04F-87BA-7ED57FA7E35F}"/>
              </a:ext>
            </a:extLst>
          </p:cNvPr>
          <p:cNvSpPr txBox="1"/>
          <p:nvPr/>
        </p:nvSpPr>
        <p:spPr>
          <a:xfrm>
            <a:off x="4319207" y="328235"/>
            <a:ext cx="3087384" cy="400110"/>
          </a:xfrm>
          <a:prstGeom prst="rect">
            <a:avLst/>
          </a:prstGeom>
          <a:noFill/>
          <a:ln>
            <a:solidFill>
              <a:schemeClr val="accent1"/>
            </a:solidFill>
          </a:ln>
        </p:spPr>
        <p:txBody>
          <a:bodyPr wrap="none" rtlCol="0">
            <a:spAutoFit/>
          </a:bodyPr>
          <a:lstStyle/>
          <a:p>
            <a:r>
              <a:rPr lang="en-US" sz="2000" b="1" dirty="0">
                <a:solidFill>
                  <a:srgbClr val="FF0000"/>
                </a:solidFill>
              </a:rPr>
              <a:t>GASTRIK MUKOZAL HASAR </a:t>
            </a:r>
          </a:p>
        </p:txBody>
      </p:sp>
      <p:sp>
        <p:nvSpPr>
          <p:cNvPr id="7" name="Down Arrow 6">
            <a:extLst>
              <a:ext uri="{FF2B5EF4-FFF2-40B4-BE49-F238E27FC236}">
                <a16:creationId xmlns:a16="http://schemas.microsoft.com/office/drawing/2014/main" id="{A2E9828F-E757-E542-A147-EA94EEE63B4B}"/>
              </a:ext>
            </a:extLst>
          </p:cNvPr>
          <p:cNvSpPr/>
          <p:nvPr/>
        </p:nvSpPr>
        <p:spPr>
          <a:xfrm>
            <a:off x="5537772" y="873303"/>
            <a:ext cx="287675" cy="4212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1FF42FF-5B60-E046-8E21-EF31191D89CD}"/>
              </a:ext>
            </a:extLst>
          </p:cNvPr>
          <p:cNvSpPr txBox="1"/>
          <p:nvPr/>
        </p:nvSpPr>
        <p:spPr>
          <a:xfrm>
            <a:off x="3492727" y="1479210"/>
            <a:ext cx="4286558" cy="369332"/>
          </a:xfrm>
          <a:prstGeom prst="rect">
            <a:avLst/>
          </a:prstGeom>
          <a:noFill/>
          <a:ln>
            <a:solidFill>
              <a:schemeClr val="accent1"/>
            </a:solidFill>
          </a:ln>
        </p:spPr>
        <p:txBody>
          <a:bodyPr wrap="none" rtlCol="0">
            <a:spAutoFit/>
          </a:bodyPr>
          <a:lstStyle/>
          <a:p>
            <a:r>
              <a:rPr lang="en-US" dirty="0"/>
              <a:t>GASTRİK ASİT VE PEPSİNİN GERİ DİFİZYONU </a:t>
            </a:r>
          </a:p>
        </p:txBody>
      </p:sp>
      <p:sp>
        <p:nvSpPr>
          <p:cNvPr id="9" name="TextBox 8">
            <a:extLst>
              <a:ext uri="{FF2B5EF4-FFF2-40B4-BE49-F238E27FC236}">
                <a16:creationId xmlns:a16="http://schemas.microsoft.com/office/drawing/2014/main" id="{9E8D1A10-ABAD-704F-BBFB-E5E86566F4F4}"/>
              </a:ext>
            </a:extLst>
          </p:cNvPr>
          <p:cNvSpPr txBox="1"/>
          <p:nvPr/>
        </p:nvSpPr>
        <p:spPr>
          <a:xfrm>
            <a:off x="8065214" y="380144"/>
            <a:ext cx="3997697" cy="369332"/>
          </a:xfrm>
          <a:prstGeom prst="rect">
            <a:avLst/>
          </a:prstGeom>
          <a:noFill/>
          <a:ln>
            <a:solidFill>
              <a:schemeClr val="accent1"/>
            </a:solidFill>
          </a:ln>
        </p:spPr>
        <p:txBody>
          <a:bodyPr wrap="none" rtlCol="0">
            <a:spAutoFit/>
          </a:bodyPr>
          <a:lstStyle/>
          <a:p>
            <a:r>
              <a:rPr lang="en-US" dirty="0"/>
              <a:t>YÜZEYSEL EPİTELİAL HÜCRE DÖKÜLÜMÜ </a:t>
            </a:r>
          </a:p>
        </p:txBody>
      </p:sp>
      <p:sp>
        <p:nvSpPr>
          <p:cNvPr id="10" name="TextBox 9">
            <a:extLst>
              <a:ext uri="{FF2B5EF4-FFF2-40B4-BE49-F238E27FC236}">
                <a16:creationId xmlns:a16="http://schemas.microsoft.com/office/drawing/2014/main" id="{AB6D988D-41AB-1044-A3FC-DECB75E77F0B}"/>
              </a:ext>
            </a:extLst>
          </p:cNvPr>
          <p:cNvSpPr txBox="1"/>
          <p:nvPr/>
        </p:nvSpPr>
        <p:spPr>
          <a:xfrm>
            <a:off x="9925705" y="1003180"/>
            <a:ext cx="1854995" cy="369332"/>
          </a:xfrm>
          <a:prstGeom prst="rect">
            <a:avLst/>
          </a:prstGeom>
          <a:noFill/>
          <a:ln>
            <a:solidFill>
              <a:schemeClr val="accent1"/>
            </a:solidFill>
          </a:ln>
        </p:spPr>
        <p:txBody>
          <a:bodyPr wrap="none" rtlCol="0">
            <a:spAutoFit/>
          </a:bodyPr>
          <a:lstStyle/>
          <a:p>
            <a:r>
              <a:rPr lang="en-US" dirty="0"/>
              <a:t>HIZLI YENİLENME </a:t>
            </a:r>
          </a:p>
        </p:txBody>
      </p:sp>
      <p:sp>
        <p:nvSpPr>
          <p:cNvPr id="11" name="TextBox 10">
            <a:extLst>
              <a:ext uri="{FF2B5EF4-FFF2-40B4-BE49-F238E27FC236}">
                <a16:creationId xmlns:a16="http://schemas.microsoft.com/office/drawing/2014/main" id="{63FD2F55-7EA0-8C40-B988-024BA74E2348}"/>
              </a:ext>
            </a:extLst>
          </p:cNvPr>
          <p:cNvSpPr txBox="1"/>
          <p:nvPr/>
        </p:nvSpPr>
        <p:spPr>
          <a:xfrm>
            <a:off x="1253448" y="2383605"/>
            <a:ext cx="1952329" cy="369332"/>
          </a:xfrm>
          <a:prstGeom prst="rect">
            <a:avLst/>
          </a:prstGeom>
          <a:noFill/>
          <a:ln>
            <a:solidFill>
              <a:schemeClr val="accent1"/>
            </a:solidFill>
          </a:ln>
        </p:spPr>
        <p:txBody>
          <a:bodyPr wrap="none" rtlCol="0">
            <a:spAutoFit/>
          </a:bodyPr>
          <a:lstStyle/>
          <a:p>
            <a:r>
              <a:rPr lang="en-US" dirty="0"/>
              <a:t>SİNİR PLEKSUSLARI</a:t>
            </a:r>
          </a:p>
        </p:txBody>
      </p:sp>
      <p:sp>
        <p:nvSpPr>
          <p:cNvPr id="12" name="TextBox 11">
            <a:extLst>
              <a:ext uri="{FF2B5EF4-FFF2-40B4-BE49-F238E27FC236}">
                <a16:creationId xmlns:a16="http://schemas.microsoft.com/office/drawing/2014/main" id="{5EB3709D-E170-244E-9708-902E251A0CF0}"/>
              </a:ext>
            </a:extLst>
          </p:cNvPr>
          <p:cNvSpPr txBox="1"/>
          <p:nvPr/>
        </p:nvSpPr>
        <p:spPr>
          <a:xfrm>
            <a:off x="3530140" y="2343043"/>
            <a:ext cx="1829347" cy="369332"/>
          </a:xfrm>
          <a:prstGeom prst="rect">
            <a:avLst/>
          </a:prstGeom>
          <a:noFill/>
          <a:ln>
            <a:solidFill>
              <a:schemeClr val="accent1"/>
            </a:solidFill>
          </a:ln>
        </p:spPr>
        <p:txBody>
          <a:bodyPr wrap="none" rtlCol="0">
            <a:spAutoFit/>
          </a:bodyPr>
          <a:lstStyle/>
          <a:p>
            <a:r>
              <a:rPr lang="en-US" dirty="0"/>
              <a:t>MAST HÜCRELERİ</a:t>
            </a:r>
          </a:p>
        </p:txBody>
      </p:sp>
      <p:sp>
        <p:nvSpPr>
          <p:cNvPr id="13" name="TextBox 12">
            <a:extLst>
              <a:ext uri="{FF2B5EF4-FFF2-40B4-BE49-F238E27FC236}">
                <a16:creationId xmlns:a16="http://schemas.microsoft.com/office/drawing/2014/main" id="{4AD3652D-C793-4C4F-A69B-BFAA45CBB9FF}"/>
              </a:ext>
            </a:extLst>
          </p:cNvPr>
          <p:cNvSpPr txBox="1"/>
          <p:nvPr/>
        </p:nvSpPr>
        <p:spPr>
          <a:xfrm>
            <a:off x="5537772" y="2393610"/>
            <a:ext cx="1710084" cy="369332"/>
          </a:xfrm>
          <a:prstGeom prst="rect">
            <a:avLst/>
          </a:prstGeom>
          <a:noFill/>
          <a:ln>
            <a:solidFill>
              <a:schemeClr val="accent1"/>
            </a:solidFill>
          </a:ln>
        </p:spPr>
        <p:txBody>
          <a:bodyPr wrap="none" rtlCol="0">
            <a:spAutoFit/>
          </a:bodyPr>
          <a:lstStyle/>
          <a:p>
            <a:r>
              <a:rPr lang="en-US" dirty="0"/>
              <a:t>TROMBOSİTLER </a:t>
            </a:r>
          </a:p>
        </p:txBody>
      </p:sp>
      <p:sp>
        <p:nvSpPr>
          <p:cNvPr id="14" name="TextBox 13">
            <a:extLst>
              <a:ext uri="{FF2B5EF4-FFF2-40B4-BE49-F238E27FC236}">
                <a16:creationId xmlns:a16="http://schemas.microsoft.com/office/drawing/2014/main" id="{3FF780E4-3C56-0D46-8704-D3ACD799CD12}"/>
              </a:ext>
            </a:extLst>
          </p:cNvPr>
          <p:cNvSpPr txBox="1"/>
          <p:nvPr/>
        </p:nvSpPr>
        <p:spPr>
          <a:xfrm>
            <a:off x="7487709" y="2382529"/>
            <a:ext cx="1569212" cy="369332"/>
          </a:xfrm>
          <a:prstGeom prst="rect">
            <a:avLst/>
          </a:prstGeom>
          <a:noFill/>
          <a:ln>
            <a:solidFill>
              <a:schemeClr val="accent1"/>
            </a:solidFill>
          </a:ln>
        </p:spPr>
        <p:txBody>
          <a:bodyPr wrap="none" rtlCol="0">
            <a:spAutoFit/>
          </a:bodyPr>
          <a:lstStyle/>
          <a:p>
            <a:r>
              <a:rPr lang="en-US" dirty="0"/>
              <a:t>NÖTROFİLLER  </a:t>
            </a:r>
          </a:p>
        </p:txBody>
      </p:sp>
      <p:sp>
        <p:nvSpPr>
          <p:cNvPr id="15" name="Down Arrow 14">
            <a:extLst>
              <a:ext uri="{FF2B5EF4-FFF2-40B4-BE49-F238E27FC236}">
                <a16:creationId xmlns:a16="http://schemas.microsoft.com/office/drawing/2014/main" id="{35CC1E46-6336-8442-BCE7-6D0ABFC66EAC}"/>
              </a:ext>
            </a:extLst>
          </p:cNvPr>
          <p:cNvSpPr/>
          <p:nvPr/>
        </p:nvSpPr>
        <p:spPr>
          <a:xfrm rot="16200000">
            <a:off x="7551506" y="331557"/>
            <a:ext cx="287675" cy="415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a:extLst>
              <a:ext uri="{FF2B5EF4-FFF2-40B4-BE49-F238E27FC236}">
                <a16:creationId xmlns:a16="http://schemas.microsoft.com/office/drawing/2014/main" id="{10E7E312-F65A-3E45-AD39-34E819B6470B}"/>
              </a:ext>
            </a:extLst>
          </p:cNvPr>
          <p:cNvSpPr/>
          <p:nvPr/>
        </p:nvSpPr>
        <p:spPr>
          <a:xfrm>
            <a:off x="10615568" y="791111"/>
            <a:ext cx="287675" cy="2106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775F0D5-19FD-944C-AF4B-D60F3127D5FA}"/>
              </a:ext>
            </a:extLst>
          </p:cNvPr>
          <p:cNvSpPr txBox="1"/>
          <p:nvPr/>
        </p:nvSpPr>
        <p:spPr>
          <a:xfrm>
            <a:off x="9475136" y="2342237"/>
            <a:ext cx="1512145" cy="369332"/>
          </a:xfrm>
          <a:prstGeom prst="rect">
            <a:avLst/>
          </a:prstGeom>
          <a:noFill/>
          <a:ln>
            <a:solidFill>
              <a:schemeClr val="accent1"/>
            </a:solidFill>
          </a:ln>
        </p:spPr>
        <p:txBody>
          <a:bodyPr wrap="none" rtlCol="0">
            <a:spAutoFit/>
          </a:bodyPr>
          <a:lstStyle/>
          <a:p>
            <a:r>
              <a:rPr lang="en-US" dirty="0"/>
              <a:t>ENDOTELİUM</a:t>
            </a:r>
          </a:p>
        </p:txBody>
      </p:sp>
      <p:sp>
        <p:nvSpPr>
          <p:cNvPr id="18" name="Down Arrow 17">
            <a:extLst>
              <a:ext uri="{FF2B5EF4-FFF2-40B4-BE49-F238E27FC236}">
                <a16:creationId xmlns:a16="http://schemas.microsoft.com/office/drawing/2014/main" id="{BED03D23-BD63-A845-8E38-A384EEE315E6}"/>
              </a:ext>
            </a:extLst>
          </p:cNvPr>
          <p:cNvSpPr/>
          <p:nvPr/>
        </p:nvSpPr>
        <p:spPr>
          <a:xfrm rot="3023030">
            <a:off x="3212701" y="1827623"/>
            <a:ext cx="143838" cy="4212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a:extLst>
              <a:ext uri="{FF2B5EF4-FFF2-40B4-BE49-F238E27FC236}">
                <a16:creationId xmlns:a16="http://schemas.microsoft.com/office/drawing/2014/main" id="{9BC58860-C4E9-0543-AD76-858266785509}"/>
              </a:ext>
            </a:extLst>
          </p:cNvPr>
          <p:cNvSpPr/>
          <p:nvPr/>
        </p:nvSpPr>
        <p:spPr>
          <a:xfrm>
            <a:off x="4455394" y="1858195"/>
            <a:ext cx="143838" cy="4212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a:extLst>
              <a:ext uri="{FF2B5EF4-FFF2-40B4-BE49-F238E27FC236}">
                <a16:creationId xmlns:a16="http://schemas.microsoft.com/office/drawing/2014/main" id="{2CE12A14-D20B-174C-816F-47A05E4098BA}"/>
              </a:ext>
            </a:extLst>
          </p:cNvPr>
          <p:cNvSpPr/>
          <p:nvPr/>
        </p:nvSpPr>
        <p:spPr>
          <a:xfrm>
            <a:off x="6372512" y="1863776"/>
            <a:ext cx="143838" cy="4212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a:extLst>
              <a:ext uri="{FF2B5EF4-FFF2-40B4-BE49-F238E27FC236}">
                <a16:creationId xmlns:a16="http://schemas.microsoft.com/office/drawing/2014/main" id="{2DE55564-0B78-BD45-B787-8B4ECA601BBB}"/>
              </a:ext>
            </a:extLst>
          </p:cNvPr>
          <p:cNvSpPr/>
          <p:nvPr/>
        </p:nvSpPr>
        <p:spPr>
          <a:xfrm rot="17465829">
            <a:off x="8702354" y="1145886"/>
            <a:ext cx="186318" cy="155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a:extLst>
              <a:ext uri="{FF2B5EF4-FFF2-40B4-BE49-F238E27FC236}">
                <a16:creationId xmlns:a16="http://schemas.microsoft.com/office/drawing/2014/main" id="{46ED4B6E-A23B-5142-87A0-5198721CE512}"/>
              </a:ext>
            </a:extLst>
          </p:cNvPr>
          <p:cNvSpPr/>
          <p:nvPr/>
        </p:nvSpPr>
        <p:spPr>
          <a:xfrm rot="18487780">
            <a:off x="7707367" y="1866520"/>
            <a:ext cx="143838" cy="4212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a:extLst>
              <a:ext uri="{FF2B5EF4-FFF2-40B4-BE49-F238E27FC236}">
                <a16:creationId xmlns:a16="http://schemas.microsoft.com/office/drawing/2014/main" id="{6B69BB20-D5EF-9E46-9A31-2607119FB6EF}"/>
              </a:ext>
            </a:extLst>
          </p:cNvPr>
          <p:cNvSpPr/>
          <p:nvPr/>
        </p:nvSpPr>
        <p:spPr>
          <a:xfrm rot="18388796">
            <a:off x="3747577" y="2535443"/>
            <a:ext cx="66855" cy="15030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72414A7-3DD9-A24A-ABE7-F3C9BD716548}"/>
              </a:ext>
            </a:extLst>
          </p:cNvPr>
          <p:cNvSpPr txBox="1"/>
          <p:nvPr/>
        </p:nvSpPr>
        <p:spPr>
          <a:xfrm>
            <a:off x="5059277" y="3632488"/>
            <a:ext cx="2218877" cy="369332"/>
          </a:xfrm>
          <a:prstGeom prst="rect">
            <a:avLst/>
          </a:prstGeom>
          <a:noFill/>
          <a:ln>
            <a:solidFill>
              <a:schemeClr val="accent1"/>
            </a:solidFill>
          </a:ln>
        </p:spPr>
        <p:txBody>
          <a:bodyPr wrap="none" rtlCol="0">
            <a:spAutoFit/>
          </a:bodyPr>
          <a:lstStyle/>
          <a:p>
            <a:r>
              <a:rPr lang="en-US" dirty="0"/>
              <a:t>YANGI MEDİATÖRLERİ</a:t>
            </a:r>
          </a:p>
        </p:txBody>
      </p:sp>
      <p:sp>
        <p:nvSpPr>
          <p:cNvPr id="25" name="Down Arrow 24">
            <a:extLst>
              <a:ext uri="{FF2B5EF4-FFF2-40B4-BE49-F238E27FC236}">
                <a16:creationId xmlns:a16="http://schemas.microsoft.com/office/drawing/2014/main" id="{53FA5DB0-BDF7-8845-A94D-534262500045}"/>
              </a:ext>
            </a:extLst>
          </p:cNvPr>
          <p:cNvSpPr/>
          <p:nvPr/>
        </p:nvSpPr>
        <p:spPr>
          <a:xfrm rot="3504996">
            <a:off x="7599934" y="2651038"/>
            <a:ext cx="67413" cy="10000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a:extLst>
              <a:ext uri="{FF2B5EF4-FFF2-40B4-BE49-F238E27FC236}">
                <a16:creationId xmlns:a16="http://schemas.microsoft.com/office/drawing/2014/main" id="{246A535F-1E65-B542-95EB-9EA657D05F55}"/>
              </a:ext>
            </a:extLst>
          </p:cNvPr>
          <p:cNvSpPr/>
          <p:nvPr/>
        </p:nvSpPr>
        <p:spPr>
          <a:xfrm rot="19030178">
            <a:off x="4769010" y="2682877"/>
            <a:ext cx="67413" cy="10000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a:extLst>
              <a:ext uri="{FF2B5EF4-FFF2-40B4-BE49-F238E27FC236}">
                <a16:creationId xmlns:a16="http://schemas.microsoft.com/office/drawing/2014/main" id="{227EF4C4-2247-B64B-AC59-DD2634FDBFA2}"/>
              </a:ext>
            </a:extLst>
          </p:cNvPr>
          <p:cNvSpPr/>
          <p:nvPr/>
        </p:nvSpPr>
        <p:spPr>
          <a:xfrm rot="3978033">
            <a:off x="8587775" y="2248419"/>
            <a:ext cx="99400" cy="19518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a:extLst>
              <a:ext uri="{FF2B5EF4-FFF2-40B4-BE49-F238E27FC236}">
                <a16:creationId xmlns:a16="http://schemas.microsoft.com/office/drawing/2014/main" id="{C96ED3CC-1EEE-F34B-94BC-8973B43960B8}"/>
              </a:ext>
            </a:extLst>
          </p:cNvPr>
          <p:cNvSpPr/>
          <p:nvPr/>
        </p:nvSpPr>
        <p:spPr>
          <a:xfrm flipH="1">
            <a:off x="6195344" y="2827271"/>
            <a:ext cx="87454" cy="6805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C606B95-F890-8040-919E-B99D815B031C}"/>
              </a:ext>
            </a:extLst>
          </p:cNvPr>
          <p:cNvSpPr txBox="1"/>
          <p:nvPr/>
        </p:nvSpPr>
        <p:spPr>
          <a:xfrm>
            <a:off x="3399795" y="4157821"/>
            <a:ext cx="5657126" cy="369332"/>
          </a:xfrm>
          <a:prstGeom prst="rect">
            <a:avLst/>
          </a:prstGeom>
          <a:noFill/>
          <a:ln>
            <a:solidFill>
              <a:schemeClr val="accent1"/>
            </a:solidFill>
          </a:ln>
        </p:spPr>
        <p:txBody>
          <a:bodyPr wrap="none" rtlCol="0">
            <a:spAutoFit/>
          </a:bodyPr>
          <a:lstStyle/>
          <a:p>
            <a:r>
              <a:rPr lang="en-US" dirty="0" err="1"/>
              <a:t>Histamin</a:t>
            </a:r>
            <a:r>
              <a:rPr lang="en-US" dirty="0"/>
              <a:t>, </a:t>
            </a:r>
            <a:r>
              <a:rPr lang="en-US" dirty="0" err="1"/>
              <a:t>Lökatinler</a:t>
            </a:r>
            <a:r>
              <a:rPr lang="en-US" dirty="0"/>
              <a:t>, PAF, </a:t>
            </a:r>
            <a:r>
              <a:rPr lang="en-US" dirty="0" err="1"/>
              <a:t>Sitokinler</a:t>
            </a:r>
            <a:r>
              <a:rPr lang="en-US" dirty="0"/>
              <a:t>, </a:t>
            </a:r>
            <a:r>
              <a:rPr lang="en-US" dirty="0" err="1"/>
              <a:t>Oksidantlar</a:t>
            </a:r>
            <a:r>
              <a:rPr lang="en-US" dirty="0"/>
              <a:t>, </a:t>
            </a:r>
            <a:r>
              <a:rPr lang="en-US" dirty="0" err="1"/>
              <a:t>Proteazlar</a:t>
            </a:r>
            <a:endParaRPr lang="en-US" dirty="0"/>
          </a:p>
        </p:txBody>
      </p:sp>
      <p:sp>
        <p:nvSpPr>
          <p:cNvPr id="2" name="TextBox 1">
            <a:extLst>
              <a:ext uri="{FF2B5EF4-FFF2-40B4-BE49-F238E27FC236}">
                <a16:creationId xmlns:a16="http://schemas.microsoft.com/office/drawing/2014/main" id="{EDE02505-40FB-264F-AE42-78850E59FA37}"/>
              </a:ext>
            </a:extLst>
          </p:cNvPr>
          <p:cNvSpPr txBox="1"/>
          <p:nvPr/>
        </p:nvSpPr>
        <p:spPr>
          <a:xfrm>
            <a:off x="544383" y="4588041"/>
            <a:ext cx="2740237" cy="646331"/>
          </a:xfrm>
          <a:prstGeom prst="rect">
            <a:avLst/>
          </a:prstGeom>
          <a:noFill/>
          <a:ln>
            <a:solidFill>
              <a:schemeClr val="accent1"/>
            </a:solidFill>
          </a:ln>
        </p:spPr>
        <p:txBody>
          <a:bodyPr wrap="none" rtlCol="0">
            <a:spAutoFit/>
          </a:bodyPr>
          <a:lstStyle/>
          <a:p>
            <a:pPr algn="ctr"/>
            <a:r>
              <a:rPr lang="en-US" dirty="0"/>
              <a:t>Gastrik </a:t>
            </a:r>
            <a:r>
              <a:rPr lang="en-US" dirty="0" err="1"/>
              <a:t>asit</a:t>
            </a:r>
            <a:r>
              <a:rPr lang="en-US" dirty="0"/>
              <a:t> </a:t>
            </a:r>
            <a:r>
              <a:rPr lang="en-US" dirty="0" err="1"/>
              <a:t>sekresyonunda</a:t>
            </a:r>
            <a:r>
              <a:rPr lang="en-US" dirty="0"/>
              <a:t> </a:t>
            </a:r>
          </a:p>
          <a:p>
            <a:pPr algn="ctr"/>
            <a:r>
              <a:rPr lang="en-US" dirty="0" err="1"/>
              <a:t>artma</a:t>
            </a:r>
            <a:r>
              <a:rPr lang="en-US" dirty="0"/>
              <a:t> </a:t>
            </a:r>
          </a:p>
        </p:txBody>
      </p:sp>
      <p:sp>
        <p:nvSpPr>
          <p:cNvPr id="3" name="TextBox 2">
            <a:extLst>
              <a:ext uri="{FF2B5EF4-FFF2-40B4-BE49-F238E27FC236}">
                <a16:creationId xmlns:a16="http://schemas.microsoft.com/office/drawing/2014/main" id="{88B2A4A6-682D-954D-80BF-8E3839B11339}"/>
              </a:ext>
            </a:extLst>
          </p:cNvPr>
          <p:cNvSpPr txBox="1"/>
          <p:nvPr/>
        </p:nvSpPr>
        <p:spPr>
          <a:xfrm>
            <a:off x="3368049" y="4712426"/>
            <a:ext cx="2494850" cy="369332"/>
          </a:xfrm>
          <a:prstGeom prst="rect">
            <a:avLst/>
          </a:prstGeom>
          <a:noFill/>
          <a:ln>
            <a:solidFill>
              <a:schemeClr val="accent1"/>
            </a:solidFill>
          </a:ln>
        </p:spPr>
        <p:txBody>
          <a:bodyPr wrap="none" rtlCol="0">
            <a:spAutoFit/>
          </a:bodyPr>
          <a:lstStyle/>
          <a:p>
            <a:pPr algn="ctr"/>
            <a:r>
              <a:rPr lang="en-US" dirty="0" err="1"/>
              <a:t>Hücre</a:t>
            </a:r>
            <a:r>
              <a:rPr lang="en-US" dirty="0"/>
              <a:t> membrane </a:t>
            </a:r>
            <a:r>
              <a:rPr lang="en-US" dirty="0" err="1"/>
              <a:t>hasarı</a:t>
            </a:r>
            <a:r>
              <a:rPr lang="en-US" dirty="0"/>
              <a:t> </a:t>
            </a:r>
          </a:p>
        </p:txBody>
      </p:sp>
      <p:sp>
        <p:nvSpPr>
          <p:cNvPr id="5" name="TextBox 4">
            <a:extLst>
              <a:ext uri="{FF2B5EF4-FFF2-40B4-BE49-F238E27FC236}">
                <a16:creationId xmlns:a16="http://schemas.microsoft.com/office/drawing/2014/main" id="{F431F110-3768-3E41-A2E5-B4028518D32D}"/>
              </a:ext>
            </a:extLst>
          </p:cNvPr>
          <p:cNvSpPr txBox="1"/>
          <p:nvPr/>
        </p:nvSpPr>
        <p:spPr>
          <a:xfrm>
            <a:off x="5993093" y="4726540"/>
            <a:ext cx="1812804" cy="369332"/>
          </a:xfrm>
          <a:prstGeom prst="rect">
            <a:avLst/>
          </a:prstGeom>
          <a:noFill/>
          <a:ln>
            <a:solidFill>
              <a:schemeClr val="accent1"/>
            </a:solidFill>
          </a:ln>
        </p:spPr>
        <p:txBody>
          <a:bodyPr wrap="none" rtlCol="0">
            <a:spAutoFit/>
          </a:bodyPr>
          <a:lstStyle/>
          <a:p>
            <a:r>
              <a:rPr lang="en-US" dirty="0" err="1"/>
              <a:t>Vazokontriksiyon</a:t>
            </a:r>
            <a:endParaRPr lang="en-US" dirty="0"/>
          </a:p>
        </p:txBody>
      </p:sp>
      <p:sp>
        <p:nvSpPr>
          <p:cNvPr id="6" name="TextBox 5">
            <a:extLst>
              <a:ext uri="{FF2B5EF4-FFF2-40B4-BE49-F238E27FC236}">
                <a16:creationId xmlns:a16="http://schemas.microsoft.com/office/drawing/2014/main" id="{067E9C5C-A8CC-ED42-B60D-61DF99CE9A68}"/>
              </a:ext>
            </a:extLst>
          </p:cNvPr>
          <p:cNvSpPr txBox="1"/>
          <p:nvPr/>
        </p:nvSpPr>
        <p:spPr>
          <a:xfrm>
            <a:off x="7936091" y="4718922"/>
            <a:ext cx="1775743" cy="369332"/>
          </a:xfrm>
          <a:prstGeom prst="rect">
            <a:avLst/>
          </a:prstGeom>
          <a:noFill/>
          <a:ln>
            <a:solidFill>
              <a:schemeClr val="accent1"/>
            </a:solidFill>
          </a:ln>
        </p:spPr>
        <p:txBody>
          <a:bodyPr wrap="none" rtlCol="0">
            <a:spAutoFit/>
          </a:bodyPr>
          <a:lstStyle/>
          <a:p>
            <a:r>
              <a:rPr lang="en-US" dirty="0" err="1"/>
              <a:t>Permabilite</a:t>
            </a:r>
            <a:r>
              <a:rPr lang="en-US" dirty="0"/>
              <a:t> </a:t>
            </a:r>
            <a:r>
              <a:rPr lang="en-US" dirty="0" err="1"/>
              <a:t>artışı</a:t>
            </a:r>
            <a:endParaRPr lang="en-US" dirty="0"/>
          </a:p>
        </p:txBody>
      </p:sp>
      <p:sp>
        <p:nvSpPr>
          <p:cNvPr id="30" name="TextBox 29">
            <a:extLst>
              <a:ext uri="{FF2B5EF4-FFF2-40B4-BE49-F238E27FC236}">
                <a16:creationId xmlns:a16="http://schemas.microsoft.com/office/drawing/2014/main" id="{E394A136-52AB-3E4C-B59F-51185FA7421C}"/>
              </a:ext>
            </a:extLst>
          </p:cNvPr>
          <p:cNvSpPr txBox="1"/>
          <p:nvPr/>
        </p:nvSpPr>
        <p:spPr>
          <a:xfrm>
            <a:off x="9866962" y="4712426"/>
            <a:ext cx="1325363" cy="369332"/>
          </a:xfrm>
          <a:prstGeom prst="rect">
            <a:avLst/>
          </a:prstGeom>
          <a:noFill/>
          <a:ln>
            <a:solidFill>
              <a:schemeClr val="accent1"/>
            </a:solidFill>
          </a:ln>
        </p:spPr>
        <p:txBody>
          <a:bodyPr wrap="none" rtlCol="0">
            <a:spAutoFit/>
          </a:bodyPr>
          <a:lstStyle/>
          <a:p>
            <a:r>
              <a:rPr lang="en-US" dirty="0" err="1"/>
              <a:t>Kapillar</a:t>
            </a:r>
            <a:r>
              <a:rPr lang="en-US" dirty="0"/>
              <a:t> </a:t>
            </a:r>
            <a:r>
              <a:rPr lang="en-US" dirty="0" err="1"/>
              <a:t>plak</a:t>
            </a:r>
            <a:endParaRPr lang="en-US" dirty="0"/>
          </a:p>
        </p:txBody>
      </p:sp>
      <p:sp>
        <p:nvSpPr>
          <p:cNvPr id="31" name="TextBox 30">
            <a:extLst>
              <a:ext uri="{FF2B5EF4-FFF2-40B4-BE49-F238E27FC236}">
                <a16:creationId xmlns:a16="http://schemas.microsoft.com/office/drawing/2014/main" id="{90DAE70E-52AB-3E4E-99C9-F93E1976AAB4}"/>
              </a:ext>
            </a:extLst>
          </p:cNvPr>
          <p:cNvSpPr txBox="1"/>
          <p:nvPr/>
        </p:nvSpPr>
        <p:spPr>
          <a:xfrm>
            <a:off x="5056805" y="5587069"/>
            <a:ext cx="2595519" cy="369332"/>
          </a:xfrm>
          <a:prstGeom prst="rect">
            <a:avLst/>
          </a:prstGeom>
          <a:noFill/>
          <a:ln>
            <a:solidFill>
              <a:srgbClr val="FF0000"/>
            </a:solidFill>
          </a:ln>
        </p:spPr>
        <p:txBody>
          <a:bodyPr wrap="none" rtlCol="0">
            <a:spAutoFit/>
          </a:bodyPr>
          <a:lstStyle/>
          <a:p>
            <a:r>
              <a:rPr lang="en-US" b="1" dirty="0">
                <a:solidFill>
                  <a:srgbClr val="FF0000"/>
                </a:solidFill>
              </a:rPr>
              <a:t>ÖDEM, HEMORAJİ, İŞEMİ</a:t>
            </a:r>
          </a:p>
        </p:txBody>
      </p:sp>
      <p:sp>
        <p:nvSpPr>
          <p:cNvPr id="32" name="TextBox 31">
            <a:extLst>
              <a:ext uri="{FF2B5EF4-FFF2-40B4-BE49-F238E27FC236}">
                <a16:creationId xmlns:a16="http://schemas.microsoft.com/office/drawing/2014/main" id="{2012D321-380A-6B40-A07B-9FCDD7F7EF93}"/>
              </a:ext>
            </a:extLst>
          </p:cNvPr>
          <p:cNvSpPr txBox="1"/>
          <p:nvPr/>
        </p:nvSpPr>
        <p:spPr>
          <a:xfrm>
            <a:off x="5636006" y="6329268"/>
            <a:ext cx="1829796" cy="369332"/>
          </a:xfrm>
          <a:prstGeom prst="rect">
            <a:avLst/>
          </a:prstGeom>
          <a:noFill/>
          <a:ln>
            <a:solidFill>
              <a:srgbClr val="FF0000"/>
            </a:solidFill>
          </a:ln>
        </p:spPr>
        <p:txBody>
          <a:bodyPr wrap="none" rtlCol="0">
            <a:spAutoFit/>
          </a:bodyPr>
          <a:lstStyle/>
          <a:p>
            <a:r>
              <a:rPr lang="en-US" b="1" dirty="0">
                <a:solidFill>
                  <a:srgbClr val="FF0000"/>
                </a:solidFill>
              </a:rPr>
              <a:t>HÜCRE NEKROZU</a:t>
            </a:r>
          </a:p>
        </p:txBody>
      </p:sp>
      <p:sp>
        <p:nvSpPr>
          <p:cNvPr id="34" name="Down Arrow 33">
            <a:extLst>
              <a:ext uri="{FF2B5EF4-FFF2-40B4-BE49-F238E27FC236}">
                <a16:creationId xmlns:a16="http://schemas.microsoft.com/office/drawing/2014/main" id="{9DF1D87B-A781-5A4B-9A83-4EAB470BC0B8}"/>
              </a:ext>
            </a:extLst>
          </p:cNvPr>
          <p:cNvSpPr/>
          <p:nvPr/>
        </p:nvSpPr>
        <p:spPr>
          <a:xfrm>
            <a:off x="3861153" y="5206142"/>
            <a:ext cx="4954707" cy="3090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a:extLst>
              <a:ext uri="{FF2B5EF4-FFF2-40B4-BE49-F238E27FC236}">
                <a16:creationId xmlns:a16="http://schemas.microsoft.com/office/drawing/2014/main" id="{5C3BCE1D-6CB1-F24C-A924-6E79D4DE38C2}"/>
              </a:ext>
            </a:extLst>
          </p:cNvPr>
          <p:cNvSpPr/>
          <p:nvPr/>
        </p:nvSpPr>
        <p:spPr>
          <a:xfrm>
            <a:off x="5507015" y="6054159"/>
            <a:ext cx="1980694" cy="17735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ircular Arrow 36">
            <a:extLst>
              <a:ext uri="{FF2B5EF4-FFF2-40B4-BE49-F238E27FC236}">
                <a16:creationId xmlns:a16="http://schemas.microsoft.com/office/drawing/2014/main" id="{C2AA7540-84E4-FE44-8708-D88232ED090F}"/>
              </a:ext>
            </a:extLst>
          </p:cNvPr>
          <p:cNvSpPr/>
          <p:nvPr/>
        </p:nvSpPr>
        <p:spPr>
          <a:xfrm rot="17714053">
            <a:off x="-245868" y="1691686"/>
            <a:ext cx="4535380" cy="3096284"/>
          </a:xfrm>
          <a:prstGeom prst="circularArrow">
            <a:avLst>
              <a:gd name="adj1" fmla="val 12500"/>
              <a:gd name="adj2" fmla="val 1700975"/>
              <a:gd name="adj3" fmla="val 20457681"/>
              <a:gd name="adj4" fmla="val 11873521"/>
              <a:gd name="adj5" fmla="val 241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6629501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CE291C-22E0-BB4F-8BA7-E91FB96C21D8}"/>
              </a:ext>
            </a:extLst>
          </p:cNvPr>
          <p:cNvSpPr>
            <a:spLocks noGrp="1"/>
          </p:cNvSpPr>
          <p:nvPr>
            <p:ph idx="1"/>
          </p:nvPr>
        </p:nvSpPr>
        <p:spPr>
          <a:xfrm>
            <a:off x="838200" y="1119883"/>
            <a:ext cx="10515600" cy="5057080"/>
          </a:xfrm>
          <a:ln>
            <a:solidFill>
              <a:srgbClr val="FF0000"/>
            </a:solidFill>
          </a:ln>
        </p:spPr>
        <p:txBody>
          <a:bodyPr>
            <a:normAutofit/>
          </a:bodyPr>
          <a:lstStyle/>
          <a:p>
            <a:pPr algn="just">
              <a:lnSpc>
                <a:spcPct val="150000"/>
              </a:lnSpc>
            </a:pPr>
            <a:r>
              <a:rPr lang="tr-TR" sz="2200" dirty="0"/>
              <a:t>Yüksek </a:t>
            </a:r>
            <a:r>
              <a:rPr lang="tr-TR" sz="2200" dirty="0" err="1"/>
              <a:t>hepatik</a:t>
            </a:r>
            <a:r>
              <a:rPr lang="tr-TR" sz="2200" dirty="0"/>
              <a:t> enzim değerleri, gastrointestinal hastalığı olan hastalarda dikkatle yorumlanmalıdır, çünkü portal sirkülasyon yoluyla bakteri veya </a:t>
            </a:r>
            <a:r>
              <a:rPr lang="tr-TR" sz="2200" dirty="0" err="1"/>
              <a:t>endotoksin</a:t>
            </a:r>
            <a:r>
              <a:rPr lang="tr-TR" sz="2200" dirty="0"/>
              <a:t> drenajı, </a:t>
            </a:r>
            <a:r>
              <a:rPr lang="tr-TR" sz="2200" dirty="0" err="1"/>
              <a:t>hepatoselüler</a:t>
            </a:r>
            <a:r>
              <a:rPr lang="tr-TR" sz="2200" dirty="0"/>
              <a:t> sızıntı enzimlerinin yükselmesiyle reaktif bir </a:t>
            </a:r>
            <a:r>
              <a:rPr lang="tr-TR" sz="2200" dirty="0" err="1"/>
              <a:t>hepatopatiyi</a:t>
            </a:r>
            <a:r>
              <a:rPr lang="tr-TR" sz="2200" dirty="0"/>
              <a:t> hızlandırabilir.</a:t>
            </a:r>
          </a:p>
          <a:p>
            <a:pPr marL="0" indent="0" algn="just">
              <a:lnSpc>
                <a:spcPct val="150000"/>
              </a:lnSpc>
              <a:buNone/>
            </a:pPr>
            <a:endParaRPr lang="tr-TR" sz="2200" dirty="0"/>
          </a:p>
          <a:p>
            <a:pPr algn="just">
              <a:lnSpc>
                <a:spcPct val="150000"/>
              </a:lnSpc>
            </a:pPr>
            <a:r>
              <a:rPr lang="tr-TR" sz="2200" dirty="0"/>
              <a:t>Serum tiroksin konsantrasyonları tipik olarak referans </a:t>
            </a:r>
            <a:r>
              <a:rPr lang="tr-TR" sz="2200" dirty="0" err="1"/>
              <a:t>laboratuarlarında</a:t>
            </a:r>
            <a:r>
              <a:rPr lang="tr-TR" sz="2200" dirty="0"/>
              <a:t> gerçekleştirilen serum biyokimyası panellerine dahil edilir ve </a:t>
            </a:r>
            <a:r>
              <a:rPr lang="tr-TR" sz="2200" b="1" dirty="0">
                <a:solidFill>
                  <a:srgbClr val="FF0000"/>
                </a:solidFill>
              </a:rPr>
              <a:t>serum T4'ün </a:t>
            </a:r>
            <a:r>
              <a:rPr lang="tr-TR" sz="2200" dirty="0"/>
              <a:t>rutin ölçümü, </a:t>
            </a:r>
            <a:r>
              <a:rPr lang="tr-TR" sz="2200" dirty="0" err="1"/>
              <a:t>polifaji</a:t>
            </a:r>
            <a:r>
              <a:rPr lang="tr-TR" sz="2200" dirty="0"/>
              <a:t> ve kilo kaybı gibi eşzamanlı belirtilerden bağımsız olarak 8 yıldan daha eski herhangi bir ishal kedide garanti edilir</a:t>
            </a:r>
          </a:p>
          <a:p>
            <a:pPr algn="just">
              <a:lnSpc>
                <a:spcPct val="150000"/>
              </a:lnSpc>
            </a:pPr>
            <a:endParaRPr lang="tr-TR" sz="2200" dirty="0"/>
          </a:p>
        </p:txBody>
      </p:sp>
    </p:spTree>
    <p:extLst>
      <p:ext uri="{BB962C8B-B14F-4D97-AF65-F5344CB8AC3E}">
        <p14:creationId xmlns:p14="http://schemas.microsoft.com/office/powerpoint/2010/main" val="351088436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242F8-0404-A14A-872E-9B29CDC3019C}"/>
              </a:ext>
            </a:extLst>
          </p:cNvPr>
          <p:cNvSpPr>
            <a:spLocks noGrp="1"/>
          </p:cNvSpPr>
          <p:nvPr>
            <p:ph type="title"/>
          </p:nvPr>
        </p:nvSpPr>
        <p:spPr>
          <a:xfrm>
            <a:off x="838200" y="591158"/>
            <a:ext cx="10515600" cy="723936"/>
          </a:xfrm>
          <a:ln>
            <a:solidFill>
              <a:srgbClr val="FF0000"/>
            </a:solidFill>
            <a:prstDash val="dash"/>
          </a:ln>
        </p:spPr>
        <p:txBody>
          <a:bodyPr>
            <a:normAutofit/>
          </a:bodyPr>
          <a:lstStyle/>
          <a:p>
            <a:r>
              <a:rPr lang="tr-TR" sz="2200" b="1" dirty="0">
                <a:solidFill>
                  <a:srgbClr val="FF0000"/>
                </a:solidFill>
              </a:rPr>
              <a:t>FELİNE LÖSEMİ VİRÜSÜ VE FELİNE İMMÜN YETMEZLİK VİRÜSÜ SEROLOJİK TARAMA.</a:t>
            </a:r>
          </a:p>
        </p:txBody>
      </p:sp>
      <p:sp>
        <p:nvSpPr>
          <p:cNvPr id="3" name="Content Placeholder 2">
            <a:extLst>
              <a:ext uri="{FF2B5EF4-FFF2-40B4-BE49-F238E27FC236}">
                <a16:creationId xmlns:a16="http://schemas.microsoft.com/office/drawing/2014/main" id="{6D7A96CA-EA93-6A4C-AB5E-70E227D50E5F}"/>
              </a:ext>
            </a:extLst>
          </p:cNvPr>
          <p:cNvSpPr>
            <a:spLocks noGrp="1"/>
          </p:cNvSpPr>
          <p:nvPr>
            <p:ph idx="1"/>
          </p:nvPr>
        </p:nvSpPr>
        <p:spPr>
          <a:xfrm>
            <a:off x="838200" y="1825625"/>
            <a:ext cx="10515600" cy="3023777"/>
          </a:xfrm>
          <a:ln>
            <a:solidFill>
              <a:srgbClr val="00B0F0"/>
            </a:solidFill>
            <a:prstDash val="lgDashDot"/>
          </a:ln>
        </p:spPr>
        <p:txBody>
          <a:bodyPr>
            <a:normAutofit/>
          </a:bodyPr>
          <a:lstStyle/>
          <a:p>
            <a:pPr algn="just">
              <a:lnSpc>
                <a:spcPct val="150000"/>
              </a:lnSpc>
            </a:pPr>
            <a:r>
              <a:rPr lang="tr-TR" sz="2200" b="1" dirty="0">
                <a:solidFill>
                  <a:srgbClr val="00B0F0"/>
                </a:solidFill>
              </a:rPr>
              <a:t>Kedi lösemi virüsü (</a:t>
            </a:r>
            <a:r>
              <a:rPr lang="tr-TR" sz="2200" b="1" dirty="0" err="1">
                <a:solidFill>
                  <a:srgbClr val="00B0F0"/>
                </a:solidFill>
              </a:rPr>
              <a:t>FeLV</a:t>
            </a:r>
            <a:r>
              <a:rPr lang="tr-TR" sz="2200" b="1" dirty="0">
                <a:solidFill>
                  <a:srgbClr val="00B0F0"/>
                </a:solidFill>
              </a:rPr>
              <a:t>) </a:t>
            </a:r>
            <a:r>
              <a:rPr lang="tr-TR" sz="2200" dirty="0"/>
              <a:t>ve </a:t>
            </a:r>
            <a:r>
              <a:rPr lang="tr-TR" sz="2200" b="1" dirty="0">
                <a:solidFill>
                  <a:srgbClr val="00B0F0"/>
                </a:solidFill>
              </a:rPr>
              <a:t>kedi </a:t>
            </a:r>
            <a:r>
              <a:rPr lang="tr-TR" sz="2200" b="1" dirty="0" err="1">
                <a:solidFill>
                  <a:srgbClr val="00B0F0"/>
                </a:solidFill>
              </a:rPr>
              <a:t>immün</a:t>
            </a:r>
            <a:r>
              <a:rPr lang="tr-TR" sz="2200" b="1" dirty="0">
                <a:solidFill>
                  <a:srgbClr val="00B0F0"/>
                </a:solidFill>
              </a:rPr>
              <a:t> yetmezlik virüsü (FIV) </a:t>
            </a:r>
            <a:r>
              <a:rPr lang="tr-TR" sz="2200" dirty="0"/>
              <a:t>için </a:t>
            </a:r>
            <a:r>
              <a:rPr lang="tr-TR" sz="2200" dirty="0" err="1"/>
              <a:t>serolojik</a:t>
            </a:r>
            <a:r>
              <a:rPr lang="tr-TR" sz="2200" dirty="0"/>
              <a:t> tarama, habitat ve barınma ortamına dayalı ishal kedilerinde garanti altına alınmıştır. </a:t>
            </a:r>
          </a:p>
          <a:p>
            <a:pPr algn="just">
              <a:lnSpc>
                <a:spcPct val="150000"/>
              </a:lnSpc>
            </a:pPr>
            <a:r>
              <a:rPr lang="tr-TR" sz="2200" dirty="0" err="1"/>
              <a:t>FeLV</a:t>
            </a:r>
            <a:r>
              <a:rPr lang="tr-TR" sz="2200" dirty="0"/>
              <a:t> ve </a:t>
            </a:r>
            <a:r>
              <a:rPr lang="tr-TR" sz="2200" dirty="0" err="1"/>
              <a:t>FIV'nin</a:t>
            </a:r>
            <a:r>
              <a:rPr lang="tr-TR" sz="2200" dirty="0"/>
              <a:t> neden olduğu </a:t>
            </a:r>
            <a:r>
              <a:rPr lang="tr-TR" sz="2200" dirty="0" err="1"/>
              <a:t>enterit</a:t>
            </a:r>
            <a:r>
              <a:rPr lang="tr-TR" sz="2200" dirty="0"/>
              <a:t>, tam olarak anlaşılamamış olmakla birlikte, </a:t>
            </a:r>
            <a:r>
              <a:rPr lang="tr-TR" sz="2200" dirty="0" err="1"/>
              <a:t>FeLV'nin</a:t>
            </a:r>
            <a:r>
              <a:rPr lang="tr-TR" sz="2200" dirty="0"/>
              <a:t> bağırsak epitel hücrelerinin yanı sıra bağırsakla ilişkili </a:t>
            </a:r>
            <a:r>
              <a:rPr lang="tr-TR" sz="2200" dirty="0" err="1"/>
              <a:t>lenfoid</a:t>
            </a:r>
            <a:r>
              <a:rPr lang="tr-TR" sz="2200" dirty="0"/>
              <a:t> dokuyu doğrudan </a:t>
            </a:r>
            <a:r>
              <a:rPr lang="tr-TR" sz="2200" dirty="0" err="1"/>
              <a:t>enfekte</a:t>
            </a:r>
            <a:r>
              <a:rPr lang="tr-TR" sz="2200" dirty="0"/>
              <a:t> edebildiği uzun süredir anlaşılmaktadır.</a:t>
            </a:r>
          </a:p>
        </p:txBody>
      </p:sp>
    </p:spTree>
    <p:extLst>
      <p:ext uri="{BB962C8B-B14F-4D97-AF65-F5344CB8AC3E}">
        <p14:creationId xmlns:p14="http://schemas.microsoft.com/office/powerpoint/2010/main" val="370637798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55D58-90FD-984A-93BE-D3CEB3398374}"/>
              </a:ext>
            </a:extLst>
          </p:cNvPr>
          <p:cNvSpPr>
            <a:spLocks noGrp="1"/>
          </p:cNvSpPr>
          <p:nvPr>
            <p:ph type="title"/>
          </p:nvPr>
        </p:nvSpPr>
        <p:spPr>
          <a:xfrm>
            <a:off x="441789" y="139094"/>
            <a:ext cx="11281024" cy="723936"/>
          </a:xfrm>
          <a:ln>
            <a:solidFill>
              <a:srgbClr val="FF0000"/>
            </a:solidFill>
            <a:prstDash val="dash"/>
          </a:ln>
        </p:spPr>
        <p:txBody>
          <a:bodyPr>
            <a:normAutofit/>
          </a:bodyPr>
          <a:lstStyle/>
          <a:p>
            <a:pPr algn="ctr"/>
            <a:r>
              <a:rPr lang="en-US" sz="2400" b="1" dirty="0">
                <a:solidFill>
                  <a:srgbClr val="FF0000"/>
                </a:solidFill>
              </a:rPr>
              <a:t>FEKAL ENTERIK PANEL</a:t>
            </a:r>
            <a:endParaRPr lang="tr-TR" sz="2400" b="1" dirty="0">
              <a:solidFill>
                <a:srgbClr val="FF0000"/>
              </a:solidFill>
            </a:endParaRPr>
          </a:p>
        </p:txBody>
      </p:sp>
      <p:sp>
        <p:nvSpPr>
          <p:cNvPr id="3" name="Content Placeholder 2">
            <a:extLst>
              <a:ext uri="{FF2B5EF4-FFF2-40B4-BE49-F238E27FC236}">
                <a16:creationId xmlns:a16="http://schemas.microsoft.com/office/drawing/2014/main" id="{40E77CC2-5D00-5549-8A23-70DA5DA66D36}"/>
              </a:ext>
            </a:extLst>
          </p:cNvPr>
          <p:cNvSpPr>
            <a:spLocks noGrp="1"/>
          </p:cNvSpPr>
          <p:nvPr>
            <p:ph idx="1"/>
          </p:nvPr>
        </p:nvSpPr>
        <p:spPr>
          <a:xfrm>
            <a:off x="441789" y="1058238"/>
            <a:ext cx="11281024" cy="5404207"/>
          </a:xfrm>
          <a:ln>
            <a:solidFill>
              <a:srgbClr val="FF0000"/>
            </a:solidFill>
            <a:prstDash val="sysDot"/>
          </a:ln>
        </p:spPr>
        <p:txBody>
          <a:bodyPr>
            <a:noAutofit/>
          </a:bodyPr>
          <a:lstStyle/>
          <a:p>
            <a:pPr algn="just">
              <a:lnSpc>
                <a:spcPct val="150000"/>
              </a:lnSpc>
            </a:pPr>
            <a:r>
              <a:rPr lang="tr-TR" sz="2200" dirty="0"/>
              <a:t>Dışkı </a:t>
            </a:r>
            <a:r>
              <a:rPr lang="tr-TR" sz="2200" dirty="0" err="1"/>
              <a:t>enterik</a:t>
            </a:r>
            <a:r>
              <a:rPr lang="tr-TR" sz="2200" dirty="0"/>
              <a:t> paneli, ishalli köpeklerde ve kedilerde düzgün yapılmazsa yanıltıcı sonuçlara sahip, düşük verimli olabilir. Ayrıca pahalı bir teşhis testidir. Köpeklerde ve kedilerde ishale neden olan </a:t>
            </a:r>
            <a:r>
              <a:rPr lang="tr-TR" sz="2200" dirty="0" err="1"/>
              <a:t>enteropatojenik</a:t>
            </a:r>
            <a:r>
              <a:rPr lang="tr-TR" sz="2200" dirty="0"/>
              <a:t> bakterilerin sağlıklı hayvanlarda saptanması testin kullanımı hakkında soru işaretleri yaratmaktadır. </a:t>
            </a:r>
          </a:p>
          <a:p>
            <a:pPr algn="just">
              <a:lnSpc>
                <a:spcPct val="150000"/>
              </a:lnSpc>
            </a:pPr>
            <a:r>
              <a:rPr lang="tr-TR" sz="2200" dirty="0"/>
              <a:t>Fekal </a:t>
            </a:r>
            <a:r>
              <a:rPr lang="tr-TR" sz="2200" dirty="0" err="1"/>
              <a:t>smear’de</a:t>
            </a:r>
            <a:r>
              <a:rPr lang="tr-TR" sz="2200" dirty="0"/>
              <a:t> </a:t>
            </a:r>
            <a:r>
              <a:rPr lang="tr-TR" sz="2200" b="1" dirty="0">
                <a:solidFill>
                  <a:srgbClr val="FF0000"/>
                </a:solidFill>
              </a:rPr>
              <a:t>Gram boyama</a:t>
            </a:r>
            <a:r>
              <a:rPr lang="tr-TR" sz="2200" dirty="0"/>
              <a:t>, </a:t>
            </a:r>
            <a:r>
              <a:rPr lang="tr-TR" sz="2200" dirty="0" err="1"/>
              <a:t>Salmonella</a:t>
            </a:r>
            <a:r>
              <a:rPr lang="tr-TR" sz="2200" dirty="0"/>
              <a:t> ve </a:t>
            </a:r>
            <a:r>
              <a:rPr lang="tr-TR" sz="2200" dirty="0" err="1"/>
              <a:t>Campylobacter</a:t>
            </a:r>
            <a:r>
              <a:rPr lang="tr-TR" sz="2200" dirty="0"/>
              <a:t> için</a:t>
            </a:r>
            <a:r>
              <a:rPr lang="tr-TR" sz="2200" b="1" dirty="0">
                <a:solidFill>
                  <a:srgbClr val="FF0000"/>
                </a:solidFill>
              </a:rPr>
              <a:t> kültür </a:t>
            </a:r>
            <a:r>
              <a:rPr lang="tr-TR" sz="2200" dirty="0"/>
              <a:t>ve </a:t>
            </a:r>
            <a:r>
              <a:rPr lang="tr-TR" sz="2200" dirty="0" err="1"/>
              <a:t>Clostridium</a:t>
            </a:r>
            <a:r>
              <a:rPr lang="tr-TR" sz="2200" dirty="0"/>
              <a:t> </a:t>
            </a:r>
            <a:r>
              <a:rPr lang="tr-TR" sz="2200" dirty="0" err="1"/>
              <a:t>difficile</a:t>
            </a:r>
            <a:r>
              <a:rPr lang="tr-TR" sz="2200" dirty="0"/>
              <a:t> toksin A ve B ve C'nin </a:t>
            </a:r>
            <a:r>
              <a:rPr lang="tr-TR" sz="2200" dirty="0" err="1"/>
              <a:t>immünodeteksiyonu</a:t>
            </a:r>
            <a:r>
              <a:rPr lang="tr-TR" sz="2200" dirty="0"/>
              <a:t> için </a:t>
            </a:r>
            <a:r>
              <a:rPr lang="tr-TR" sz="2200" b="1" dirty="0" err="1">
                <a:solidFill>
                  <a:srgbClr val="FF0000"/>
                </a:solidFill>
              </a:rPr>
              <a:t>ELISA</a:t>
            </a:r>
            <a:r>
              <a:rPr lang="tr-TR" sz="2200" dirty="0" err="1"/>
              <a:t>'dan</a:t>
            </a:r>
            <a:r>
              <a:rPr lang="tr-TR" sz="2200" dirty="0"/>
              <a:t> oluşan bir fekal </a:t>
            </a:r>
            <a:r>
              <a:rPr lang="tr-TR" sz="2200" dirty="0" err="1"/>
              <a:t>enterik</a:t>
            </a:r>
            <a:r>
              <a:rPr lang="tr-TR" sz="2200" dirty="0"/>
              <a:t> panel ve </a:t>
            </a:r>
            <a:r>
              <a:rPr lang="tr-TR" sz="2200" dirty="0" err="1"/>
              <a:t>enterotoksinin</a:t>
            </a:r>
            <a:r>
              <a:rPr lang="tr-TR" sz="2200" dirty="0"/>
              <a:t> </a:t>
            </a:r>
            <a:r>
              <a:rPr lang="tr-TR" sz="2200" dirty="0" err="1"/>
              <a:t>perfringens</a:t>
            </a:r>
            <a:r>
              <a:rPr lang="tr-TR" sz="2200" dirty="0"/>
              <a:t> saptanması  (yaklaşık 120 $) yapılması gereken testlerdir. </a:t>
            </a:r>
          </a:p>
          <a:p>
            <a:pPr algn="just">
              <a:lnSpc>
                <a:spcPct val="150000"/>
              </a:lnSpc>
            </a:pPr>
            <a:r>
              <a:rPr lang="tr-TR" sz="2200" dirty="0"/>
              <a:t>Son olarak, fekal </a:t>
            </a:r>
            <a:r>
              <a:rPr lang="tr-TR" sz="2200" dirty="0" err="1"/>
              <a:t>enterik</a:t>
            </a:r>
            <a:r>
              <a:rPr lang="tr-TR" sz="2200" dirty="0"/>
              <a:t> paneller, </a:t>
            </a:r>
            <a:r>
              <a:rPr lang="tr-TR" sz="2200" dirty="0" err="1"/>
              <a:t>zoonotik</a:t>
            </a:r>
            <a:r>
              <a:rPr lang="tr-TR" sz="2200" dirty="0"/>
              <a:t> </a:t>
            </a:r>
            <a:r>
              <a:rPr lang="tr-TR" sz="2200" dirty="0" err="1"/>
              <a:t>enteropatojenler</a:t>
            </a:r>
            <a:r>
              <a:rPr lang="tr-TR" sz="2200" dirty="0"/>
              <a:t>, </a:t>
            </a:r>
            <a:r>
              <a:rPr lang="tr-TR" sz="2200" dirty="0" err="1"/>
              <a:t>Campylobacter</a:t>
            </a:r>
            <a:r>
              <a:rPr lang="tr-TR" sz="2200" dirty="0"/>
              <a:t> veya </a:t>
            </a:r>
            <a:r>
              <a:rPr lang="tr-TR" sz="2200" dirty="0" err="1"/>
              <a:t>Salmonella</a:t>
            </a:r>
            <a:r>
              <a:rPr lang="tr-TR" sz="2200" dirty="0"/>
              <a:t>, </a:t>
            </a:r>
            <a:r>
              <a:rPr lang="tr-TR" sz="2200" dirty="0" err="1"/>
              <a:t>immün</a:t>
            </a:r>
            <a:r>
              <a:rPr lang="tr-TR" sz="2200" dirty="0"/>
              <a:t> sistemi baskılanmış kişilerin sahip olduğu ishalli evcil hayvanlarda dikkat edilmesi gereken durumlarda </a:t>
            </a:r>
            <a:r>
              <a:rPr lang="tr-TR" sz="2200" dirty="0" err="1"/>
              <a:t>proaktif</a:t>
            </a:r>
            <a:r>
              <a:rPr lang="tr-TR" sz="2200" dirty="0"/>
              <a:t> olarak yapılmalıdır</a:t>
            </a:r>
          </a:p>
        </p:txBody>
      </p:sp>
    </p:spTree>
    <p:extLst>
      <p:ext uri="{BB962C8B-B14F-4D97-AF65-F5344CB8AC3E}">
        <p14:creationId xmlns:p14="http://schemas.microsoft.com/office/powerpoint/2010/main" val="407674186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60339-9A23-D644-97A5-1BE52ADE6684}"/>
              </a:ext>
            </a:extLst>
          </p:cNvPr>
          <p:cNvSpPr>
            <a:spLocks noGrp="1"/>
          </p:cNvSpPr>
          <p:nvPr>
            <p:ph type="title"/>
          </p:nvPr>
        </p:nvSpPr>
        <p:spPr>
          <a:xfrm>
            <a:off x="838200" y="365125"/>
            <a:ext cx="10515600" cy="662291"/>
          </a:xfrm>
          <a:ln>
            <a:solidFill>
              <a:srgbClr val="FF0000"/>
            </a:solidFill>
            <a:prstDash val="dash"/>
          </a:ln>
        </p:spPr>
        <p:txBody>
          <a:bodyPr>
            <a:normAutofit/>
          </a:bodyPr>
          <a:lstStyle/>
          <a:p>
            <a:pPr algn="ctr"/>
            <a:r>
              <a:rPr lang="en-US" sz="3200" b="1" dirty="0">
                <a:solidFill>
                  <a:srgbClr val="FF0000"/>
                </a:solidFill>
              </a:rPr>
              <a:t>ABDOMINAL RADIOGRAPHY</a:t>
            </a:r>
            <a:endParaRPr lang="tr-TR" sz="3200" b="1" dirty="0">
              <a:solidFill>
                <a:srgbClr val="FF0000"/>
              </a:solidFill>
            </a:endParaRPr>
          </a:p>
        </p:txBody>
      </p:sp>
      <p:sp>
        <p:nvSpPr>
          <p:cNvPr id="3" name="Content Placeholder 2">
            <a:extLst>
              <a:ext uri="{FF2B5EF4-FFF2-40B4-BE49-F238E27FC236}">
                <a16:creationId xmlns:a16="http://schemas.microsoft.com/office/drawing/2014/main" id="{4FC63DE0-E2B1-A741-B74D-A3EE4C12FB23}"/>
              </a:ext>
            </a:extLst>
          </p:cNvPr>
          <p:cNvSpPr>
            <a:spLocks noGrp="1"/>
          </p:cNvSpPr>
          <p:nvPr>
            <p:ph idx="1"/>
          </p:nvPr>
        </p:nvSpPr>
        <p:spPr/>
        <p:txBody>
          <a:bodyPr>
            <a:normAutofit/>
          </a:bodyPr>
          <a:lstStyle/>
          <a:p>
            <a:pPr algn="just">
              <a:lnSpc>
                <a:spcPct val="150000"/>
              </a:lnSpc>
            </a:pPr>
            <a:r>
              <a:rPr lang="tr-TR" sz="2200" dirty="0" err="1"/>
              <a:t>Abdominal</a:t>
            </a:r>
            <a:r>
              <a:rPr lang="tr-TR" sz="2200" dirty="0"/>
              <a:t> radyografi kronik ishalli köpeklerin ve kedilerin çoğunda nispeten düşük verimli bir tanı prosedürüdür, ancak hayvanlarda yabancı cisimler, </a:t>
            </a:r>
            <a:r>
              <a:rPr lang="tr-TR" sz="2200" dirty="0" err="1"/>
              <a:t>invaginasyon</a:t>
            </a:r>
            <a:r>
              <a:rPr lang="tr-TR" sz="2200" dirty="0"/>
              <a:t> veya mekanik tıkanmayı düşündüren sıvı gaz görüntüsünün saptanması için endikedir</a:t>
            </a:r>
          </a:p>
          <a:p>
            <a:pPr algn="just">
              <a:lnSpc>
                <a:spcPct val="150000"/>
              </a:lnSpc>
            </a:pPr>
            <a:r>
              <a:rPr lang="tr-TR" sz="2200" dirty="0"/>
              <a:t>GI hastalığının birçok tıbbi nedeni hafif ila orta derecede intestinal duvar kalınlaşmasına neden olsa da, radyografi  ile barsak duvar kalınlığı ölçümleri yapılmamalıdır.</a:t>
            </a:r>
          </a:p>
        </p:txBody>
      </p:sp>
    </p:spTree>
    <p:extLst>
      <p:ext uri="{BB962C8B-B14F-4D97-AF65-F5344CB8AC3E}">
        <p14:creationId xmlns:p14="http://schemas.microsoft.com/office/powerpoint/2010/main" val="116138235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5A9D5A-40C4-CA43-9248-FE5F28662302}"/>
              </a:ext>
            </a:extLst>
          </p:cNvPr>
          <p:cNvSpPr>
            <a:spLocks noGrp="1"/>
          </p:cNvSpPr>
          <p:nvPr>
            <p:ph idx="1"/>
          </p:nvPr>
        </p:nvSpPr>
        <p:spPr>
          <a:xfrm>
            <a:off x="838200" y="2054831"/>
            <a:ext cx="10515600" cy="4122132"/>
          </a:xfrm>
        </p:spPr>
        <p:txBody>
          <a:bodyPr>
            <a:normAutofit/>
          </a:bodyPr>
          <a:lstStyle/>
          <a:p>
            <a:pPr algn="just">
              <a:lnSpc>
                <a:spcPct val="150000"/>
              </a:lnSpc>
            </a:pPr>
            <a:r>
              <a:rPr lang="tr-TR" sz="2200" dirty="0"/>
              <a:t>Kısmi veya tam mekanik gastrointestinal tıkanmalar, üst GI kontrastlı radyografi için ana </a:t>
            </a:r>
            <a:r>
              <a:rPr lang="tr-TR" sz="2200" dirty="0" err="1"/>
              <a:t>endikasyonlardır</a:t>
            </a:r>
            <a:r>
              <a:rPr lang="tr-TR" sz="2200" dirty="0"/>
              <a:t>. </a:t>
            </a:r>
          </a:p>
          <a:p>
            <a:pPr algn="just">
              <a:lnSpc>
                <a:spcPct val="150000"/>
              </a:lnSpc>
            </a:pPr>
            <a:r>
              <a:rPr lang="tr-TR" sz="2200" dirty="0"/>
              <a:t>Üst GI kontrastlı radyografi, ülser ve dolum </a:t>
            </a:r>
            <a:r>
              <a:rPr lang="tr-TR" sz="2200" dirty="0" err="1"/>
              <a:t>defekti</a:t>
            </a:r>
            <a:r>
              <a:rPr lang="tr-TR" sz="2200" dirty="0"/>
              <a:t> gibi mukozal anormallikleri değerlendirmek için de kullanılmıştır; Ancak, prosedür sınırlamaları vardır.</a:t>
            </a:r>
          </a:p>
        </p:txBody>
      </p:sp>
    </p:spTree>
    <p:extLst>
      <p:ext uri="{BB962C8B-B14F-4D97-AF65-F5344CB8AC3E}">
        <p14:creationId xmlns:p14="http://schemas.microsoft.com/office/powerpoint/2010/main" val="291174151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51094-1387-ED49-B59E-21CEF277AFD3}"/>
              </a:ext>
            </a:extLst>
          </p:cNvPr>
          <p:cNvSpPr>
            <a:spLocks noGrp="1"/>
          </p:cNvSpPr>
          <p:nvPr>
            <p:ph type="title"/>
          </p:nvPr>
        </p:nvSpPr>
        <p:spPr>
          <a:xfrm>
            <a:off x="838200" y="508964"/>
            <a:ext cx="10515600" cy="672565"/>
          </a:xfrm>
          <a:ln>
            <a:solidFill>
              <a:srgbClr val="FF0000"/>
            </a:solidFill>
          </a:ln>
        </p:spPr>
        <p:txBody>
          <a:bodyPr>
            <a:normAutofit fontScale="90000"/>
          </a:bodyPr>
          <a:lstStyle/>
          <a:p>
            <a:pPr algn="ctr"/>
            <a:r>
              <a:rPr lang="en-US" sz="2800" b="1" dirty="0">
                <a:solidFill>
                  <a:srgbClr val="FF0000"/>
                </a:solidFill>
              </a:rPr>
              <a:t/>
            </a:r>
            <a:br>
              <a:rPr lang="en-US" sz="2800" b="1" dirty="0">
                <a:solidFill>
                  <a:srgbClr val="FF0000"/>
                </a:solidFill>
              </a:rPr>
            </a:br>
            <a:r>
              <a:rPr lang="en-US" sz="2800" b="1" dirty="0">
                <a:solidFill>
                  <a:srgbClr val="FF0000"/>
                </a:solidFill>
              </a:rPr>
              <a:t>ABDOMINAL ULTRASONOGRAPHY </a:t>
            </a:r>
            <a:endParaRPr lang="tr-TR" dirty="0"/>
          </a:p>
        </p:txBody>
      </p:sp>
      <p:sp>
        <p:nvSpPr>
          <p:cNvPr id="3" name="Content Placeholder 2">
            <a:extLst>
              <a:ext uri="{FF2B5EF4-FFF2-40B4-BE49-F238E27FC236}">
                <a16:creationId xmlns:a16="http://schemas.microsoft.com/office/drawing/2014/main" id="{6B707CE9-3FB2-214F-BABC-4318CD8F6EC5}"/>
              </a:ext>
            </a:extLst>
          </p:cNvPr>
          <p:cNvSpPr>
            <a:spLocks noGrp="1"/>
          </p:cNvSpPr>
          <p:nvPr>
            <p:ph idx="1"/>
          </p:nvPr>
        </p:nvSpPr>
        <p:spPr>
          <a:ln>
            <a:solidFill>
              <a:srgbClr val="FF0000"/>
            </a:solidFill>
            <a:prstDash val="dash"/>
          </a:ln>
        </p:spPr>
        <p:txBody>
          <a:bodyPr>
            <a:normAutofit/>
          </a:bodyPr>
          <a:lstStyle/>
          <a:p>
            <a:pPr algn="just">
              <a:lnSpc>
                <a:spcPct val="160000"/>
              </a:lnSpc>
            </a:pPr>
            <a:r>
              <a:rPr lang="tr-TR" sz="2200" dirty="0"/>
              <a:t>Abdominal ultrasonografi, abdominal radyografileri incelemek için tamamlayıcıdır ve GI </a:t>
            </a:r>
            <a:r>
              <a:rPr lang="tr-TR" sz="2200" dirty="0" err="1"/>
              <a:t>neoplazisi</a:t>
            </a:r>
            <a:r>
              <a:rPr lang="tr-TR" sz="2200" dirty="0"/>
              <a:t>, </a:t>
            </a:r>
            <a:r>
              <a:rPr lang="tr-TR" sz="2200" dirty="0" err="1"/>
              <a:t>intussusepsiyon</a:t>
            </a:r>
            <a:r>
              <a:rPr lang="tr-TR" sz="2200" dirty="0"/>
              <a:t> ve yaygın duvar </a:t>
            </a:r>
            <a:r>
              <a:rPr lang="tr-TR" sz="2200" dirty="0" err="1"/>
              <a:t>infiltratif</a:t>
            </a:r>
            <a:r>
              <a:rPr lang="tr-TR" sz="2200" dirty="0"/>
              <a:t> hastalığının teşhisi için büyük ölçüde kontrast radyografinin yerini almıştır.</a:t>
            </a:r>
          </a:p>
          <a:p>
            <a:pPr algn="just">
              <a:lnSpc>
                <a:spcPct val="160000"/>
              </a:lnSpc>
            </a:pPr>
            <a:r>
              <a:rPr lang="tr-TR" sz="2200" dirty="0"/>
              <a:t>Ek olarak, ultrason eşliğinde </a:t>
            </a:r>
            <a:r>
              <a:rPr lang="tr-TR" sz="2200" dirty="0" err="1"/>
              <a:t>perkütan</a:t>
            </a:r>
            <a:r>
              <a:rPr lang="tr-TR" sz="2200" dirty="0"/>
              <a:t> biyopsi veya kitlelerin veya genişlemiş </a:t>
            </a:r>
            <a:r>
              <a:rPr lang="tr-TR" sz="2200" dirty="0" err="1"/>
              <a:t>mezenterik</a:t>
            </a:r>
            <a:r>
              <a:rPr lang="tr-TR" sz="2200" dirty="0"/>
              <a:t> lenf </a:t>
            </a:r>
            <a:r>
              <a:rPr lang="tr-TR" sz="2200" dirty="0" err="1"/>
              <a:t>nodlarının</a:t>
            </a:r>
            <a:r>
              <a:rPr lang="tr-TR" sz="2200" dirty="0"/>
              <a:t> </a:t>
            </a:r>
            <a:r>
              <a:rPr lang="tr-TR" sz="2200" dirty="0" err="1"/>
              <a:t>aspirasyonu</a:t>
            </a:r>
            <a:r>
              <a:rPr lang="tr-TR" sz="2200" dirty="0"/>
              <a:t> etkili bir tanısal işlemdir. Hem IBD hem de bağırsaktaki küçük hücreli </a:t>
            </a:r>
            <a:r>
              <a:rPr lang="tr-TR" sz="2200" dirty="0" err="1"/>
              <a:t>lenfoma</a:t>
            </a:r>
            <a:r>
              <a:rPr lang="tr-TR" sz="2200" dirty="0"/>
              <a:t>, normal </a:t>
            </a:r>
            <a:r>
              <a:rPr lang="tr-TR" sz="2200" dirty="0" err="1"/>
              <a:t>ultrasonografik</a:t>
            </a:r>
            <a:r>
              <a:rPr lang="tr-TR" sz="2200" dirty="0"/>
              <a:t> görünümden, genişlemiş </a:t>
            </a:r>
            <a:r>
              <a:rPr lang="tr-TR" sz="2200" dirty="0" err="1"/>
              <a:t>mezenterik</a:t>
            </a:r>
            <a:r>
              <a:rPr lang="tr-TR" sz="2200" dirty="0"/>
              <a:t> lenf </a:t>
            </a:r>
            <a:r>
              <a:rPr lang="tr-TR" sz="2200" dirty="0" err="1"/>
              <a:t>nodları</a:t>
            </a:r>
            <a:r>
              <a:rPr lang="tr-TR" sz="2200" dirty="0"/>
              <a:t> ile bağırsak duvarının genel kalınlaşmasına kadar değişen tezahürlere sahip olabilir.</a:t>
            </a:r>
          </a:p>
        </p:txBody>
      </p:sp>
    </p:spTree>
    <p:extLst>
      <p:ext uri="{BB962C8B-B14F-4D97-AF65-F5344CB8AC3E}">
        <p14:creationId xmlns:p14="http://schemas.microsoft.com/office/powerpoint/2010/main" val="151861753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C5F4EA-48E9-B042-A323-0946A35F3578}"/>
              </a:ext>
            </a:extLst>
          </p:cNvPr>
          <p:cNvSpPr>
            <a:spLocks noGrp="1"/>
          </p:cNvSpPr>
          <p:nvPr>
            <p:ph idx="1"/>
          </p:nvPr>
        </p:nvSpPr>
        <p:spPr/>
        <p:txBody>
          <a:bodyPr>
            <a:normAutofit/>
          </a:bodyPr>
          <a:lstStyle/>
          <a:p>
            <a:pPr algn="just">
              <a:lnSpc>
                <a:spcPct val="150000"/>
              </a:lnSpc>
            </a:pPr>
            <a:r>
              <a:rPr lang="tr-TR" sz="2200" dirty="0"/>
              <a:t>Bağırsak duvarı katmanlarında artış, </a:t>
            </a:r>
            <a:r>
              <a:rPr lang="tr-TR" sz="2200" dirty="0" err="1"/>
              <a:t>lenfoma</a:t>
            </a:r>
            <a:r>
              <a:rPr lang="tr-TR" sz="2200" dirty="0"/>
              <a:t> tanısı ile </a:t>
            </a:r>
            <a:r>
              <a:rPr lang="tr-TR" sz="2200" dirty="0" err="1"/>
              <a:t>IBD'den</a:t>
            </a:r>
            <a:r>
              <a:rPr lang="tr-TR" sz="2200" dirty="0"/>
              <a:t> daha tutarlıdır. Son zamanlarda yapılan bir çalışmada, ultrason muayenesinde </a:t>
            </a:r>
            <a:r>
              <a:rPr lang="tr-TR" sz="2200" dirty="0" err="1"/>
              <a:t>muscularis</a:t>
            </a:r>
            <a:r>
              <a:rPr lang="tr-TR" sz="2200" dirty="0"/>
              <a:t> propria kalınlaşma </a:t>
            </a:r>
            <a:r>
              <a:rPr lang="tr-TR" sz="2200" dirty="0" err="1"/>
              <a:t>paterni</a:t>
            </a:r>
            <a:r>
              <a:rPr lang="tr-TR" sz="2200" dirty="0"/>
              <a:t> gösteren kedilerin, </a:t>
            </a:r>
            <a:r>
              <a:rPr lang="tr-TR" sz="2200" dirty="0" err="1"/>
              <a:t>IBD'li</a:t>
            </a:r>
            <a:r>
              <a:rPr lang="tr-TR" sz="2200" dirty="0"/>
              <a:t> kedilere ve sağlıklı kontrollere kıyasla </a:t>
            </a:r>
            <a:r>
              <a:rPr lang="tr-TR" sz="2200" dirty="0" err="1"/>
              <a:t>lenfoma</a:t>
            </a:r>
            <a:r>
              <a:rPr lang="tr-TR" sz="2200" dirty="0"/>
              <a:t> olma olasılığı daha yüksek olduğu görülmüştür. </a:t>
            </a:r>
          </a:p>
        </p:txBody>
      </p:sp>
    </p:spTree>
    <p:extLst>
      <p:ext uri="{BB962C8B-B14F-4D97-AF65-F5344CB8AC3E}">
        <p14:creationId xmlns:p14="http://schemas.microsoft.com/office/powerpoint/2010/main" val="156670432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CF147F-5D15-1142-88B6-42DA4FD3624A}"/>
              </a:ext>
            </a:extLst>
          </p:cNvPr>
          <p:cNvSpPr>
            <a:spLocks noGrp="1"/>
          </p:cNvSpPr>
          <p:nvPr>
            <p:ph type="title"/>
          </p:nvPr>
        </p:nvSpPr>
        <p:spPr>
          <a:xfrm>
            <a:off x="831850" y="3770616"/>
            <a:ext cx="10515600" cy="791859"/>
          </a:xfrm>
          <a:ln>
            <a:solidFill>
              <a:srgbClr val="FF0000"/>
            </a:solidFill>
          </a:ln>
        </p:spPr>
        <p:txBody>
          <a:bodyPr>
            <a:normAutofit/>
          </a:bodyPr>
          <a:lstStyle/>
          <a:p>
            <a:r>
              <a:rPr lang="en-US" sz="3200" b="1" dirty="0">
                <a:solidFill>
                  <a:srgbClr val="FF0000"/>
                </a:solidFill>
              </a:rPr>
              <a:t>SPESİFİK GASTROINTESTINAL FONKSIYON TESTLERI</a:t>
            </a:r>
          </a:p>
        </p:txBody>
      </p:sp>
    </p:spTree>
    <p:extLst>
      <p:ext uri="{BB962C8B-B14F-4D97-AF65-F5344CB8AC3E}">
        <p14:creationId xmlns:p14="http://schemas.microsoft.com/office/powerpoint/2010/main" val="202457395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9733CF-721A-D140-AA8F-8421AB4162C9}"/>
              </a:ext>
            </a:extLst>
          </p:cNvPr>
          <p:cNvSpPr>
            <a:spLocks noGrp="1"/>
          </p:cNvSpPr>
          <p:nvPr>
            <p:ph idx="1"/>
          </p:nvPr>
        </p:nvSpPr>
        <p:spPr>
          <a:xfrm>
            <a:off x="838200" y="739739"/>
            <a:ext cx="10515600" cy="5437224"/>
          </a:xfrm>
        </p:spPr>
        <p:txBody>
          <a:bodyPr>
            <a:normAutofit fontScale="92500"/>
          </a:bodyPr>
          <a:lstStyle/>
          <a:p>
            <a:pPr marL="0" indent="0" algn="just">
              <a:lnSpc>
                <a:spcPct val="150000"/>
              </a:lnSpc>
              <a:buNone/>
            </a:pPr>
            <a:r>
              <a:rPr lang="en-US" sz="2200" b="1" dirty="0">
                <a:solidFill>
                  <a:srgbClr val="FF0000"/>
                </a:solidFill>
              </a:rPr>
              <a:t>Serum Trypsin-like Immunoreactivity. </a:t>
            </a:r>
          </a:p>
          <a:p>
            <a:pPr marL="0" indent="0" algn="just">
              <a:lnSpc>
                <a:spcPct val="150000"/>
              </a:lnSpc>
              <a:buNone/>
            </a:pPr>
            <a:endParaRPr lang="en-US" sz="2200" b="1" dirty="0">
              <a:solidFill>
                <a:srgbClr val="FF0000"/>
              </a:solidFill>
            </a:endParaRPr>
          </a:p>
          <a:p>
            <a:pPr algn="just">
              <a:lnSpc>
                <a:spcPct val="150000"/>
              </a:lnSpc>
            </a:pPr>
            <a:r>
              <a:rPr lang="tr-TR" sz="2200" dirty="0" err="1"/>
              <a:t>Tripsinojen</a:t>
            </a:r>
            <a:r>
              <a:rPr lang="tr-TR" sz="2200" dirty="0"/>
              <a:t>, diğer pankreas sindirim enzimleriyle birlikte, pankreas tarafından ince bağırsağa salgılanan bir </a:t>
            </a:r>
            <a:r>
              <a:rPr lang="tr-TR" sz="2200" dirty="0" err="1"/>
              <a:t>proenzimdir</a:t>
            </a:r>
            <a:r>
              <a:rPr lang="tr-TR" sz="2200" dirty="0"/>
              <a:t> (aktive olmayan bir enzim). İnce bağırsaklara ulaştığında, </a:t>
            </a:r>
            <a:r>
              <a:rPr lang="tr-TR" sz="2200" dirty="0" err="1"/>
              <a:t>tripsinojen</a:t>
            </a:r>
            <a:r>
              <a:rPr lang="tr-TR" sz="2200" dirty="0"/>
              <a:t>, proteinlerin sindiriminde rol oynayan bir enzim olan </a:t>
            </a:r>
            <a:r>
              <a:rPr lang="tr-TR" sz="2200" dirty="0" err="1"/>
              <a:t>tripsin</a:t>
            </a:r>
            <a:r>
              <a:rPr lang="tr-TR" sz="2200" dirty="0"/>
              <a:t> dönüştürülür. Sağlıklı hayvanlarda, az miktarda </a:t>
            </a:r>
            <a:r>
              <a:rPr lang="tr-TR" sz="2200" dirty="0" err="1"/>
              <a:t>tripsinojen</a:t>
            </a:r>
            <a:r>
              <a:rPr lang="tr-TR" sz="2200" dirty="0"/>
              <a:t> pankreastan kan dolaşımına kaçar ve </a:t>
            </a:r>
            <a:r>
              <a:rPr lang="tr-TR" sz="2200" dirty="0" err="1"/>
              <a:t>tripsin</a:t>
            </a:r>
            <a:r>
              <a:rPr lang="tr-TR" sz="2200" dirty="0"/>
              <a:t> benzeri </a:t>
            </a:r>
            <a:r>
              <a:rPr lang="tr-TR" sz="2200" dirty="0" err="1"/>
              <a:t>immünoreaktivite</a:t>
            </a:r>
            <a:r>
              <a:rPr lang="tr-TR" sz="2200" dirty="0"/>
              <a:t> denilen bir testle kan örneğinde ölçülebilir.</a:t>
            </a:r>
          </a:p>
          <a:p>
            <a:pPr algn="just">
              <a:lnSpc>
                <a:spcPct val="150000"/>
              </a:lnSpc>
            </a:pPr>
            <a:r>
              <a:rPr lang="tr-TR" sz="2200" dirty="0"/>
              <a:t>Köpek ve kedilerde   Ekzokrin pankreatik yetmezlik (EPI)  teşhisi için önerilen </a:t>
            </a:r>
            <a:r>
              <a:rPr lang="tr-TR" sz="2200" dirty="0" err="1"/>
              <a:t>testir</a:t>
            </a:r>
            <a:r>
              <a:rPr lang="tr-TR" sz="2200" dirty="0"/>
              <a:t>, </a:t>
            </a:r>
          </a:p>
          <a:p>
            <a:pPr algn="just">
              <a:lnSpc>
                <a:spcPct val="150000"/>
              </a:lnSpc>
            </a:pPr>
            <a:r>
              <a:rPr lang="tr-TR" sz="2400" dirty="0" err="1">
                <a:solidFill>
                  <a:srgbClr val="FF0000"/>
                </a:solidFill>
              </a:rPr>
              <a:t>In</a:t>
            </a:r>
            <a:r>
              <a:rPr lang="tr-TR" sz="2400" dirty="0">
                <a:solidFill>
                  <a:srgbClr val="FF0000"/>
                </a:solidFill>
              </a:rPr>
              <a:t> </a:t>
            </a:r>
            <a:r>
              <a:rPr lang="tr-TR" sz="2400" dirty="0" err="1">
                <a:solidFill>
                  <a:srgbClr val="FF0000"/>
                </a:solidFill>
              </a:rPr>
              <a:t>dogs</a:t>
            </a:r>
            <a:r>
              <a:rPr lang="tr-TR" sz="2400" dirty="0">
                <a:solidFill>
                  <a:srgbClr val="FF0000"/>
                </a:solidFill>
              </a:rPr>
              <a:t>, </a:t>
            </a:r>
            <a:r>
              <a:rPr lang="tr-TR" sz="2400" dirty="0" err="1">
                <a:solidFill>
                  <a:srgbClr val="FF0000"/>
                </a:solidFill>
              </a:rPr>
              <a:t>values</a:t>
            </a:r>
            <a:r>
              <a:rPr lang="tr-TR" sz="2400" dirty="0">
                <a:solidFill>
                  <a:srgbClr val="FF0000"/>
                </a:solidFill>
              </a:rPr>
              <a:t> </a:t>
            </a:r>
            <a:r>
              <a:rPr lang="tr-TR" sz="2400" dirty="0" err="1">
                <a:solidFill>
                  <a:srgbClr val="FF0000"/>
                </a:solidFill>
              </a:rPr>
              <a:t>below</a:t>
            </a:r>
            <a:r>
              <a:rPr lang="tr-TR" sz="2400" dirty="0">
                <a:solidFill>
                  <a:srgbClr val="FF0000"/>
                </a:solidFill>
              </a:rPr>
              <a:t> 2.5 µg/L </a:t>
            </a:r>
            <a:r>
              <a:rPr lang="tr-TR" sz="2400" dirty="0" err="1">
                <a:solidFill>
                  <a:srgbClr val="FF0000"/>
                </a:solidFill>
              </a:rPr>
              <a:t>are</a:t>
            </a:r>
            <a:r>
              <a:rPr lang="tr-TR" sz="2400" dirty="0">
                <a:solidFill>
                  <a:srgbClr val="FF0000"/>
                </a:solidFill>
              </a:rPr>
              <a:t> </a:t>
            </a:r>
            <a:r>
              <a:rPr lang="tr-TR" sz="2400" dirty="0" err="1">
                <a:solidFill>
                  <a:srgbClr val="FF0000"/>
                </a:solidFill>
              </a:rPr>
              <a:t>diagnostic</a:t>
            </a:r>
            <a:r>
              <a:rPr lang="tr-TR" sz="2400" dirty="0">
                <a:solidFill>
                  <a:srgbClr val="FF0000"/>
                </a:solidFill>
              </a:rPr>
              <a:t> </a:t>
            </a:r>
            <a:r>
              <a:rPr lang="tr-TR" sz="2400" dirty="0" err="1">
                <a:solidFill>
                  <a:srgbClr val="FF0000"/>
                </a:solidFill>
              </a:rPr>
              <a:t>for</a:t>
            </a:r>
            <a:r>
              <a:rPr lang="tr-TR" sz="2400" dirty="0">
                <a:solidFill>
                  <a:srgbClr val="FF0000"/>
                </a:solidFill>
              </a:rPr>
              <a:t> EPI.</a:t>
            </a:r>
          </a:p>
          <a:p>
            <a:pPr algn="just">
              <a:lnSpc>
                <a:spcPct val="150000"/>
              </a:lnSpc>
            </a:pPr>
            <a:r>
              <a:rPr lang="tr-TR" sz="2400" dirty="0" err="1">
                <a:solidFill>
                  <a:srgbClr val="FF0000"/>
                </a:solidFill>
              </a:rPr>
              <a:t>In</a:t>
            </a:r>
            <a:r>
              <a:rPr lang="tr-TR" sz="2400" dirty="0">
                <a:solidFill>
                  <a:srgbClr val="FF0000"/>
                </a:solidFill>
              </a:rPr>
              <a:t> </a:t>
            </a:r>
            <a:r>
              <a:rPr lang="tr-TR" sz="2400" dirty="0" err="1">
                <a:solidFill>
                  <a:srgbClr val="FF0000"/>
                </a:solidFill>
              </a:rPr>
              <a:t>cats</a:t>
            </a:r>
            <a:r>
              <a:rPr lang="tr-TR" sz="2400" dirty="0">
                <a:solidFill>
                  <a:srgbClr val="FF0000"/>
                </a:solidFill>
              </a:rPr>
              <a:t>, </a:t>
            </a:r>
            <a:r>
              <a:rPr lang="tr-TR" sz="2400" dirty="0" err="1">
                <a:solidFill>
                  <a:srgbClr val="FF0000"/>
                </a:solidFill>
              </a:rPr>
              <a:t>values</a:t>
            </a:r>
            <a:r>
              <a:rPr lang="tr-TR" sz="2400" dirty="0">
                <a:solidFill>
                  <a:srgbClr val="FF0000"/>
                </a:solidFill>
              </a:rPr>
              <a:t> </a:t>
            </a:r>
            <a:r>
              <a:rPr lang="tr-TR" sz="2400" dirty="0" err="1">
                <a:solidFill>
                  <a:srgbClr val="FF0000"/>
                </a:solidFill>
              </a:rPr>
              <a:t>equal</a:t>
            </a:r>
            <a:r>
              <a:rPr lang="tr-TR" sz="2400" dirty="0">
                <a:solidFill>
                  <a:srgbClr val="FF0000"/>
                </a:solidFill>
              </a:rPr>
              <a:t> </a:t>
            </a:r>
            <a:r>
              <a:rPr lang="tr-TR" sz="2400" dirty="0" err="1">
                <a:solidFill>
                  <a:srgbClr val="FF0000"/>
                </a:solidFill>
              </a:rPr>
              <a:t>to</a:t>
            </a:r>
            <a:r>
              <a:rPr lang="tr-TR" sz="2400" dirty="0">
                <a:solidFill>
                  <a:srgbClr val="FF0000"/>
                </a:solidFill>
              </a:rPr>
              <a:t> </a:t>
            </a:r>
            <a:r>
              <a:rPr lang="tr-TR" sz="2400" dirty="0" err="1">
                <a:solidFill>
                  <a:srgbClr val="FF0000"/>
                </a:solidFill>
              </a:rPr>
              <a:t>or</a:t>
            </a:r>
            <a:r>
              <a:rPr lang="tr-TR" sz="2400" dirty="0">
                <a:solidFill>
                  <a:srgbClr val="FF0000"/>
                </a:solidFill>
              </a:rPr>
              <a:t> </a:t>
            </a:r>
            <a:r>
              <a:rPr lang="tr-TR" sz="2400" dirty="0" err="1">
                <a:solidFill>
                  <a:srgbClr val="FF0000"/>
                </a:solidFill>
              </a:rPr>
              <a:t>below</a:t>
            </a:r>
            <a:r>
              <a:rPr lang="tr-TR" sz="2400" dirty="0">
                <a:solidFill>
                  <a:srgbClr val="FF0000"/>
                </a:solidFill>
              </a:rPr>
              <a:t> 8.0 µg/L </a:t>
            </a:r>
            <a:r>
              <a:rPr lang="tr-TR" sz="2400" dirty="0" err="1">
                <a:solidFill>
                  <a:srgbClr val="FF0000"/>
                </a:solidFill>
              </a:rPr>
              <a:t>are</a:t>
            </a:r>
            <a:r>
              <a:rPr lang="tr-TR" sz="2400" dirty="0">
                <a:solidFill>
                  <a:srgbClr val="FF0000"/>
                </a:solidFill>
              </a:rPr>
              <a:t> </a:t>
            </a:r>
            <a:r>
              <a:rPr lang="tr-TR" sz="2400" dirty="0" err="1">
                <a:solidFill>
                  <a:srgbClr val="FF0000"/>
                </a:solidFill>
              </a:rPr>
              <a:t>diagnostic</a:t>
            </a:r>
            <a:r>
              <a:rPr lang="tr-TR" sz="2400" dirty="0">
                <a:solidFill>
                  <a:srgbClr val="FF0000"/>
                </a:solidFill>
              </a:rPr>
              <a:t> </a:t>
            </a:r>
            <a:r>
              <a:rPr lang="tr-TR" sz="2400" dirty="0" err="1">
                <a:solidFill>
                  <a:srgbClr val="FF0000"/>
                </a:solidFill>
              </a:rPr>
              <a:t>for</a:t>
            </a:r>
            <a:r>
              <a:rPr lang="tr-TR" sz="2400" dirty="0">
                <a:solidFill>
                  <a:srgbClr val="FF0000"/>
                </a:solidFill>
              </a:rPr>
              <a:t> EP</a:t>
            </a:r>
          </a:p>
        </p:txBody>
      </p:sp>
      <p:graphicFrame>
        <p:nvGraphicFramePr>
          <p:cNvPr id="7" name="Table 6">
            <a:extLst>
              <a:ext uri="{FF2B5EF4-FFF2-40B4-BE49-F238E27FC236}">
                <a16:creationId xmlns:a16="http://schemas.microsoft.com/office/drawing/2014/main" id="{6E021D74-EE96-AD44-8168-0A268C3A2658}"/>
              </a:ext>
            </a:extLst>
          </p:cNvPr>
          <p:cNvGraphicFramePr>
            <a:graphicFrameLocks noGrp="1"/>
          </p:cNvGraphicFramePr>
          <p:nvPr>
            <p:extLst/>
          </p:nvPr>
        </p:nvGraphicFramePr>
        <p:xfrm>
          <a:off x="8441077" y="5119024"/>
          <a:ext cx="3096802" cy="739140"/>
        </p:xfrm>
        <a:graphic>
          <a:graphicData uri="http://schemas.openxmlformats.org/drawingml/2006/table">
            <a:tbl>
              <a:tblPr/>
              <a:tblGrid>
                <a:gridCol w="1169427">
                  <a:extLst>
                    <a:ext uri="{9D8B030D-6E8A-4147-A177-3AD203B41FA5}">
                      <a16:colId xmlns:a16="http://schemas.microsoft.com/office/drawing/2014/main" val="4249403900"/>
                    </a:ext>
                  </a:extLst>
                </a:gridCol>
                <a:gridCol w="1927375">
                  <a:extLst>
                    <a:ext uri="{9D8B030D-6E8A-4147-A177-3AD203B41FA5}">
                      <a16:colId xmlns:a16="http://schemas.microsoft.com/office/drawing/2014/main" val="186319610"/>
                    </a:ext>
                  </a:extLst>
                </a:gridCol>
              </a:tblGrid>
              <a:tr h="0">
                <a:tc>
                  <a:txBody>
                    <a:bodyPr/>
                    <a:lstStyle/>
                    <a:p>
                      <a:pPr algn="l"/>
                      <a:r>
                        <a:rPr lang="tr-TR" b="1" i="0" dirty="0">
                          <a:effectLst/>
                        </a:rPr>
                        <a:t>Canine</a:t>
                      </a:r>
                    </a:p>
                  </a:txBody>
                  <a:tcPr marL="47625" marR="47625" marT="47625" marB="476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0F0F0"/>
                    </a:solidFill>
                  </a:tcPr>
                </a:tc>
                <a:tc>
                  <a:txBody>
                    <a:bodyPr/>
                    <a:lstStyle/>
                    <a:p>
                      <a:pPr fontAlgn="t"/>
                      <a:r>
                        <a:rPr lang="tr-TR">
                          <a:effectLst/>
                        </a:rPr>
                        <a:t>5.7 - 45.2 µg/L</a:t>
                      </a:r>
                    </a:p>
                  </a:txBody>
                  <a:tcPr marL="47625" marR="47625" marT="47625" marB="47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582312585"/>
                  </a:ext>
                </a:extLst>
              </a:tr>
              <a:tr h="0">
                <a:tc>
                  <a:txBody>
                    <a:bodyPr/>
                    <a:lstStyle/>
                    <a:p>
                      <a:pPr algn="l"/>
                      <a:r>
                        <a:rPr lang="tr-TR" b="1" i="0">
                          <a:effectLst/>
                        </a:rPr>
                        <a:t>Feline</a:t>
                      </a:r>
                    </a:p>
                  </a:txBody>
                  <a:tcPr marL="47625" marR="47625" marT="47625" marB="476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0F0F0"/>
                    </a:solidFill>
                  </a:tcPr>
                </a:tc>
                <a:tc>
                  <a:txBody>
                    <a:bodyPr/>
                    <a:lstStyle/>
                    <a:p>
                      <a:pPr fontAlgn="t"/>
                      <a:r>
                        <a:rPr lang="tr-TR" dirty="0">
                          <a:effectLst/>
                        </a:rPr>
                        <a:t>12.0 - 82.0 µg/L</a:t>
                      </a:r>
                    </a:p>
                  </a:txBody>
                  <a:tcPr marL="47625" marR="47625" marT="47625" marB="47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18469476"/>
                  </a:ext>
                </a:extLst>
              </a:tr>
            </a:tbl>
          </a:graphicData>
        </a:graphic>
      </p:graphicFrame>
    </p:spTree>
    <p:extLst>
      <p:ext uri="{BB962C8B-B14F-4D97-AF65-F5344CB8AC3E}">
        <p14:creationId xmlns:p14="http://schemas.microsoft.com/office/powerpoint/2010/main" val="360717718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F262D7-3AE1-044C-BDBF-8139F0FCB99E}"/>
              </a:ext>
            </a:extLst>
          </p:cNvPr>
          <p:cNvSpPr>
            <a:spLocks noGrp="1"/>
          </p:cNvSpPr>
          <p:nvPr>
            <p:ph idx="1"/>
          </p:nvPr>
        </p:nvSpPr>
        <p:spPr>
          <a:xfrm>
            <a:off x="889571" y="1209175"/>
            <a:ext cx="10515600" cy="4708739"/>
          </a:xfrm>
          <a:ln>
            <a:solidFill>
              <a:srgbClr val="FF0000"/>
            </a:solidFill>
          </a:ln>
        </p:spPr>
        <p:txBody>
          <a:bodyPr>
            <a:normAutofit fontScale="92500"/>
          </a:bodyPr>
          <a:lstStyle/>
          <a:p>
            <a:pPr algn="just">
              <a:lnSpc>
                <a:spcPct val="150000"/>
              </a:lnSpc>
              <a:buClr>
                <a:srgbClr val="FF0000"/>
              </a:buClr>
              <a:buFont typeface="Wingdings" pitchFamily="2" charset="2"/>
              <a:buChar char="§"/>
            </a:pPr>
            <a:r>
              <a:rPr lang="tr-TR" sz="2400" dirty="0"/>
              <a:t>Pankreas yetmezliği kedilerde nadirdir ve bu türlerde kronik, aralıklı </a:t>
            </a:r>
            <a:r>
              <a:rPr lang="tr-TR" sz="2400" dirty="0" err="1"/>
              <a:t>pankreatit</a:t>
            </a:r>
            <a:r>
              <a:rPr lang="tr-TR" sz="2400" dirty="0"/>
              <a:t> nöbetleri sonucu ortaya çıkar. </a:t>
            </a:r>
          </a:p>
          <a:p>
            <a:pPr algn="just">
              <a:lnSpc>
                <a:spcPct val="150000"/>
              </a:lnSpc>
              <a:buClr>
                <a:srgbClr val="FF0000"/>
              </a:buClr>
              <a:buFont typeface="Wingdings" pitchFamily="2" charset="2"/>
              <a:buChar char="§"/>
            </a:pPr>
            <a:r>
              <a:rPr lang="tr-TR" sz="2400" dirty="0"/>
              <a:t>Hastalığa sahip köpeklerin çoğunun aksine, kediler genellikle hem ekzokrin hem de endokrin pankreas fonksiyonlarını kaybederler ve bu nedenle tipik olarak diyabetiktirler. </a:t>
            </a:r>
          </a:p>
          <a:p>
            <a:pPr algn="just">
              <a:lnSpc>
                <a:spcPct val="150000"/>
              </a:lnSpc>
              <a:buClr>
                <a:srgbClr val="FF0000"/>
              </a:buClr>
              <a:buFont typeface="Wingdings" pitchFamily="2" charset="2"/>
              <a:buChar char="§"/>
            </a:pPr>
            <a:r>
              <a:rPr lang="tr-TR" sz="2400" dirty="0"/>
              <a:t>Köpek ve kedilerde EPI tanısı için en uygun test, </a:t>
            </a:r>
            <a:r>
              <a:rPr lang="tr-TR" sz="2400" dirty="0" err="1"/>
              <a:t>tripsin</a:t>
            </a:r>
            <a:r>
              <a:rPr lang="tr-TR" sz="2400" dirty="0"/>
              <a:t> benzeri </a:t>
            </a:r>
            <a:r>
              <a:rPr lang="tr-TR" sz="2400" dirty="0" err="1"/>
              <a:t>immünoreaktivitenin</a:t>
            </a:r>
            <a:r>
              <a:rPr lang="tr-TR" sz="2400" dirty="0"/>
              <a:t> (TLI) türe özgü bir analizidir.</a:t>
            </a:r>
          </a:p>
          <a:p>
            <a:r>
              <a:rPr lang="tr-TR" sz="2600" dirty="0">
                <a:solidFill>
                  <a:srgbClr val="FF0000"/>
                </a:solidFill>
              </a:rPr>
              <a:t>0.5 ml </a:t>
            </a:r>
            <a:r>
              <a:rPr lang="tr-TR" sz="2600" dirty="0" err="1">
                <a:solidFill>
                  <a:srgbClr val="FF0000"/>
                </a:solidFill>
              </a:rPr>
              <a:t>fasting</a:t>
            </a:r>
            <a:r>
              <a:rPr lang="tr-TR" sz="2600" dirty="0">
                <a:solidFill>
                  <a:srgbClr val="FF0000"/>
                </a:solidFill>
              </a:rPr>
              <a:t> (8-12 </a:t>
            </a:r>
            <a:r>
              <a:rPr lang="tr-TR" sz="2600" dirty="0" err="1">
                <a:solidFill>
                  <a:srgbClr val="FF0000"/>
                </a:solidFill>
              </a:rPr>
              <a:t>hours</a:t>
            </a:r>
            <a:r>
              <a:rPr lang="tr-TR" sz="2600" dirty="0">
                <a:solidFill>
                  <a:srgbClr val="FF0000"/>
                </a:solidFill>
              </a:rPr>
              <a:t>) </a:t>
            </a:r>
            <a:r>
              <a:rPr lang="tr-TR" sz="2600" dirty="0" err="1">
                <a:solidFill>
                  <a:srgbClr val="FF0000"/>
                </a:solidFill>
              </a:rPr>
              <a:t>non-hemolyzed</a:t>
            </a:r>
            <a:r>
              <a:rPr lang="tr-TR" sz="2600" dirty="0">
                <a:solidFill>
                  <a:srgbClr val="FF0000"/>
                </a:solidFill>
              </a:rPr>
              <a:t> serum </a:t>
            </a:r>
            <a:r>
              <a:rPr lang="tr-TR" sz="2600" dirty="0" err="1">
                <a:solidFill>
                  <a:srgbClr val="FF0000"/>
                </a:solidFill>
              </a:rPr>
              <a:t>for</a:t>
            </a:r>
            <a:r>
              <a:rPr lang="tr-TR" sz="2600" dirty="0">
                <a:solidFill>
                  <a:srgbClr val="FF0000"/>
                </a:solidFill>
              </a:rPr>
              <a:t> </a:t>
            </a:r>
            <a:r>
              <a:rPr lang="tr-TR" sz="2600" dirty="0" err="1">
                <a:solidFill>
                  <a:srgbClr val="FF0000"/>
                </a:solidFill>
              </a:rPr>
              <a:t>canines</a:t>
            </a:r>
            <a:endParaRPr lang="tr-TR" sz="2600" dirty="0">
              <a:solidFill>
                <a:srgbClr val="FF0000"/>
              </a:solidFill>
            </a:endParaRPr>
          </a:p>
          <a:p>
            <a:r>
              <a:rPr lang="tr-TR" sz="2600" dirty="0">
                <a:solidFill>
                  <a:srgbClr val="FF0000"/>
                </a:solidFill>
              </a:rPr>
              <a:t>0.2 ml </a:t>
            </a:r>
            <a:r>
              <a:rPr lang="tr-TR" sz="2600" dirty="0" err="1">
                <a:solidFill>
                  <a:srgbClr val="FF0000"/>
                </a:solidFill>
              </a:rPr>
              <a:t>fasting</a:t>
            </a:r>
            <a:r>
              <a:rPr lang="tr-TR" sz="2600" dirty="0">
                <a:solidFill>
                  <a:srgbClr val="FF0000"/>
                </a:solidFill>
              </a:rPr>
              <a:t> (8-12 </a:t>
            </a:r>
            <a:r>
              <a:rPr lang="tr-TR" sz="2600" dirty="0" err="1">
                <a:solidFill>
                  <a:srgbClr val="FF0000"/>
                </a:solidFill>
              </a:rPr>
              <a:t>hours</a:t>
            </a:r>
            <a:r>
              <a:rPr lang="tr-TR" sz="2600" dirty="0">
                <a:solidFill>
                  <a:srgbClr val="FF0000"/>
                </a:solidFill>
              </a:rPr>
              <a:t>) </a:t>
            </a:r>
            <a:r>
              <a:rPr lang="tr-TR" sz="2600" dirty="0" err="1">
                <a:solidFill>
                  <a:srgbClr val="FF0000"/>
                </a:solidFill>
              </a:rPr>
              <a:t>non-hemolyzed</a:t>
            </a:r>
            <a:r>
              <a:rPr lang="tr-TR" sz="2600" dirty="0">
                <a:solidFill>
                  <a:srgbClr val="FF0000"/>
                </a:solidFill>
              </a:rPr>
              <a:t> serum </a:t>
            </a:r>
            <a:r>
              <a:rPr lang="tr-TR" sz="2600" dirty="0" err="1">
                <a:solidFill>
                  <a:srgbClr val="FF0000"/>
                </a:solidFill>
              </a:rPr>
              <a:t>for</a:t>
            </a:r>
            <a:r>
              <a:rPr lang="tr-TR" sz="2600" dirty="0">
                <a:solidFill>
                  <a:srgbClr val="FF0000"/>
                </a:solidFill>
              </a:rPr>
              <a:t> </a:t>
            </a:r>
            <a:r>
              <a:rPr lang="tr-TR" sz="2600" dirty="0" err="1">
                <a:solidFill>
                  <a:srgbClr val="FF0000"/>
                </a:solidFill>
              </a:rPr>
              <a:t>felines</a:t>
            </a:r>
            <a:endParaRPr lang="tr-TR" sz="2600" dirty="0">
              <a:solidFill>
                <a:srgbClr val="FF0000"/>
              </a:solidFill>
            </a:endParaRPr>
          </a:p>
          <a:p>
            <a:pPr algn="just">
              <a:lnSpc>
                <a:spcPct val="150000"/>
              </a:lnSpc>
              <a:buClr>
                <a:srgbClr val="FF0000"/>
              </a:buClr>
              <a:buFont typeface="Wingdings" pitchFamily="2" charset="2"/>
              <a:buChar char="§"/>
            </a:pPr>
            <a:endParaRPr lang="tr-TR" sz="2400" dirty="0"/>
          </a:p>
        </p:txBody>
      </p:sp>
    </p:spTree>
    <p:extLst>
      <p:ext uri="{BB962C8B-B14F-4D97-AF65-F5344CB8AC3E}">
        <p14:creationId xmlns:p14="http://schemas.microsoft.com/office/powerpoint/2010/main" val="753334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29B95-2652-364C-89D8-CF9368FE28D6}"/>
              </a:ext>
            </a:extLst>
          </p:cNvPr>
          <p:cNvSpPr>
            <a:spLocks noGrp="1"/>
          </p:cNvSpPr>
          <p:nvPr>
            <p:ph type="title"/>
          </p:nvPr>
        </p:nvSpPr>
        <p:spPr/>
        <p:txBody>
          <a:bodyPr/>
          <a:lstStyle/>
          <a:p>
            <a:pPr algn="ctr"/>
            <a:r>
              <a:rPr lang="tr-TR" b="1" dirty="0">
                <a:solidFill>
                  <a:srgbClr val="FF0000"/>
                </a:solidFill>
              </a:rPr>
              <a:t>Akut Gastritin etiyolojisi</a:t>
            </a:r>
          </a:p>
        </p:txBody>
      </p:sp>
      <p:sp>
        <p:nvSpPr>
          <p:cNvPr id="5" name="Text Placeholder 4">
            <a:extLst>
              <a:ext uri="{FF2B5EF4-FFF2-40B4-BE49-F238E27FC236}">
                <a16:creationId xmlns:a16="http://schemas.microsoft.com/office/drawing/2014/main" id="{D138316F-FEE1-7F45-A890-BF3C7D79463B}"/>
              </a:ext>
            </a:extLst>
          </p:cNvPr>
          <p:cNvSpPr>
            <a:spLocks noGrp="1"/>
          </p:cNvSpPr>
          <p:nvPr>
            <p:ph type="body" idx="1"/>
          </p:nvPr>
        </p:nvSpPr>
        <p:spPr/>
        <p:txBody>
          <a:bodyPr/>
          <a:lstStyle/>
          <a:p>
            <a:r>
              <a:rPr lang="tr-TR" dirty="0"/>
              <a:t>PRIMER GASTRITIS</a:t>
            </a:r>
          </a:p>
        </p:txBody>
      </p:sp>
      <p:sp>
        <p:nvSpPr>
          <p:cNvPr id="6" name="Content Placeholder 5">
            <a:extLst>
              <a:ext uri="{FF2B5EF4-FFF2-40B4-BE49-F238E27FC236}">
                <a16:creationId xmlns:a16="http://schemas.microsoft.com/office/drawing/2014/main" id="{0DE0C47A-325A-8F43-9616-8774117F01D7}"/>
              </a:ext>
            </a:extLst>
          </p:cNvPr>
          <p:cNvSpPr>
            <a:spLocks noGrp="1"/>
          </p:cNvSpPr>
          <p:nvPr>
            <p:ph sz="half" idx="2"/>
          </p:nvPr>
        </p:nvSpPr>
        <p:spPr/>
        <p:txBody>
          <a:bodyPr>
            <a:normAutofit fontScale="92500" lnSpcReduction="10000"/>
          </a:bodyPr>
          <a:lstStyle/>
          <a:p>
            <a:r>
              <a:rPr lang="tr-TR" dirty="0" err="1"/>
              <a:t>Gidasal</a:t>
            </a:r>
            <a:r>
              <a:rPr lang="tr-TR" dirty="0"/>
              <a:t> </a:t>
            </a:r>
            <a:r>
              <a:rPr lang="tr-TR" dirty="0" err="1"/>
              <a:t>duyarliliklar</a:t>
            </a:r>
            <a:endParaRPr lang="tr-TR" dirty="0"/>
          </a:p>
          <a:p>
            <a:r>
              <a:rPr lang="tr-TR" dirty="0" err="1"/>
              <a:t>İlaclar</a:t>
            </a:r>
            <a:endParaRPr lang="tr-TR" dirty="0"/>
          </a:p>
          <a:p>
            <a:r>
              <a:rPr lang="tr-TR" dirty="0" err="1"/>
              <a:t>Toksik</a:t>
            </a:r>
            <a:r>
              <a:rPr lang="tr-TR" dirty="0"/>
              <a:t> ve kimyasal maddeler</a:t>
            </a:r>
          </a:p>
          <a:p>
            <a:r>
              <a:rPr lang="tr-TR" dirty="0" err="1"/>
              <a:t>Toksik</a:t>
            </a:r>
            <a:r>
              <a:rPr lang="tr-TR" dirty="0"/>
              <a:t> bitkiler</a:t>
            </a:r>
          </a:p>
          <a:p>
            <a:r>
              <a:rPr lang="tr-TR" dirty="0"/>
              <a:t>Bakteriyel toksinler</a:t>
            </a:r>
          </a:p>
          <a:p>
            <a:r>
              <a:rPr lang="tr-TR" dirty="0" err="1"/>
              <a:t>Fungal</a:t>
            </a:r>
            <a:r>
              <a:rPr lang="tr-TR" dirty="0"/>
              <a:t> toksinler</a:t>
            </a:r>
          </a:p>
          <a:p>
            <a:r>
              <a:rPr lang="tr-TR" dirty="0"/>
              <a:t>Bakteriler </a:t>
            </a:r>
          </a:p>
          <a:p>
            <a:r>
              <a:rPr lang="tr-TR" dirty="0" err="1"/>
              <a:t>Viruslar</a:t>
            </a:r>
            <a:r>
              <a:rPr lang="tr-TR" dirty="0"/>
              <a:t> </a:t>
            </a:r>
          </a:p>
        </p:txBody>
      </p:sp>
      <p:sp>
        <p:nvSpPr>
          <p:cNvPr id="7" name="Text Placeholder 6">
            <a:extLst>
              <a:ext uri="{FF2B5EF4-FFF2-40B4-BE49-F238E27FC236}">
                <a16:creationId xmlns:a16="http://schemas.microsoft.com/office/drawing/2014/main" id="{AF86ACCF-7A09-404A-A54C-D7766CA84F55}"/>
              </a:ext>
            </a:extLst>
          </p:cNvPr>
          <p:cNvSpPr>
            <a:spLocks noGrp="1"/>
          </p:cNvSpPr>
          <p:nvPr>
            <p:ph type="body" sz="quarter" idx="3"/>
          </p:nvPr>
        </p:nvSpPr>
        <p:spPr/>
        <p:txBody>
          <a:bodyPr/>
          <a:lstStyle/>
          <a:p>
            <a:r>
              <a:rPr lang="tr-TR" dirty="0"/>
              <a:t>SEKONDER GASTRITIS</a:t>
            </a:r>
          </a:p>
        </p:txBody>
      </p:sp>
      <p:sp>
        <p:nvSpPr>
          <p:cNvPr id="8" name="Content Placeholder 7">
            <a:extLst>
              <a:ext uri="{FF2B5EF4-FFF2-40B4-BE49-F238E27FC236}">
                <a16:creationId xmlns:a16="http://schemas.microsoft.com/office/drawing/2014/main" id="{3E02269B-1DD6-714A-8833-1210316D5FF0}"/>
              </a:ext>
            </a:extLst>
          </p:cNvPr>
          <p:cNvSpPr>
            <a:spLocks noGrp="1"/>
          </p:cNvSpPr>
          <p:nvPr>
            <p:ph sz="quarter" idx="4"/>
          </p:nvPr>
        </p:nvSpPr>
        <p:spPr/>
        <p:txBody>
          <a:bodyPr>
            <a:normAutofit fontScale="92500" lnSpcReduction="10000"/>
          </a:bodyPr>
          <a:lstStyle/>
          <a:p>
            <a:r>
              <a:rPr lang="tr-TR" dirty="0" err="1"/>
              <a:t>Enfeksiyoz</a:t>
            </a:r>
            <a:r>
              <a:rPr lang="tr-TR" dirty="0"/>
              <a:t> </a:t>
            </a:r>
            <a:r>
              <a:rPr lang="tr-TR" dirty="0" err="1"/>
              <a:t>hastaliklar</a:t>
            </a:r>
            <a:r>
              <a:rPr lang="tr-TR" dirty="0"/>
              <a:t> ve </a:t>
            </a:r>
            <a:r>
              <a:rPr lang="tr-TR" dirty="0" err="1"/>
              <a:t>sepsis</a:t>
            </a:r>
            <a:endParaRPr lang="tr-TR" dirty="0"/>
          </a:p>
          <a:p>
            <a:r>
              <a:rPr lang="tr-TR" dirty="0"/>
              <a:t>Stres ve travma</a:t>
            </a:r>
          </a:p>
          <a:p>
            <a:r>
              <a:rPr lang="tr-TR" dirty="0"/>
              <a:t>Betin </a:t>
            </a:r>
            <a:r>
              <a:rPr lang="tr-TR" dirty="0" err="1"/>
              <a:t>lezyonlari</a:t>
            </a:r>
            <a:r>
              <a:rPr lang="tr-TR" dirty="0"/>
              <a:t> </a:t>
            </a:r>
          </a:p>
          <a:p>
            <a:r>
              <a:rPr lang="tr-TR" dirty="0" err="1"/>
              <a:t>Renal</a:t>
            </a:r>
            <a:r>
              <a:rPr lang="tr-TR" dirty="0"/>
              <a:t> yetmezlik</a:t>
            </a:r>
          </a:p>
          <a:p>
            <a:r>
              <a:rPr lang="tr-TR" dirty="0" err="1"/>
              <a:t>Karaciger</a:t>
            </a:r>
            <a:r>
              <a:rPr lang="tr-TR" dirty="0"/>
              <a:t> yetmezliği</a:t>
            </a:r>
          </a:p>
          <a:p>
            <a:r>
              <a:rPr lang="tr-TR" dirty="0" err="1"/>
              <a:t>Dolasim</a:t>
            </a:r>
            <a:r>
              <a:rPr lang="tr-TR" dirty="0"/>
              <a:t> sistemi </a:t>
            </a:r>
            <a:r>
              <a:rPr lang="tr-TR" dirty="0" err="1"/>
              <a:t>bozukluklari</a:t>
            </a:r>
            <a:endParaRPr lang="tr-TR" dirty="0"/>
          </a:p>
          <a:p>
            <a:r>
              <a:rPr lang="tr-TR" dirty="0"/>
              <a:t>DIC</a:t>
            </a:r>
          </a:p>
          <a:p>
            <a:r>
              <a:rPr lang="tr-TR" dirty="0" err="1"/>
              <a:t>Hipoadrenokortikoizm</a:t>
            </a:r>
            <a:r>
              <a:rPr lang="tr-TR" dirty="0"/>
              <a:t> </a:t>
            </a:r>
          </a:p>
        </p:txBody>
      </p:sp>
    </p:spTree>
    <p:extLst>
      <p:ext uri="{BB962C8B-B14F-4D97-AF65-F5344CB8AC3E}">
        <p14:creationId xmlns:p14="http://schemas.microsoft.com/office/powerpoint/2010/main" val="265456183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F4E51-FDE0-B048-99B2-4E004DAC31C8}"/>
              </a:ext>
            </a:extLst>
          </p:cNvPr>
          <p:cNvSpPr>
            <a:spLocks noGrp="1"/>
          </p:cNvSpPr>
          <p:nvPr>
            <p:ph type="title"/>
          </p:nvPr>
        </p:nvSpPr>
        <p:spPr>
          <a:xfrm>
            <a:off x="838200" y="365126"/>
            <a:ext cx="10515600" cy="744484"/>
          </a:xfrm>
          <a:ln>
            <a:solidFill>
              <a:srgbClr val="FF0000"/>
            </a:solidFill>
          </a:ln>
        </p:spPr>
        <p:txBody>
          <a:bodyPr>
            <a:normAutofit/>
          </a:bodyPr>
          <a:lstStyle/>
          <a:p>
            <a:pPr algn="ctr"/>
            <a:r>
              <a:rPr lang="en-US" sz="3200" b="1" dirty="0">
                <a:solidFill>
                  <a:srgbClr val="FF0000"/>
                </a:solidFill>
              </a:rPr>
              <a:t>SERUM COBALAMIN AND FOLATE </a:t>
            </a:r>
            <a:endParaRPr lang="tr-TR" sz="3200" b="1" dirty="0">
              <a:solidFill>
                <a:srgbClr val="FF0000"/>
              </a:solidFill>
            </a:endParaRPr>
          </a:p>
        </p:txBody>
      </p:sp>
      <p:sp>
        <p:nvSpPr>
          <p:cNvPr id="3" name="Content Placeholder 2">
            <a:extLst>
              <a:ext uri="{FF2B5EF4-FFF2-40B4-BE49-F238E27FC236}">
                <a16:creationId xmlns:a16="http://schemas.microsoft.com/office/drawing/2014/main" id="{FDA4B5B7-96D1-5749-AA9F-82EF95773CE3}"/>
              </a:ext>
            </a:extLst>
          </p:cNvPr>
          <p:cNvSpPr>
            <a:spLocks noGrp="1"/>
          </p:cNvSpPr>
          <p:nvPr>
            <p:ph idx="1"/>
          </p:nvPr>
        </p:nvSpPr>
        <p:spPr>
          <a:ln>
            <a:solidFill>
              <a:srgbClr val="FF0000"/>
            </a:solidFill>
          </a:ln>
        </p:spPr>
        <p:txBody>
          <a:bodyPr>
            <a:normAutofit/>
          </a:bodyPr>
          <a:lstStyle/>
          <a:p>
            <a:pPr algn="just">
              <a:lnSpc>
                <a:spcPct val="150000"/>
              </a:lnSpc>
            </a:pPr>
            <a:r>
              <a:rPr lang="tr-TR" sz="2200" dirty="0">
                <a:solidFill>
                  <a:srgbClr val="00B050"/>
                </a:solidFill>
              </a:rPr>
              <a:t>Serum vitamin B12 (</a:t>
            </a:r>
            <a:r>
              <a:rPr lang="tr-TR" sz="2200" dirty="0" err="1">
                <a:solidFill>
                  <a:srgbClr val="00B050"/>
                </a:solidFill>
              </a:rPr>
              <a:t>siyanokobalamin</a:t>
            </a:r>
            <a:r>
              <a:rPr lang="tr-TR" sz="2200" dirty="0">
                <a:solidFill>
                  <a:srgbClr val="00B050"/>
                </a:solidFill>
              </a:rPr>
              <a:t>) </a:t>
            </a:r>
            <a:r>
              <a:rPr lang="tr-TR" sz="2200" dirty="0"/>
              <a:t>ve </a:t>
            </a:r>
            <a:r>
              <a:rPr lang="tr-TR" sz="2200" dirty="0" err="1">
                <a:solidFill>
                  <a:srgbClr val="7030A0"/>
                </a:solidFill>
              </a:rPr>
              <a:t>folat</a:t>
            </a:r>
            <a:r>
              <a:rPr lang="tr-TR" sz="2200" dirty="0"/>
              <a:t> konsantrasyonlarının ölçülmesi, sırasıyla </a:t>
            </a:r>
            <a:r>
              <a:rPr lang="tr-TR" sz="2200" dirty="0" err="1">
                <a:solidFill>
                  <a:srgbClr val="00B050"/>
                </a:solidFill>
              </a:rPr>
              <a:t>ileum</a:t>
            </a:r>
            <a:r>
              <a:rPr lang="tr-TR" sz="2200" dirty="0"/>
              <a:t> ve </a:t>
            </a:r>
            <a:r>
              <a:rPr lang="tr-TR" sz="2200" dirty="0" err="1">
                <a:solidFill>
                  <a:srgbClr val="7030A0"/>
                </a:solidFill>
              </a:rPr>
              <a:t>jejunumun</a:t>
            </a:r>
            <a:r>
              <a:rPr lang="tr-TR" sz="2200" dirty="0">
                <a:solidFill>
                  <a:srgbClr val="7030A0"/>
                </a:solidFill>
              </a:rPr>
              <a:t> </a:t>
            </a:r>
            <a:r>
              <a:rPr lang="tr-TR" sz="2200" dirty="0"/>
              <a:t>emilim fonksiyonunu değerlendirmek için kullanılır ve IBD veya bağırsakların bu bölgelerini etkileyen </a:t>
            </a:r>
            <a:r>
              <a:rPr lang="tr-TR" sz="2200" dirty="0" err="1"/>
              <a:t>lenfomayı</a:t>
            </a:r>
            <a:r>
              <a:rPr lang="tr-TR" sz="2200" dirty="0"/>
              <a:t> </a:t>
            </a:r>
            <a:r>
              <a:rPr lang="tr-TR" sz="2200" dirty="0" err="1"/>
              <a:t>infiltratif</a:t>
            </a:r>
            <a:r>
              <a:rPr lang="tr-TR" sz="2200" dirty="0"/>
              <a:t> bağırsak bozukluklarında anormal olarak azalır. </a:t>
            </a:r>
          </a:p>
          <a:p>
            <a:pPr algn="just">
              <a:lnSpc>
                <a:spcPct val="150000"/>
              </a:lnSpc>
            </a:pPr>
            <a:r>
              <a:rPr lang="tr-TR" sz="2200" dirty="0"/>
              <a:t>Bir </a:t>
            </a:r>
            <a:r>
              <a:rPr lang="tr-TR" sz="2200" dirty="0" err="1"/>
              <a:t>siyanokobalamin</a:t>
            </a:r>
            <a:r>
              <a:rPr lang="tr-TR" sz="2200" dirty="0"/>
              <a:t> eksikliği, bağırsak </a:t>
            </a:r>
            <a:r>
              <a:rPr lang="tr-TR" sz="2200" dirty="0" err="1"/>
              <a:t>kriptlerinde</a:t>
            </a:r>
            <a:r>
              <a:rPr lang="tr-TR" sz="2200" dirty="0"/>
              <a:t> DNA </a:t>
            </a:r>
            <a:r>
              <a:rPr lang="tr-TR" sz="2200" dirty="0" err="1"/>
              <a:t>replikasyonunu</a:t>
            </a:r>
            <a:r>
              <a:rPr lang="tr-TR" sz="2200" dirty="0"/>
              <a:t> olumsuz yönde etkileyebilir ve hayvanın diyet ve tıbbi tedaviye verdiği genel yanıtı etkileyebilir.</a:t>
            </a:r>
          </a:p>
        </p:txBody>
      </p:sp>
    </p:spTree>
    <p:extLst>
      <p:ext uri="{BB962C8B-B14F-4D97-AF65-F5344CB8AC3E}">
        <p14:creationId xmlns:p14="http://schemas.microsoft.com/office/powerpoint/2010/main" val="248109680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2C06CB-C5FA-D84B-9857-128D1C730CC3}"/>
              </a:ext>
            </a:extLst>
          </p:cNvPr>
          <p:cNvSpPr>
            <a:spLocks noGrp="1"/>
          </p:cNvSpPr>
          <p:nvPr>
            <p:ph idx="1"/>
          </p:nvPr>
        </p:nvSpPr>
        <p:spPr>
          <a:xfrm>
            <a:off x="838200" y="575354"/>
            <a:ext cx="10515600" cy="5601610"/>
          </a:xfrm>
        </p:spPr>
        <p:txBody>
          <a:bodyPr>
            <a:normAutofit fontScale="92500"/>
          </a:bodyPr>
          <a:lstStyle/>
          <a:p>
            <a:pPr algn="just">
              <a:lnSpc>
                <a:spcPct val="150000"/>
              </a:lnSpc>
            </a:pPr>
            <a:r>
              <a:rPr lang="tr-TR" sz="2200" dirty="0"/>
              <a:t>Serum </a:t>
            </a:r>
            <a:r>
              <a:rPr lang="tr-TR" sz="2200" dirty="0" err="1"/>
              <a:t>kobalamin</a:t>
            </a:r>
            <a:r>
              <a:rPr lang="tr-TR" sz="2200" dirty="0"/>
              <a:t> ve </a:t>
            </a:r>
            <a:r>
              <a:rPr lang="tr-TR" sz="2200" dirty="0" err="1"/>
              <a:t>folat</a:t>
            </a:r>
            <a:r>
              <a:rPr lang="tr-TR" sz="2200" dirty="0"/>
              <a:t> konsantrasyonlarının ölçümü, köpeklerde “ince bağırsakta bakteriyel aşırı çoğalma” (SIBO) tanısı koymak için de yaygın olarak kullanılmaktadır, ancak birkaç çalışma bu testin göreceli duyarsızlığını bu özel amaç için vurgulamaktadır.</a:t>
            </a:r>
          </a:p>
          <a:p>
            <a:pPr algn="just">
              <a:lnSpc>
                <a:spcPct val="150000"/>
              </a:lnSpc>
            </a:pPr>
            <a:r>
              <a:rPr lang="tr-TR" sz="2200" b="1" dirty="0" err="1">
                <a:solidFill>
                  <a:srgbClr val="7030A0"/>
                </a:solidFill>
              </a:rPr>
              <a:t>Folate</a:t>
            </a:r>
            <a:r>
              <a:rPr lang="tr-TR" sz="2200" b="1" dirty="0">
                <a:solidFill>
                  <a:srgbClr val="7030A0"/>
                </a:solidFill>
              </a:rPr>
              <a:t>: </a:t>
            </a:r>
            <a:r>
              <a:rPr lang="tr-TR" sz="2200" dirty="0"/>
              <a:t>Kontrol aralığının üzerindeki değerler üst ince bağırsakta bakteri üremesi ile tutarlıdır. Kontrol aralığının altındaki değerler </a:t>
            </a:r>
            <a:r>
              <a:rPr lang="tr-TR" sz="2200" dirty="0" err="1"/>
              <a:t>proksimal</a:t>
            </a:r>
            <a:r>
              <a:rPr lang="tr-TR" sz="2200" dirty="0"/>
              <a:t> ince </a:t>
            </a:r>
            <a:r>
              <a:rPr lang="tr-TR" sz="2200" dirty="0" err="1"/>
              <a:t>barsakları</a:t>
            </a:r>
            <a:r>
              <a:rPr lang="tr-TR" sz="2200" dirty="0"/>
              <a:t> etkileyen hastalıklarla tutarlıdır.</a:t>
            </a:r>
          </a:p>
          <a:p>
            <a:pPr algn="just">
              <a:lnSpc>
                <a:spcPct val="150000"/>
              </a:lnSpc>
            </a:pPr>
            <a:r>
              <a:rPr lang="tr-TR" sz="2200" b="1" dirty="0" err="1">
                <a:solidFill>
                  <a:srgbClr val="7030A0"/>
                </a:solidFill>
              </a:rPr>
              <a:t>Cobalamin</a:t>
            </a:r>
            <a:r>
              <a:rPr lang="tr-TR" sz="2200" b="1" dirty="0">
                <a:solidFill>
                  <a:srgbClr val="7030A0"/>
                </a:solidFill>
              </a:rPr>
              <a:t>: </a:t>
            </a:r>
            <a:r>
              <a:rPr lang="tr-TR" sz="2200" dirty="0"/>
              <a:t>Kontrol aralığının altındaki değerler genellikle EPI, üst ince bağırsakta bakteriyel aşırı büyüme veya </a:t>
            </a:r>
            <a:r>
              <a:rPr lang="tr-TR" sz="2200" dirty="0" err="1"/>
              <a:t>distal</a:t>
            </a:r>
            <a:r>
              <a:rPr lang="tr-TR" sz="2200" dirty="0"/>
              <a:t> ince bağırsakta etkili hastalık olan hastalarda görülür.</a:t>
            </a:r>
          </a:p>
          <a:p>
            <a:pPr algn="just">
              <a:lnSpc>
                <a:spcPct val="150000"/>
              </a:lnSpc>
            </a:pPr>
            <a:r>
              <a:rPr lang="tr-TR" sz="2200" dirty="0">
                <a:solidFill>
                  <a:srgbClr val="FF0000"/>
                </a:solidFill>
              </a:rPr>
              <a:t>Serum </a:t>
            </a:r>
            <a:r>
              <a:rPr lang="tr-TR" sz="2200" dirty="0" err="1">
                <a:solidFill>
                  <a:srgbClr val="FF0000"/>
                </a:solidFill>
              </a:rPr>
              <a:t>folat</a:t>
            </a:r>
            <a:r>
              <a:rPr lang="tr-TR" sz="2200" dirty="0">
                <a:solidFill>
                  <a:srgbClr val="FF0000"/>
                </a:solidFill>
              </a:rPr>
              <a:t> oda sıcaklığında sınırlı </a:t>
            </a:r>
            <a:r>
              <a:rPr lang="tr-TR" sz="2200" dirty="0" err="1">
                <a:solidFill>
                  <a:srgbClr val="FF0000"/>
                </a:solidFill>
              </a:rPr>
              <a:t>stabilite</a:t>
            </a:r>
            <a:r>
              <a:rPr lang="tr-TR" sz="2200" dirty="0">
                <a:solidFill>
                  <a:srgbClr val="FF0000"/>
                </a:solidFill>
              </a:rPr>
              <a:t> gösterir. Bu nedenle </a:t>
            </a:r>
            <a:r>
              <a:rPr lang="tr-TR" sz="2200" dirty="0" err="1">
                <a:solidFill>
                  <a:srgbClr val="FF0000"/>
                </a:solidFill>
              </a:rPr>
              <a:t>folat</a:t>
            </a:r>
            <a:r>
              <a:rPr lang="tr-TR" sz="2200" dirty="0">
                <a:solidFill>
                  <a:srgbClr val="FF0000"/>
                </a:solidFill>
              </a:rPr>
              <a:t> analizi için serum numuneleri 4ºC'de (buzdolabı sıcaklığı) 48 saatten daha uzun süre tutulmamalı, fakat donma tercih edilmektedir.</a:t>
            </a:r>
          </a:p>
        </p:txBody>
      </p:sp>
    </p:spTree>
    <p:extLst>
      <p:ext uri="{BB962C8B-B14F-4D97-AF65-F5344CB8AC3E}">
        <p14:creationId xmlns:p14="http://schemas.microsoft.com/office/powerpoint/2010/main" val="50273376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93761-43B1-5445-B55D-CE83DEEF01D5}"/>
              </a:ext>
            </a:extLst>
          </p:cNvPr>
          <p:cNvSpPr>
            <a:spLocks noGrp="1"/>
          </p:cNvSpPr>
          <p:nvPr>
            <p:ph type="title"/>
          </p:nvPr>
        </p:nvSpPr>
        <p:spPr>
          <a:xfrm>
            <a:off x="290945" y="365126"/>
            <a:ext cx="11062855" cy="754758"/>
          </a:xfrm>
          <a:ln>
            <a:solidFill>
              <a:srgbClr val="FF0000"/>
            </a:solidFill>
          </a:ln>
        </p:spPr>
        <p:txBody>
          <a:bodyPr>
            <a:normAutofit/>
          </a:bodyPr>
          <a:lstStyle/>
          <a:p>
            <a:pPr algn="ctr"/>
            <a:r>
              <a:rPr lang="en-US" sz="3200" b="1" dirty="0">
                <a:solidFill>
                  <a:srgbClr val="FF0000"/>
                </a:solidFill>
              </a:rPr>
              <a:t>Fecal </a:t>
            </a:r>
            <a:r>
              <a:rPr lang="el-GR" sz="3200" b="1" dirty="0">
                <a:solidFill>
                  <a:srgbClr val="FF0000"/>
                </a:solidFill>
              </a:rPr>
              <a:t>α1-</a:t>
            </a:r>
            <a:r>
              <a:rPr lang="en-US" sz="3200" b="1" dirty="0">
                <a:solidFill>
                  <a:srgbClr val="FF0000"/>
                </a:solidFill>
              </a:rPr>
              <a:t>Proteinase Inhibitor</a:t>
            </a:r>
          </a:p>
        </p:txBody>
      </p:sp>
      <p:sp>
        <p:nvSpPr>
          <p:cNvPr id="3" name="Content Placeholder 2">
            <a:extLst>
              <a:ext uri="{FF2B5EF4-FFF2-40B4-BE49-F238E27FC236}">
                <a16:creationId xmlns:a16="http://schemas.microsoft.com/office/drawing/2014/main" id="{57A73A8B-5A1A-694D-BF4E-3195D7EA484A}"/>
              </a:ext>
            </a:extLst>
          </p:cNvPr>
          <p:cNvSpPr>
            <a:spLocks noGrp="1"/>
          </p:cNvSpPr>
          <p:nvPr>
            <p:ph idx="1"/>
          </p:nvPr>
        </p:nvSpPr>
        <p:spPr>
          <a:xfrm>
            <a:off x="174567" y="1280440"/>
            <a:ext cx="6483928" cy="5095422"/>
          </a:xfrm>
          <a:ln>
            <a:solidFill>
              <a:srgbClr val="FF0000"/>
            </a:solidFill>
          </a:ln>
        </p:spPr>
        <p:txBody>
          <a:bodyPr>
            <a:normAutofit fontScale="85000" lnSpcReduction="10000"/>
          </a:bodyPr>
          <a:lstStyle/>
          <a:p>
            <a:pPr algn="just">
              <a:lnSpc>
                <a:spcPct val="150000"/>
              </a:lnSpc>
            </a:pPr>
            <a:r>
              <a:rPr lang="en-US" sz="2200" dirty="0"/>
              <a:t>GI </a:t>
            </a:r>
            <a:r>
              <a:rPr lang="en-US" sz="2200" dirty="0" err="1"/>
              <a:t>hastalığının</a:t>
            </a:r>
            <a:r>
              <a:rPr lang="en-US" sz="2200" dirty="0"/>
              <a:t> </a:t>
            </a:r>
            <a:r>
              <a:rPr lang="en-US" sz="2200" dirty="0" err="1"/>
              <a:t>bir</a:t>
            </a:r>
            <a:r>
              <a:rPr lang="en-US" sz="2200" dirty="0"/>
              <a:t> </a:t>
            </a:r>
            <a:r>
              <a:rPr lang="en-US" sz="2200" dirty="0" err="1"/>
              <a:t>sonucu</a:t>
            </a:r>
            <a:r>
              <a:rPr lang="en-US" sz="2200" dirty="0"/>
              <a:t> </a:t>
            </a:r>
            <a:r>
              <a:rPr lang="en-US" sz="2200" dirty="0" err="1"/>
              <a:t>olarak</a:t>
            </a:r>
            <a:r>
              <a:rPr lang="en-US" sz="2200" dirty="0"/>
              <a:t>, </a:t>
            </a:r>
            <a:r>
              <a:rPr lang="en-US" sz="2200" dirty="0" err="1"/>
              <a:t>bağırsak</a:t>
            </a:r>
            <a:r>
              <a:rPr lang="en-US" sz="2200" dirty="0"/>
              <a:t> </a:t>
            </a:r>
            <a:r>
              <a:rPr lang="en-US" sz="2200" dirty="0" err="1"/>
              <a:t>mukozasının</a:t>
            </a:r>
            <a:r>
              <a:rPr lang="en-US" sz="2200" dirty="0"/>
              <a:t> </a:t>
            </a:r>
            <a:r>
              <a:rPr lang="en-US" sz="2200" dirty="0" err="1"/>
              <a:t>bütünlüğü</a:t>
            </a:r>
            <a:r>
              <a:rPr lang="en-US" sz="2200" dirty="0"/>
              <a:t> </a:t>
            </a:r>
            <a:r>
              <a:rPr lang="en-US" sz="2200" dirty="0" err="1"/>
              <a:t>bozulabilir</a:t>
            </a:r>
            <a:r>
              <a:rPr lang="en-US" sz="2200" dirty="0"/>
              <a:t> </a:t>
            </a:r>
            <a:r>
              <a:rPr lang="en-US" sz="2200" dirty="0" err="1"/>
              <a:t>ve</a:t>
            </a:r>
            <a:r>
              <a:rPr lang="en-US" sz="2200" dirty="0"/>
              <a:t> </a:t>
            </a:r>
            <a:r>
              <a:rPr lang="en-US" sz="2200" dirty="0" err="1"/>
              <a:t>proteinler</a:t>
            </a:r>
            <a:r>
              <a:rPr lang="en-US" sz="2200" dirty="0"/>
              <a:t> gastrointestinal </a:t>
            </a:r>
            <a:r>
              <a:rPr lang="en-US" sz="2200" dirty="0" err="1"/>
              <a:t>lümene</a:t>
            </a:r>
            <a:r>
              <a:rPr lang="en-US" sz="2200" dirty="0"/>
              <a:t> </a:t>
            </a:r>
            <a:r>
              <a:rPr lang="en-US" sz="2200" dirty="0" err="1"/>
              <a:t>geçebilir</a:t>
            </a:r>
            <a:r>
              <a:rPr lang="en-US" sz="2200" dirty="0"/>
              <a:t>. Alpha1-PI, albumin </a:t>
            </a:r>
            <a:r>
              <a:rPr lang="en-US" sz="2200" dirty="0" err="1"/>
              <a:t>boyutuna</a:t>
            </a:r>
            <a:r>
              <a:rPr lang="en-US" sz="2200" dirty="0"/>
              <a:t> </a:t>
            </a:r>
            <a:r>
              <a:rPr lang="en-US" sz="2200" dirty="0" err="1"/>
              <a:t>benzer</a:t>
            </a:r>
            <a:r>
              <a:rPr lang="en-US" sz="2200" dirty="0"/>
              <a:t> </a:t>
            </a:r>
            <a:r>
              <a:rPr lang="en-US" sz="2200" dirty="0" err="1"/>
              <a:t>bir</a:t>
            </a:r>
            <a:r>
              <a:rPr lang="en-US" sz="2200" dirty="0"/>
              <a:t> </a:t>
            </a:r>
            <a:r>
              <a:rPr lang="en-US" sz="2200" dirty="0" err="1"/>
              <a:t>plazma</a:t>
            </a:r>
            <a:r>
              <a:rPr lang="en-US" sz="2200" dirty="0"/>
              <a:t> </a:t>
            </a:r>
            <a:r>
              <a:rPr lang="en-US" sz="2200" dirty="0" err="1"/>
              <a:t>proteinidir</a:t>
            </a:r>
            <a:r>
              <a:rPr lang="en-US" sz="2200" dirty="0"/>
              <a:t> </a:t>
            </a:r>
            <a:r>
              <a:rPr lang="en-US" sz="2200" dirty="0" err="1"/>
              <a:t>ve</a:t>
            </a:r>
            <a:r>
              <a:rPr lang="en-US" sz="2200" dirty="0"/>
              <a:t> gastrointestinal </a:t>
            </a:r>
            <a:r>
              <a:rPr lang="en-US" sz="2200" dirty="0" err="1"/>
              <a:t>lümene</a:t>
            </a:r>
            <a:r>
              <a:rPr lang="en-US" sz="2200" dirty="0"/>
              <a:t> </a:t>
            </a:r>
            <a:r>
              <a:rPr lang="en-US" sz="2200" dirty="0" err="1"/>
              <a:t>albümin</a:t>
            </a:r>
            <a:r>
              <a:rPr lang="en-US" sz="2200" dirty="0"/>
              <a:t> </a:t>
            </a:r>
            <a:r>
              <a:rPr lang="en-US" sz="2200" dirty="0" err="1"/>
              <a:t>ve</a:t>
            </a:r>
            <a:r>
              <a:rPr lang="en-US" sz="2200" dirty="0"/>
              <a:t> </a:t>
            </a:r>
            <a:r>
              <a:rPr lang="en-US" sz="2200" dirty="0" err="1"/>
              <a:t>antitrombin</a:t>
            </a:r>
            <a:r>
              <a:rPr lang="en-US" sz="2200" dirty="0"/>
              <a:t> III </a:t>
            </a:r>
            <a:r>
              <a:rPr lang="en-US" sz="2200" dirty="0" err="1"/>
              <a:t>gibi</a:t>
            </a:r>
            <a:r>
              <a:rPr lang="en-US" sz="2200" dirty="0"/>
              <a:t> </a:t>
            </a:r>
            <a:r>
              <a:rPr lang="en-US" sz="2200" dirty="0" err="1"/>
              <a:t>diğer</a:t>
            </a:r>
            <a:r>
              <a:rPr lang="en-US" sz="2200" dirty="0"/>
              <a:t> </a:t>
            </a:r>
            <a:r>
              <a:rPr lang="en-US" sz="2200" dirty="0" err="1"/>
              <a:t>plazma</a:t>
            </a:r>
            <a:r>
              <a:rPr lang="en-US" sz="2200" dirty="0"/>
              <a:t> </a:t>
            </a:r>
            <a:r>
              <a:rPr lang="en-US" sz="2200" dirty="0" err="1"/>
              <a:t>proteinleri</a:t>
            </a:r>
            <a:r>
              <a:rPr lang="en-US" sz="2200" dirty="0"/>
              <a:t> </a:t>
            </a:r>
            <a:r>
              <a:rPr lang="en-US" sz="2200" dirty="0" err="1"/>
              <a:t>gibi</a:t>
            </a:r>
            <a:r>
              <a:rPr lang="en-US" sz="2200" dirty="0"/>
              <a:t> </a:t>
            </a:r>
            <a:r>
              <a:rPr lang="en-US" sz="2200" dirty="0" err="1"/>
              <a:t>yaklaşık</a:t>
            </a:r>
            <a:r>
              <a:rPr lang="en-US" sz="2200" dirty="0"/>
              <a:t> </a:t>
            </a:r>
            <a:r>
              <a:rPr lang="en-US" sz="2200" dirty="0" err="1"/>
              <a:t>olarak</a:t>
            </a:r>
            <a:r>
              <a:rPr lang="en-US" sz="2200" dirty="0"/>
              <a:t> </a:t>
            </a:r>
            <a:r>
              <a:rPr lang="en-US" sz="2200" dirty="0" err="1"/>
              <a:t>aynı</a:t>
            </a:r>
            <a:r>
              <a:rPr lang="en-US" sz="2200" dirty="0"/>
              <a:t> </a:t>
            </a:r>
            <a:r>
              <a:rPr lang="en-US" sz="2200" dirty="0" err="1"/>
              <a:t>oranda</a:t>
            </a:r>
            <a:r>
              <a:rPr lang="en-US" sz="2200" dirty="0"/>
              <a:t> </a:t>
            </a:r>
            <a:r>
              <a:rPr lang="en-US" sz="2200" dirty="0" err="1"/>
              <a:t>kaybolabilir</a:t>
            </a:r>
            <a:r>
              <a:rPr lang="en-US" sz="2200" dirty="0"/>
              <a:t>.</a:t>
            </a:r>
          </a:p>
          <a:p>
            <a:pPr algn="just">
              <a:lnSpc>
                <a:spcPct val="150000"/>
              </a:lnSpc>
            </a:pPr>
            <a:r>
              <a:rPr lang="en-US" sz="2200" dirty="0" err="1"/>
              <a:t>Fakat</a:t>
            </a:r>
            <a:r>
              <a:rPr lang="en-US" sz="2200" dirty="0"/>
              <a:t> </a:t>
            </a:r>
            <a:r>
              <a:rPr lang="en-US" sz="2200" dirty="0" err="1"/>
              <a:t>diğer</a:t>
            </a:r>
            <a:r>
              <a:rPr lang="en-US" sz="2200" dirty="0"/>
              <a:t> </a:t>
            </a:r>
            <a:r>
              <a:rPr lang="en-US" sz="2200" dirty="0" err="1"/>
              <a:t>plazma</a:t>
            </a:r>
            <a:r>
              <a:rPr lang="en-US" sz="2200" dirty="0"/>
              <a:t> </a:t>
            </a:r>
            <a:r>
              <a:rPr lang="en-US" sz="2200" dirty="0" err="1"/>
              <a:t>proteinlerinin</a:t>
            </a:r>
            <a:r>
              <a:rPr lang="en-US" sz="2200" dirty="0"/>
              <a:t> </a:t>
            </a:r>
            <a:r>
              <a:rPr lang="en-US" sz="2200" dirty="0" err="1"/>
              <a:t>çoğundan</a:t>
            </a:r>
            <a:r>
              <a:rPr lang="en-US" sz="2200" dirty="0"/>
              <a:t> </a:t>
            </a:r>
            <a:r>
              <a:rPr lang="en-US" sz="2200" dirty="0" err="1"/>
              <a:t>farklı</a:t>
            </a:r>
            <a:r>
              <a:rPr lang="en-US" sz="2200" dirty="0"/>
              <a:t> </a:t>
            </a:r>
            <a:r>
              <a:rPr lang="en-US" sz="2200" dirty="0" err="1"/>
              <a:t>olarak</a:t>
            </a:r>
            <a:r>
              <a:rPr lang="en-US" sz="2200" dirty="0"/>
              <a:t>, </a:t>
            </a:r>
            <a:r>
              <a:rPr lang="el-GR" sz="2200" dirty="0"/>
              <a:t>α1-</a:t>
            </a:r>
            <a:r>
              <a:rPr lang="en-US" sz="2200" dirty="0"/>
              <a:t>PI </a:t>
            </a:r>
            <a:r>
              <a:rPr lang="en-US" sz="2200" dirty="0" err="1"/>
              <a:t>bir</a:t>
            </a:r>
            <a:r>
              <a:rPr lang="en-US" sz="2200" dirty="0"/>
              <a:t> </a:t>
            </a:r>
            <a:r>
              <a:rPr lang="en-US" sz="2200" dirty="0" err="1"/>
              <a:t>proteinaz</a:t>
            </a:r>
            <a:r>
              <a:rPr lang="en-US" sz="2200" dirty="0"/>
              <a:t> </a:t>
            </a:r>
            <a:r>
              <a:rPr lang="en-US" sz="2200" dirty="0" err="1"/>
              <a:t>inhibitörüdür</a:t>
            </a:r>
            <a:r>
              <a:rPr lang="en-US" sz="2200" dirty="0"/>
              <a:t> </a:t>
            </a:r>
            <a:r>
              <a:rPr lang="en-US" sz="2200" dirty="0" err="1"/>
              <a:t>ve</a:t>
            </a:r>
            <a:r>
              <a:rPr lang="en-US" sz="2200" dirty="0"/>
              <a:t> </a:t>
            </a:r>
            <a:r>
              <a:rPr lang="en-US" sz="2200" dirty="0" err="1"/>
              <a:t>bu</a:t>
            </a:r>
            <a:r>
              <a:rPr lang="en-US" sz="2200" dirty="0"/>
              <a:t> </a:t>
            </a:r>
            <a:r>
              <a:rPr lang="en-US" sz="2200" dirty="0" err="1"/>
              <a:t>nedenle</a:t>
            </a:r>
            <a:r>
              <a:rPr lang="en-US" sz="2200" dirty="0"/>
              <a:t> </a:t>
            </a:r>
            <a:r>
              <a:rPr lang="en-US" sz="2200" dirty="0" err="1"/>
              <a:t>sindirim</a:t>
            </a:r>
            <a:r>
              <a:rPr lang="en-US" sz="2200" dirty="0"/>
              <a:t> </a:t>
            </a:r>
            <a:r>
              <a:rPr lang="en-US" sz="2200" dirty="0" err="1"/>
              <a:t>ve</a:t>
            </a:r>
            <a:r>
              <a:rPr lang="en-US" sz="2200" dirty="0"/>
              <a:t> </a:t>
            </a:r>
            <a:r>
              <a:rPr lang="en-US" sz="2200" dirty="0" err="1"/>
              <a:t>bakteriyel</a:t>
            </a:r>
            <a:r>
              <a:rPr lang="en-US" sz="2200" dirty="0"/>
              <a:t> </a:t>
            </a:r>
            <a:r>
              <a:rPr lang="en-US" sz="2200" dirty="0" err="1"/>
              <a:t>proteinazlar</a:t>
            </a:r>
            <a:r>
              <a:rPr lang="en-US" sz="2200" dirty="0"/>
              <a:t> </a:t>
            </a:r>
            <a:r>
              <a:rPr lang="en-US" sz="2200" dirty="0" err="1"/>
              <a:t>tarafından</a:t>
            </a:r>
            <a:r>
              <a:rPr lang="en-US" sz="2200" dirty="0"/>
              <a:t> </a:t>
            </a:r>
            <a:r>
              <a:rPr lang="en-US" sz="2200" dirty="0" err="1"/>
              <a:t>bozulmaya</a:t>
            </a:r>
            <a:r>
              <a:rPr lang="en-US" sz="2200" dirty="0"/>
              <a:t> </a:t>
            </a:r>
            <a:r>
              <a:rPr lang="en-US" sz="2200" dirty="0" err="1"/>
              <a:t>karşı</a:t>
            </a:r>
            <a:r>
              <a:rPr lang="en-US" sz="2200" dirty="0"/>
              <a:t> </a:t>
            </a:r>
            <a:r>
              <a:rPr lang="en-US" sz="2200" dirty="0" err="1"/>
              <a:t>koyabilir</a:t>
            </a:r>
            <a:r>
              <a:rPr lang="en-US" sz="2200" dirty="0"/>
              <a:t>.</a:t>
            </a:r>
          </a:p>
          <a:p>
            <a:pPr algn="just">
              <a:lnSpc>
                <a:spcPct val="150000"/>
              </a:lnSpc>
            </a:pPr>
            <a:r>
              <a:rPr lang="en-US" sz="2200" dirty="0"/>
              <a:t>Alpha1-PI, gastrointestinal </a:t>
            </a:r>
            <a:r>
              <a:rPr lang="en-US" sz="2200" dirty="0" err="1"/>
              <a:t>lümende</a:t>
            </a:r>
            <a:r>
              <a:rPr lang="en-US" sz="2200" dirty="0"/>
              <a:t> </a:t>
            </a:r>
            <a:r>
              <a:rPr lang="en-US" sz="2200" dirty="0" err="1"/>
              <a:t>esasen</a:t>
            </a:r>
            <a:r>
              <a:rPr lang="en-US" sz="2200" dirty="0"/>
              <a:t> </a:t>
            </a:r>
            <a:r>
              <a:rPr lang="en-US" sz="2200" dirty="0" err="1"/>
              <a:t>sağlam</a:t>
            </a:r>
            <a:r>
              <a:rPr lang="en-US" sz="2200" dirty="0"/>
              <a:t> </a:t>
            </a:r>
            <a:r>
              <a:rPr lang="en-US" sz="2200" dirty="0" err="1"/>
              <a:t>kalır</a:t>
            </a:r>
            <a:r>
              <a:rPr lang="en-US" sz="2200" dirty="0"/>
              <a:t> </a:t>
            </a:r>
            <a:r>
              <a:rPr lang="en-US" sz="2200" dirty="0" err="1"/>
              <a:t>ve</a:t>
            </a:r>
            <a:r>
              <a:rPr lang="en-US" sz="2200" dirty="0"/>
              <a:t> </a:t>
            </a:r>
            <a:r>
              <a:rPr lang="en-US" sz="2200" dirty="0" err="1"/>
              <a:t>bu</a:t>
            </a:r>
            <a:r>
              <a:rPr lang="en-US" sz="2200" dirty="0"/>
              <a:t> </a:t>
            </a:r>
            <a:r>
              <a:rPr lang="en-US" sz="2200" dirty="0" err="1"/>
              <a:t>nedenle</a:t>
            </a:r>
            <a:r>
              <a:rPr lang="en-US" sz="2200" dirty="0"/>
              <a:t> </a:t>
            </a:r>
            <a:r>
              <a:rPr lang="en-US" sz="2200" dirty="0" err="1"/>
              <a:t>dışkıda</a:t>
            </a:r>
            <a:r>
              <a:rPr lang="en-US" sz="2200" dirty="0"/>
              <a:t> </a:t>
            </a:r>
            <a:r>
              <a:rPr lang="en-US" sz="2200" dirty="0" err="1"/>
              <a:t>bir</a:t>
            </a:r>
            <a:r>
              <a:rPr lang="en-US" sz="2200" dirty="0"/>
              <a:t> </a:t>
            </a:r>
            <a:r>
              <a:rPr lang="en-US" sz="2200" dirty="0" err="1"/>
              <a:t>immünoassay</a:t>
            </a:r>
            <a:r>
              <a:rPr lang="en-US" sz="2200" dirty="0"/>
              <a:t> </a:t>
            </a:r>
            <a:r>
              <a:rPr lang="en-US" sz="2200" dirty="0" err="1"/>
              <a:t>kullanılarak</a:t>
            </a:r>
            <a:r>
              <a:rPr lang="en-US" sz="2200" dirty="0"/>
              <a:t> </a:t>
            </a:r>
            <a:r>
              <a:rPr lang="en-US" sz="2200" dirty="0" err="1"/>
              <a:t>tespit</a:t>
            </a:r>
            <a:r>
              <a:rPr lang="en-US" sz="2200" dirty="0"/>
              <a:t> </a:t>
            </a:r>
            <a:r>
              <a:rPr lang="en-US" sz="2200" dirty="0" err="1"/>
              <a:t>edilebilir</a:t>
            </a:r>
            <a:r>
              <a:rPr lang="en-US" sz="2200" dirty="0"/>
              <a:t>.</a:t>
            </a:r>
          </a:p>
        </p:txBody>
      </p:sp>
      <p:pic>
        <p:nvPicPr>
          <p:cNvPr id="5" name="Picture 4">
            <a:extLst>
              <a:ext uri="{FF2B5EF4-FFF2-40B4-BE49-F238E27FC236}">
                <a16:creationId xmlns:a16="http://schemas.microsoft.com/office/drawing/2014/main" id="{99981598-CD19-694A-BB15-5B72A725CD1B}"/>
              </a:ext>
            </a:extLst>
          </p:cNvPr>
          <p:cNvPicPr>
            <a:picLocks noChangeAspect="1"/>
          </p:cNvPicPr>
          <p:nvPr/>
        </p:nvPicPr>
        <p:blipFill>
          <a:blip r:embed="rId2"/>
          <a:stretch>
            <a:fillRect/>
          </a:stretch>
        </p:blipFill>
        <p:spPr>
          <a:xfrm>
            <a:off x="6711394" y="1363286"/>
            <a:ext cx="5480606" cy="4294191"/>
          </a:xfrm>
          <a:prstGeom prst="rect">
            <a:avLst/>
          </a:prstGeom>
          <a:ln>
            <a:solidFill>
              <a:srgbClr val="FF0000"/>
            </a:solidFill>
          </a:ln>
        </p:spPr>
      </p:pic>
    </p:spTree>
    <p:extLst>
      <p:ext uri="{BB962C8B-B14F-4D97-AF65-F5344CB8AC3E}">
        <p14:creationId xmlns:p14="http://schemas.microsoft.com/office/powerpoint/2010/main" val="275496504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175A69-D425-5141-9DBE-3BEDB578EC9D}"/>
              </a:ext>
            </a:extLst>
          </p:cNvPr>
          <p:cNvSpPr>
            <a:spLocks noGrp="1"/>
          </p:cNvSpPr>
          <p:nvPr>
            <p:ph idx="1"/>
          </p:nvPr>
        </p:nvSpPr>
        <p:spPr>
          <a:ln>
            <a:solidFill>
              <a:srgbClr val="FF0000"/>
            </a:solidFill>
          </a:ln>
        </p:spPr>
        <p:txBody>
          <a:bodyPr>
            <a:normAutofit fontScale="92500" lnSpcReduction="10000"/>
          </a:bodyPr>
          <a:lstStyle/>
          <a:p>
            <a:pPr algn="just">
              <a:lnSpc>
                <a:spcPct val="150000"/>
              </a:lnSpc>
            </a:pPr>
            <a:r>
              <a:rPr lang="en-US" sz="2200" dirty="0"/>
              <a:t>Gastrointestinal protein </a:t>
            </a:r>
            <a:r>
              <a:rPr lang="en-US" sz="2200" dirty="0" err="1"/>
              <a:t>kaybı</a:t>
            </a:r>
            <a:r>
              <a:rPr lang="en-US" sz="2200" dirty="0"/>
              <a:t>, </a:t>
            </a:r>
            <a:r>
              <a:rPr lang="en-US" sz="2200" dirty="0" err="1"/>
              <a:t>idiyopatik</a:t>
            </a:r>
            <a:r>
              <a:rPr lang="en-US" sz="2200" dirty="0"/>
              <a:t> </a:t>
            </a:r>
            <a:r>
              <a:rPr lang="en-US" sz="2200" dirty="0" err="1"/>
              <a:t>enflamatuar</a:t>
            </a:r>
            <a:r>
              <a:rPr lang="en-US" sz="2200" dirty="0"/>
              <a:t> </a:t>
            </a:r>
            <a:r>
              <a:rPr lang="en-US" sz="2200" dirty="0" err="1"/>
              <a:t>gastroenteropatiler</a:t>
            </a:r>
            <a:r>
              <a:rPr lang="en-US" sz="2200" dirty="0"/>
              <a:t>, gastrointestinal </a:t>
            </a:r>
            <a:r>
              <a:rPr lang="en-US" sz="2200" dirty="0" err="1"/>
              <a:t>neoplazi</a:t>
            </a:r>
            <a:r>
              <a:rPr lang="en-US" sz="2200" dirty="0"/>
              <a:t>, </a:t>
            </a:r>
            <a:r>
              <a:rPr lang="en-US" sz="2200" dirty="0" err="1"/>
              <a:t>yabancı</a:t>
            </a:r>
            <a:r>
              <a:rPr lang="en-US" sz="2200" dirty="0"/>
              <a:t> </a:t>
            </a:r>
            <a:r>
              <a:rPr lang="en-US" sz="2200" dirty="0" err="1"/>
              <a:t>cisimler</a:t>
            </a:r>
            <a:r>
              <a:rPr lang="en-US" sz="2200" dirty="0"/>
              <a:t>, </a:t>
            </a:r>
            <a:r>
              <a:rPr lang="en-US" sz="2200" dirty="0" err="1"/>
              <a:t>invaginasyon</a:t>
            </a:r>
            <a:r>
              <a:rPr lang="en-US" sz="2200" dirty="0"/>
              <a:t>, </a:t>
            </a:r>
            <a:r>
              <a:rPr lang="en-US" sz="2200" dirty="0" err="1"/>
              <a:t>ince</a:t>
            </a:r>
            <a:r>
              <a:rPr lang="en-US" sz="2200" dirty="0"/>
              <a:t> intestinal </a:t>
            </a:r>
            <a:r>
              <a:rPr lang="en-US" sz="2200" dirty="0" err="1"/>
              <a:t>bakteriyel</a:t>
            </a:r>
            <a:r>
              <a:rPr lang="en-US" sz="2200" dirty="0"/>
              <a:t> overgrowth (SIBO), </a:t>
            </a:r>
            <a:r>
              <a:rPr lang="en-US" sz="2200" dirty="0" err="1"/>
              <a:t>enfeksiyöz</a:t>
            </a:r>
            <a:r>
              <a:rPr lang="en-US" sz="2200" dirty="0"/>
              <a:t> </a:t>
            </a:r>
            <a:r>
              <a:rPr lang="en-US" sz="2200" dirty="0" err="1"/>
              <a:t>enterit</a:t>
            </a:r>
            <a:r>
              <a:rPr lang="en-US" sz="2200" dirty="0"/>
              <a:t>, </a:t>
            </a:r>
            <a:r>
              <a:rPr lang="en-US" sz="2200" dirty="0" err="1"/>
              <a:t>immün</a:t>
            </a:r>
            <a:r>
              <a:rPr lang="en-US" sz="2200" dirty="0"/>
              <a:t> </a:t>
            </a:r>
            <a:r>
              <a:rPr lang="en-US" sz="2200" dirty="0" err="1"/>
              <a:t>ilşkili</a:t>
            </a:r>
            <a:r>
              <a:rPr lang="en-US" sz="2200" dirty="0"/>
              <a:t> intestinal </a:t>
            </a:r>
            <a:r>
              <a:rPr lang="en-US" sz="2200" dirty="0" err="1"/>
              <a:t>hastalıklar</a:t>
            </a:r>
            <a:r>
              <a:rPr lang="en-US" sz="2200" dirty="0"/>
              <a:t>, gastrointestinal </a:t>
            </a:r>
            <a:r>
              <a:rPr lang="en-US" sz="2200" dirty="0" err="1"/>
              <a:t>ve</a:t>
            </a:r>
            <a:r>
              <a:rPr lang="en-US" sz="2200" dirty="0"/>
              <a:t> </a:t>
            </a:r>
            <a:r>
              <a:rPr lang="en-US" sz="2200" dirty="0" err="1"/>
              <a:t>sistemik</a:t>
            </a:r>
            <a:r>
              <a:rPr lang="en-US" sz="2200" dirty="0"/>
              <a:t> </a:t>
            </a:r>
            <a:r>
              <a:rPr lang="en-US" sz="2200" dirty="0" err="1"/>
              <a:t>rahatsızlıklar</a:t>
            </a:r>
            <a:r>
              <a:rPr lang="en-US" sz="2200" dirty="0"/>
              <a:t> </a:t>
            </a:r>
            <a:r>
              <a:rPr lang="en-US" sz="2200" dirty="0" err="1"/>
              <a:t>ile</a:t>
            </a:r>
            <a:r>
              <a:rPr lang="en-US" sz="2200" dirty="0"/>
              <a:t> </a:t>
            </a:r>
            <a:r>
              <a:rPr lang="en-US" sz="2200" dirty="0" err="1"/>
              <a:t>ilişkili</a:t>
            </a:r>
            <a:r>
              <a:rPr lang="en-US" sz="2200" dirty="0"/>
              <a:t> </a:t>
            </a:r>
            <a:r>
              <a:rPr lang="en-US" sz="2200" dirty="0" err="1"/>
              <a:t>olabilir</a:t>
            </a:r>
            <a:r>
              <a:rPr lang="en-US" sz="2200" dirty="0"/>
              <a:t>. </a:t>
            </a:r>
          </a:p>
          <a:p>
            <a:pPr algn="just">
              <a:lnSpc>
                <a:spcPct val="150000"/>
              </a:lnSpc>
            </a:pPr>
            <a:r>
              <a:rPr lang="en-US" sz="2200" dirty="0" err="1"/>
              <a:t>Tedavi</a:t>
            </a:r>
            <a:r>
              <a:rPr lang="en-US" sz="2200" dirty="0"/>
              <a:t> </a:t>
            </a:r>
            <a:r>
              <a:rPr lang="en-US" sz="2200" dirty="0" err="1"/>
              <a:t>ve</a:t>
            </a:r>
            <a:r>
              <a:rPr lang="en-US" sz="2200" dirty="0"/>
              <a:t> </a:t>
            </a:r>
            <a:r>
              <a:rPr lang="en-US" sz="2200" dirty="0" err="1"/>
              <a:t>sonuç</a:t>
            </a:r>
            <a:r>
              <a:rPr lang="en-US" sz="2200" dirty="0"/>
              <a:t> </a:t>
            </a:r>
            <a:r>
              <a:rPr lang="en-US" sz="2200" dirty="0" err="1"/>
              <a:t>altta</a:t>
            </a:r>
            <a:r>
              <a:rPr lang="en-US" sz="2200" dirty="0"/>
              <a:t> </a:t>
            </a:r>
            <a:r>
              <a:rPr lang="en-US" sz="2200" dirty="0" err="1"/>
              <a:t>yatan</a:t>
            </a:r>
            <a:r>
              <a:rPr lang="en-US" sz="2200" dirty="0"/>
              <a:t> </a:t>
            </a:r>
            <a:r>
              <a:rPr lang="en-US" sz="2200" dirty="0" err="1"/>
              <a:t>hastalığa</a:t>
            </a:r>
            <a:r>
              <a:rPr lang="en-US" sz="2200" dirty="0"/>
              <a:t> </a:t>
            </a:r>
            <a:r>
              <a:rPr lang="en-US" sz="2200" dirty="0" err="1"/>
              <a:t>bağlıdır</a:t>
            </a:r>
            <a:r>
              <a:rPr lang="en-US" sz="2200" dirty="0"/>
              <a:t>.</a:t>
            </a:r>
          </a:p>
          <a:p>
            <a:pPr algn="just">
              <a:lnSpc>
                <a:spcPct val="150000"/>
              </a:lnSpc>
            </a:pPr>
            <a:r>
              <a:rPr lang="en-US" sz="2200" dirty="0"/>
              <a:t>Serum </a:t>
            </a:r>
            <a:r>
              <a:rPr lang="en-US" sz="2200" dirty="0" err="1"/>
              <a:t>biyokimya</a:t>
            </a:r>
            <a:r>
              <a:rPr lang="en-US" sz="2200" dirty="0"/>
              <a:t> </a:t>
            </a:r>
            <a:r>
              <a:rPr lang="en-US" sz="2200" dirty="0" err="1"/>
              <a:t>profilinde</a:t>
            </a:r>
            <a:r>
              <a:rPr lang="en-US" sz="2200" dirty="0"/>
              <a:t> PLE </a:t>
            </a:r>
            <a:r>
              <a:rPr lang="en-US" sz="2200" dirty="0" err="1"/>
              <a:t>ile</a:t>
            </a:r>
            <a:r>
              <a:rPr lang="en-US" sz="2200" dirty="0"/>
              <a:t> </a:t>
            </a:r>
            <a:r>
              <a:rPr lang="en-US" sz="2200" dirty="0" err="1"/>
              <a:t>ilişkili</a:t>
            </a:r>
            <a:r>
              <a:rPr lang="en-US" sz="2200" dirty="0"/>
              <a:t> </a:t>
            </a:r>
            <a:r>
              <a:rPr lang="en-US" sz="2200" dirty="0" err="1"/>
              <a:t>olarak</a:t>
            </a:r>
            <a:r>
              <a:rPr lang="en-US" sz="2200" dirty="0"/>
              <a:t> </a:t>
            </a:r>
            <a:r>
              <a:rPr lang="en-US" sz="2200" dirty="0" err="1"/>
              <a:t>bulunan</a:t>
            </a:r>
            <a:r>
              <a:rPr lang="en-US" sz="2200" dirty="0"/>
              <a:t> </a:t>
            </a:r>
            <a:r>
              <a:rPr lang="en-US" sz="2200" dirty="0" err="1"/>
              <a:t>ek</a:t>
            </a:r>
            <a:r>
              <a:rPr lang="en-US" sz="2200" dirty="0"/>
              <a:t> </a:t>
            </a:r>
            <a:r>
              <a:rPr lang="en-US" sz="2200" dirty="0" err="1"/>
              <a:t>anormallikler</a:t>
            </a:r>
            <a:r>
              <a:rPr lang="en-US" sz="2200" dirty="0"/>
              <a:t> </a:t>
            </a:r>
            <a:r>
              <a:rPr lang="en-US" sz="2200" dirty="0" err="1"/>
              <a:t>arasında</a:t>
            </a:r>
            <a:r>
              <a:rPr lang="en-US" sz="2200" dirty="0"/>
              <a:t> </a:t>
            </a:r>
            <a:r>
              <a:rPr lang="en-US" sz="2200" dirty="0" err="1"/>
              <a:t>hipokolesterolemi</a:t>
            </a:r>
            <a:r>
              <a:rPr lang="en-US" sz="2200" dirty="0"/>
              <a:t> (</a:t>
            </a:r>
            <a:r>
              <a:rPr lang="en-US" sz="2200" dirty="0" err="1"/>
              <a:t>malabsorpsiyona</a:t>
            </a:r>
            <a:r>
              <a:rPr lang="en-US" sz="2200" dirty="0"/>
              <a:t> </a:t>
            </a:r>
            <a:r>
              <a:rPr lang="en-US" sz="2200" dirty="0" err="1"/>
              <a:t>bağlı</a:t>
            </a:r>
            <a:r>
              <a:rPr lang="en-US" sz="2200" dirty="0"/>
              <a:t>) </a:t>
            </a:r>
            <a:r>
              <a:rPr lang="en-US" sz="2200" dirty="0" err="1"/>
              <a:t>ve</a:t>
            </a:r>
            <a:r>
              <a:rPr lang="en-US" sz="2200" dirty="0"/>
              <a:t> </a:t>
            </a:r>
            <a:r>
              <a:rPr lang="en-US" sz="2200" dirty="0" err="1"/>
              <a:t>hipokalsemi</a:t>
            </a:r>
            <a:r>
              <a:rPr lang="en-US" sz="2200" dirty="0"/>
              <a:t> </a:t>
            </a:r>
            <a:r>
              <a:rPr lang="en-US" sz="2200" dirty="0" err="1"/>
              <a:t>vardır</a:t>
            </a:r>
            <a:r>
              <a:rPr lang="en-US" sz="2200" dirty="0"/>
              <a:t>. </a:t>
            </a:r>
            <a:r>
              <a:rPr lang="en-US" sz="2200" dirty="0" err="1"/>
              <a:t>Hipokalseminin</a:t>
            </a:r>
            <a:r>
              <a:rPr lang="en-US" sz="2200" dirty="0"/>
              <a:t> </a:t>
            </a:r>
            <a:r>
              <a:rPr lang="en-US" sz="2200" dirty="0" err="1"/>
              <a:t>nedenleri</a:t>
            </a:r>
            <a:r>
              <a:rPr lang="en-US" sz="2200" dirty="0"/>
              <a:t> </a:t>
            </a:r>
            <a:r>
              <a:rPr lang="en-US" sz="2200" dirty="0" err="1"/>
              <a:t>çok</a:t>
            </a:r>
            <a:r>
              <a:rPr lang="en-US" sz="2200" dirty="0"/>
              <a:t> </a:t>
            </a:r>
            <a:r>
              <a:rPr lang="en-US" sz="2200" dirty="0" err="1"/>
              <a:t>faktörlüdür</a:t>
            </a:r>
            <a:r>
              <a:rPr lang="en-US" sz="2200" dirty="0"/>
              <a:t> </a:t>
            </a:r>
            <a:r>
              <a:rPr lang="en-US" sz="2200" dirty="0" err="1"/>
              <a:t>ve</a:t>
            </a:r>
            <a:r>
              <a:rPr lang="en-US" sz="2200" dirty="0"/>
              <a:t> </a:t>
            </a:r>
            <a:r>
              <a:rPr lang="en-US" sz="2200" dirty="0" err="1"/>
              <a:t>hipoalbüminemiyi</a:t>
            </a:r>
            <a:r>
              <a:rPr lang="en-US" sz="2200" dirty="0"/>
              <a:t> (</a:t>
            </a:r>
            <a:r>
              <a:rPr lang="en-US" sz="2200" dirty="0" err="1"/>
              <a:t>toplam</a:t>
            </a:r>
            <a:r>
              <a:rPr lang="en-US" sz="2200" dirty="0"/>
              <a:t> </a:t>
            </a:r>
            <a:r>
              <a:rPr lang="en-US" sz="2200" dirty="0" err="1"/>
              <a:t>kalsiyumu</a:t>
            </a:r>
            <a:r>
              <a:rPr lang="en-US" sz="2200" dirty="0"/>
              <a:t> </a:t>
            </a:r>
            <a:r>
              <a:rPr lang="en-US" sz="2200" dirty="0" err="1"/>
              <a:t>etkiler</a:t>
            </a:r>
            <a:r>
              <a:rPr lang="en-US" sz="2200" dirty="0"/>
              <a:t>), D </a:t>
            </a:r>
            <a:r>
              <a:rPr lang="en-US" sz="2200" dirty="0" err="1"/>
              <a:t>vitamini</a:t>
            </a:r>
            <a:r>
              <a:rPr lang="en-US" sz="2200" dirty="0"/>
              <a:t> </a:t>
            </a:r>
            <a:r>
              <a:rPr lang="en-US" sz="2200" dirty="0" err="1"/>
              <a:t>emilimini</a:t>
            </a:r>
            <a:r>
              <a:rPr lang="en-US" sz="2200" dirty="0"/>
              <a:t> </a:t>
            </a:r>
            <a:r>
              <a:rPr lang="en-US" sz="2200" dirty="0" err="1"/>
              <a:t>ve</a:t>
            </a:r>
            <a:r>
              <a:rPr lang="en-US" sz="2200" dirty="0"/>
              <a:t> </a:t>
            </a:r>
            <a:r>
              <a:rPr lang="en-US" sz="2200" dirty="0" err="1"/>
              <a:t>magnezyumun</a:t>
            </a:r>
            <a:r>
              <a:rPr lang="en-US" sz="2200" dirty="0"/>
              <a:t> </a:t>
            </a:r>
            <a:r>
              <a:rPr lang="en-US" sz="2200" dirty="0" err="1"/>
              <a:t>emilimini</a:t>
            </a:r>
            <a:r>
              <a:rPr lang="en-US" sz="2200" dirty="0"/>
              <a:t> </a:t>
            </a:r>
            <a:r>
              <a:rPr lang="en-US" sz="2200" dirty="0" err="1"/>
              <a:t>düşürür</a:t>
            </a:r>
            <a:r>
              <a:rPr lang="en-US" sz="2200" dirty="0"/>
              <a:t>.</a:t>
            </a:r>
          </a:p>
          <a:p>
            <a:pPr algn="just">
              <a:lnSpc>
                <a:spcPct val="150000"/>
              </a:lnSpc>
            </a:pPr>
            <a:endParaRPr lang="en-US" sz="2200" dirty="0"/>
          </a:p>
        </p:txBody>
      </p:sp>
    </p:spTree>
    <p:extLst>
      <p:ext uri="{BB962C8B-B14F-4D97-AF65-F5344CB8AC3E}">
        <p14:creationId xmlns:p14="http://schemas.microsoft.com/office/powerpoint/2010/main" val="114389433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9D1BA-B496-A14B-96CC-DE1AD7096B3B}"/>
              </a:ext>
            </a:extLst>
          </p:cNvPr>
          <p:cNvSpPr>
            <a:spLocks noGrp="1"/>
          </p:cNvSpPr>
          <p:nvPr>
            <p:ph type="title"/>
          </p:nvPr>
        </p:nvSpPr>
        <p:spPr>
          <a:xfrm>
            <a:off x="838200" y="365126"/>
            <a:ext cx="10515600" cy="467082"/>
          </a:xfrm>
          <a:ln>
            <a:solidFill>
              <a:srgbClr val="FF0000"/>
            </a:solidFill>
          </a:ln>
        </p:spPr>
        <p:txBody>
          <a:bodyPr>
            <a:normAutofit fontScale="90000"/>
          </a:bodyPr>
          <a:lstStyle/>
          <a:p>
            <a:pPr algn="ctr"/>
            <a:r>
              <a:rPr lang="en-US" sz="3600" b="1" dirty="0">
                <a:solidFill>
                  <a:srgbClr val="FF0000"/>
                </a:solidFill>
              </a:rPr>
              <a:t>Intestinal Biopsy </a:t>
            </a:r>
            <a:endParaRPr lang="tr-TR" dirty="0"/>
          </a:p>
        </p:txBody>
      </p:sp>
      <p:sp>
        <p:nvSpPr>
          <p:cNvPr id="3" name="Content Placeholder 2">
            <a:extLst>
              <a:ext uri="{FF2B5EF4-FFF2-40B4-BE49-F238E27FC236}">
                <a16:creationId xmlns:a16="http://schemas.microsoft.com/office/drawing/2014/main" id="{A7A78C14-DC9F-394F-A2F4-78E2AD1FB730}"/>
              </a:ext>
            </a:extLst>
          </p:cNvPr>
          <p:cNvSpPr>
            <a:spLocks noGrp="1"/>
          </p:cNvSpPr>
          <p:nvPr>
            <p:ph idx="1"/>
          </p:nvPr>
        </p:nvSpPr>
        <p:spPr>
          <a:xfrm>
            <a:off x="838200" y="1417834"/>
            <a:ext cx="10515600" cy="4759129"/>
          </a:xfrm>
          <a:ln>
            <a:solidFill>
              <a:srgbClr val="FF0000"/>
            </a:solidFill>
          </a:ln>
        </p:spPr>
        <p:txBody>
          <a:bodyPr>
            <a:normAutofit/>
          </a:bodyPr>
          <a:lstStyle/>
          <a:p>
            <a:pPr marL="0" indent="0" algn="just">
              <a:lnSpc>
                <a:spcPct val="150000"/>
              </a:lnSpc>
              <a:buNone/>
            </a:pPr>
            <a:r>
              <a:rPr lang="en-US" sz="2200" b="1" dirty="0">
                <a:solidFill>
                  <a:srgbClr val="0070C0"/>
                </a:solidFill>
              </a:rPr>
              <a:t>Flexible Endoscopy and Biopsy </a:t>
            </a:r>
          </a:p>
          <a:p>
            <a:pPr algn="just">
              <a:lnSpc>
                <a:spcPct val="150000"/>
              </a:lnSpc>
            </a:pPr>
            <a:r>
              <a:rPr lang="tr-TR" sz="2200" dirty="0"/>
              <a:t>Kesin tanı için mukozal biyopsi ile yapılan endoskopik muayene, diyet, </a:t>
            </a:r>
            <a:r>
              <a:rPr lang="tr-TR" sz="2200" dirty="0" err="1"/>
              <a:t>paraziter</a:t>
            </a:r>
            <a:r>
              <a:rPr lang="tr-TR" sz="2200" dirty="0"/>
              <a:t>, sistemik veya metabolik bozukluklar ve bulaşıcı hastalıklar elendikten sonra kronik diyare hastalarına </a:t>
            </a:r>
            <a:r>
              <a:rPr lang="tr-TR" sz="2200" dirty="0" err="1"/>
              <a:t>prognostik</a:t>
            </a:r>
            <a:r>
              <a:rPr lang="tr-TR" sz="2200" dirty="0"/>
              <a:t> bilgi sağlamak için kullanılmalıdır.</a:t>
            </a:r>
          </a:p>
          <a:p>
            <a:pPr algn="just">
              <a:lnSpc>
                <a:spcPct val="150000"/>
              </a:lnSpc>
            </a:pPr>
            <a:r>
              <a:rPr lang="tr-TR" sz="2200" dirty="0"/>
              <a:t>Gastrointestinal sistemin tüm uzunluğu boyunca erişilememesi (</a:t>
            </a:r>
            <a:r>
              <a:rPr lang="tr-TR" sz="2200" dirty="0" err="1"/>
              <a:t>enterroskopi</a:t>
            </a:r>
            <a:r>
              <a:rPr lang="tr-TR" sz="2200" dirty="0"/>
              <a:t> yapılmadığı sürece) ve sürekli olarak </a:t>
            </a:r>
            <a:r>
              <a:rPr lang="tr-TR" sz="2200" dirty="0" err="1"/>
              <a:t>muskularis</a:t>
            </a:r>
            <a:r>
              <a:rPr lang="tr-TR" sz="2200" dirty="0"/>
              <a:t> mukozasını veya </a:t>
            </a:r>
            <a:r>
              <a:rPr lang="tr-TR" sz="2200" dirty="0" err="1"/>
              <a:t>submukozayı</a:t>
            </a:r>
            <a:r>
              <a:rPr lang="tr-TR" sz="2200" dirty="0"/>
              <a:t> içeren derin biyopsiler elde edilememesi de dahil olmak üzere, esnek endoskopinin çeşitli dezavantajları vardır.</a:t>
            </a:r>
          </a:p>
        </p:txBody>
      </p:sp>
    </p:spTree>
    <p:extLst>
      <p:ext uri="{BB962C8B-B14F-4D97-AF65-F5344CB8AC3E}">
        <p14:creationId xmlns:p14="http://schemas.microsoft.com/office/powerpoint/2010/main" val="158167595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B458A-4BE0-CC4A-8C21-494293573504}"/>
              </a:ext>
            </a:extLst>
          </p:cNvPr>
          <p:cNvSpPr>
            <a:spLocks noGrp="1"/>
          </p:cNvSpPr>
          <p:nvPr>
            <p:ph type="title"/>
          </p:nvPr>
        </p:nvSpPr>
        <p:spPr>
          <a:xfrm>
            <a:off x="838200" y="365125"/>
            <a:ext cx="10515600" cy="989513"/>
          </a:xfrm>
          <a:ln>
            <a:solidFill>
              <a:srgbClr val="FF0000"/>
            </a:solidFill>
          </a:ln>
        </p:spPr>
        <p:txBody>
          <a:bodyPr>
            <a:normAutofit/>
          </a:bodyPr>
          <a:lstStyle/>
          <a:p>
            <a:r>
              <a:rPr lang="en-US" sz="3600" b="1" dirty="0">
                <a:solidFill>
                  <a:srgbClr val="FF0000"/>
                </a:solidFill>
              </a:rPr>
              <a:t>Rigid Proctoscopy and Biopsy. </a:t>
            </a:r>
            <a:endParaRPr lang="tr-TR" sz="3600" b="1" dirty="0">
              <a:solidFill>
                <a:srgbClr val="FF0000"/>
              </a:solidFill>
            </a:endParaRPr>
          </a:p>
        </p:txBody>
      </p:sp>
      <p:sp>
        <p:nvSpPr>
          <p:cNvPr id="3" name="Content Placeholder 2">
            <a:extLst>
              <a:ext uri="{FF2B5EF4-FFF2-40B4-BE49-F238E27FC236}">
                <a16:creationId xmlns:a16="http://schemas.microsoft.com/office/drawing/2014/main" id="{A2E4A7B1-2431-DF42-B6E2-4D8B0C7748E5}"/>
              </a:ext>
            </a:extLst>
          </p:cNvPr>
          <p:cNvSpPr>
            <a:spLocks noGrp="1"/>
          </p:cNvSpPr>
          <p:nvPr>
            <p:ph idx="1"/>
          </p:nvPr>
        </p:nvSpPr>
        <p:spPr>
          <a:xfrm>
            <a:off x="396411" y="1825625"/>
            <a:ext cx="7373349" cy="4351338"/>
          </a:xfrm>
        </p:spPr>
        <p:txBody>
          <a:bodyPr>
            <a:normAutofit fontScale="92500" lnSpcReduction="20000"/>
          </a:bodyPr>
          <a:lstStyle/>
          <a:p>
            <a:pPr algn="just">
              <a:lnSpc>
                <a:spcPct val="150000"/>
              </a:lnSpc>
            </a:pPr>
            <a:r>
              <a:rPr lang="en-US" sz="2200" dirty="0" err="1"/>
              <a:t>Sert</a:t>
            </a:r>
            <a:r>
              <a:rPr lang="en-US" sz="2200" dirty="0"/>
              <a:t> </a:t>
            </a:r>
            <a:r>
              <a:rPr lang="en-US" sz="2200" dirty="0" err="1"/>
              <a:t>prokoskopi</a:t>
            </a:r>
            <a:r>
              <a:rPr lang="en-US" sz="2200" dirty="0"/>
              <a:t>, </a:t>
            </a:r>
            <a:r>
              <a:rPr lang="en-US" sz="2200" dirty="0" err="1"/>
              <a:t>proksimal</a:t>
            </a:r>
            <a:r>
              <a:rPr lang="en-US" sz="2200" dirty="0"/>
              <a:t> </a:t>
            </a:r>
            <a:r>
              <a:rPr lang="en-US" sz="2200" dirty="0" err="1"/>
              <a:t>ucunda</a:t>
            </a:r>
            <a:r>
              <a:rPr lang="en-US" sz="2200" dirty="0"/>
              <a:t> </a:t>
            </a:r>
            <a:r>
              <a:rPr lang="en-US" sz="2200" dirty="0" err="1"/>
              <a:t>bir</a:t>
            </a:r>
            <a:r>
              <a:rPr lang="en-US" sz="2200" dirty="0"/>
              <a:t> </a:t>
            </a:r>
            <a:r>
              <a:rPr lang="en-US" sz="2200" dirty="0" err="1"/>
              <a:t>mercek</a:t>
            </a:r>
            <a:r>
              <a:rPr lang="en-US" sz="2200" dirty="0"/>
              <a:t> </a:t>
            </a:r>
            <a:r>
              <a:rPr lang="en-US" sz="2200" dirty="0" err="1"/>
              <a:t>bulunan</a:t>
            </a:r>
            <a:r>
              <a:rPr lang="en-US" sz="2200" dirty="0"/>
              <a:t> </a:t>
            </a:r>
            <a:r>
              <a:rPr lang="en-US" sz="2200" dirty="0" err="1"/>
              <a:t>içi</a:t>
            </a:r>
            <a:r>
              <a:rPr lang="en-US" sz="2200" dirty="0"/>
              <a:t> </a:t>
            </a:r>
            <a:r>
              <a:rPr lang="en-US" sz="2200" dirty="0" err="1"/>
              <a:t>boş</a:t>
            </a:r>
            <a:r>
              <a:rPr lang="en-US" sz="2200" dirty="0"/>
              <a:t> </a:t>
            </a:r>
            <a:r>
              <a:rPr lang="en-US" sz="2200" dirty="0" err="1"/>
              <a:t>bir</a:t>
            </a:r>
            <a:r>
              <a:rPr lang="en-US" sz="2200" dirty="0"/>
              <a:t> </a:t>
            </a:r>
            <a:r>
              <a:rPr lang="en-US" sz="2200" dirty="0" err="1"/>
              <a:t>tüp</a:t>
            </a:r>
            <a:r>
              <a:rPr lang="en-US" sz="2200" dirty="0"/>
              <a:t>, </a:t>
            </a:r>
            <a:r>
              <a:rPr lang="en-US" sz="2200" dirty="0" err="1"/>
              <a:t>bir</a:t>
            </a:r>
            <a:r>
              <a:rPr lang="en-US" sz="2200" dirty="0"/>
              <a:t> </a:t>
            </a:r>
            <a:r>
              <a:rPr lang="en-US" sz="2200" dirty="0" err="1"/>
              <a:t>insüflasyon</a:t>
            </a:r>
            <a:r>
              <a:rPr lang="en-US" sz="2200" dirty="0"/>
              <a:t> </a:t>
            </a:r>
            <a:r>
              <a:rPr lang="en-US" sz="2200" dirty="0" err="1"/>
              <a:t>ampulü</a:t>
            </a:r>
            <a:r>
              <a:rPr lang="en-US" sz="2200" dirty="0"/>
              <a:t> </a:t>
            </a:r>
            <a:r>
              <a:rPr lang="en-US" sz="2200" dirty="0" err="1"/>
              <a:t>ve</a:t>
            </a:r>
            <a:r>
              <a:rPr lang="en-US" sz="2200" dirty="0"/>
              <a:t> </a:t>
            </a:r>
            <a:r>
              <a:rPr lang="en-US" sz="2200" dirty="0" err="1"/>
              <a:t>ışık</a:t>
            </a:r>
            <a:r>
              <a:rPr lang="en-US" sz="2200" dirty="0"/>
              <a:t> </a:t>
            </a:r>
            <a:r>
              <a:rPr lang="en-US" sz="2200" dirty="0" err="1"/>
              <a:t>iletimi</a:t>
            </a:r>
            <a:r>
              <a:rPr lang="en-US" sz="2200" dirty="0"/>
              <a:t> </a:t>
            </a:r>
            <a:r>
              <a:rPr lang="en-US" sz="2200" dirty="0" err="1"/>
              <a:t>için</a:t>
            </a:r>
            <a:r>
              <a:rPr lang="en-US" sz="2200" dirty="0"/>
              <a:t> </a:t>
            </a:r>
            <a:r>
              <a:rPr lang="en-US" sz="2200" dirty="0" err="1"/>
              <a:t>bir</a:t>
            </a:r>
            <a:r>
              <a:rPr lang="en-US" sz="2200" dirty="0"/>
              <a:t> </a:t>
            </a:r>
            <a:r>
              <a:rPr lang="en-US" sz="2200" dirty="0" err="1"/>
              <a:t>elyaf</a:t>
            </a:r>
            <a:r>
              <a:rPr lang="en-US" sz="2200" dirty="0"/>
              <a:t> </a:t>
            </a:r>
            <a:r>
              <a:rPr lang="en-US" sz="2200" dirty="0" err="1"/>
              <a:t>demeti</a:t>
            </a:r>
            <a:r>
              <a:rPr lang="en-US" sz="2200" dirty="0"/>
              <a:t> </a:t>
            </a:r>
            <a:r>
              <a:rPr lang="en-US" sz="2200" dirty="0" err="1"/>
              <a:t>ile</a:t>
            </a:r>
            <a:r>
              <a:rPr lang="en-US" sz="2200" dirty="0"/>
              <a:t> </a:t>
            </a:r>
            <a:r>
              <a:rPr lang="en-US" sz="2200" dirty="0" err="1"/>
              <a:t>soğuk</a:t>
            </a:r>
            <a:r>
              <a:rPr lang="en-US" sz="2200" dirty="0"/>
              <a:t> </a:t>
            </a:r>
            <a:r>
              <a:rPr lang="en-US" sz="2200" dirty="0" err="1"/>
              <a:t>bir</a:t>
            </a:r>
            <a:r>
              <a:rPr lang="en-US" sz="2200" dirty="0"/>
              <a:t> </a:t>
            </a:r>
            <a:r>
              <a:rPr lang="en-US" sz="2200" dirty="0" err="1"/>
              <a:t>ışık</a:t>
            </a:r>
            <a:r>
              <a:rPr lang="en-US" sz="2200" dirty="0"/>
              <a:t> </a:t>
            </a:r>
            <a:r>
              <a:rPr lang="en-US" sz="2200" dirty="0" err="1"/>
              <a:t>kaynağından</a:t>
            </a:r>
            <a:r>
              <a:rPr lang="en-US" sz="2200" dirty="0"/>
              <a:t> </a:t>
            </a:r>
            <a:r>
              <a:rPr lang="en-US" sz="2200" dirty="0" err="1"/>
              <a:t>oluşan</a:t>
            </a:r>
            <a:r>
              <a:rPr lang="en-US" sz="2200" dirty="0"/>
              <a:t> </a:t>
            </a:r>
            <a:r>
              <a:rPr lang="en-US" sz="2200" dirty="0" err="1"/>
              <a:t>içi</a:t>
            </a:r>
            <a:r>
              <a:rPr lang="en-US" sz="2200" dirty="0"/>
              <a:t> </a:t>
            </a:r>
            <a:r>
              <a:rPr lang="en-US" sz="2200" dirty="0" err="1"/>
              <a:t>boş</a:t>
            </a:r>
            <a:r>
              <a:rPr lang="en-US" sz="2200" dirty="0"/>
              <a:t> </a:t>
            </a:r>
            <a:r>
              <a:rPr lang="en-US" sz="2200" dirty="0" err="1"/>
              <a:t>bir</a:t>
            </a:r>
            <a:r>
              <a:rPr lang="en-US" sz="2200" dirty="0"/>
              <a:t> </a:t>
            </a:r>
            <a:r>
              <a:rPr lang="en-US" sz="2200" dirty="0" err="1"/>
              <a:t>tüpten</a:t>
            </a:r>
            <a:r>
              <a:rPr lang="en-US" sz="2200" dirty="0"/>
              <a:t> </a:t>
            </a:r>
            <a:r>
              <a:rPr lang="en-US" sz="2200" dirty="0" err="1"/>
              <a:t>oluşan</a:t>
            </a:r>
            <a:r>
              <a:rPr lang="en-US" sz="2200" dirty="0"/>
              <a:t> </a:t>
            </a:r>
            <a:r>
              <a:rPr lang="en-US" sz="2200" dirty="0" err="1"/>
              <a:t>paslanmaz</a:t>
            </a:r>
            <a:r>
              <a:rPr lang="en-US" sz="2200" dirty="0"/>
              <a:t> </a:t>
            </a:r>
            <a:r>
              <a:rPr lang="en-US" sz="2200" dirty="0" err="1"/>
              <a:t>çelik</a:t>
            </a:r>
            <a:r>
              <a:rPr lang="en-US" sz="2200" dirty="0"/>
              <a:t> </a:t>
            </a:r>
            <a:r>
              <a:rPr lang="en-US" sz="2200" dirty="0" err="1"/>
              <a:t>veya</a:t>
            </a:r>
            <a:r>
              <a:rPr lang="en-US" sz="2200" dirty="0"/>
              <a:t> </a:t>
            </a:r>
            <a:r>
              <a:rPr lang="en-US" sz="2200" dirty="0" err="1"/>
              <a:t>plastik</a:t>
            </a:r>
            <a:r>
              <a:rPr lang="en-US" sz="2200" dirty="0"/>
              <a:t> </a:t>
            </a:r>
            <a:r>
              <a:rPr lang="en-US" sz="2200" dirty="0" err="1"/>
              <a:t>bir</a:t>
            </a:r>
            <a:r>
              <a:rPr lang="en-US" sz="2200" dirty="0"/>
              <a:t> Welch-Allyn </a:t>
            </a:r>
            <a:r>
              <a:rPr lang="en-US" sz="2200" dirty="0" err="1"/>
              <a:t>sigmoidoscope</a:t>
            </a:r>
            <a:r>
              <a:rPr lang="en-US" sz="2200" dirty="0"/>
              <a:t> </a:t>
            </a:r>
            <a:r>
              <a:rPr lang="en-US" sz="2200" dirty="0" err="1"/>
              <a:t>kullanılarak</a:t>
            </a:r>
            <a:r>
              <a:rPr lang="en-US" sz="2200" dirty="0"/>
              <a:t> </a:t>
            </a:r>
            <a:r>
              <a:rPr lang="en-US" sz="2200" dirty="0" err="1"/>
              <a:t>gerçekleştirilebilir</a:t>
            </a:r>
            <a:r>
              <a:rPr lang="en-US" sz="2200" dirty="0"/>
              <a:t>.</a:t>
            </a:r>
          </a:p>
          <a:p>
            <a:pPr algn="just">
              <a:lnSpc>
                <a:spcPct val="150000"/>
              </a:lnSpc>
            </a:pPr>
            <a:r>
              <a:rPr lang="en-US" sz="2200" dirty="0" err="1"/>
              <a:t>Sigmoidoskopi</a:t>
            </a:r>
            <a:r>
              <a:rPr lang="en-US" sz="2200" dirty="0"/>
              <a:t> </a:t>
            </a:r>
            <a:r>
              <a:rPr lang="en-US" sz="2200" dirty="0" err="1"/>
              <a:t>sadece</a:t>
            </a:r>
            <a:r>
              <a:rPr lang="en-US" sz="2200" dirty="0"/>
              <a:t> </a:t>
            </a:r>
            <a:r>
              <a:rPr lang="en-US" sz="2200" dirty="0" err="1"/>
              <a:t>rektum</a:t>
            </a:r>
            <a:r>
              <a:rPr lang="en-US" sz="2200" dirty="0"/>
              <a:t> </a:t>
            </a:r>
            <a:r>
              <a:rPr lang="en-US" sz="2200" dirty="0" err="1"/>
              <a:t>ve</a:t>
            </a:r>
            <a:r>
              <a:rPr lang="en-US" sz="2200" dirty="0"/>
              <a:t> </a:t>
            </a:r>
            <a:r>
              <a:rPr lang="en-US" sz="2200" dirty="0" err="1"/>
              <a:t>inen</a:t>
            </a:r>
            <a:r>
              <a:rPr lang="en-US" sz="2200" dirty="0"/>
              <a:t> </a:t>
            </a:r>
            <a:r>
              <a:rPr lang="en-US" sz="2200" dirty="0" err="1"/>
              <a:t>kolonun</a:t>
            </a:r>
            <a:r>
              <a:rPr lang="en-US" sz="2200" dirty="0"/>
              <a:t> </a:t>
            </a:r>
            <a:r>
              <a:rPr lang="en-US" sz="2200" dirty="0" err="1"/>
              <a:t>doğrudan</a:t>
            </a:r>
            <a:r>
              <a:rPr lang="en-US" sz="2200" dirty="0"/>
              <a:t> </a:t>
            </a:r>
            <a:r>
              <a:rPr lang="en-US" sz="2200" dirty="0" err="1"/>
              <a:t>incelenmesine</a:t>
            </a:r>
            <a:r>
              <a:rPr lang="en-US" sz="2200" dirty="0"/>
              <a:t> </a:t>
            </a:r>
            <a:r>
              <a:rPr lang="en-US" sz="2200" dirty="0" err="1"/>
              <a:t>izin</a:t>
            </a:r>
            <a:r>
              <a:rPr lang="en-US" sz="2200" dirty="0"/>
              <a:t> </a:t>
            </a:r>
            <a:r>
              <a:rPr lang="en-US" sz="2200" dirty="0" err="1"/>
              <a:t>verir</a:t>
            </a:r>
            <a:r>
              <a:rPr lang="en-US" sz="2200" dirty="0"/>
              <a:t>; </a:t>
            </a:r>
            <a:r>
              <a:rPr lang="en-US" sz="2200" dirty="0" err="1"/>
              <a:t>Bununla</a:t>
            </a:r>
            <a:r>
              <a:rPr lang="en-US" sz="2200" dirty="0"/>
              <a:t> </a:t>
            </a:r>
            <a:r>
              <a:rPr lang="en-US" sz="2200" dirty="0" err="1"/>
              <a:t>birlikte</a:t>
            </a:r>
            <a:r>
              <a:rPr lang="en-US" sz="2200" dirty="0"/>
              <a:t>, </a:t>
            </a:r>
            <a:r>
              <a:rPr lang="en-US" sz="2200" dirty="0" err="1"/>
              <a:t>prosedür</a:t>
            </a:r>
            <a:r>
              <a:rPr lang="en-US" sz="2200" dirty="0"/>
              <a:t> </a:t>
            </a:r>
            <a:r>
              <a:rPr lang="en-US" sz="2200" dirty="0" err="1"/>
              <a:t>kolonoskopiden</a:t>
            </a:r>
            <a:r>
              <a:rPr lang="en-US" sz="2200" dirty="0"/>
              <a:t> </a:t>
            </a:r>
            <a:r>
              <a:rPr lang="en-US" sz="2200" dirty="0" err="1"/>
              <a:t>daha</a:t>
            </a:r>
            <a:r>
              <a:rPr lang="en-US" sz="2200" dirty="0"/>
              <a:t> </a:t>
            </a:r>
            <a:r>
              <a:rPr lang="en-US" sz="2200" dirty="0" err="1"/>
              <a:t>az</a:t>
            </a:r>
            <a:r>
              <a:rPr lang="en-US" sz="2200" dirty="0"/>
              <a:t> risk, zaman </a:t>
            </a:r>
            <a:r>
              <a:rPr lang="en-US" sz="2200" dirty="0" err="1"/>
              <a:t>ve</a:t>
            </a:r>
            <a:r>
              <a:rPr lang="en-US" sz="2200" dirty="0"/>
              <a:t> </a:t>
            </a:r>
            <a:r>
              <a:rPr lang="en-US" sz="2200" dirty="0" err="1"/>
              <a:t>maliyet</a:t>
            </a:r>
            <a:r>
              <a:rPr lang="en-US" sz="2200" dirty="0"/>
              <a:t> </a:t>
            </a:r>
            <a:r>
              <a:rPr lang="en-US" sz="2200" dirty="0" err="1"/>
              <a:t>gerektirir</a:t>
            </a:r>
            <a:r>
              <a:rPr lang="en-US" sz="2200" dirty="0"/>
              <a:t> </a:t>
            </a:r>
            <a:r>
              <a:rPr lang="en-US" sz="2200" dirty="0" err="1"/>
              <a:t>ve</a:t>
            </a:r>
            <a:r>
              <a:rPr lang="en-US" sz="2200" dirty="0"/>
              <a:t> </a:t>
            </a:r>
            <a:r>
              <a:rPr lang="en-US" sz="2200" dirty="0" err="1"/>
              <a:t>hastalığın</a:t>
            </a:r>
            <a:r>
              <a:rPr lang="en-US" sz="2200" dirty="0"/>
              <a:t> </a:t>
            </a:r>
            <a:r>
              <a:rPr lang="en-US" sz="2200" dirty="0" err="1"/>
              <a:t>dağınık</a:t>
            </a:r>
            <a:r>
              <a:rPr lang="en-US" sz="2200" dirty="0"/>
              <a:t> </a:t>
            </a:r>
            <a:r>
              <a:rPr lang="en-US" sz="2200" dirty="0" err="1"/>
              <a:t>doğası</a:t>
            </a:r>
            <a:r>
              <a:rPr lang="en-US" sz="2200" dirty="0"/>
              <a:t> </a:t>
            </a:r>
            <a:r>
              <a:rPr lang="en-US" sz="2200" dirty="0" err="1"/>
              <a:t>nedeniyle</a:t>
            </a:r>
            <a:r>
              <a:rPr lang="en-US" sz="2200" dirty="0"/>
              <a:t> </a:t>
            </a:r>
            <a:r>
              <a:rPr lang="en-US" sz="2200" dirty="0" err="1"/>
              <a:t>kalin</a:t>
            </a:r>
            <a:r>
              <a:rPr lang="en-US" sz="2200" dirty="0"/>
              <a:t> </a:t>
            </a:r>
            <a:r>
              <a:rPr lang="en-US" sz="2200" dirty="0" err="1"/>
              <a:t>bağırsak</a:t>
            </a:r>
            <a:r>
              <a:rPr lang="en-US" sz="2200" dirty="0"/>
              <a:t> </a:t>
            </a:r>
            <a:r>
              <a:rPr lang="en-US" sz="2200" dirty="0" err="1"/>
              <a:t>hastalıklarının</a:t>
            </a:r>
            <a:r>
              <a:rPr lang="en-US" sz="2200" dirty="0"/>
              <a:t> </a:t>
            </a:r>
            <a:r>
              <a:rPr lang="en-US" sz="2200" dirty="0" err="1"/>
              <a:t>çoğunu</a:t>
            </a:r>
            <a:r>
              <a:rPr lang="en-US" sz="2200" dirty="0"/>
              <a:t> </a:t>
            </a:r>
            <a:r>
              <a:rPr lang="en-US" sz="2200" dirty="0" err="1"/>
              <a:t>teşhis</a:t>
            </a:r>
            <a:r>
              <a:rPr lang="en-US" sz="2200" dirty="0"/>
              <a:t> </a:t>
            </a:r>
            <a:r>
              <a:rPr lang="en-US" sz="2200" dirty="0" err="1"/>
              <a:t>edebilmektedir</a:t>
            </a:r>
            <a:r>
              <a:rPr lang="en-US" sz="2200" dirty="0"/>
              <a:t>.</a:t>
            </a:r>
            <a:endParaRPr lang="tr-TR" sz="2200" dirty="0"/>
          </a:p>
        </p:txBody>
      </p:sp>
      <p:pic>
        <p:nvPicPr>
          <p:cNvPr id="4" name="Picture 3">
            <a:extLst>
              <a:ext uri="{FF2B5EF4-FFF2-40B4-BE49-F238E27FC236}">
                <a16:creationId xmlns:a16="http://schemas.microsoft.com/office/drawing/2014/main" id="{2C3B3868-95CE-2241-9C74-A52F96028223}"/>
              </a:ext>
            </a:extLst>
          </p:cNvPr>
          <p:cNvPicPr>
            <a:picLocks noChangeAspect="1"/>
          </p:cNvPicPr>
          <p:nvPr/>
        </p:nvPicPr>
        <p:blipFill>
          <a:blip r:embed="rId2"/>
          <a:stretch>
            <a:fillRect/>
          </a:stretch>
        </p:blipFill>
        <p:spPr>
          <a:xfrm>
            <a:off x="8314290" y="2079945"/>
            <a:ext cx="3721100" cy="2184400"/>
          </a:xfrm>
          <a:prstGeom prst="rect">
            <a:avLst/>
          </a:prstGeom>
        </p:spPr>
      </p:pic>
    </p:spTree>
    <p:extLst>
      <p:ext uri="{BB962C8B-B14F-4D97-AF65-F5344CB8AC3E}">
        <p14:creationId xmlns:p14="http://schemas.microsoft.com/office/powerpoint/2010/main" val="56218044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A3E9CC-E282-0047-9DC5-7E09C5C4F7ED}"/>
              </a:ext>
            </a:extLst>
          </p:cNvPr>
          <p:cNvSpPr>
            <a:spLocks noGrp="1"/>
          </p:cNvSpPr>
          <p:nvPr>
            <p:ph idx="1"/>
          </p:nvPr>
        </p:nvSpPr>
        <p:spPr/>
        <p:txBody>
          <a:bodyPr>
            <a:normAutofit/>
          </a:bodyPr>
          <a:lstStyle/>
          <a:p>
            <a:pPr algn="just">
              <a:lnSpc>
                <a:spcPct val="200000"/>
              </a:lnSpc>
            </a:pPr>
            <a:r>
              <a:rPr lang="tr-TR" sz="2400" dirty="0"/>
              <a:t>Esnek </a:t>
            </a:r>
            <a:r>
              <a:rPr lang="tr-TR" sz="2400" dirty="0" err="1"/>
              <a:t>kolonoskopi</a:t>
            </a:r>
            <a:r>
              <a:rPr lang="tr-TR" sz="2400" dirty="0"/>
              <a:t>, </a:t>
            </a:r>
            <a:r>
              <a:rPr lang="tr-TR" sz="2400" dirty="0" err="1"/>
              <a:t>sekal</a:t>
            </a:r>
            <a:r>
              <a:rPr lang="tr-TR" sz="2400" dirty="0"/>
              <a:t> </a:t>
            </a:r>
            <a:r>
              <a:rPr lang="tr-TR" sz="2400" dirty="0" err="1"/>
              <a:t>inversiyon</a:t>
            </a:r>
            <a:r>
              <a:rPr lang="tr-TR" sz="2400" dirty="0"/>
              <a:t>, kolon </a:t>
            </a:r>
            <a:r>
              <a:rPr lang="tr-TR" sz="2400" dirty="0" err="1"/>
              <a:t>neoplazisi</a:t>
            </a:r>
            <a:r>
              <a:rPr lang="tr-TR" sz="2400" dirty="0"/>
              <a:t> ve gizli </a:t>
            </a:r>
            <a:r>
              <a:rPr lang="tr-TR" sz="2400" dirty="0" err="1"/>
              <a:t>Trichuris</a:t>
            </a:r>
            <a:r>
              <a:rPr lang="tr-TR" sz="2400" dirty="0"/>
              <a:t> enfeksiyonu dahil olmak üzere üst kolon hastalığının değerlendirilmesinde endikedir ve </a:t>
            </a:r>
            <a:r>
              <a:rPr lang="tr-TR" sz="2400" dirty="0" err="1"/>
              <a:t>ileumun</a:t>
            </a:r>
            <a:r>
              <a:rPr lang="tr-TR" sz="2400" dirty="0"/>
              <a:t> muayenesi ve biyopsisi için de kullanılır.</a:t>
            </a:r>
          </a:p>
        </p:txBody>
      </p:sp>
    </p:spTree>
    <p:extLst>
      <p:ext uri="{BB962C8B-B14F-4D97-AF65-F5344CB8AC3E}">
        <p14:creationId xmlns:p14="http://schemas.microsoft.com/office/powerpoint/2010/main" val="238598914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F12E-76EF-604B-A772-8DF1E966D453}"/>
              </a:ext>
            </a:extLst>
          </p:cNvPr>
          <p:cNvSpPr>
            <a:spLocks noGrp="1"/>
          </p:cNvSpPr>
          <p:nvPr>
            <p:ph type="title"/>
          </p:nvPr>
        </p:nvSpPr>
        <p:spPr>
          <a:xfrm>
            <a:off x="838200" y="365125"/>
            <a:ext cx="10515600" cy="919145"/>
          </a:xfrm>
          <a:ln>
            <a:solidFill>
              <a:srgbClr val="FF0000"/>
            </a:solidFill>
          </a:ln>
        </p:spPr>
        <p:txBody>
          <a:bodyPr>
            <a:normAutofit/>
          </a:bodyPr>
          <a:lstStyle/>
          <a:p>
            <a:r>
              <a:rPr lang="en-US" sz="3600" b="1" dirty="0">
                <a:solidFill>
                  <a:srgbClr val="FF0000"/>
                </a:solidFill>
              </a:rPr>
              <a:t> </a:t>
            </a:r>
            <a:r>
              <a:rPr lang="en-US" sz="3600" b="1" dirty="0" err="1">
                <a:solidFill>
                  <a:srgbClr val="FF0000"/>
                </a:solidFill>
              </a:rPr>
              <a:t>Akut</a:t>
            </a:r>
            <a:r>
              <a:rPr lang="en-US" sz="3600" b="1" dirty="0">
                <a:solidFill>
                  <a:srgbClr val="FF0000"/>
                </a:solidFill>
              </a:rPr>
              <a:t>, </a:t>
            </a:r>
            <a:r>
              <a:rPr lang="en-US" sz="3600" b="1" dirty="0" err="1">
                <a:solidFill>
                  <a:srgbClr val="FF0000"/>
                </a:solidFill>
              </a:rPr>
              <a:t>Kendini</a:t>
            </a:r>
            <a:r>
              <a:rPr lang="en-US" sz="3600" b="1" dirty="0">
                <a:solidFill>
                  <a:srgbClr val="FF0000"/>
                </a:solidFill>
              </a:rPr>
              <a:t> </a:t>
            </a:r>
            <a:r>
              <a:rPr lang="en-US" sz="3600" b="1" dirty="0" err="1">
                <a:solidFill>
                  <a:srgbClr val="FF0000"/>
                </a:solidFill>
              </a:rPr>
              <a:t>Sınırlayan</a:t>
            </a:r>
            <a:r>
              <a:rPr lang="en-US" sz="3600" b="1" dirty="0">
                <a:solidFill>
                  <a:srgbClr val="FF0000"/>
                </a:solidFill>
              </a:rPr>
              <a:t> </a:t>
            </a:r>
            <a:r>
              <a:rPr lang="en-US" sz="3600" b="1" dirty="0" err="1">
                <a:solidFill>
                  <a:srgbClr val="FF0000"/>
                </a:solidFill>
              </a:rPr>
              <a:t>İshallerin</a:t>
            </a:r>
            <a:r>
              <a:rPr lang="en-US" sz="3600" b="1" dirty="0">
                <a:solidFill>
                  <a:srgbClr val="FF0000"/>
                </a:solidFill>
              </a:rPr>
              <a:t> </a:t>
            </a:r>
            <a:r>
              <a:rPr lang="en-US" sz="3600" b="1" dirty="0" err="1">
                <a:solidFill>
                  <a:srgbClr val="FF0000"/>
                </a:solidFill>
              </a:rPr>
              <a:t>Tedavi</a:t>
            </a:r>
            <a:r>
              <a:rPr lang="en-US" sz="3600" b="1" dirty="0">
                <a:solidFill>
                  <a:srgbClr val="FF0000"/>
                </a:solidFill>
              </a:rPr>
              <a:t> </a:t>
            </a:r>
            <a:r>
              <a:rPr lang="en-US" sz="3600" b="1" dirty="0" err="1">
                <a:solidFill>
                  <a:srgbClr val="FF0000"/>
                </a:solidFill>
              </a:rPr>
              <a:t>ve</a:t>
            </a:r>
            <a:r>
              <a:rPr lang="en-US" sz="3600" b="1" dirty="0">
                <a:solidFill>
                  <a:srgbClr val="FF0000"/>
                </a:solidFill>
              </a:rPr>
              <a:t> </a:t>
            </a:r>
            <a:r>
              <a:rPr lang="en-US" sz="3600" b="1" dirty="0" err="1">
                <a:solidFill>
                  <a:srgbClr val="FF0000"/>
                </a:solidFill>
              </a:rPr>
              <a:t>Yönetimi</a:t>
            </a:r>
            <a:r>
              <a:rPr lang="en-US" sz="3600" b="1" dirty="0">
                <a:solidFill>
                  <a:srgbClr val="FF0000"/>
                </a:solidFill>
              </a:rPr>
              <a:t> </a:t>
            </a:r>
            <a:endParaRPr lang="tr-TR" sz="3600" dirty="0">
              <a:solidFill>
                <a:srgbClr val="FF0000"/>
              </a:solidFill>
            </a:endParaRPr>
          </a:p>
        </p:txBody>
      </p:sp>
      <p:sp>
        <p:nvSpPr>
          <p:cNvPr id="3" name="Content Placeholder 2">
            <a:extLst>
              <a:ext uri="{FF2B5EF4-FFF2-40B4-BE49-F238E27FC236}">
                <a16:creationId xmlns:a16="http://schemas.microsoft.com/office/drawing/2014/main" id="{E25CE146-980F-DA41-A4D7-697CF99DB566}"/>
              </a:ext>
            </a:extLst>
          </p:cNvPr>
          <p:cNvSpPr>
            <a:spLocks noGrp="1"/>
          </p:cNvSpPr>
          <p:nvPr>
            <p:ph idx="1"/>
          </p:nvPr>
        </p:nvSpPr>
        <p:spPr>
          <a:xfrm>
            <a:off x="838200" y="1592494"/>
            <a:ext cx="10515600" cy="4584469"/>
          </a:xfrm>
          <a:ln>
            <a:solidFill>
              <a:srgbClr val="FF0000"/>
            </a:solidFill>
          </a:ln>
        </p:spPr>
        <p:txBody>
          <a:bodyPr>
            <a:normAutofit/>
          </a:bodyPr>
          <a:lstStyle/>
          <a:p>
            <a:pPr marL="0" indent="0">
              <a:buNone/>
            </a:pPr>
            <a:r>
              <a:rPr lang="en-US" i="1" dirty="0">
                <a:solidFill>
                  <a:srgbClr val="FF0000"/>
                </a:solidFill>
              </a:rPr>
              <a:t>General Principles </a:t>
            </a:r>
            <a:endParaRPr lang="en-US" dirty="0">
              <a:solidFill>
                <a:srgbClr val="FF0000"/>
              </a:solidFill>
            </a:endParaRPr>
          </a:p>
          <a:p>
            <a:pPr algn="just">
              <a:lnSpc>
                <a:spcPct val="170000"/>
              </a:lnSpc>
            </a:pPr>
            <a:r>
              <a:rPr lang="tr-TR" sz="2400" dirty="0"/>
              <a:t>Köpek ve kedinin akut, kendi kendini sınırlayan ishali </a:t>
            </a:r>
            <a:r>
              <a:rPr lang="tr-TR" sz="2400" dirty="0" err="1"/>
              <a:t>semptomatik</a:t>
            </a:r>
            <a:r>
              <a:rPr lang="tr-TR" sz="2400" dirty="0"/>
              <a:t> tedavisi tipik olarak ampirik tedaviyi içerir, çünkü bu ishal rahatsızlıklarının birçoğunun nedenleri genellikle belirsizdir. </a:t>
            </a:r>
          </a:p>
          <a:p>
            <a:pPr algn="just">
              <a:lnSpc>
                <a:spcPct val="170000"/>
              </a:lnSpc>
            </a:pPr>
            <a:r>
              <a:rPr lang="tr-TR" sz="2400" dirty="0" err="1"/>
              <a:t>Semptomatik</a:t>
            </a:r>
            <a:r>
              <a:rPr lang="tr-TR" sz="2400" dirty="0"/>
              <a:t> tedavinin temel amaçları, sıvı ve elektrolit dengesinin restorasyonu ve bakımı, diyet modifikasyonu, </a:t>
            </a:r>
            <a:r>
              <a:rPr lang="tr-TR" sz="2400" dirty="0" err="1"/>
              <a:t>fenbendazol</a:t>
            </a:r>
            <a:r>
              <a:rPr lang="tr-TR" sz="2400" dirty="0"/>
              <a:t> gibi geniş spektrumlu </a:t>
            </a:r>
            <a:r>
              <a:rPr lang="tr-TR" sz="2400" dirty="0" err="1"/>
              <a:t>anthelminthics</a:t>
            </a:r>
            <a:r>
              <a:rPr lang="tr-TR" sz="2400" dirty="0"/>
              <a:t> uygulaması ve </a:t>
            </a:r>
            <a:r>
              <a:rPr lang="tr-TR" sz="2400" dirty="0" err="1"/>
              <a:t>antimikrobiyallerin</a:t>
            </a:r>
            <a:r>
              <a:rPr lang="tr-TR" sz="2400" dirty="0"/>
              <a:t> makul kullanımıdır.</a:t>
            </a:r>
          </a:p>
        </p:txBody>
      </p:sp>
    </p:spTree>
    <p:extLst>
      <p:ext uri="{BB962C8B-B14F-4D97-AF65-F5344CB8AC3E}">
        <p14:creationId xmlns:p14="http://schemas.microsoft.com/office/powerpoint/2010/main" val="355950243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D8C166-27CA-CE4E-A5AB-3EDA9028907A}"/>
              </a:ext>
            </a:extLst>
          </p:cNvPr>
          <p:cNvSpPr>
            <a:spLocks noGrp="1"/>
          </p:cNvSpPr>
          <p:nvPr>
            <p:ph idx="1"/>
          </p:nvPr>
        </p:nvSpPr>
        <p:spPr>
          <a:xfrm>
            <a:off x="714910" y="1085886"/>
            <a:ext cx="10515600" cy="2900487"/>
          </a:xfrm>
          <a:ln>
            <a:solidFill>
              <a:srgbClr val="FF0000"/>
            </a:solidFill>
          </a:ln>
        </p:spPr>
        <p:txBody>
          <a:bodyPr>
            <a:normAutofit/>
          </a:bodyPr>
          <a:lstStyle/>
          <a:p>
            <a:pPr algn="just">
              <a:lnSpc>
                <a:spcPct val="150000"/>
              </a:lnSpc>
            </a:pPr>
            <a:r>
              <a:rPr lang="tr-TR" sz="2200" dirty="0"/>
              <a:t>“Bağırsak dinlenmesini” kolaylaştırmak için gıdanın 24 ila 48 saat boyunca durdurulmasının tamamen doğru değildir ve erken enteral beslenme desteğinin yararlarının bağırsak bütünlüğünü teşvik etmede, kilo alımını arttırmada ve hastanın sonucunu iyileştirmede çok daha üstün olduğuna dair artan kanıtlar vardır.</a:t>
            </a:r>
          </a:p>
        </p:txBody>
      </p:sp>
    </p:spTree>
    <p:extLst>
      <p:ext uri="{BB962C8B-B14F-4D97-AF65-F5344CB8AC3E}">
        <p14:creationId xmlns:p14="http://schemas.microsoft.com/office/powerpoint/2010/main" val="203631307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C5EDF-973D-B14B-8390-AC8711B57E24}"/>
              </a:ext>
            </a:extLst>
          </p:cNvPr>
          <p:cNvSpPr>
            <a:spLocks noGrp="1"/>
          </p:cNvSpPr>
          <p:nvPr>
            <p:ph type="title"/>
          </p:nvPr>
        </p:nvSpPr>
        <p:spPr>
          <a:xfrm>
            <a:off x="256854" y="241835"/>
            <a:ext cx="11640620" cy="559549"/>
          </a:xfrm>
          <a:ln>
            <a:solidFill>
              <a:srgbClr val="FF0000"/>
            </a:solidFill>
          </a:ln>
        </p:spPr>
        <p:txBody>
          <a:bodyPr>
            <a:normAutofit/>
          </a:bodyPr>
          <a:lstStyle/>
          <a:p>
            <a:pPr algn="ctr"/>
            <a:r>
              <a:rPr lang="en-US" sz="3200" b="1" dirty="0">
                <a:solidFill>
                  <a:srgbClr val="FF0000"/>
                </a:solidFill>
              </a:rPr>
              <a:t>Dietary Therapy </a:t>
            </a:r>
            <a:endParaRPr lang="tr-TR" sz="3200" b="1" dirty="0">
              <a:solidFill>
                <a:srgbClr val="FF0000"/>
              </a:solidFill>
            </a:endParaRPr>
          </a:p>
        </p:txBody>
      </p:sp>
      <p:sp>
        <p:nvSpPr>
          <p:cNvPr id="3" name="Content Placeholder 2">
            <a:extLst>
              <a:ext uri="{FF2B5EF4-FFF2-40B4-BE49-F238E27FC236}">
                <a16:creationId xmlns:a16="http://schemas.microsoft.com/office/drawing/2014/main" id="{A69C68D0-E226-604D-98F2-E6AACD6E68A3}"/>
              </a:ext>
            </a:extLst>
          </p:cNvPr>
          <p:cNvSpPr>
            <a:spLocks noGrp="1"/>
          </p:cNvSpPr>
          <p:nvPr>
            <p:ph idx="1"/>
          </p:nvPr>
        </p:nvSpPr>
        <p:spPr>
          <a:xfrm>
            <a:off x="256854" y="972868"/>
            <a:ext cx="11640620" cy="5705334"/>
          </a:xfrm>
          <a:ln>
            <a:solidFill>
              <a:srgbClr val="FF0000"/>
            </a:solidFill>
          </a:ln>
        </p:spPr>
        <p:txBody>
          <a:bodyPr>
            <a:normAutofit/>
          </a:bodyPr>
          <a:lstStyle/>
          <a:p>
            <a:pPr algn="just">
              <a:lnSpc>
                <a:spcPct val="150000"/>
              </a:lnSpc>
            </a:pPr>
            <a:r>
              <a:rPr lang="tr-TR" sz="2200" dirty="0"/>
              <a:t>Yüksek oranda sindirilebilir, orta derecede yağ içeren, düşük tortulu formülünden oluşan diyet tedavisi ya da yeni seçilmiş bir protein kaynağından oluşan bir eliminasyon diyeti tipik olarak akut diyare hastaları için kullanılır.</a:t>
            </a:r>
          </a:p>
          <a:p>
            <a:pPr algn="just">
              <a:lnSpc>
                <a:spcPct val="150000"/>
              </a:lnSpc>
            </a:pPr>
            <a:r>
              <a:rPr lang="tr-TR" sz="2200" dirty="0"/>
              <a:t>Yağ, mide boşalmasını geciktirir ve yağ kısıtlaması olan diyetlerin çeşitli bağırsak hastalıklarında daha iyi </a:t>
            </a:r>
            <a:r>
              <a:rPr lang="tr-TR" sz="2200" dirty="0" err="1"/>
              <a:t>tolere</a:t>
            </a:r>
            <a:r>
              <a:rPr lang="tr-TR" sz="2200" dirty="0"/>
              <a:t> edildiği görülür. Diyet yağının asimilasyonu nispeten karmaşık bir işlemdir ve </a:t>
            </a:r>
            <a:r>
              <a:rPr lang="tr-TR" sz="2200" dirty="0" err="1"/>
              <a:t>malabsorbe</a:t>
            </a:r>
            <a:r>
              <a:rPr lang="tr-TR" sz="2200" dirty="0"/>
              <a:t> edilmiş yağ asitleri bağırsak ve kolon bakterileri tarafından hidroksile edilir.</a:t>
            </a:r>
          </a:p>
          <a:p>
            <a:pPr algn="just">
              <a:lnSpc>
                <a:spcPct val="150000"/>
              </a:lnSpc>
            </a:pPr>
            <a:r>
              <a:rPr lang="tr-TR" sz="2200" dirty="0" err="1"/>
              <a:t>Hidroksi</a:t>
            </a:r>
            <a:r>
              <a:rPr lang="tr-TR" sz="2200" dirty="0"/>
              <a:t>-yağ asitleri </a:t>
            </a:r>
            <a:r>
              <a:rPr lang="tr-TR" sz="2200" dirty="0" err="1"/>
              <a:t>kolonik</a:t>
            </a:r>
            <a:r>
              <a:rPr lang="tr-TR" sz="2200" dirty="0"/>
              <a:t> su salgılanmasını uyarır ve ishal ve sıvı kaybını arttırır</a:t>
            </a:r>
          </a:p>
          <a:p>
            <a:pPr algn="just">
              <a:lnSpc>
                <a:spcPct val="150000"/>
              </a:lnSpc>
            </a:pPr>
            <a:r>
              <a:rPr lang="tr-TR" sz="2200" dirty="0"/>
              <a:t>Yağ </a:t>
            </a:r>
            <a:r>
              <a:rPr lang="tr-TR" sz="2200" dirty="0" err="1"/>
              <a:t>malassimilasyonu</a:t>
            </a:r>
            <a:r>
              <a:rPr lang="tr-TR" sz="2200" dirty="0"/>
              <a:t>, safra asitlerinin </a:t>
            </a:r>
            <a:r>
              <a:rPr lang="tr-TR" sz="2200" dirty="0" err="1"/>
              <a:t>malabsorpsiyonu</a:t>
            </a:r>
            <a:r>
              <a:rPr lang="tr-TR" sz="2200" dirty="0"/>
              <a:t> ile de ilişkili olabilir, bu da emilmemiş safra asitlerinin </a:t>
            </a:r>
            <a:r>
              <a:rPr lang="tr-TR" sz="2200" dirty="0" err="1"/>
              <a:t>dekonjüasyonu</a:t>
            </a:r>
            <a:r>
              <a:rPr lang="tr-TR" sz="2200" dirty="0"/>
              <a:t> ve artmış mukozal geçirgenliği ve </a:t>
            </a:r>
            <a:r>
              <a:rPr lang="tr-TR" sz="2200" dirty="0" err="1"/>
              <a:t>sekresyonunu</a:t>
            </a:r>
            <a:r>
              <a:rPr lang="tr-TR" sz="2200" dirty="0"/>
              <a:t> arttırır.</a:t>
            </a:r>
          </a:p>
          <a:p>
            <a:pPr algn="just">
              <a:lnSpc>
                <a:spcPct val="150000"/>
              </a:lnSpc>
            </a:pPr>
            <a:endParaRPr lang="tr-TR" sz="2200" dirty="0"/>
          </a:p>
        </p:txBody>
      </p:sp>
    </p:spTree>
    <p:extLst>
      <p:ext uri="{BB962C8B-B14F-4D97-AF65-F5344CB8AC3E}">
        <p14:creationId xmlns:p14="http://schemas.microsoft.com/office/powerpoint/2010/main" val="1523893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2E4596-8B68-5845-AC4F-23973D649EEC}"/>
              </a:ext>
            </a:extLst>
          </p:cNvPr>
          <p:cNvSpPr>
            <a:spLocks noGrp="1"/>
          </p:cNvSpPr>
          <p:nvPr>
            <p:ph idx="1"/>
          </p:nvPr>
        </p:nvSpPr>
        <p:spPr>
          <a:xfrm>
            <a:off x="463446" y="239841"/>
            <a:ext cx="10515600" cy="6048531"/>
          </a:xfrm>
          <a:ln>
            <a:solidFill>
              <a:srgbClr val="7030A0"/>
            </a:solidFill>
          </a:ln>
        </p:spPr>
        <p:txBody>
          <a:bodyPr>
            <a:normAutofit fontScale="92500"/>
          </a:bodyPr>
          <a:lstStyle/>
          <a:p>
            <a:pPr algn="just">
              <a:lnSpc>
                <a:spcPct val="150000"/>
              </a:lnSpc>
            </a:pPr>
            <a:r>
              <a:rPr lang="tr-TR" b="1" u="sng" dirty="0">
                <a:solidFill>
                  <a:srgbClr val="FF0000"/>
                </a:solidFill>
              </a:rPr>
              <a:t>Bakteriyel ve </a:t>
            </a:r>
            <a:r>
              <a:rPr lang="tr-TR" b="1" u="sng" dirty="0" err="1">
                <a:solidFill>
                  <a:srgbClr val="FF0000"/>
                </a:solidFill>
              </a:rPr>
              <a:t>fungal</a:t>
            </a:r>
            <a:r>
              <a:rPr lang="tr-TR" b="1" u="sng" dirty="0">
                <a:solidFill>
                  <a:srgbClr val="FF0000"/>
                </a:solidFill>
              </a:rPr>
              <a:t> toksinler </a:t>
            </a:r>
          </a:p>
          <a:p>
            <a:pPr lvl="1" algn="just">
              <a:lnSpc>
                <a:spcPct val="150000"/>
              </a:lnSpc>
            </a:pPr>
            <a:r>
              <a:rPr lang="tr-TR" dirty="0" err="1"/>
              <a:t>Staphylococci</a:t>
            </a:r>
            <a:r>
              <a:rPr lang="tr-TR" dirty="0"/>
              <a:t>, </a:t>
            </a:r>
            <a:r>
              <a:rPr lang="tr-TR" dirty="0" err="1"/>
              <a:t>Clostridium</a:t>
            </a:r>
            <a:r>
              <a:rPr lang="tr-TR" dirty="0"/>
              <a:t> </a:t>
            </a:r>
            <a:r>
              <a:rPr lang="tr-TR" dirty="0" err="1"/>
              <a:t>perfingens</a:t>
            </a:r>
            <a:r>
              <a:rPr lang="tr-TR" dirty="0"/>
              <a:t>, E. </a:t>
            </a:r>
            <a:r>
              <a:rPr lang="tr-TR" dirty="0" err="1"/>
              <a:t>Coli</a:t>
            </a:r>
            <a:r>
              <a:rPr lang="tr-TR" dirty="0"/>
              <a:t> ve </a:t>
            </a:r>
            <a:r>
              <a:rPr lang="tr-TR" dirty="0" err="1"/>
              <a:t>Klebsiella</a:t>
            </a:r>
            <a:r>
              <a:rPr lang="tr-TR" dirty="0"/>
              <a:t> </a:t>
            </a:r>
            <a:r>
              <a:rPr lang="tr-TR" dirty="0" err="1"/>
              <a:t>enterotoksinleri</a:t>
            </a:r>
            <a:r>
              <a:rPr lang="tr-TR" dirty="0"/>
              <a:t> gibi bakteriyel toksinler </a:t>
            </a:r>
            <a:r>
              <a:rPr lang="tr-TR" dirty="0" err="1"/>
              <a:t>gida</a:t>
            </a:r>
            <a:r>
              <a:rPr lang="tr-TR" dirty="0"/>
              <a:t> zehirlenmesi ve </a:t>
            </a:r>
            <a:r>
              <a:rPr lang="tr-TR" dirty="0" err="1"/>
              <a:t>gastritise</a:t>
            </a:r>
            <a:r>
              <a:rPr lang="tr-TR" dirty="0"/>
              <a:t> neden olur. </a:t>
            </a:r>
          </a:p>
          <a:p>
            <a:pPr algn="just">
              <a:lnSpc>
                <a:spcPct val="150000"/>
              </a:lnSpc>
            </a:pPr>
            <a:r>
              <a:rPr lang="tr-TR" b="1" u="sng" dirty="0">
                <a:solidFill>
                  <a:srgbClr val="FF0000"/>
                </a:solidFill>
              </a:rPr>
              <a:t>Fiziksel hasar </a:t>
            </a:r>
          </a:p>
          <a:p>
            <a:pPr lvl="1" algn="just">
              <a:lnSpc>
                <a:spcPct val="150000"/>
              </a:lnSpc>
            </a:pPr>
            <a:r>
              <a:rPr lang="tr-TR" dirty="0" err="1"/>
              <a:t>Yabanci</a:t>
            </a:r>
            <a:r>
              <a:rPr lang="tr-TR" dirty="0"/>
              <a:t> cisimler direkt </a:t>
            </a:r>
            <a:r>
              <a:rPr lang="tr-TR" dirty="0" err="1"/>
              <a:t>irritasyonla</a:t>
            </a:r>
            <a:r>
              <a:rPr lang="tr-TR" dirty="0"/>
              <a:t> ya da </a:t>
            </a:r>
            <a:r>
              <a:rPr lang="tr-TR" dirty="0" err="1"/>
              <a:t>antrumda</a:t>
            </a:r>
            <a:r>
              <a:rPr lang="tr-TR" dirty="0"/>
              <a:t> </a:t>
            </a:r>
            <a:r>
              <a:rPr lang="tr-TR" dirty="0" err="1"/>
              <a:t>olusturduklari</a:t>
            </a:r>
            <a:r>
              <a:rPr lang="tr-TR" dirty="0"/>
              <a:t> gerginlik nedeni ile sürekli gastrik asit </a:t>
            </a:r>
            <a:r>
              <a:rPr lang="tr-TR" dirty="0" err="1"/>
              <a:t>salinimina</a:t>
            </a:r>
            <a:r>
              <a:rPr lang="tr-TR" dirty="0"/>
              <a:t> neden olarak gastrit meydana getirirler </a:t>
            </a:r>
          </a:p>
          <a:p>
            <a:pPr lvl="1" algn="just">
              <a:lnSpc>
                <a:spcPct val="150000"/>
              </a:lnSpc>
            </a:pPr>
            <a:r>
              <a:rPr lang="tr-TR" dirty="0" err="1"/>
              <a:t>Gatrik</a:t>
            </a:r>
            <a:r>
              <a:rPr lang="tr-TR" dirty="0"/>
              <a:t> içeriğin </a:t>
            </a:r>
            <a:r>
              <a:rPr lang="tr-TR" dirty="0" err="1"/>
              <a:t>retensiyonuna</a:t>
            </a:r>
            <a:r>
              <a:rPr lang="tr-TR" dirty="0"/>
              <a:t> neden olarak gastrik </a:t>
            </a:r>
            <a:r>
              <a:rPr lang="tr-TR" dirty="0" err="1"/>
              <a:t>bosalmayi</a:t>
            </a:r>
            <a:r>
              <a:rPr lang="tr-TR" dirty="0"/>
              <a:t> engellerler.</a:t>
            </a:r>
          </a:p>
          <a:p>
            <a:pPr algn="just">
              <a:lnSpc>
                <a:spcPct val="150000"/>
              </a:lnSpc>
            </a:pPr>
            <a:r>
              <a:rPr lang="tr-TR" b="1" u="sng" dirty="0">
                <a:solidFill>
                  <a:srgbClr val="FF0000"/>
                </a:solidFill>
              </a:rPr>
              <a:t>Kimyasal maddeler </a:t>
            </a:r>
          </a:p>
          <a:p>
            <a:pPr lvl="1" algn="just">
              <a:lnSpc>
                <a:spcPct val="150000"/>
              </a:lnSpc>
            </a:pPr>
            <a:r>
              <a:rPr lang="tr-TR" dirty="0" err="1"/>
              <a:t>Hucre</a:t>
            </a:r>
            <a:r>
              <a:rPr lang="tr-TR" dirty="0"/>
              <a:t> </a:t>
            </a:r>
            <a:r>
              <a:rPr lang="tr-TR" dirty="0" err="1"/>
              <a:t>yapisi</a:t>
            </a:r>
            <a:r>
              <a:rPr lang="tr-TR" dirty="0"/>
              <a:t> ve fonksiyonunu bozarlar (etilen glikol, bitki toksinleri, temizlik malzemeleri…..)</a:t>
            </a:r>
          </a:p>
          <a:p>
            <a:pPr algn="just">
              <a:lnSpc>
                <a:spcPct val="150000"/>
              </a:lnSpc>
            </a:pPr>
            <a:endParaRPr lang="tr-TR" dirty="0"/>
          </a:p>
          <a:p>
            <a:pPr algn="just">
              <a:lnSpc>
                <a:spcPct val="150000"/>
              </a:lnSpc>
            </a:pPr>
            <a:endParaRPr lang="tr-TR" dirty="0"/>
          </a:p>
          <a:p>
            <a:pPr algn="just">
              <a:lnSpc>
                <a:spcPct val="150000"/>
              </a:lnSpc>
            </a:pPr>
            <a:endParaRPr lang="tr-TR" dirty="0"/>
          </a:p>
        </p:txBody>
      </p:sp>
    </p:spTree>
    <p:extLst>
      <p:ext uri="{BB962C8B-B14F-4D97-AF65-F5344CB8AC3E}">
        <p14:creationId xmlns:p14="http://schemas.microsoft.com/office/powerpoint/2010/main" val="391823194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6C2CC-FF5F-384B-B1D3-D7A5FA1AD90C}"/>
              </a:ext>
            </a:extLst>
          </p:cNvPr>
          <p:cNvSpPr>
            <a:spLocks noGrp="1"/>
          </p:cNvSpPr>
          <p:nvPr>
            <p:ph type="title"/>
          </p:nvPr>
        </p:nvSpPr>
        <p:spPr>
          <a:xfrm>
            <a:off x="838200" y="365125"/>
            <a:ext cx="10515600" cy="652017"/>
          </a:xfrm>
          <a:ln>
            <a:solidFill>
              <a:srgbClr val="FF0000"/>
            </a:solidFill>
          </a:ln>
        </p:spPr>
        <p:txBody>
          <a:bodyPr>
            <a:normAutofit/>
          </a:bodyPr>
          <a:lstStyle/>
          <a:p>
            <a:pPr algn="ctr"/>
            <a:r>
              <a:rPr lang="en-US" sz="3600" b="1" i="1" dirty="0">
                <a:solidFill>
                  <a:srgbClr val="FF0000"/>
                </a:solidFill>
              </a:rPr>
              <a:t>ANTIMICROBIALS </a:t>
            </a:r>
            <a:endParaRPr lang="tr-TR" sz="3600" b="1" dirty="0">
              <a:solidFill>
                <a:srgbClr val="FF0000"/>
              </a:solidFill>
            </a:endParaRPr>
          </a:p>
        </p:txBody>
      </p:sp>
      <p:sp>
        <p:nvSpPr>
          <p:cNvPr id="3" name="Content Placeholder 2">
            <a:extLst>
              <a:ext uri="{FF2B5EF4-FFF2-40B4-BE49-F238E27FC236}">
                <a16:creationId xmlns:a16="http://schemas.microsoft.com/office/drawing/2014/main" id="{55832945-17E8-214E-AC3C-20C0E5857C98}"/>
              </a:ext>
            </a:extLst>
          </p:cNvPr>
          <p:cNvSpPr>
            <a:spLocks noGrp="1"/>
          </p:cNvSpPr>
          <p:nvPr>
            <p:ph idx="1"/>
          </p:nvPr>
        </p:nvSpPr>
        <p:spPr>
          <a:xfrm>
            <a:off x="838200" y="1294544"/>
            <a:ext cx="10515600" cy="4882419"/>
          </a:xfrm>
          <a:ln>
            <a:solidFill>
              <a:srgbClr val="FF0000"/>
            </a:solidFill>
          </a:ln>
        </p:spPr>
        <p:txBody>
          <a:bodyPr>
            <a:normAutofit/>
          </a:bodyPr>
          <a:lstStyle/>
          <a:p>
            <a:pPr algn="just">
              <a:lnSpc>
                <a:spcPct val="150000"/>
              </a:lnSpc>
            </a:pPr>
            <a:r>
              <a:rPr lang="tr-TR" sz="2200" dirty="0"/>
              <a:t>Komplike olmayan veya </a:t>
            </a:r>
            <a:r>
              <a:rPr lang="tr-TR" sz="2200" dirty="0" err="1"/>
              <a:t>enfeksiyöz</a:t>
            </a:r>
            <a:r>
              <a:rPr lang="tr-TR" sz="2200" dirty="0"/>
              <a:t> olmayan </a:t>
            </a:r>
            <a:r>
              <a:rPr lang="tr-TR" sz="2200" dirty="0" err="1"/>
              <a:t>diyare</a:t>
            </a:r>
            <a:r>
              <a:rPr lang="tr-TR" sz="2200" dirty="0"/>
              <a:t> tedavisinde ampirik tedavi olarak </a:t>
            </a:r>
            <a:r>
              <a:rPr lang="tr-TR" sz="2200" dirty="0" err="1"/>
              <a:t>antimikrobiyallerin</a:t>
            </a:r>
            <a:r>
              <a:rPr lang="tr-TR" sz="2200" dirty="0"/>
              <a:t> kullanılması, antibiyotiklerin normal bağırsak </a:t>
            </a:r>
            <a:r>
              <a:rPr lang="tr-TR" sz="2200" dirty="0" err="1"/>
              <a:t>mikroflorası</a:t>
            </a:r>
            <a:r>
              <a:rPr lang="tr-TR" sz="2200" dirty="0"/>
              <a:t> (</a:t>
            </a:r>
            <a:r>
              <a:rPr lang="tr-TR" sz="2200" dirty="0" err="1"/>
              <a:t>dysbiosis</a:t>
            </a:r>
            <a:r>
              <a:rPr lang="tr-TR" sz="2200" dirty="0"/>
              <a:t>) üzerindeki olumsuz etkileri ve dirençli bakteri </a:t>
            </a:r>
            <a:r>
              <a:rPr lang="tr-TR" sz="2200" dirty="0" err="1"/>
              <a:t>suşlarını</a:t>
            </a:r>
            <a:r>
              <a:rPr lang="tr-TR" sz="2200" dirty="0"/>
              <a:t> teşvik etme eğilimleri nedeniyle önerilmemektedir.</a:t>
            </a:r>
          </a:p>
          <a:p>
            <a:pPr algn="just">
              <a:lnSpc>
                <a:spcPct val="150000"/>
              </a:lnSpc>
            </a:pPr>
            <a:r>
              <a:rPr lang="tr-TR" sz="2200" dirty="0"/>
              <a:t>Antibiyotikler, </a:t>
            </a:r>
            <a:r>
              <a:rPr lang="tr-TR" sz="2200" dirty="0" err="1"/>
              <a:t>Campylobacter</a:t>
            </a:r>
            <a:r>
              <a:rPr lang="tr-TR" sz="2200" dirty="0"/>
              <a:t>, </a:t>
            </a:r>
            <a:r>
              <a:rPr lang="tr-TR" sz="2200" dirty="0" err="1"/>
              <a:t>Clostridium</a:t>
            </a:r>
            <a:r>
              <a:rPr lang="tr-TR" sz="2200" dirty="0"/>
              <a:t> veya </a:t>
            </a:r>
            <a:r>
              <a:rPr lang="tr-TR" sz="2200" dirty="0" err="1"/>
              <a:t>Giardia</a:t>
            </a:r>
            <a:r>
              <a:rPr lang="tr-TR" sz="2200" dirty="0"/>
              <a:t> gibi spesifik bakteri veya </a:t>
            </a:r>
            <a:r>
              <a:rPr lang="tr-TR" sz="2200" dirty="0" err="1"/>
              <a:t>protozoa</a:t>
            </a:r>
            <a:r>
              <a:rPr lang="tr-TR" sz="2200" dirty="0"/>
              <a:t> </a:t>
            </a:r>
            <a:r>
              <a:rPr lang="tr-TR" sz="2200" dirty="0" err="1"/>
              <a:t>enteropatojenleri</a:t>
            </a:r>
            <a:r>
              <a:rPr lang="tr-TR" sz="2200" dirty="0"/>
              <a:t> dışkıdan izole edildiğinde kullanılmalıdır. Ek olarak, geniş spektrumlu </a:t>
            </a:r>
            <a:r>
              <a:rPr lang="tr-TR" sz="2200" dirty="0" err="1"/>
              <a:t>bakterisidal</a:t>
            </a:r>
            <a:r>
              <a:rPr lang="tr-TR" sz="2200" dirty="0"/>
              <a:t> antibiyotikler, ciddi mukozal hasar ile ilişkili durumlarda ve bunun sonucunda </a:t>
            </a:r>
            <a:r>
              <a:rPr lang="tr-TR" sz="2200" dirty="0" err="1"/>
              <a:t>bakteriyemi</a:t>
            </a:r>
            <a:r>
              <a:rPr lang="tr-TR" sz="2200" dirty="0"/>
              <a:t> veya </a:t>
            </a:r>
            <a:r>
              <a:rPr lang="tr-TR" sz="2200" dirty="0" err="1"/>
              <a:t>endotoksemi</a:t>
            </a:r>
            <a:r>
              <a:rPr lang="tr-TR" sz="2200" dirty="0"/>
              <a:t> ile birlikte yüksek bir bakteri </a:t>
            </a:r>
            <a:r>
              <a:rPr lang="tr-TR" sz="2200" dirty="0" err="1"/>
              <a:t>translokasyonu</a:t>
            </a:r>
            <a:r>
              <a:rPr lang="tr-TR" sz="2200" dirty="0"/>
              <a:t> riski göz önünde bulundurulmalıdır</a:t>
            </a:r>
          </a:p>
        </p:txBody>
      </p:sp>
    </p:spTree>
    <p:extLst>
      <p:ext uri="{BB962C8B-B14F-4D97-AF65-F5344CB8AC3E}">
        <p14:creationId xmlns:p14="http://schemas.microsoft.com/office/powerpoint/2010/main" val="136923316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0637C-2B04-FB44-A02F-117DC324E536}"/>
              </a:ext>
            </a:extLst>
          </p:cNvPr>
          <p:cNvSpPr>
            <a:spLocks noGrp="1"/>
          </p:cNvSpPr>
          <p:nvPr>
            <p:ph type="title"/>
          </p:nvPr>
        </p:nvSpPr>
        <p:spPr>
          <a:xfrm>
            <a:off x="838200" y="365126"/>
            <a:ext cx="10515600" cy="754758"/>
          </a:xfrm>
          <a:ln>
            <a:solidFill>
              <a:srgbClr val="FF0000"/>
            </a:solidFill>
          </a:ln>
        </p:spPr>
        <p:txBody>
          <a:bodyPr>
            <a:normAutofit/>
          </a:bodyPr>
          <a:lstStyle/>
          <a:p>
            <a:pPr algn="ctr"/>
            <a:r>
              <a:rPr lang="en-US" sz="3600" b="1" dirty="0">
                <a:solidFill>
                  <a:srgbClr val="FF0000"/>
                </a:solidFill>
              </a:rPr>
              <a:t>Oral Protectants </a:t>
            </a:r>
            <a:endParaRPr lang="tr-TR" dirty="0"/>
          </a:p>
        </p:txBody>
      </p:sp>
      <p:sp>
        <p:nvSpPr>
          <p:cNvPr id="3" name="Content Placeholder 2">
            <a:extLst>
              <a:ext uri="{FF2B5EF4-FFF2-40B4-BE49-F238E27FC236}">
                <a16:creationId xmlns:a16="http://schemas.microsoft.com/office/drawing/2014/main" id="{CEAFD50D-D651-B140-856C-10A7B48CED56}"/>
              </a:ext>
            </a:extLst>
          </p:cNvPr>
          <p:cNvSpPr>
            <a:spLocks noGrp="1"/>
          </p:cNvSpPr>
          <p:nvPr>
            <p:ph idx="1"/>
          </p:nvPr>
        </p:nvSpPr>
        <p:spPr/>
        <p:txBody>
          <a:bodyPr>
            <a:normAutofit/>
          </a:bodyPr>
          <a:lstStyle/>
          <a:p>
            <a:pPr algn="just">
              <a:lnSpc>
                <a:spcPct val="150000"/>
              </a:lnSpc>
            </a:pPr>
            <a:r>
              <a:rPr lang="tr-TR" sz="2200" dirty="0"/>
              <a:t>Kaolin-pektin, bizmut, aktif kömür ve baryum gibi oral koruyucu maddelerin, bakteri ve toksinleri </a:t>
            </a:r>
            <a:r>
              <a:rPr lang="tr-TR" sz="2200" dirty="0" err="1"/>
              <a:t>adsorbe</a:t>
            </a:r>
            <a:r>
              <a:rPr lang="tr-TR" sz="2200" dirty="0"/>
              <a:t> etmek ve </a:t>
            </a:r>
            <a:r>
              <a:rPr lang="tr-TR" sz="2200" dirty="0" err="1"/>
              <a:t>inflamasyonlu</a:t>
            </a:r>
            <a:r>
              <a:rPr lang="tr-TR" sz="2200" dirty="0"/>
              <a:t> mukozal yüzeyler üzerinde koruyucu bir örtü sağlamak için bağırsak lümeninde lokal olarak etki ettiği iddia edilir.</a:t>
            </a:r>
          </a:p>
          <a:p>
            <a:pPr algn="just">
              <a:lnSpc>
                <a:spcPct val="150000"/>
              </a:lnSpc>
            </a:pPr>
            <a:r>
              <a:rPr lang="tr-TR" sz="2200" dirty="0"/>
              <a:t>Bizmut subsalisilat, bu ajanların en faydalısıdır, çünkü </a:t>
            </a:r>
            <a:r>
              <a:rPr lang="tr-TR" sz="2200" dirty="0" err="1">
                <a:solidFill>
                  <a:srgbClr val="FF0000"/>
                </a:solidFill>
              </a:rPr>
              <a:t>antienterotoksin</a:t>
            </a:r>
            <a:r>
              <a:rPr lang="tr-TR" sz="2200" dirty="0"/>
              <a:t>, </a:t>
            </a:r>
            <a:r>
              <a:rPr lang="tr-TR" sz="2200" dirty="0" err="1">
                <a:solidFill>
                  <a:srgbClr val="FF0000"/>
                </a:solidFill>
              </a:rPr>
              <a:t>antibakteriyel</a:t>
            </a:r>
            <a:r>
              <a:rPr lang="tr-TR" sz="2200" dirty="0">
                <a:solidFill>
                  <a:srgbClr val="FF0000"/>
                </a:solidFill>
              </a:rPr>
              <a:t>,</a:t>
            </a:r>
            <a:r>
              <a:rPr lang="tr-TR" sz="2200" dirty="0"/>
              <a:t> </a:t>
            </a:r>
            <a:r>
              <a:rPr lang="tr-TR" sz="2200" dirty="0" err="1">
                <a:solidFill>
                  <a:srgbClr val="FF0000"/>
                </a:solidFill>
              </a:rPr>
              <a:t>antisekratuar</a:t>
            </a:r>
            <a:r>
              <a:rPr lang="tr-TR" sz="2200" dirty="0">
                <a:solidFill>
                  <a:srgbClr val="FF0000"/>
                </a:solidFill>
              </a:rPr>
              <a:t> </a:t>
            </a:r>
            <a:r>
              <a:rPr lang="tr-TR" sz="2200" dirty="0"/>
              <a:t>ve </a:t>
            </a:r>
            <a:r>
              <a:rPr lang="tr-TR" sz="2200" dirty="0" err="1">
                <a:solidFill>
                  <a:srgbClr val="FF0000"/>
                </a:solidFill>
              </a:rPr>
              <a:t>antiinflamatuar</a:t>
            </a:r>
            <a:r>
              <a:rPr lang="tr-TR" sz="2200" dirty="0"/>
              <a:t> etkilere sahiptir. </a:t>
            </a:r>
          </a:p>
          <a:p>
            <a:pPr algn="just">
              <a:lnSpc>
                <a:spcPct val="150000"/>
              </a:lnSpc>
            </a:pPr>
            <a:r>
              <a:rPr lang="tr-TR" sz="2200" dirty="0"/>
              <a:t>Kedilerde salisilat içeren bileşiklerin kullanılmasına dikkat edilmelidir. Bizmut 2 ila 3 gün boyunca 0,5 ila 1 </a:t>
            </a:r>
            <a:r>
              <a:rPr lang="tr-TR" sz="2200" dirty="0" err="1"/>
              <a:t>mL</a:t>
            </a:r>
            <a:r>
              <a:rPr lang="tr-TR" sz="2200" dirty="0"/>
              <a:t> / kg </a:t>
            </a:r>
            <a:r>
              <a:rPr lang="tr-TR" sz="2200" dirty="0" err="1"/>
              <a:t>BID'de</a:t>
            </a:r>
            <a:r>
              <a:rPr lang="tr-TR" sz="2200" dirty="0"/>
              <a:t> </a:t>
            </a:r>
            <a:r>
              <a:rPr lang="tr-TR" sz="2200" dirty="0" err="1"/>
              <a:t>dozlanan</a:t>
            </a:r>
            <a:r>
              <a:rPr lang="tr-TR" sz="2200" dirty="0"/>
              <a:t> kedilerde güvenlidir.</a:t>
            </a:r>
          </a:p>
        </p:txBody>
      </p:sp>
    </p:spTree>
    <p:extLst>
      <p:ext uri="{BB962C8B-B14F-4D97-AF65-F5344CB8AC3E}">
        <p14:creationId xmlns:p14="http://schemas.microsoft.com/office/powerpoint/2010/main" val="377547860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FC5A-CB24-B04B-B3CF-D7C62A385F04}"/>
              </a:ext>
            </a:extLst>
          </p:cNvPr>
          <p:cNvSpPr>
            <a:spLocks noGrp="1"/>
          </p:cNvSpPr>
          <p:nvPr>
            <p:ph type="title"/>
          </p:nvPr>
        </p:nvSpPr>
        <p:spPr>
          <a:xfrm>
            <a:off x="838200" y="365125"/>
            <a:ext cx="10515600" cy="795855"/>
          </a:xfrm>
          <a:ln>
            <a:solidFill>
              <a:srgbClr val="FF0000"/>
            </a:solidFill>
          </a:ln>
        </p:spPr>
        <p:txBody>
          <a:bodyPr>
            <a:normAutofit/>
          </a:bodyPr>
          <a:lstStyle/>
          <a:p>
            <a:pPr algn="ctr"/>
            <a:r>
              <a:rPr lang="en-US" sz="3200" b="1" i="1" dirty="0">
                <a:solidFill>
                  <a:srgbClr val="FF0000"/>
                </a:solidFill>
              </a:rPr>
              <a:t>SIVI SAĞALTIMI</a:t>
            </a:r>
            <a:endParaRPr lang="tr-TR" sz="3200" b="1" dirty="0">
              <a:solidFill>
                <a:srgbClr val="FF0000"/>
              </a:solidFill>
            </a:endParaRPr>
          </a:p>
        </p:txBody>
      </p:sp>
      <p:sp>
        <p:nvSpPr>
          <p:cNvPr id="3" name="Content Placeholder 2">
            <a:extLst>
              <a:ext uri="{FF2B5EF4-FFF2-40B4-BE49-F238E27FC236}">
                <a16:creationId xmlns:a16="http://schemas.microsoft.com/office/drawing/2014/main" id="{3D2E5ABD-705F-384D-B5B3-001DAD9D1A76}"/>
              </a:ext>
            </a:extLst>
          </p:cNvPr>
          <p:cNvSpPr>
            <a:spLocks noGrp="1"/>
          </p:cNvSpPr>
          <p:nvPr>
            <p:ph idx="1"/>
          </p:nvPr>
        </p:nvSpPr>
        <p:spPr>
          <a:ln>
            <a:solidFill>
              <a:srgbClr val="FF0000"/>
            </a:solidFill>
          </a:ln>
        </p:spPr>
        <p:txBody>
          <a:bodyPr>
            <a:normAutofit/>
          </a:bodyPr>
          <a:lstStyle/>
          <a:p>
            <a:pPr algn="just">
              <a:lnSpc>
                <a:spcPct val="150000"/>
              </a:lnSpc>
            </a:pPr>
            <a:r>
              <a:rPr lang="tr-TR" sz="2400" dirty="0"/>
              <a:t>Akut </a:t>
            </a:r>
            <a:r>
              <a:rPr lang="tr-TR" sz="2400" dirty="0" err="1"/>
              <a:t>diyare</a:t>
            </a:r>
            <a:r>
              <a:rPr lang="tr-TR" sz="2400" dirty="0"/>
              <a:t>, </a:t>
            </a:r>
            <a:r>
              <a:rPr lang="tr-TR" sz="2400" dirty="0" err="1"/>
              <a:t>intravenöz</a:t>
            </a:r>
            <a:r>
              <a:rPr lang="tr-TR" sz="2400" dirty="0"/>
              <a:t> sıvı tedavisinin gerekli olabileceği ciddi </a:t>
            </a:r>
            <a:r>
              <a:rPr lang="tr-TR" sz="2400" dirty="0" err="1"/>
              <a:t>dehidrasyona</a:t>
            </a:r>
            <a:r>
              <a:rPr lang="tr-TR" sz="2400" dirty="0"/>
              <a:t> neden olabilir</a:t>
            </a:r>
          </a:p>
        </p:txBody>
      </p:sp>
    </p:spTree>
    <p:extLst>
      <p:ext uri="{BB962C8B-B14F-4D97-AF65-F5344CB8AC3E}">
        <p14:creationId xmlns:p14="http://schemas.microsoft.com/office/powerpoint/2010/main" val="2620759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2E4596-8B68-5845-AC4F-23973D649EEC}"/>
              </a:ext>
            </a:extLst>
          </p:cNvPr>
          <p:cNvSpPr>
            <a:spLocks noGrp="1"/>
          </p:cNvSpPr>
          <p:nvPr>
            <p:ph idx="1"/>
          </p:nvPr>
        </p:nvSpPr>
        <p:spPr>
          <a:xfrm>
            <a:off x="313545" y="584615"/>
            <a:ext cx="11408764" cy="6048531"/>
          </a:xfrm>
        </p:spPr>
        <p:txBody>
          <a:bodyPr>
            <a:normAutofit/>
          </a:bodyPr>
          <a:lstStyle/>
          <a:p>
            <a:pPr algn="just">
              <a:lnSpc>
                <a:spcPct val="150000"/>
              </a:lnSpc>
            </a:pPr>
            <a:r>
              <a:rPr lang="tr-TR" b="1" u="sng" dirty="0" err="1">
                <a:solidFill>
                  <a:srgbClr val="FF0000"/>
                </a:solidFill>
              </a:rPr>
              <a:t>İlaclar</a:t>
            </a:r>
            <a:r>
              <a:rPr lang="tr-TR" b="1" u="sng" dirty="0">
                <a:solidFill>
                  <a:srgbClr val="FF0000"/>
                </a:solidFill>
              </a:rPr>
              <a:t> </a:t>
            </a:r>
          </a:p>
          <a:p>
            <a:pPr lvl="1" algn="just">
              <a:lnSpc>
                <a:spcPct val="150000"/>
              </a:lnSpc>
            </a:pPr>
            <a:r>
              <a:rPr lang="tr-TR" dirty="0"/>
              <a:t>Kusma merkezi </a:t>
            </a:r>
            <a:r>
              <a:rPr lang="tr-TR" dirty="0" err="1"/>
              <a:t>stimulasyonu</a:t>
            </a:r>
            <a:endParaRPr lang="tr-TR" dirty="0"/>
          </a:p>
          <a:p>
            <a:pPr lvl="1" algn="just">
              <a:lnSpc>
                <a:spcPct val="150000"/>
              </a:lnSpc>
            </a:pPr>
            <a:r>
              <a:rPr lang="tr-TR" dirty="0"/>
              <a:t>Gastrik </a:t>
            </a:r>
            <a:r>
              <a:rPr lang="tr-TR" dirty="0" err="1"/>
              <a:t>mukozda</a:t>
            </a:r>
            <a:r>
              <a:rPr lang="tr-TR" dirty="0"/>
              <a:t> hasar.</a:t>
            </a:r>
          </a:p>
          <a:p>
            <a:pPr lvl="1" algn="just">
              <a:lnSpc>
                <a:spcPct val="150000"/>
              </a:lnSpc>
            </a:pPr>
            <a:r>
              <a:rPr lang="tr-TR" b="1" dirty="0">
                <a:solidFill>
                  <a:srgbClr val="7030A0"/>
                </a:solidFill>
              </a:rPr>
              <a:t>NSAID ve </a:t>
            </a:r>
            <a:r>
              <a:rPr lang="tr-TR" b="1" dirty="0" err="1">
                <a:solidFill>
                  <a:srgbClr val="7030A0"/>
                </a:solidFill>
              </a:rPr>
              <a:t>kortikosteroidler</a:t>
            </a:r>
            <a:r>
              <a:rPr lang="tr-TR" b="1" dirty="0">
                <a:solidFill>
                  <a:srgbClr val="7030A0"/>
                </a:solidFill>
              </a:rPr>
              <a:t> </a:t>
            </a:r>
            <a:r>
              <a:rPr lang="tr-TR" dirty="0"/>
              <a:t>GI kanalda mukozal </a:t>
            </a:r>
            <a:r>
              <a:rPr lang="tr-TR" dirty="0" err="1"/>
              <a:t>erezyon</a:t>
            </a:r>
            <a:r>
              <a:rPr lang="tr-TR" dirty="0"/>
              <a:t>, perforasyon, </a:t>
            </a:r>
            <a:r>
              <a:rPr lang="tr-TR" dirty="0" err="1"/>
              <a:t>ulserasyon</a:t>
            </a:r>
            <a:r>
              <a:rPr lang="tr-TR" dirty="0"/>
              <a:t>  ve </a:t>
            </a:r>
            <a:r>
              <a:rPr lang="tr-TR" dirty="0" err="1"/>
              <a:t>hemorajiye</a:t>
            </a:r>
            <a:r>
              <a:rPr lang="tr-TR" dirty="0"/>
              <a:t> neden olur. </a:t>
            </a:r>
          </a:p>
          <a:p>
            <a:pPr lvl="1" algn="just">
              <a:lnSpc>
                <a:spcPct val="150000"/>
              </a:lnSpc>
            </a:pPr>
            <a:r>
              <a:rPr lang="tr-TR" dirty="0" err="1"/>
              <a:t>Prostoglandinler</a:t>
            </a:r>
            <a:r>
              <a:rPr lang="tr-TR" dirty="0"/>
              <a:t> </a:t>
            </a:r>
          </a:p>
          <a:p>
            <a:pPr lvl="2" algn="just">
              <a:lnSpc>
                <a:spcPct val="150000"/>
              </a:lnSpc>
            </a:pPr>
            <a:r>
              <a:rPr lang="tr-TR" dirty="0"/>
              <a:t>Gastrik asit </a:t>
            </a:r>
            <a:r>
              <a:rPr lang="tr-TR" dirty="0" err="1"/>
              <a:t>sekreyonu</a:t>
            </a:r>
            <a:r>
              <a:rPr lang="tr-TR" dirty="0"/>
              <a:t> </a:t>
            </a:r>
            <a:r>
              <a:rPr lang="tr-TR" dirty="0" err="1"/>
              <a:t>inhibasyonu</a:t>
            </a:r>
            <a:r>
              <a:rPr lang="tr-TR" dirty="0"/>
              <a:t> </a:t>
            </a:r>
          </a:p>
          <a:p>
            <a:pPr lvl="2" algn="just">
              <a:lnSpc>
                <a:spcPct val="150000"/>
              </a:lnSpc>
            </a:pPr>
            <a:r>
              <a:rPr lang="tr-TR" dirty="0"/>
              <a:t>Mukozal kan </a:t>
            </a:r>
            <a:r>
              <a:rPr lang="tr-TR" dirty="0" err="1"/>
              <a:t>akimi</a:t>
            </a:r>
            <a:r>
              <a:rPr lang="tr-TR" dirty="0"/>
              <a:t> </a:t>
            </a:r>
            <a:r>
              <a:rPr lang="tr-TR" dirty="0" err="1"/>
              <a:t>artisi</a:t>
            </a:r>
            <a:endParaRPr lang="tr-TR" dirty="0"/>
          </a:p>
          <a:p>
            <a:pPr lvl="2" algn="just">
              <a:lnSpc>
                <a:spcPct val="150000"/>
              </a:lnSpc>
            </a:pPr>
            <a:r>
              <a:rPr lang="tr-TR" dirty="0"/>
              <a:t>Bikarbonat ve mukus </a:t>
            </a:r>
            <a:r>
              <a:rPr lang="tr-TR" dirty="0" err="1"/>
              <a:t>sekresyonu</a:t>
            </a:r>
            <a:r>
              <a:rPr lang="tr-TR" dirty="0"/>
              <a:t> </a:t>
            </a:r>
            <a:r>
              <a:rPr lang="tr-TR" dirty="0" err="1"/>
              <a:t>stimulasyonu</a:t>
            </a:r>
            <a:r>
              <a:rPr lang="tr-TR" dirty="0"/>
              <a:t> </a:t>
            </a:r>
          </a:p>
          <a:p>
            <a:pPr algn="just">
              <a:lnSpc>
                <a:spcPct val="150000"/>
              </a:lnSpc>
            </a:pPr>
            <a:endParaRPr lang="tr-TR" dirty="0"/>
          </a:p>
          <a:p>
            <a:pPr algn="just">
              <a:lnSpc>
                <a:spcPct val="150000"/>
              </a:lnSpc>
            </a:pPr>
            <a:endParaRPr lang="tr-TR" dirty="0"/>
          </a:p>
          <a:p>
            <a:pPr algn="just">
              <a:lnSpc>
                <a:spcPct val="150000"/>
              </a:lnSpc>
            </a:pPr>
            <a:endParaRPr lang="tr-TR" dirty="0"/>
          </a:p>
        </p:txBody>
      </p:sp>
    </p:spTree>
    <p:extLst>
      <p:ext uri="{BB962C8B-B14F-4D97-AF65-F5344CB8AC3E}">
        <p14:creationId xmlns:p14="http://schemas.microsoft.com/office/powerpoint/2010/main" val="2265196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2D36C3-38FB-FB49-AED3-E5788C37FB3C}"/>
              </a:ext>
            </a:extLst>
          </p:cNvPr>
          <p:cNvSpPr>
            <a:spLocks noGrp="1"/>
          </p:cNvSpPr>
          <p:nvPr>
            <p:ph idx="1"/>
          </p:nvPr>
        </p:nvSpPr>
        <p:spPr>
          <a:xfrm>
            <a:off x="838200" y="883578"/>
            <a:ext cx="10515600" cy="5293385"/>
          </a:xfrm>
        </p:spPr>
        <p:txBody>
          <a:bodyPr>
            <a:normAutofit/>
          </a:bodyPr>
          <a:lstStyle/>
          <a:p>
            <a:pPr algn="just">
              <a:lnSpc>
                <a:spcPct val="150000"/>
              </a:lnSpc>
            </a:pPr>
            <a:r>
              <a:rPr lang="tr-TR" sz="2400" b="1" dirty="0">
                <a:solidFill>
                  <a:srgbClr val="7030A0"/>
                </a:solidFill>
              </a:rPr>
              <a:t>Aspirin</a:t>
            </a:r>
          </a:p>
          <a:p>
            <a:pPr lvl="1" algn="just">
              <a:lnSpc>
                <a:spcPct val="150000"/>
              </a:lnSpc>
            </a:pPr>
            <a:r>
              <a:rPr lang="tr-TR" dirty="0"/>
              <a:t>Gastrik içeriğin asidik </a:t>
            </a:r>
            <a:r>
              <a:rPr lang="tr-TR" dirty="0" err="1"/>
              <a:t>pH</a:t>
            </a:r>
            <a:r>
              <a:rPr lang="tr-TR" dirty="0"/>
              <a:t> </a:t>
            </a:r>
            <a:r>
              <a:rPr lang="tr-TR" dirty="0" err="1"/>
              <a:t>sında</a:t>
            </a:r>
            <a:r>
              <a:rPr lang="tr-TR" dirty="0"/>
              <a:t> aspirin </a:t>
            </a:r>
            <a:r>
              <a:rPr lang="tr-TR" dirty="0" err="1"/>
              <a:t>uniyonizedir</a:t>
            </a:r>
            <a:r>
              <a:rPr lang="tr-TR" dirty="0"/>
              <a:t> ve </a:t>
            </a:r>
            <a:r>
              <a:rPr lang="tr-TR" dirty="0" err="1"/>
              <a:t>hızl</a:t>
            </a:r>
            <a:r>
              <a:rPr lang="tr-TR" dirty="0"/>
              <a:t> gastrik </a:t>
            </a:r>
            <a:r>
              <a:rPr lang="tr-TR" dirty="0" err="1"/>
              <a:t>epiteliyal</a:t>
            </a:r>
            <a:r>
              <a:rPr lang="tr-TR" dirty="0"/>
              <a:t> hücrelere geçer. </a:t>
            </a:r>
            <a:r>
              <a:rPr lang="tr-TR" dirty="0" err="1"/>
              <a:t>İntraselüler</a:t>
            </a:r>
            <a:r>
              <a:rPr lang="tr-TR" dirty="0"/>
              <a:t> olarak </a:t>
            </a:r>
            <a:r>
              <a:rPr lang="tr-TR" dirty="0" err="1"/>
              <a:t>sitoplazmik</a:t>
            </a:r>
            <a:r>
              <a:rPr lang="tr-TR" dirty="0"/>
              <a:t> </a:t>
            </a:r>
            <a:r>
              <a:rPr lang="tr-TR" dirty="0" err="1"/>
              <a:t>pH</a:t>
            </a:r>
            <a:r>
              <a:rPr lang="tr-TR" dirty="0"/>
              <a:t> nötre yakındır. Aspirin iyonize olur ve hücre içinde hızla birikir. </a:t>
            </a:r>
          </a:p>
          <a:p>
            <a:pPr lvl="1" algn="just">
              <a:lnSpc>
                <a:spcPct val="150000"/>
              </a:lnSpc>
            </a:pPr>
            <a:r>
              <a:rPr lang="tr-TR" dirty="0" err="1"/>
              <a:t>Trombosit</a:t>
            </a:r>
            <a:r>
              <a:rPr lang="tr-TR" dirty="0"/>
              <a:t> kümelenmesini bozarak  kanama zamanını uzatır</a:t>
            </a:r>
          </a:p>
          <a:p>
            <a:pPr algn="just">
              <a:lnSpc>
                <a:spcPct val="150000"/>
              </a:lnSpc>
            </a:pPr>
            <a:r>
              <a:rPr lang="tr-TR" sz="2400" b="1" dirty="0">
                <a:solidFill>
                  <a:srgbClr val="7030A0"/>
                </a:solidFill>
              </a:rPr>
              <a:t>Antibiyotikler</a:t>
            </a:r>
            <a:r>
              <a:rPr lang="tr-TR" sz="2400" dirty="0"/>
              <a:t>(</a:t>
            </a:r>
            <a:r>
              <a:rPr lang="tr-TR" sz="2400" dirty="0" err="1"/>
              <a:t>amoksisillin,lincomycine,tetracycline,trimethoprim</a:t>
            </a:r>
            <a:r>
              <a:rPr lang="tr-TR" sz="2400" dirty="0"/>
              <a:t>/</a:t>
            </a:r>
            <a:r>
              <a:rPr lang="tr-TR" sz="2400" dirty="0" err="1"/>
              <a:t>sulfadiazine</a:t>
            </a:r>
            <a:r>
              <a:rPr lang="tr-TR" sz="2400" dirty="0"/>
              <a:t>) </a:t>
            </a:r>
          </a:p>
          <a:p>
            <a:pPr lvl="1" algn="just">
              <a:lnSpc>
                <a:spcPct val="150000"/>
              </a:lnSpc>
            </a:pPr>
            <a:r>
              <a:rPr lang="tr-TR" dirty="0"/>
              <a:t>protein sentezini </a:t>
            </a:r>
            <a:r>
              <a:rPr lang="tr-TR" dirty="0" err="1"/>
              <a:t>inhibe</a:t>
            </a:r>
            <a:r>
              <a:rPr lang="tr-TR" dirty="0"/>
              <a:t> ederek veya alerjik mekanizmalarla gastrik </a:t>
            </a:r>
            <a:r>
              <a:rPr lang="tr-TR" dirty="0" err="1"/>
              <a:t>mukazada</a:t>
            </a:r>
            <a:r>
              <a:rPr lang="tr-TR" dirty="0"/>
              <a:t> hasara neden olur.  </a:t>
            </a:r>
          </a:p>
        </p:txBody>
      </p:sp>
    </p:spTree>
    <p:extLst>
      <p:ext uri="{BB962C8B-B14F-4D97-AF65-F5344CB8AC3E}">
        <p14:creationId xmlns:p14="http://schemas.microsoft.com/office/powerpoint/2010/main" val="3110550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B6B5EF-7A1C-7E4E-AF46-B958E6FBFC26}"/>
              </a:ext>
            </a:extLst>
          </p:cNvPr>
          <p:cNvSpPr>
            <a:spLocks noGrp="1"/>
          </p:cNvSpPr>
          <p:nvPr>
            <p:ph idx="1"/>
          </p:nvPr>
        </p:nvSpPr>
        <p:spPr>
          <a:xfrm>
            <a:off x="807378" y="808483"/>
            <a:ext cx="10515600" cy="5766978"/>
          </a:xfrm>
        </p:spPr>
        <p:txBody>
          <a:bodyPr>
            <a:noAutofit/>
          </a:bodyPr>
          <a:lstStyle/>
          <a:p>
            <a:pPr algn="just">
              <a:lnSpc>
                <a:spcPct val="150000"/>
              </a:lnSpc>
            </a:pPr>
            <a:r>
              <a:rPr lang="en-US" sz="2200" b="1" u="sng" dirty="0" err="1">
                <a:solidFill>
                  <a:srgbClr val="FF0000"/>
                </a:solidFill>
              </a:rPr>
              <a:t>Allerjenler</a:t>
            </a:r>
            <a:r>
              <a:rPr lang="en-US" sz="2200" b="1" u="sng" dirty="0">
                <a:solidFill>
                  <a:srgbClr val="FF0000"/>
                </a:solidFill>
              </a:rPr>
              <a:t> </a:t>
            </a:r>
          </a:p>
          <a:p>
            <a:pPr lvl="1" algn="just">
              <a:lnSpc>
                <a:spcPct val="150000"/>
              </a:lnSpc>
            </a:pPr>
            <a:r>
              <a:rPr lang="en-US" sz="2200" dirty="0" err="1"/>
              <a:t>Duyarlı</a:t>
            </a:r>
            <a:r>
              <a:rPr lang="en-US" sz="2200" dirty="0"/>
              <a:t> </a:t>
            </a:r>
            <a:r>
              <a:rPr lang="en-US" sz="2200" dirty="0" err="1"/>
              <a:t>hayvanların</a:t>
            </a:r>
            <a:r>
              <a:rPr lang="en-US" sz="2200" dirty="0"/>
              <a:t> </a:t>
            </a:r>
            <a:r>
              <a:rPr lang="en-US" sz="2200" dirty="0" err="1"/>
              <a:t>antijenleri</a:t>
            </a:r>
            <a:r>
              <a:rPr lang="en-US" sz="2200" dirty="0"/>
              <a:t> </a:t>
            </a:r>
            <a:r>
              <a:rPr lang="en-US" sz="2200" dirty="0" err="1"/>
              <a:t>almaları</a:t>
            </a:r>
            <a:r>
              <a:rPr lang="en-US" sz="2200" dirty="0"/>
              <a:t> </a:t>
            </a:r>
            <a:r>
              <a:rPr lang="en-US" sz="2200" dirty="0" err="1"/>
              <a:t>sonucu</a:t>
            </a:r>
            <a:r>
              <a:rPr lang="en-US" sz="2200" dirty="0"/>
              <a:t> </a:t>
            </a:r>
            <a:r>
              <a:rPr lang="en-US" sz="2200" dirty="0" err="1"/>
              <a:t>akut</a:t>
            </a:r>
            <a:r>
              <a:rPr lang="en-US" sz="2200" dirty="0"/>
              <a:t> gastritis </a:t>
            </a:r>
            <a:r>
              <a:rPr lang="en-US" sz="2200" dirty="0" err="1"/>
              <a:t>gelişebilir</a:t>
            </a:r>
            <a:endParaRPr lang="en-US" sz="2200" dirty="0"/>
          </a:p>
          <a:p>
            <a:pPr lvl="1" algn="just">
              <a:lnSpc>
                <a:spcPct val="150000"/>
              </a:lnSpc>
            </a:pPr>
            <a:r>
              <a:rPr lang="en-US" sz="2200" dirty="0"/>
              <a:t>Tip I </a:t>
            </a:r>
            <a:r>
              <a:rPr lang="en-US" sz="2200" dirty="0" err="1"/>
              <a:t>aşırı</a:t>
            </a:r>
            <a:r>
              <a:rPr lang="en-US" sz="2200" dirty="0"/>
              <a:t> </a:t>
            </a:r>
            <a:r>
              <a:rPr lang="en-US" sz="2200" dirty="0" err="1"/>
              <a:t>duyarlıklık</a:t>
            </a:r>
            <a:r>
              <a:rPr lang="en-US" sz="2200" dirty="0"/>
              <a:t> </a:t>
            </a:r>
            <a:r>
              <a:rPr lang="en-US" sz="2200" dirty="0" err="1"/>
              <a:t>gelişir</a:t>
            </a:r>
            <a:endParaRPr lang="en-US" sz="2200" dirty="0"/>
          </a:p>
          <a:p>
            <a:pPr algn="just">
              <a:lnSpc>
                <a:spcPct val="150000"/>
              </a:lnSpc>
            </a:pPr>
            <a:r>
              <a:rPr lang="en-US" sz="2200" b="1" u="sng" dirty="0" err="1">
                <a:solidFill>
                  <a:srgbClr val="FF0000"/>
                </a:solidFill>
              </a:rPr>
              <a:t>Enfeksiyöz</a:t>
            </a:r>
            <a:r>
              <a:rPr lang="en-US" sz="2200" b="1" u="sng" dirty="0">
                <a:solidFill>
                  <a:srgbClr val="FF0000"/>
                </a:solidFill>
              </a:rPr>
              <a:t> </a:t>
            </a:r>
            <a:r>
              <a:rPr lang="en-US" sz="2200" b="1" u="sng" dirty="0" err="1">
                <a:solidFill>
                  <a:srgbClr val="FF0000"/>
                </a:solidFill>
              </a:rPr>
              <a:t>ajanlar</a:t>
            </a:r>
            <a:r>
              <a:rPr lang="en-US" sz="2200" b="1" u="sng" dirty="0">
                <a:solidFill>
                  <a:srgbClr val="FF0000"/>
                </a:solidFill>
              </a:rPr>
              <a:t> </a:t>
            </a:r>
          </a:p>
          <a:p>
            <a:pPr lvl="1" algn="just">
              <a:lnSpc>
                <a:spcPct val="150000"/>
              </a:lnSpc>
            </a:pPr>
            <a:r>
              <a:rPr lang="en-US" sz="2200" dirty="0" err="1"/>
              <a:t>Postprandiyal</a:t>
            </a:r>
            <a:r>
              <a:rPr lang="en-US" sz="2200" dirty="0"/>
              <a:t> </a:t>
            </a:r>
            <a:r>
              <a:rPr lang="en-US" sz="2200" dirty="0" err="1"/>
              <a:t>kontaminasyonla</a:t>
            </a:r>
            <a:r>
              <a:rPr lang="en-US" sz="2200" dirty="0"/>
              <a:t> </a:t>
            </a:r>
            <a:r>
              <a:rPr lang="en-US" sz="2200" dirty="0" err="1"/>
              <a:t>artan</a:t>
            </a:r>
            <a:r>
              <a:rPr lang="en-US" sz="2200" dirty="0"/>
              <a:t> normal flora </a:t>
            </a:r>
            <a:r>
              <a:rPr lang="en-US" sz="2200" dirty="0" err="1"/>
              <a:t>sayısı</a:t>
            </a:r>
            <a:r>
              <a:rPr lang="en-US" sz="2200" dirty="0"/>
              <a:t> </a:t>
            </a:r>
            <a:r>
              <a:rPr lang="en-US" sz="2200" dirty="0" err="1"/>
              <a:t>akut</a:t>
            </a:r>
            <a:r>
              <a:rPr lang="en-US" sz="2200" dirty="0"/>
              <a:t> </a:t>
            </a:r>
            <a:r>
              <a:rPr lang="en-US" sz="2200" dirty="0" err="1"/>
              <a:t>gastrite</a:t>
            </a:r>
            <a:r>
              <a:rPr lang="en-US" sz="2200" dirty="0"/>
              <a:t> </a:t>
            </a:r>
            <a:r>
              <a:rPr lang="en-US" sz="2200" dirty="0" err="1"/>
              <a:t>neden</a:t>
            </a:r>
            <a:r>
              <a:rPr lang="en-US" sz="2200" dirty="0"/>
              <a:t> </a:t>
            </a:r>
            <a:r>
              <a:rPr lang="en-US" sz="2200" dirty="0" err="1"/>
              <a:t>olmaz</a:t>
            </a:r>
            <a:r>
              <a:rPr lang="en-US" sz="2200" dirty="0"/>
              <a:t>. </a:t>
            </a:r>
            <a:r>
              <a:rPr lang="en-US" sz="2200" dirty="0" err="1"/>
              <a:t>Ancak</a:t>
            </a:r>
            <a:r>
              <a:rPr lang="en-US" sz="2200" dirty="0"/>
              <a:t> </a:t>
            </a:r>
            <a:r>
              <a:rPr lang="en-US" sz="2200" dirty="0" err="1"/>
              <a:t>erezyon</a:t>
            </a:r>
            <a:r>
              <a:rPr lang="en-US" sz="2200" dirty="0"/>
              <a:t> </a:t>
            </a:r>
            <a:r>
              <a:rPr lang="en-US" sz="2200" dirty="0" err="1"/>
              <a:t>ve</a:t>
            </a:r>
            <a:r>
              <a:rPr lang="en-US" sz="2200" dirty="0"/>
              <a:t> </a:t>
            </a:r>
            <a:r>
              <a:rPr lang="en-US" sz="2200" dirty="0" err="1"/>
              <a:t>ülserlerle</a:t>
            </a:r>
            <a:r>
              <a:rPr lang="en-US" sz="2200" dirty="0"/>
              <a:t> mukozal </a:t>
            </a:r>
            <a:r>
              <a:rPr lang="en-US" sz="2200" dirty="0" err="1"/>
              <a:t>baryer</a:t>
            </a:r>
            <a:r>
              <a:rPr lang="en-US" sz="2200" dirty="0"/>
              <a:t> </a:t>
            </a:r>
            <a:r>
              <a:rPr lang="en-US" sz="2200" dirty="0" err="1"/>
              <a:t>bozulduğunda</a:t>
            </a:r>
            <a:r>
              <a:rPr lang="en-US" sz="2200" dirty="0"/>
              <a:t>, </a:t>
            </a:r>
            <a:r>
              <a:rPr lang="en-US" sz="2200" dirty="0" err="1"/>
              <a:t>bu</a:t>
            </a:r>
            <a:r>
              <a:rPr lang="en-US" sz="2200" dirty="0"/>
              <a:t> </a:t>
            </a:r>
            <a:r>
              <a:rPr lang="en-US" sz="2200" dirty="0" err="1"/>
              <a:t>bakteriler</a:t>
            </a:r>
            <a:r>
              <a:rPr lang="en-US" sz="2200" dirty="0"/>
              <a:t> </a:t>
            </a:r>
            <a:r>
              <a:rPr lang="en-US" sz="2200" dirty="0" err="1"/>
              <a:t>invazyon</a:t>
            </a:r>
            <a:r>
              <a:rPr lang="en-US" sz="2200" dirty="0"/>
              <a:t> </a:t>
            </a:r>
            <a:r>
              <a:rPr lang="en-US" sz="2200" dirty="0" err="1"/>
              <a:t>oluşturur</a:t>
            </a:r>
            <a:r>
              <a:rPr lang="en-US" sz="2200" dirty="0"/>
              <a:t>. </a:t>
            </a:r>
          </a:p>
          <a:p>
            <a:pPr lvl="1" algn="just">
              <a:lnSpc>
                <a:spcPct val="150000"/>
              </a:lnSpc>
            </a:pPr>
            <a:r>
              <a:rPr lang="en-US" sz="2200" dirty="0" err="1"/>
              <a:t>Helicobakteiyozis</a:t>
            </a:r>
            <a:r>
              <a:rPr lang="en-US" sz="2200" dirty="0"/>
              <a:t> </a:t>
            </a:r>
          </a:p>
          <a:p>
            <a:pPr lvl="1" algn="just">
              <a:lnSpc>
                <a:spcPct val="150000"/>
              </a:lnSpc>
            </a:pPr>
            <a:r>
              <a:rPr lang="en-US" sz="2200" dirty="0"/>
              <a:t>Viral: distemper </a:t>
            </a:r>
            <a:r>
              <a:rPr lang="en-US" sz="2200" dirty="0" err="1"/>
              <a:t>virusu</a:t>
            </a:r>
            <a:r>
              <a:rPr lang="en-US" sz="2200" dirty="0"/>
              <a:t>, parvovirus, </a:t>
            </a:r>
            <a:r>
              <a:rPr lang="en-US" sz="2200" dirty="0" err="1"/>
              <a:t>enfeksiyöz</a:t>
            </a:r>
            <a:r>
              <a:rPr lang="en-US" sz="2200" dirty="0"/>
              <a:t> </a:t>
            </a:r>
            <a:r>
              <a:rPr lang="en-US" sz="2200" dirty="0" err="1"/>
              <a:t>kanin</a:t>
            </a:r>
            <a:r>
              <a:rPr lang="en-US" sz="2200" dirty="0"/>
              <a:t> hepatitis, coronavirus, rotavirus ……………..</a:t>
            </a:r>
          </a:p>
        </p:txBody>
      </p:sp>
    </p:spTree>
    <p:extLst>
      <p:ext uri="{BB962C8B-B14F-4D97-AF65-F5344CB8AC3E}">
        <p14:creationId xmlns:p14="http://schemas.microsoft.com/office/powerpoint/2010/main" val="953644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5460-8509-284D-B118-85A9AE6A7EA8}"/>
              </a:ext>
            </a:extLst>
          </p:cNvPr>
          <p:cNvSpPr>
            <a:spLocks noGrp="1"/>
          </p:cNvSpPr>
          <p:nvPr>
            <p:ph type="title"/>
          </p:nvPr>
        </p:nvSpPr>
        <p:spPr/>
        <p:txBody>
          <a:bodyPr/>
          <a:lstStyle/>
          <a:p>
            <a:r>
              <a:rPr lang="en-US" b="1" dirty="0">
                <a:solidFill>
                  <a:srgbClr val="FF0000"/>
                </a:solidFill>
              </a:rPr>
              <a:t>Sekonder </a:t>
            </a:r>
            <a:r>
              <a:rPr lang="en-US" b="1" dirty="0" err="1">
                <a:solidFill>
                  <a:srgbClr val="FF0000"/>
                </a:solidFill>
              </a:rPr>
              <a:t>gastritisin</a:t>
            </a:r>
            <a:r>
              <a:rPr lang="en-US" b="1" dirty="0">
                <a:solidFill>
                  <a:srgbClr val="FF0000"/>
                </a:solidFill>
              </a:rPr>
              <a:t> </a:t>
            </a:r>
            <a:r>
              <a:rPr lang="en-US" b="1" dirty="0" err="1">
                <a:solidFill>
                  <a:srgbClr val="FF0000"/>
                </a:solidFill>
              </a:rPr>
              <a:t>nedenleri</a:t>
            </a:r>
            <a:endParaRPr lang="en-US" b="1" dirty="0">
              <a:solidFill>
                <a:srgbClr val="FF0000"/>
              </a:solidFill>
            </a:endParaRPr>
          </a:p>
        </p:txBody>
      </p:sp>
      <p:sp>
        <p:nvSpPr>
          <p:cNvPr id="3" name="Content Placeholder 2">
            <a:extLst>
              <a:ext uri="{FF2B5EF4-FFF2-40B4-BE49-F238E27FC236}">
                <a16:creationId xmlns:a16="http://schemas.microsoft.com/office/drawing/2014/main" id="{5E4C1C12-4F53-1D4F-9B77-B120C63D0142}"/>
              </a:ext>
            </a:extLst>
          </p:cNvPr>
          <p:cNvSpPr>
            <a:spLocks noGrp="1"/>
          </p:cNvSpPr>
          <p:nvPr>
            <p:ph idx="1"/>
          </p:nvPr>
        </p:nvSpPr>
        <p:spPr/>
        <p:txBody>
          <a:bodyPr/>
          <a:lstStyle/>
          <a:p>
            <a:pPr marL="514350" indent="-514350">
              <a:lnSpc>
                <a:spcPct val="150000"/>
              </a:lnSpc>
              <a:buFont typeface="+mj-lt"/>
              <a:buAutoNum type="arabicPeriod"/>
            </a:pPr>
            <a:r>
              <a:rPr lang="en-US" dirty="0" err="1"/>
              <a:t>Yüksek</a:t>
            </a:r>
            <a:r>
              <a:rPr lang="en-US" dirty="0"/>
              <a:t> </a:t>
            </a:r>
            <a:r>
              <a:rPr lang="en-US" dirty="0" err="1"/>
              <a:t>hidroklorik</a:t>
            </a:r>
            <a:r>
              <a:rPr lang="en-US" dirty="0"/>
              <a:t> </a:t>
            </a:r>
            <a:r>
              <a:rPr lang="en-US" dirty="0" err="1"/>
              <a:t>asit</a:t>
            </a:r>
            <a:r>
              <a:rPr lang="en-US" dirty="0"/>
              <a:t> </a:t>
            </a:r>
            <a:r>
              <a:rPr lang="en-US" dirty="0" err="1"/>
              <a:t>sekresyonu</a:t>
            </a:r>
            <a:endParaRPr lang="en-US" dirty="0"/>
          </a:p>
          <a:p>
            <a:pPr marL="514350" indent="-514350">
              <a:lnSpc>
                <a:spcPct val="150000"/>
              </a:lnSpc>
              <a:buFont typeface="+mj-lt"/>
              <a:buAutoNum type="arabicPeriod"/>
            </a:pPr>
            <a:r>
              <a:rPr lang="en-US" dirty="0"/>
              <a:t>Mukozal </a:t>
            </a:r>
            <a:r>
              <a:rPr lang="en-US" dirty="0" err="1"/>
              <a:t>kan</a:t>
            </a:r>
            <a:r>
              <a:rPr lang="en-US" dirty="0"/>
              <a:t> </a:t>
            </a:r>
            <a:r>
              <a:rPr lang="en-US" dirty="0" err="1"/>
              <a:t>akımının</a:t>
            </a:r>
            <a:r>
              <a:rPr lang="en-US" dirty="0"/>
              <a:t> </a:t>
            </a:r>
            <a:r>
              <a:rPr lang="en-US" dirty="0" err="1"/>
              <a:t>azalması</a:t>
            </a:r>
            <a:r>
              <a:rPr lang="en-US" dirty="0"/>
              <a:t> </a:t>
            </a:r>
          </a:p>
          <a:p>
            <a:pPr marL="514350" indent="-514350">
              <a:lnSpc>
                <a:spcPct val="150000"/>
              </a:lnSpc>
              <a:buFont typeface="+mj-lt"/>
              <a:buAutoNum type="arabicPeriod"/>
            </a:pPr>
            <a:r>
              <a:rPr lang="en-US" dirty="0"/>
              <a:t>Gastroduodenal </a:t>
            </a:r>
            <a:r>
              <a:rPr lang="en-US" dirty="0" err="1"/>
              <a:t>refluks</a:t>
            </a:r>
            <a:r>
              <a:rPr lang="en-US" dirty="0"/>
              <a:t> </a:t>
            </a:r>
          </a:p>
          <a:p>
            <a:pPr marL="514350" indent="-514350">
              <a:lnSpc>
                <a:spcPct val="150000"/>
              </a:lnSpc>
              <a:buFont typeface="+mj-lt"/>
              <a:buAutoNum type="arabicPeriod"/>
            </a:pPr>
            <a:r>
              <a:rPr lang="en-US" dirty="0" err="1"/>
              <a:t>Mukus-bikarbonat</a:t>
            </a:r>
            <a:r>
              <a:rPr lang="en-US" dirty="0"/>
              <a:t> mukozal </a:t>
            </a:r>
            <a:r>
              <a:rPr lang="en-US" dirty="0" err="1"/>
              <a:t>bariyerin</a:t>
            </a:r>
            <a:r>
              <a:rPr lang="en-US" dirty="0"/>
              <a:t> </a:t>
            </a:r>
            <a:r>
              <a:rPr lang="en-US" dirty="0" err="1"/>
              <a:t>değişmesi</a:t>
            </a:r>
            <a:r>
              <a:rPr lang="en-US" dirty="0"/>
              <a:t> </a:t>
            </a:r>
          </a:p>
        </p:txBody>
      </p:sp>
    </p:spTree>
    <p:extLst>
      <p:ext uri="{BB962C8B-B14F-4D97-AF65-F5344CB8AC3E}">
        <p14:creationId xmlns:p14="http://schemas.microsoft.com/office/powerpoint/2010/main" val="107218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4F03B-BB14-2347-89D2-80A4AD80BC92}"/>
              </a:ext>
            </a:extLst>
          </p:cNvPr>
          <p:cNvSpPr>
            <a:spLocks noGrp="1"/>
          </p:cNvSpPr>
          <p:nvPr>
            <p:ph type="title"/>
          </p:nvPr>
        </p:nvSpPr>
        <p:spPr>
          <a:xfrm>
            <a:off x="838200" y="365125"/>
            <a:ext cx="10515600" cy="919145"/>
          </a:xfrm>
          <a:ln>
            <a:solidFill>
              <a:srgbClr val="7030A0"/>
            </a:solidFill>
          </a:ln>
        </p:spPr>
        <p:txBody>
          <a:bodyPr>
            <a:normAutofit/>
          </a:bodyPr>
          <a:lstStyle/>
          <a:p>
            <a:r>
              <a:rPr lang="en-US" sz="3200" b="1" dirty="0">
                <a:solidFill>
                  <a:srgbClr val="FF0000"/>
                </a:solidFill>
              </a:rPr>
              <a:t>1- Gastrik </a:t>
            </a:r>
            <a:r>
              <a:rPr lang="en-US" sz="3200" b="1" dirty="0" err="1">
                <a:solidFill>
                  <a:srgbClr val="FF0000"/>
                </a:solidFill>
              </a:rPr>
              <a:t>Hiperasiditeye</a:t>
            </a:r>
            <a:r>
              <a:rPr lang="en-US" sz="3200" b="1" dirty="0">
                <a:solidFill>
                  <a:srgbClr val="FF0000"/>
                </a:solidFill>
              </a:rPr>
              <a:t> </a:t>
            </a:r>
            <a:r>
              <a:rPr lang="en-US" sz="3200" b="1" dirty="0" err="1">
                <a:solidFill>
                  <a:srgbClr val="FF0000"/>
                </a:solidFill>
              </a:rPr>
              <a:t>Neden</a:t>
            </a:r>
            <a:r>
              <a:rPr lang="en-US" sz="3200" b="1" dirty="0">
                <a:solidFill>
                  <a:srgbClr val="FF0000"/>
                </a:solidFill>
              </a:rPr>
              <a:t> Olan </a:t>
            </a:r>
            <a:r>
              <a:rPr lang="en-US" sz="3200" b="1" dirty="0" err="1">
                <a:solidFill>
                  <a:srgbClr val="FF0000"/>
                </a:solidFill>
              </a:rPr>
              <a:t>Bozukluklar</a:t>
            </a:r>
            <a:r>
              <a:rPr lang="en-US" sz="3200" b="1" dirty="0">
                <a:solidFill>
                  <a:srgbClr val="FF0000"/>
                </a:solidFill>
              </a:rPr>
              <a:t> </a:t>
            </a:r>
          </a:p>
        </p:txBody>
      </p:sp>
      <p:sp>
        <p:nvSpPr>
          <p:cNvPr id="3" name="Content Placeholder 2">
            <a:extLst>
              <a:ext uri="{FF2B5EF4-FFF2-40B4-BE49-F238E27FC236}">
                <a16:creationId xmlns:a16="http://schemas.microsoft.com/office/drawing/2014/main" id="{85C23E14-C0B9-0E49-B9F2-F8D6B83304BF}"/>
              </a:ext>
            </a:extLst>
          </p:cNvPr>
          <p:cNvSpPr>
            <a:spLocks noGrp="1"/>
          </p:cNvSpPr>
          <p:nvPr>
            <p:ph idx="1"/>
          </p:nvPr>
        </p:nvSpPr>
        <p:spPr>
          <a:ln>
            <a:solidFill>
              <a:srgbClr val="0070C0"/>
            </a:solidFill>
          </a:ln>
        </p:spPr>
        <p:txBody>
          <a:bodyPr>
            <a:normAutofit fontScale="77500" lnSpcReduction="20000"/>
          </a:bodyPr>
          <a:lstStyle/>
          <a:p>
            <a:pPr algn="just">
              <a:lnSpc>
                <a:spcPct val="150000"/>
              </a:lnSpc>
            </a:pPr>
            <a:r>
              <a:rPr lang="en-US" dirty="0" err="1"/>
              <a:t>Gastrinoma</a:t>
            </a:r>
            <a:r>
              <a:rPr lang="en-US" dirty="0"/>
              <a:t> </a:t>
            </a:r>
          </a:p>
          <a:p>
            <a:pPr algn="just">
              <a:lnSpc>
                <a:spcPct val="150000"/>
              </a:lnSpc>
            </a:pPr>
            <a:r>
              <a:rPr lang="en-US" dirty="0" err="1"/>
              <a:t>Mastositoma</a:t>
            </a:r>
            <a:endParaRPr lang="en-US" dirty="0"/>
          </a:p>
          <a:p>
            <a:pPr algn="just">
              <a:lnSpc>
                <a:spcPct val="150000"/>
              </a:lnSpc>
            </a:pPr>
            <a:r>
              <a:rPr lang="en-US" dirty="0" err="1"/>
              <a:t>Kafa</a:t>
            </a:r>
            <a:r>
              <a:rPr lang="en-US" dirty="0"/>
              <a:t> </a:t>
            </a:r>
            <a:r>
              <a:rPr lang="en-US" dirty="0" err="1"/>
              <a:t>hasarı</a:t>
            </a:r>
            <a:endParaRPr lang="en-US" dirty="0"/>
          </a:p>
          <a:p>
            <a:pPr algn="just">
              <a:lnSpc>
                <a:spcPct val="150000"/>
              </a:lnSpc>
            </a:pPr>
            <a:r>
              <a:rPr lang="en-US" dirty="0" err="1"/>
              <a:t>Nörolojik</a:t>
            </a:r>
            <a:r>
              <a:rPr lang="en-US" dirty="0"/>
              <a:t> </a:t>
            </a:r>
            <a:r>
              <a:rPr lang="en-US" dirty="0" err="1"/>
              <a:t>hastalıklar</a:t>
            </a:r>
            <a:r>
              <a:rPr lang="en-US" dirty="0"/>
              <a:t> </a:t>
            </a:r>
          </a:p>
          <a:p>
            <a:pPr algn="just">
              <a:lnSpc>
                <a:spcPct val="150000"/>
              </a:lnSpc>
            </a:pPr>
            <a:r>
              <a:rPr lang="en-US" dirty="0"/>
              <a:t>Renal </a:t>
            </a:r>
            <a:r>
              <a:rPr lang="en-US" dirty="0" err="1"/>
              <a:t>yetmezlik</a:t>
            </a:r>
            <a:r>
              <a:rPr lang="en-US" dirty="0"/>
              <a:t> </a:t>
            </a:r>
          </a:p>
          <a:p>
            <a:pPr algn="just">
              <a:lnSpc>
                <a:spcPct val="150000"/>
              </a:lnSpc>
            </a:pPr>
            <a:r>
              <a:rPr lang="en-US" dirty="0" err="1"/>
              <a:t>Karaciğer</a:t>
            </a:r>
            <a:r>
              <a:rPr lang="en-US" dirty="0"/>
              <a:t> </a:t>
            </a:r>
            <a:r>
              <a:rPr lang="en-US" dirty="0" err="1"/>
              <a:t>yetmezliği</a:t>
            </a:r>
            <a:endParaRPr lang="en-US" dirty="0"/>
          </a:p>
          <a:p>
            <a:pPr algn="just">
              <a:lnSpc>
                <a:spcPct val="150000"/>
              </a:lnSpc>
            </a:pPr>
            <a:r>
              <a:rPr lang="en-US" dirty="0"/>
              <a:t>Gastrik </a:t>
            </a:r>
            <a:r>
              <a:rPr lang="en-US" dirty="0" err="1"/>
              <a:t>vr</a:t>
            </a:r>
            <a:r>
              <a:rPr lang="en-US" dirty="0"/>
              <a:t> duodenal Ph </a:t>
            </a:r>
            <a:r>
              <a:rPr lang="en-US" dirty="0" err="1"/>
              <a:t>yı</a:t>
            </a:r>
            <a:r>
              <a:rPr lang="en-US" dirty="0"/>
              <a:t> </a:t>
            </a:r>
            <a:r>
              <a:rPr lang="en-US" dirty="0" err="1"/>
              <a:t>arttıran</a:t>
            </a:r>
            <a:r>
              <a:rPr lang="en-US" dirty="0"/>
              <a:t> (</a:t>
            </a:r>
            <a:r>
              <a:rPr lang="en-US" dirty="0" err="1"/>
              <a:t>antiasitler</a:t>
            </a:r>
            <a:r>
              <a:rPr lang="en-US" dirty="0"/>
              <a:t>) </a:t>
            </a:r>
            <a:r>
              <a:rPr lang="en-US" dirty="0" err="1"/>
              <a:t>ilaçlar</a:t>
            </a:r>
            <a:r>
              <a:rPr lang="en-US" dirty="0"/>
              <a:t>…..gastrin </a:t>
            </a:r>
            <a:r>
              <a:rPr lang="en-US" dirty="0" err="1"/>
              <a:t>salınımında</a:t>
            </a:r>
            <a:r>
              <a:rPr lang="en-US" dirty="0"/>
              <a:t> </a:t>
            </a:r>
            <a:r>
              <a:rPr lang="en-US" dirty="0" err="1"/>
              <a:t>neden</a:t>
            </a:r>
            <a:r>
              <a:rPr lang="en-US" dirty="0"/>
              <a:t> </a:t>
            </a:r>
            <a:r>
              <a:rPr lang="en-US" dirty="0" err="1"/>
              <a:t>olur</a:t>
            </a:r>
            <a:r>
              <a:rPr lang="en-US" dirty="0"/>
              <a:t>  (feedback </a:t>
            </a:r>
            <a:r>
              <a:rPr lang="en-US" dirty="0" err="1"/>
              <a:t>mekanizması</a:t>
            </a:r>
            <a:r>
              <a:rPr lang="en-US" dirty="0"/>
              <a:t>)</a:t>
            </a:r>
          </a:p>
        </p:txBody>
      </p:sp>
    </p:spTree>
    <p:extLst>
      <p:ext uri="{BB962C8B-B14F-4D97-AF65-F5344CB8AC3E}">
        <p14:creationId xmlns:p14="http://schemas.microsoft.com/office/powerpoint/2010/main" val="4411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D91BEFD-802E-4349-A6C3-565159852A8D}"/>
              </a:ext>
            </a:extLst>
          </p:cNvPr>
          <p:cNvPicPr>
            <a:picLocks noGrp="1" noChangeAspect="1"/>
          </p:cNvPicPr>
          <p:nvPr>
            <p:ph idx="1"/>
          </p:nvPr>
        </p:nvPicPr>
        <p:blipFill>
          <a:blip r:embed="rId2"/>
          <a:stretch>
            <a:fillRect/>
          </a:stretch>
        </p:blipFill>
        <p:spPr>
          <a:xfrm>
            <a:off x="257209" y="200935"/>
            <a:ext cx="4140129" cy="4048937"/>
          </a:xfrm>
          <a:prstGeom prst="rect">
            <a:avLst/>
          </a:prstGeom>
        </p:spPr>
      </p:pic>
      <p:pic>
        <p:nvPicPr>
          <p:cNvPr id="5" name="Picture 4">
            <a:extLst>
              <a:ext uri="{FF2B5EF4-FFF2-40B4-BE49-F238E27FC236}">
                <a16:creationId xmlns:a16="http://schemas.microsoft.com/office/drawing/2014/main" id="{11BD6659-0325-4A49-BEF9-85F40494B390}"/>
              </a:ext>
            </a:extLst>
          </p:cNvPr>
          <p:cNvPicPr>
            <a:picLocks noChangeAspect="1"/>
          </p:cNvPicPr>
          <p:nvPr/>
        </p:nvPicPr>
        <p:blipFill>
          <a:blip r:embed="rId3"/>
          <a:stretch>
            <a:fillRect/>
          </a:stretch>
        </p:blipFill>
        <p:spPr>
          <a:xfrm>
            <a:off x="4397338" y="1671772"/>
            <a:ext cx="7620000" cy="5156200"/>
          </a:xfrm>
          <a:prstGeom prst="rect">
            <a:avLst/>
          </a:prstGeom>
        </p:spPr>
      </p:pic>
    </p:spTree>
    <p:extLst>
      <p:ext uri="{BB962C8B-B14F-4D97-AF65-F5344CB8AC3E}">
        <p14:creationId xmlns:p14="http://schemas.microsoft.com/office/powerpoint/2010/main" val="1687140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BD7C5A-D45A-B043-A475-0D5C80F0F746}"/>
              </a:ext>
            </a:extLst>
          </p:cNvPr>
          <p:cNvSpPr>
            <a:spLocks noGrp="1"/>
          </p:cNvSpPr>
          <p:nvPr>
            <p:ph idx="1"/>
          </p:nvPr>
        </p:nvSpPr>
        <p:spPr>
          <a:xfrm>
            <a:off x="951217" y="1096159"/>
            <a:ext cx="10515600" cy="4351338"/>
          </a:xfrm>
          <a:ln>
            <a:solidFill>
              <a:srgbClr val="0070C0"/>
            </a:solidFill>
          </a:ln>
        </p:spPr>
        <p:txBody>
          <a:bodyPr>
            <a:normAutofit/>
          </a:bodyPr>
          <a:lstStyle/>
          <a:p>
            <a:pPr algn="just">
              <a:lnSpc>
                <a:spcPct val="150000"/>
              </a:lnSpc>
            </a:pPr>
            <a:r>
              <a:rPr lang="en-US" sz="2400" dirty="0" err="1"/>
              <a:t>Yüksek</a:t>
            </a:r>
            <a:r>
              <a:rPr lang="en-US" sz="2400" dirty="0"/>
              <a:t> gastrik </a:t>
            </a:r>
            <a:r>
              <a:rPr lang="en-US" sz="2400" dirty="0" err="1"/>
              <a:t>asit</a:t>
            </a:r>
            <a:r>
              <a:rPr lang="en-US" sz="2400" dirty="0"/>
              <a:t> </a:t>
            </a:r>
            <a:r>
              <a:rPr lang="en-US" sz="2400" dirty="0" err="1"/>
              <a:t>sekresyonu</a:t>
            </a:r>
            <a:r>
              <a:rPr lang="en-US" sz="2400" dirty="0"/>
              <a:t> gastrik mukozal </a:t>
            </a:r>
            <a:r>
              <a:rPr lang="en-US" sz="2400" dirty="0" err="1"/>
              <a:t>hasara</a:t>
            </a:r>
            <a:r>
              <a:rPr lang="en-US" sz="2400" dirty="0"/>
              <a:t>, </a:t>
            </a:r>
            <a:r>
              <a:rPr lang="en-US" sz="2400" dirty="0" err="1"/>
              <a:t>mide</a:t>
            </a:r>
            <a:r>
              <a:rPr lang="en-US" sz="2400" dirty="0"/>
              <a:t> </a:t>
            </a:r>
            <a:r>
              <a:rPr lang="en-US" sz="2400" dirty="0" err="1"/>
              <a:t>veya</a:t>
            </a:r>
            <a:r>
              <a:rPr lang="en-US" sz="2400" dirty="0"/>
              <a:t> </a:t>
            </a:r>
            <a:r>
              <a:rPr lang="en-US" sz="2400" dirty="0" err="1"/>
              <a:t>proksimal</a:t>
            </a:r>
            <a:r>
              <a:rPr lang="en-US" sz="2400" dirty="0"/>
              <a:t> </a:t>
            </a:r>
            <a:r>
              <a:rPr lang="en-US" sz="2400" dirty="0" err="1"/>
              <a:t>duodenumda</a:t>
            </a:r>
            <a:r>
              <a:rPr lang="en-US" sz="2400" dirty="0"/>
              <a:t> </a:t>
            </a:r>
            <a:r>
              <a:rPr lang="en-US" sz="2400" dirty="0" err="1"/>
              <a:t>büyük</a:t>
            </a:r>
            <a:r>
              <a:rPr lang="en-US" sz="2400" dirty="0"/>
              <a:t> </a:t>
            </a:r>
            <a:r>
              <a:rPr lang="en-US" sz="2400" dirty="0" err="1"/>
              <a:t>peptik</a:t>
            </a:r>
            <a:r>
              <a:rPr lang="en-US" sz="2400" dirty="0"/>
              <a:t> </a:t>
            </a:r>
            <a:r>
              <a:rPr lang="en-US" sz="2400" dirty="0" err="1"/>
              <a:t>ülserlere</a:t>
            </a:r>
            <a:r>
              <a:rPr lang="en-US" sz="2400" dirty="0"/>
              <a:t> </a:t>
            </a:r>
            <a:r>
              <a:rPr lang="en-US" sz="2400" dirty="0" err="1"/>
              <a:t>yol</a:t>
            </a:r>
            <a:r>
              <a:rPr lang="en-US" sz="2400" dirty="0"/>
              <a:t> </a:t>
            </a:r>
            <a:r>
              <a:rPr lang="en-US" sz="2400" dirty="0" err="1"/>
              <a:t>açar</a:t>
            </a:r>
            <a:r>
              <a:rPr lang="en-US" sz="2400" dirty="0"/>
              <a:t>.</a:t>
            </a:r>
          </a:p>
          <a:p>
            <a:pPr algn="just">
              <a:lnSpc>
                <a:spcPct val="150000"/>
              </a:lnSpc>
            </a:pPr>
            <a:r>
              <a:rPr lang="en-US" sz="2400" dirty="0" err="1"/>
              <a:t>Kusma</a:t>
            </a:r>
            <a:r>
              <a:rPr lang="en-US" sz="2400" dirty="0"/>
              <a:t> </a:t>
            </a:r>
            <a:r>
              <a:rPr lang="en-US" sz="2400" dirty="0" err="1"/>
              <a:t>veya</a:t>
            </a:r>
            <a:r>
              <a:rPr lang="en-US" sz="2400" dirty="0"/>
              <a:t> </a:t>
            </a:r>
            <a:r>
              <a:rPr lang="en-US" sz="2400" dirty="0" err="1"/>
              <a:t>refluks</a:t>
            </a:r>
            <a:r>
              <a:rPr lang="en-US" sz="2400" dirty="0"/>
              <a:t> </a:t>
            </a:r>
            <a:r>
              <a:rPr lang="en-US" sz="2400" dirty="0" err="1"/>
              <a:t>vasıtası</a:t>
            </a:r>
            <a:r>
              <a:rPr lang="en-US" sz="2400" dirty="0"/>
              <a:t> </a:t>
            </a:r>
            <a:r>
              <a:rPr lang="en-US" sz="2400" dirty="0" err="1"/>
              <a:t>ile</a:t>
            </a:r>
            <a:r>
              <a:rPr lang="en-US" sz="2400" dirty="0"/>
              <a:t> </a:t>
            </a:r>
            <a:r>
              <a:rPr lang="en-US" sz="2400" dirty="0" err="1"/>
              <a:t>yüksek</a:t>
            </a:r>
            <a:r>
              <a:rPr lang="en-US" sz="2400" dirty="0"/>
              <a:t> </a:t>
            </a:r>
            <a:r>
              <a:rPr lang="en-US" sz="2400" dirty="0" err="1"/>
              <a:t>asidik</a:t>
            </a:r>
            <a:r>
              <a:rPr lang="en-US" sz="2400" dirty="0"/>
              <a:t> gastrik </a:t>
            </a:r>
            <a:r>
              <a:rPr lang="en-US" sz="2400" dirty="0" err="1"/>
              <a:t>sıvının</a:t>
            </a:r>
            <a:r>
              <a:rPr lang="en-US" sz="2400" dirty="0"/>
              <a:t> </a:t>
            </a:r>
            <a:r>
              <a:rPr lang="en-US" sz="2400" dirty="0" err="1"/>
              <a:t>özefagusa</a:t>
            </a:r>
            <a:r>
              <a:rPr lang="en-US" sz="2400" dirty="0"/>
              <a:t> </a:t>
            </a:r>
            <a:r>
              <a:rPr lang="en-US" sz="2400" dirty="0" err="1"/>
              <a:t>geçmesi</a:t>
            </a:r>
            <a:r>
              <a:rPr lang="en-US" sz="2400" dirty="0"/>
              <a:t> </a:t>
            </a:r>
            <a:r>
              <a:rPr lang="en-US" sz="2400" dirty="0" err="1"/>
              <a:t>sonucu</a:t>
            </a:r>
            <a:r>
              <a:rPr lang="en-US" sz="2400" dirty="0"/>
              <a:t> </a:t>
            </a:r>
            <a:r>
              <a:rPr lang="en-US" sz="2400" dirty="0" err="1"/>
              <a:t>özefagit</a:t>
            </a:r>
            <a:r>
              <a:rPr lang="en-US" sz="2400" dirty="0"/>
              <a:t> </a:t>
            </a:r>
            <a:r>
              <a:rPr lang="en-US" sz="2400" dirty="0" err="1"/>
              <a:t>gelişlebilir</a:t>
            </a:r>
            <a:r>
              <a:rPr lang="en-US" sz="2400" dirty="0"/>
              <a:t> .</a:t>
            </a:r>
          </a:p>
          <a:p>
            <a:pPr algn="just">
              <a:lnSpc>
                <a:spcPct val="150000"/>
              </a:lnSpc>
            </a:pPr>
            <a:r>
              <a:rPr lang="en-US" sz="2400" dirty="0" err="1"/>
              <a:t>Gastrinin</a:t>
            </a:r>
            <a:r>
              <a:rPr lang="en-US" sz="2400" dirty="0"/>
              <a:t> tropic </a:t>
            </a:r>
            <a:r>
              <a:rPr lang="en-US" sz="2400" dirty="0" err="1"/>
              <a:t>etkileri</a:t>
            </a:r>
            <a:r>
              <a:rPr lang="en-US" sz="2400" dirty="0"/>
              <a:t>, </a:t>
            </a:r>
            <a:r>
              <a:rPr lang="en-US" sz="2400" dirty="0" err="1"/>
              <a:t>aynı</a:t>
            </a:r>
            <a:r>
              <a:rPr lang="en-US" sz="2400" dirty="0"/>
              <a:t> </a:t>
            </a:r>
            <a:r>
              <a:rPr lang="en-US" sz="2400" dirty="0" err="1"/>
              <a:t>zamanda</a:t>
            </a:r>
            <a:r>
              <a:rPr lang="en-US" sz="2400" dirty="0"/>
              <a:t> gastrik glandular mukozal </a:t>
            </a:r>
            <a:r>
              <a:rPr lang="en-US" sz="2400" dirty="0" err="1"/>
              <a:t>hipertrofiye</a:t>
            </a:r>
            <a:r>
              <a:rPr lang="en-US" sz="2400" dirty="0"/>
              <a:t> de </a:t>
            </a:r>
            <a:r>
              <a:rPr lang="en-US" sz="2400" dirty="0" err="1"/>
              <a:t>neden</a:t>
            </a:r>
            <a:r>
              <a:rPr lang="en-US" sz="2400" dirty="0"/>
              <a:t> </a:t>
            </a:r>
            <a:r>
              <a:rPr lang="en-US" sz="2400" dirty="0" err="1"/>
              <a:t>olur</a:t>
            </a:r>
            <a:r>
              <a:rPr lang="en-US" sz="2400" dirty="0"/>
              <a:t>. </a:t>
            </a:r>
          </a:p>
        </p:txBody>
      </p:sp>
    </p:spTree>
    <p:extLst>
      <p:ext uri="{BB962C8B-B14F-4D97-AF65-F5344CB8AC3E}">
        <p14:creationId xmlns:p14="http://schemas.microsoft.com/office/powerpoint/2010/main" val="2105798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C9687-B7DD-BF4C-9057-BC2550D1FB2F}"/>
              </a:ext>
            </a:extLst>
          </p:cNvPr>
          <p:cNvSpPr>
            <a:spLocks noGrp="1"/>
          </p:cNvSpPr>
          <p:nvPr>
            <p:ph type="title"/>
          </p:nvPr>
        </p:nvSpPr>
        <p:spPr/>
        <p:txBody>
          <a:bodyPr>
            <a:normAutofit/>
          </a:bodyPr>
          <a:lstStyle/>
          <a:p>
            <a:r>
              <a:rPr lang="en-US" sz="4000" b="1" dirty="0">
                <a:solidFill>
                  <a:srgbClr val="FF0000"/>
                </a:solidFill>
              </a:rPr>
              <a:t>2-Gastrik mukozal </a:t>
            </a:r>
            <a:r>
              <a:rPr lang="en-US" sz="4000" b="1" dirty="0" err="1">
                <a:solidFill>
                  <a:srgbClr val="FF0000"/>
                </a:solidFill>
              </a:rPr>
              <a:t>kan</a:t>
            </a:r>
            <a:r>
              <a:rPr lang="en-US" sz="4000" b="1" dirty="0">
                <a:solidFill>
                  <a:srgbClr val="FF0000"/>
                </a:solidFill>
              </a:rPr>
              <a:t> </a:t>
            </a:r>
            <a:r>
              <a:rPr lang="en-US" sz="4000" b="1" dirty="0" err="1">
                <a:solidFill>
                  <a:srgbClr val="FF0000"/>
                </a:solidFill>
              </a:rPr>
              <a:t>akımını</a:t>
            </a:r>
            <a:r>
              <a:rPr lang="en-US" sz="4000" b="1" dirty="0">
                <a:solidFill>
                  <a:srgbClr val="FF0000"/>
                </a:solidFill>
              </a:rPr>
              <a:t> </a:t>
            </a:r>
            <a:r>
              <a:rPr lang="en-US" sz="4000" b="1" dirty="0" err="1">
                <a:solidFill>
                  <a:srgbClr val="FF0000"/>
                </a:solidFill>
              </a:rPr>
              <a:t>azaltan</a:t>
            </a:r>
            <a:r>
              <a:rPr lang="en-US" sz="4000" b="1" dirty="0">
                <a:solidFill>
                  <a:srgbClr val="FF0000"/>
                </a:solidFill>
              </a:rPr>
              <a:t> </a:t>
            </a:r>
            <a:r>
              <a:rPr lang="en-US" sz="4000" b="1" dirty="0" err="1">
                <a:solidFill>
                  <a:srgbClr val="FF0000"/>
                </a:solidFill>
              </a:rPr>
              <a:t>bozukluklar</a:t>
            </a:r>
            <a:r>
              <a:rPr lang="en-US" sz="4000" b="1" dirty="0">
                <a:solidFill>
                  <a:srgbClr val="FF0000"/>
                </a:solidFill>
              </a:rPr>
              <a:t> </a:t>
            </a:r>
          </a:p>
        </p:txBody>
      </p:sp>
      <p:sp>
        <p:nvSpPr>
          <p:cNvPr id="3" name="Content Placeholder 2">
            <a:extLst>
              <a:ext uri="{FF2B5EF4-FFF2-40B4-BE49-F238E27FC236}">
                <a16:creationId xmlns:a16="http://schemas.microsoft.com/office/drawing/2014/main" id="{ABD279D0-026D-B347-B769-5171074C48F0}"/>
              </a:ext>
            </a:extLst>
          </p:cNvPr>
          <p:cNvSpPr>
            <a:spLocks noGrp="1"/>
          </p:cNvSpPr>
          <p:nvPr>
            <p:ph idx="1"/>
          </p:nvPr>
        </p:nvSpPr>
        <p:spPr>
          <a:xfrm>
            <a:off x="838200" y="1530849"/>
            <a:ext cx="10515600" cy="4646114"/>
          </a:xfrm>
        </p:spPr>
        <p:txBody>
          <a:bodyPr>
            <a:normAutofit fontScale="77500" lnSpcReduction="20000"/>
          </a:bodyPr>
          <a:lstStyle/>
          <a:p>
            <a:pPr algn="just">
              <a:lnSpc>
                <a:spcPct val="150000"/>
              </a:lnSpc>
            </a:pPr>
            <a:r>
              <a:rPr lang="en-US" dirty="0"/>
              <a:t>Stress</a:t>
            </a:r>
          </a:p>
          <a:p>
            <a:pPr algn="just">
              <a:lnSpc>
                <a:spcPct val="150000"/>
              </a:lnSpc>
            </a:pPr>
            <a:r>
              <a:rPr lang="en-US" dirty="0" err="1"/>
              <a:t>Şok</a:t>
            </a:r>
            <a:r>
              <a:rPr lang="en-US" dirty="0"/>
              <a:t> </a:t>
            </a:r>
          </a:p>
          <a:p>
            <a:pPr algn="just">
              <a:lnSpc>
                <a:spcPct val="150000"/>
              </a:lnSpc>
            </a:pPr>
            <a:r>
              <a:rPr lang="en-US" dirty="0"/>
              <a:t>Portal </a:t>
            </a:r>
            <a:r>
              <a:rPr lang="en-US" dirty="0" err="1"/>
              <a:t>hipertansiyon</a:t>
            </a:r>
            <a:r>
              <a:rPr lang="en-US" dirty="0"/>
              <a:t> </a:t>
            </a:r>
          </a:p>
          <a:p>
            <a:pPr algn="just">
              <a:lnSpc>
                <a:spcPct val="150000"/>
              </a:lnSpc>
            </a:pPr>
            <a:r>
              <a:rPr lang="en-US" dirty="0"/>
              <a:t>DIC</a:t>
            </a:r>
          </a:p>
          <a:p>
            <a:pPr algn="just">
              <a:lnSpc>
                <a:spcPct val="150000"/>
              </a:lnSpc>
            </a:pPr>
            <a:r>
              <a:rPr lang="en-US" dirty="0"/>
              <a:t>Mukozal </a:t>
            </a:r>
            <a:r>
              <a:rPr lang="en-US" dirty="0" err="1"/>
              <a:t>kan</a:t>
            </a:r>
            <a:r>
              <a:rPr lang="en-US" dirty="0"/>
              <a:t> </a:t>
            </a:r>
            <a:r>
              <a:rPr lang="en-US" dirty="0" err="1"/>
              <a:t>akımı</a:t>
            </a:r>
            <a:r>
              <a:rPr lang="en-US" dirty="0"/>
              <a:t> </a:t>
            </a:r>
            <a:r>
              <a:rPr lang="en-US" dirty="0" err="1"/>
              <a:t>hipovolemi</a:t>
            </a:r>
            <a:r>
              <a:rPr lang="en-US" dirty="0"/>
              <a:t>, </a:t>
            </a:r>
            <a:r>
              <a:rPr lang="en-US" dirty="0" err="1"/>
              <a:t>sempatik</a:t>
            </a:r>
            <a:r>
              <a:rPr lang="en-US" dirty="0"/>
              <a:t> </a:t>
            </a:r>
            <a:r>
              <a:rPr lang="en-US" dirty="0" err="1"/>
              <a:t>sinir</a:t>
            </a:r>
            <a:r>
              <a:rPr lang="en-US" dirty="0"/>
              <a:t> </a:t>
            </a:r>
            <a:r>
              <a:rPr lang="en-US" dirty="0" err="1"/>
              <a:t>sitemi</a:t>
            </a:r>
            <a:r>
              <a:rPr lang="en-US" dirty="0"/>
              <a:t> </a:t>
            </a:r>
            <a:r>
              <a:rPr lang="en-US" dirty="0" err="1"/>
              <a:t>kaynaklı</a:t>
            </a:r>
            <a:r>
              <a:rPr lang="en-US" dirty="0"/>
              <a:t> </a:t>
            </a:r>
            <a:r>
              <a:rPr lang="en-US" dirty="0" err="1"/>
              <a:t>vazokontriksiyon</a:t>
            </a:r>
            <a:r>
              <a:rPr lang="en-US" dirty="0"/>
              <a:t>, </a:t>
            </a:r>
            <a:r>
              <a:rPr lang="en-US" dirty="0" err="1"/>
              <a:t>kateşolaminlerin</a:t>
            </a:r>
            <a:r>
              <a:rPr lang="en-US" dirty="0"/>
              <a:t> </a:t>
            </a:r>
            <a:r>
              <a:rPr lang="en-US" dirty="0" err="1"/>
              <a:t>ve</a:t>
            </a:r>
            <a:r>
              <a:rPr lang="en-US" dirty="0"/>
              <a:t> </a:t>
            </a:r>
            <a:r>
              <a:rPr lang="en-US" dirty="0" err="1"/>
              <a:t>değişik</a:t>
            </a:r>
            <a:r>
              <a:rPr lang="en-US" dirty="0"/>
              <a:t> </a:t>
            </a:r>
            <a:r>
              <a:rPr lang="en-US" dirty="0" err="1"/>
              <a:t>vazokonstriksiyon</a:t>
            </a:r>
            <a:r>
              <a:rPr lang="en-US" dirty="0"/>
              <a:t>, </a:t>
            </a:r>
            <a:r>
              <a:rPr lang="en-US" dirty="0" err="1"/>
              <a:t>kataşolaminlerin</a:t>
            </a:r>
            <a:r>
              <a:rPr lang="en-US" dirty="0"/>
              <a:t> </a:t>
            </a:r>
            <a:r>
              <a:rPr lang="en-US" dirty="0" err="1"/>
              <a:t>ve</a:t>
            </a:r>
            <a:r>
              <a:rPr lang="en-US" dirty="0"/>
              <a:t> </a:t>
            </a:r>
            <a:r>
              <a:rPr lang="en-US" dirty="0" err="1"/>
              <a:t>değişik</a:t>
            </a:r>
            <a:r>
              <a:rPr lang="en-US" dirty="0"/>
              <a:t> </a:t>
            </a:r>
            <a:r>
              <a:rPr lang="en-US" dirty="0" err="1"/>
              <a:t>vazoaktif</a:t>
            </a:r>
            <a:r>
              <a:rPr lang="en-US" dirty="0"/>
              <a:t> </a:t>
            </a:r>
            <a:r>
              <a:rPr lang="en-US" dirty="0" err="1"/>
              <a:t>ajanların</a:t>
            </a:r>
            <a:r>
              <a:rPr lang="en-US" dirty="0"/>
              <a:t> stimüle </a:t>
            </a:r>
            <a:r>
              <a:rPr lang="en-US" dirty="0" err="1"/>
              <a:t>edilen</a:t>
            </a:r>
            <a:r>
              <a:rPr lang="en-US" dirty="0"/>
              <a:t> </a:t>
            </a:r>
            <a:r>
              <a:rPr lang="en-US" dirty="0" err="1"/>
              <a:t>histamin</a:t>
            </a:r>
            <a:r>
              <a:rPr lang="en-US" dirty="0"/>
              <a:t> </a:t>
            </a:r>
            <a:r>
              <a:rPr lang="en-US" dirty="0" err="1"/>
              <a:t>salınımı</a:t>
            </a:r>
            <a:r>
              <a:rPr lang="en-US" dirty="0"/>
              <a:t> </a:t>
            </a:r>
            <a:r>
              <a:rPr lang="en-US" dirty="0" err="1"/>
              <a:t>asit</a:t>
            </a:r>
            <a:r>
              <a:rPr lang="en-US" dirty="0"/>
              <a:t> </a:t>
            </a:r>
            <a:r>
              <a:rPr lang="en-US" dirty="0" err="1"/>
              <a:t>sekresyon</a:t>
            </a:r>
            <a:r>
              <a:rPr lang="en-US" dirty="0"/>
              <a:t> </a:t>
            </a:r>
            <a:r>
              <a:rPr lang="en-US" dirty="0" err="1"/>
              <a:t>stimülasyonuna</a:t>
            </a:r>
            <a:r>
              <a:rPr lang="en-US" dirty="0"/>
              <a:t> </a:t>
            </a:r>
            <a:r>
              <a:rPr lang="en-US" dirty="0" err="1"/>
              <a:t>ilaveten</a:t>
            </a:r>
            <a:r>
              <a:rPr lang="en-US" dirty="0"/>
              <a:t> </a:t>
            </a:r>
            <a:r>
              <a:rPr lang="en-US" dirty="0" err="1"/>
              <a:t>vazodilatasyon</a:t>
            </a:r>
            <a:r>
              <a:rPr lang="en-US" dirty="0"/>
              <a:t> </a:t>
            </a:r>
            <a:r>
              <a:rPr lang="en-US" dirty="0" err="1"/>
              <a:t>ve</a:t>
            </a:r>
            <a:r>
              <a:rPr lang="en-US" dirty="0"/>
              <a:t> vasküler </a:t>
            </a:r>
            <a:r>
              <a:rPr lang="en-US" dirty="0" err="1"/>
              <a:t>stazise</a:t>
            </a:r>
            <a:r>
              <a:rPr lang="en-US" dirty="0"/>
              <a:t> </a:t>
            </a:r>
            <a:r>
              <a:rPr lang="en-US" dirty="0" err="1"/>
              <a:t>neden</a:t>
            </a:r>
            <a:r>
              <a:rPr lang="en-US" dirty="0"/>
              <a:t> </a:t>
            </a:r>
            <a:r>
              <a:rPr lang="en-US" dirty="0" err="1"/>
              <a:t>olarak</a:t>
            </a:r>
            <a:r>
              <a:rPr lang="en-US" dirty="0"/>
              <a:t> gastrik </a:t>
            </a:r>
            <a:r>
              <a:rPr lang="en-US" dirty="0" err="1"/>
              <a:t>lezyonlara</a:t>
            </a:r>
            <a:r>
              <a:rPr lang="en-US" dirty="0"/>
              <a:t> </a:t>
            </a:r>
            <a:r>
              <a:rPr lang="en-US" dirty="0" err="1"/>
              <a:t>neden</a:t>
            </a:r>
            <a:r>
              <a:rPr lang="en-US" dirty="0"/>
              <a:t> </a:t>
            </a:r>
            <a:r>
              <a:rPr lang="en-US" dirty="0" err="1"/>
              <a:t>olur</a:t>
            </a:r>
            <a:r>
              <a:rPr lang="en-US" dirty="0"/>
              <a:t>. </a:t>
            </a:r>
          </a:p>
        </p:txBody>
      </p:sp>
    </p:spTree>
    <p:extLst>
      <p:ext uri="{BB962C8B-B14F-4D97-AF65-F5344CB8AC3E}">
        <p14:creationId xmlns:p14="http://schemas.microsoft.com/office/powerpoint/2010/main" val="1992504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6466-85B8-8E4F-9901-4AEC5A48C7D8}"/>
              </a:ext>
            </a:extLst>
          </p:cNvPr>
          <p:cNvSpPr>
            <a:spLocks noGrp="1"/>
          </p:cNvSpPr>
          <p:nvPr>
            <p:ph type="title"/>
          </p:nvPr>
        </p:nvSpPr>
        <p:spPr>
          <a:xfrm>
            <a:off x="1023135" y="3786419"/>
            <a:ext cx="10515600" cy="1325563"/>
          </a:xfrm>
          <a:ln>
            <a:solidFill>
              <a:srgbClr val="0070C0"/>
            </a:solidFill>
          </a:ln>
        </p:spPr>
        <p:txBody>
          <a:bodyPr>
            <a:normAutofit/>
          </a:bodyPr>
          <a:lstStyle/>
          <a:p>
            <a:r>
              <a:rPr lang="en-US" sz="3600" b="1" dirty="0">
                <a:solidFill>
                  <a:srgbClr val="FF0000"/>
                </a:solidFill>
              </a:rPr>
              <a:t>3- Gastroduodenal </a:t>
            </a:r>
            <a:r>
              <a:rPr lang="en-US" sz="3600" b="1" dirty="0" err="1">
                <a:solidFill>
                  <a:srgbClr val="FF0000"/>
                </a:solidFill>
              </a:rPr>
              <a:t>Refluksa</a:t>
            </a:r>
            <a:r>
              <a:rPr lang="en-US" sz="3600" b="1" dirty="0">
                <a:solidFill>
                  <a:srgbClr val="FF0000"/>
                </a:solidFill>
              </a:rPr>
              <a:t> </a:t>
            </a:r>
            <a:r>
              <a:rPr lang="en-US" sz="3600" b="1" dirty="0" err="1">
                <a:solidFill>
                  <a:srgbClr val="FF0000"/>
                </a:solidFill>
              </a:rPr>
              <a:t>Neden</a:t>
            </a:r>
            <a:r>
              <a:rPr lang="en-US" sz="3600" b="1" dirty="0">
                <a:solidFill>
                  <a:srgbClr val="FF0000"/>
                </a:solidFill>
              </a:rPr>
              <a:t> Olan </a:t>
            </a:r>
            <a:r>
              <a:rPr lang="en-US" sz="3600" b="1" dirty="0" err="1">
                <a:solidFill>
                  <a:srgbClr val="FF0000"/>
                </a:solidFill>
              </a:rPr>
              <a:t>Bozukluklar</a:t>
            </a:r>
            <a:r>
              <a:rPr lang="en-US" sz="3600" b="1" dirty="0">
                <a:solidFill>
                  <a:srgbClr val="FF0000"/>
                </a:solidFill>
              </a:rPr>
              <a:t> </a:t>
            </a:r>
          </a:p>
        </p:txBody>
      </p:sp>
    </p:spTree>
    <p:extLst>
      <p:ext uri="{BB962C8B-B14F-4D97-AF65-F5344CB8AC3E}">
        <p14:creationId xmlns:p14="http://schemas.microsoft.com/office/powerpoint/2010/main" val="2158125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6F1C2-6562-584A-B462-F1FF4BD3AC45}"/>
              </a:ext>
            </a:extLst>
          </p:cNvPr>
          <p:cNvSpPr>
            <a:spLocks noGrp="1"/>
          </p:cNvSpPr>
          <p:nvPr>
            <p:ph type="title"/>
          </p:nvPr>
        </p:nvSpPr>
        <p:spPr>
          <a:xfrm>
            <a:off x="380145" y="365125"/>
            <a:ext cx="11414588" cy="816403"/>
          </a:xfrm>
          <a:ln>
            <a:solidFill>
              <a:srgbClr val="0070C0"/>
            </a:solidFill>
          </a:ln>
        </p:spPr>
        <p:txBody>
          <a:bodyPr>
            <a:normAutofit/>
          </a:bodyPr>
          <a:lstStyle/>
          <a:p>
            <a:r>
              <a:rPr lang="en-US" sz="3200" b="1" dirty="0">
                <a:solidFill>
                  <a:srgbClr val="FF0000"/>
                </a:solidFill>
              </a:rPr>
              <a:t>4- </a:t>
            </a:r>
            <a:r>
              <a:rPr lang="en-US" sz="3200" b="1" dirty="0" err="1">
                <a:solidFill>
                  <a:srgbClr val="FF0000"/>
                </a:solidFill>
              </a:rPr>
              <a:t>Mukus</a:t>
            </a:r>
            <a:r>
              <a:rPr lang="en-US" sz="3200" b="1" dirty="0">
                <a:solidFill>
                  <a:srgbClr val="FF0000"/>
                </a:solidFill>
              </a:rPr>
              <a:t> </a:t>
            </a:r>
            <a:r>
              <a:rPr lang="en-US" sz="3200" b="1" dirty="0" err="1">
                <a:solidFill>
                  <a:srgbClr val="FF0000"/>
                </a:solidFill>
              </a:rPr>
              <a:t>Bikarbonat</a:t>
            </a:r>
            <a:r>
              <a:rPr lang="en-US" sz="3200" b="1" dirty="0">
                <a:solidFill>
                  <a:srgbClr val="FF0000"/>
                </a:solidFill>
              </a:rPr>
              <a:t> Mukozal </a:t>
            </a:r>
            <a:r>
              <a:rPr lang="en-US" sz="3200" b="1" dirty="0" err="1">
                <a:solidFill>
                  <a:srgbClr val="FF0000"/>
                </a:solidFill>
              </a:rPr>
              <a:t>Tabakasının</a:t>
            </a:r>
            <a:r>
              <a:rPr lang="en-US" sz="3200" b="1" dirty="0">
                <a:solidFill>
                  <a:srgbClr val="FF0000"/>
                </a:solidFill>
              </a:rPr>
              <a:t> </a:t>
            </a:r>
            <a:r>
              <a:rPr lang="en-US" sz="3200" b="1" dirty="0" err="1">
                <a:solidFill>
                  <a:srgbClr val="FF0000"/>
                </a:solidFill>
              </a:rPr>
              <a:t>Etkileyen</a:t>
            </a:r>
            <a:r>
              <a:rPr lang="en-US" sz="3200" b="1" dirty="0">
                <a:solidFill>
                  <a:srgbClr val="FF0000"/>
                </a:solidFill>
              </a:rPr>
              <a:t> </a:t>
            </a:r>
            <a:r>
              <a:rPr lang="en-US" sz="3200" b="1" dirty="0" err="1">
                <a:solidFill>
                  <a:srgbClr val="FF0000"/>
                </a:solidFill>
              </a:rPr>
              <a:t>Bozukluklar</a:t>
            </a:r>
            <a:r>
              <a:rPr lang="en-US" sz="3200" b="1" dirty="0">
                <a:solidFill>
                  <a:srgbClr val="FF0000"/>
                </a:solidFill>
              </a:rPr>
              <a:t> </a:t>
            </a:r>
          </a:p>
        </p:txBody>
      </p:sp>
      <p:sp>
        <p:nvSpPr>
          <p:cNvPr id="3" name="Content Placeholder 2">
            <a:extLst>
              <a:ext uri="{FF2B5EF4-FFF2-40B4-BE49-F238E27FC236}">
                <a16:creationId xmlns:a16="http://schemas.microsoft.com/office/drawing/2014/main" id="{83F9A4E9-8F8E-1349-9F62-D7C78350BBB4}"/>
              </a:ext>
            </a:extLst>
          </p:cNvPr>
          <p:cNvSpPr>
            <a:spLocks noGrp="1"/>
          </p:cNvSpPr>
          <p:nvPr>
            <p:ph idx="1"/>
          </p:nvPr>
        </p:nvSpPr>
        <p:spPr>
          <a:xfrm>
            <a:off x="380145" y="1294544"/>
            <a:ext cx="11414588" cy="5393932"/>
          </a:xfrm>
          <a:ln>
            <a:solidFill>
              <a:srgbClr val="0070C0"/>
            </a:solidFill>
          </a:ln>
        </p:spPr>
        <p:txBody>
          <a:bodyPr>
            <a:normAutofit lnSpcReduction="10000"/>
          </a:bodyPr>
          <a:lstStyle/>
          <a:p>
            <a:pPr>
              <a:lnSpc>
                <a:spcPct val="150000"/>
              </a:lnSpc>
            </a:pPr>
            <a:r>
              <a:rPr lang="en-US" sz="2200" b="1" u="sng" dirty="0" err="1">
                <a:solidFill>
                  <a:srgbClr val="0070C0"/>
                </a:solidFill>
              </a:rPr>
              <a:t>Stres-Erezyonlar</a:t>
            </a:r>
            <a:r>
              <a:rPr lang="en-US" sz="2200" b="1" u="sng" dirty="0">
                <a:solidFill>
                  <a:srgbClr val="0070C0"/>
                </a:solidFill>
              </a:rPr>
              <a:t> </a:t>
            </a:r>
            <a:r>
              <a:rPr lang="en-US" sz="2200" b="1" u="sng" dirty="0" err="1">
                <a:solidFill>
                  <a:srgbClr val="0070C0"/>
                </a:solidFill>
              </a:rPr>
              <a:t>ve</a:t>
            </a:r>
            <a:r>
              <a:rPr lang="en-US" sz="2200" b="1" u="sng" dirty="0">
                <a:solidFill>
                  <a:srgbClr val="0070C0"/>
                </a:solidFill>
              </a:rPr>
              <a:t> </a:t>
            </a:r>
            <a:r>
              <a:rPr lang="en-US" sz="2200" b="1" u="sng" dirty="0" err="1">
                <a:solidFill>
                  <a:srgbClr val="0070C0"/>
                </a:solidFill>
              </a:rPr>
              <a:t>Ülserler</a:t>
            </a:r>
            <a:r>
              <a:rPr lang="en-US" sz="2200" b="1" u="sng" dirty="0">
                <a:solidFill>
                  <a:srgbClr val="0070C0"/>
                </a:solidFill>
              </a:rPr>
              <a:t> </a:t>
            </a:r>
          </a:p>
          <a:p>
            <a:pPr lvl="1">
              <a:lnSpc>
                <a:spcPct val="150000"/>
              </a:lnSpc>
            </a:pPr>
            <a:r>
              <a:rPr lang="en-US" sz="2200" dirty="0"/>
              <a:t>Mukozal </a:t>
            </a:r>
            <a:r>
              <a:rPr lang="en-US" sz="2200" dirty="0" err="1"/>
              <a:t>kan</a:t>
            </a:r>
            <a:r>
              <a:rPr lang="en-US" sz="2200" dirty="0"/>
              <a:t> </a:t>
            </a:r>
            <a:r>
              <a:rPr lang="en-US" sz="2200" dirty="0" err="1"/>
              <a:t>akımının</a:t>
            </a:r>
            <a:r>
              <a:rPr lang="en-US" sz="2200" dirty="0"/>
              <a:t>, mucus </a:t>
            </a:r>
            <a:r>
              <a:rPr lang="en-US" sz="2200" dirty="0" err="1"/>
              <a:t>ve</a:t>
            </a:r>
            <a:r>
              <a:rPr lang="en-US" sz="2200" dirty="0"/>
              <a:t> prostaglandin </a:t>
            </a:r>
            <a:r>
              <a:rPr lang="en-US" sz="2200" dirty="0" err="1"/>
              <a:t>sekresyonunun</a:t>
            </a:r>
            <a:r>
              <a:rPr lang="en-US" sz="2200" dirty="0"/>
              <a:t> </a:t>
            </a:r>
            <a:r>
              <a:rPr lang="en-US" sz="2200" dirty="0" err="1"/>
              <a:t>azalması</a:t>
            </a:r>
            <a:r>
              <a:rPr lang="en-US" sz="2200" dirty="0"/>
              <a:t> </a:t>
            </a:r>
            <a:r>
              <a:rPr lang="en-US" sz="2200" dirty="0" err="1"/>
              <a:t>ve</a:t>
            </a:r>
            <a:r>
              <a:rPr lang="en-US" sz="2200" dirty="0"/>
              <a:t> gastrik </a:t>
            </a:r>
            <a:r>
              <a:rPr lang="en-US" sz="2200" dirty="0" err="1"/>
              <a:t>asit</a:t>
            </a:r>
            <a:r>
              <a:rPr lang="en-US" sz="2200" dirty="0"/>
              <a:t> </a:t>
            </a:r>
            <a:r>
              <a:rPr lang="en-US" sz="2200" dirty="0" err="1"/>
              <a:t>sekresyonunun</a:t>
            </a:r>
            <a:r>
              <a:rPr lang="en-US" sz="2200" dirty="0"/>
              <a:t> </a:t>
            </a:r>
            <a:r>
              <a:rPr lang="en-US" sz="2200" dirty="0" err="1"/>
              <a:t>artması</a:t>
            </a:r>
            <a:r>
              <a:rPr lang="en-US" sz="2200" dirty="0"/>
              <a:t> </a:t>
            </a:r>
          </a:p>
          <a:p>
            <a:pPr lvl="1">
              <a:lnSpc>
                <a:spcPct val="150000"/>
              </a:lnSpc>
            </a:pPr>
            <a:r>
              <a:rPr lang="en-US" sz="2200" dirty="0"/>
              <a:t>Mukozal </a:t>
            </a:r>
            <a:r>
              <a:rPr lang="en-US" sz="2200" dirty="0" err="1"/>
              <a:t>kan</a:t>
            </a:r>
            <a:r>
              <a:rPr lang="en-US" sz="2200" dirty="0"/>
              <a:t> </a:t>
            </a:r>
            <a:r>
              <a:rPr lang="en-US" sz="2200" dirty="0" err="1"/>
              <a:t>akımında</a:t>
            </a:r>
            <a:r>
              <a:rPr lang="en-US" sz="2200" dirty="0"/>
              <a:t> </a:t>
            </a:r>
            <a:r>
              <a:rPr lang="en-US" sz="2200" dirty="0" err="1"/>
              <a:t>strese</a:t>
            </a:r>
            <a:r>
              <a:rPr lang="en-US" sz="2200" dirty="0"/>
              <a:t> </a:t>
            </a:r>
            <a:r>
              <a:rPr lang="en-US" sz="2200" dirty="0" err="1"/>
              <a:t>bağlı</a:t>
            </a:r>
            <a:r>
              <a:rPr lang="en-US" sz="2200" dirty="0"/>
              <a:t> </a:t>
            </a:r>
            <a:r>
              <a:rPr lang="en-US" sz="2200" dirty="0" err="1"/>
              <a:t>azalma</a:t>
            </a:r>
            <a:r>
              <a:rPr lang="en-US" sz="2200" dirty="0"/>
              <a:t> </a:t>
            </a:r>
            <a:r>
              <a:rPr lang="en-US" sz="2200" dirty="0" err="1"/>
              <a:t>artan</a:t>
            </a:r>
            <a:r>
              <a:rPr lang="en-US" sz="2200" dirty="0"/>
              <a:t> </a:t>
            </a:r>
            <a:r>
              <a:rPr lang="en-US" sz="2200" dirty="0" err="1"/>
              <a:t>sempatik</a:t>
            </a:r>
            <a:r>
              <a:rPr lang="en-US" sz="2200" dirty="0"/>
              <a:t> </a:t>
            </a:r>
            <a:r>
              <a:rPr lang="en-US" sz="2200" dirty="0" err="1"/>
              <a:t>aktivite</a:t>
            </a:r>
            <a:r>
              <a:rPr lang="en-US" sz="2200" dirty="0"/>
              <a:t> </a:t>
            </a:r>
            <a:r>
              <a:rPr lang="en-US" sz="2200" dirty="0" err="1"/>
              <a:t>ve</a:t>
            </a:r>
            <a:r>
              <a:rPr lang="en-US" sz="2200" dirty="0"/>
              <a:t> </a:t>
            </a:r>
            <a:r>
              <a:rPr lang="en-US" sz="2200" dirty="0" err="1"/>
              <a:t>kateşolaminlerin</a:t>
            </a:r>
            <a:r>
              <a:rPr lang="en-US" sz="2200" dirty="0"/>
              <a:t> </a:t>
            </a:r>
            <a:r>
              <a:rPr lang="en-US" sz="2200" dirty="0" err="1"/>
              <a:t>salınımıyla</a:t>
            </a:r>
            <a:r>
              <a:rPr lang="en-US" sz="2200" dirty="0"/>
              <a:t> </a:t>
            </a:r>
            <a:r>
              <a:rPr lang="en-US" sz="2200" dirty="0" err="1"/>
              <a:t>oluşur</a:t>
            </a:r>
            <a:r>
              <a:rPr lang="en-US" sz="2200" dirty="0"/>
              <a:t>. </a:t>
            </a:r>
          </a:p>
          <a:p>
            <a:pPr lvl="1">
              <a:lnSpc>
                <a:spcPct val="150000"/>
              </a:lnSpc>
            </a:pPr>
            <a:r>
              <a:rPr lang="en-US" sz="2200" dirty="0" err="1"/>
              <a:t>Stes</a:t>
            </a:r>
            <a:r>
              <a:rPr lang="en-US" sz="2200" dirty="0"/>
              <a:t> </a:t>
            </a:r>
            <a:r>
              <a:rPr lang="en-US" sz="2200" dirty="0" err="1"/>
              <a:t>durumunda</a:t>
            </a:r>
            <a:r>
              <a:rPr lang="en-US" sz="2200" dirty="0"/>
              <a:t> </a:t>
            </a:r>
            <a:r>
              <a:rPr lang="en-US" sz="2200" dirty="0" err="1"/>
              <a:t>epiteliyal</a:t>
            </a:r>
            <a:r>
              <a:rPr lang="en-US" sz="2200" dirty="0"/>
              <a:t> </a:t>
            </a:r>
            <a:r>
              <a:rPr lang="en-US" sz="2200" dirty="0" err="1"/>
              <a:t>hücre</a:t>
            </a:r>
            <a:r>
              <a:rPr lang="en-US" sz="2200" dirty="0"/>
              <a:t> </a:t>
            </a:r>
            <a:r>
              <a:rPr lang="en-US" sz="2200" dirty="0" err="1"/>
              <a:t>yenilenmesi</a:t>
            </a:r>
            <a:r>
              <a:rPr lang="en-US" sz="2200" dirty="0"/>
              <a:t> </a:t>
            </a:r>
            <a:r>
              <a:rPr lang="en-US" sz="2200" dirty="0" err="1"/>
              <a:t>bozulur</a:t>
            </a:r>
            <a:r>
              <a:rPr lang="en-US" sz="2200" dirty="0"/>
              <a:t>.</a:t>
            </a:r>
          </a:p>
          <a:p>
            <a:pPr>
              <a:lnSpc>
                <a:spcPct val="150000"/>
              </a:lnSpc>
            </a:pPr>
            <a:r>
              <a:rPr lang="en-US" sz="2200" b="1" u="sng" dirty="0">
                <a:solidFill>
                  <a:srgbClr val="0070C0"/>
                </a:solidFill>
              </a:rPr>
              <a:t>Renal </a:t>
            </a:r>
            <a:r>
              <a:rPr lang="en-US" sz="2200" b="1" u="sng" dirty="0" err="1">
                <a:solidFill>
                  <a:srgbClr val="0070C0"/>
                </a:solidFill>
              </a:rPr>
              <a:t>hastalıklar</a:t>
            </a:r>
            <a:r>
              <a:rPr lang="en-US" sz="2200" b="1" u="sng" dirty="0">
                <a:solidFill>
                  <a:srgbClr val="0070C0"/>
                </a:solidFill>
              </a:rPr>
              <a:t> </a:t>
            </a:r>
          </a:p>
          <a:p>
            <a:pPr lvl="1">
              <a:lnSpc>
                <a:spcPct val="150000"/>
              </a:lnSpc>
            </a:pPr>
            <a:r>
              <a:rPr lang="en-US" sz="2200" dirty="0" err="1"/>
              <a:t>Azalan</a:t>
            </a:r>
            <a:r>
              <a:rPr lang="en-US" sz="2200" dirty="0"/>
              <a:t> mukozal </a:t>
            </a:r>
            <a:r>
              <a:rPr lang="en-US" sz="2200" dirty="0" err="1"/>
              <a:t>kan</a:t>
            </a:r>
            <a:r>
              <a:rPr lang="en-US" sz="2200" dirty="0"/>
              <a:t> </a:t>
            </a:r>
            <a:r>
              <a:rPr lang="en-US" sz="2200" dirty="0" err="1"/>
              <a:t>akımı</a:t>
            </a:r>
            <a:r>
              <a:rPr lang="en-US" sz="2200" dirty="0"/>
              <a:t> </a:t>
            </a:r>
            <a:r>
              <a:rPr lang="en-US" sz="2200" dirty="0" err="1"/>
              <a:t>ve</a:t>
            </a:r>
            <a:r>
              <a:rPr lang="en-US" sz="2200" dirty="0"/>
              <a:t> mucus </a:t>
            </a:r>
            <a:r>
              <a:rPr lang="en-US" sz="2200" dirty="0" err="1"/>
              <a:t>jel</a:t>
            </a:r>
            <a:r>
              <a:rPr lang="en-US" sz="2200" dirty="0"/>
              <a:t> </a:t>
            </a:r>
            <a:r>
              <a:rPr lang="en-US" sz="2200" dirty="0" err="1"/>
              <a:t>kalınlığı</a:t>
            </a:r>
            <a:r>
              <a:rPr lang="en-US" sz="2200" dirty="0"/>
              <a:t>, gastrik </a:t>
            </a:r>
            <a:r>
              <a:rPr lang="en-US" sz="2200" dirty="0" err="1"/>
              <a:t>hipersekresyon</a:t>
            </a:r>
            <a:r>
              <a:rPr lang="en-US" sz="2200" dirty="0"/>
              <a:t> (Gastrin </a:t>
            </a:r>
            <a:r>
              <a:rPr lang="en-US" sz="2200" dirty="0" err="1"/>
              <a:t>yıkımında</a:t>
            </a:r>
            <a:r>
              <a:rPr lang="en-US" sz="2200" dirty="0"/>
              <a:t> </a:t>
            </a:r>
            <a:r>
              <a:rPr lang="en-US" sz="2200" dirty="0" err="1"/>
              <a:t>azalma</a:t>
            </a:r>
            <a:r>
              <a:rPr lang="en-US" sz="2200" dirty="0"/>
              <a:t>), gastroduodenal mukozal </a:t>
            </a:r>
            <a:r>
              <a:rPr lang="en-US" sz="2200" dirty="0" err="1"/>
              <a:t>kan</a:t>
            </a:r>
            <a:r>
              <a:rPr lang="en-US" sz="2200" dirty="0"/>
              <a:t> </a:t>
            </a:r>
            <a:r>
              <a:rPr lang="en-US" sz="2200" dirty="0" err="1"/>
              <a:t>akımında</a:t>
            </a:r>
            <a:r>
              <a:rPr lang="en-US" sz="2200" dirty="0"/>
              <a:t> </a:t>
            </a:r>
            <a:r>
              <a:rPr lang="en-US" sz="2200" dirty="0" err="1"/>
              <a:t>azama</a:t>
            </a:r>
            <a:r>
              <a:rPr lang="en-US" sz="2200" dirty="0"/>
              <a:t> </a:t>
            </a:r>
          </a:p>
          <a:p>
            <a:pPr lvl="1">
              <a:lnSpc>
                <a:spcPct val="150000"/>
              </a:lnSpc>
            </a:pPr>
            <a:r>
              <a:rPr lang="en-US" sz="2200" dirty="0" err="1"/>
              <a:t>Üremiye</a:t>
            </a:r>
            <a:r>
              <a:rPr lang="en-US" sz="2200" dirty="0"/>
              <a:t> </a:t>
            </a:r>
            <a:r>
              <a:rPr lang="en-US" sz="2200" dirty="0" err="1"/>
              <a:t>bağlı</a:t>
            </a:r>
            <a:r>
              <a:rPr lang="en-US" sz="2200" dirty="0"/>
              <a:t> </a:t>
            </a:r>
            <a:r>
              <a:rPr lang="en-US" sz="2200" dirty="0" err="1"/>
              <a:t>yüksek</a:t>
            </a:r>
            <a:r>
              <a:rPr lang="en-US" sz="2200" dirty="0"/>
              <a:t> </a:t>
            </a:r>
            <a:r>
              <a:rPr lang="en-US" sz="2200" dirty="0" err="1"/>
              <a:t>gastik</a:t>
            </a:r>
            <a:r>
              <a:rPr lang="en-US" sz="2200" dirty="0"/>
              <a:t> </a:t>
            </a:r>
            <a:r>
              <a:rPr lang="en-US" sz="2200" dirty="0" err="1"/>
              <a:t>amonyak</a:t>
            </a:r>
            <a:r>
              <a:rPr lang="en-US" sz="2200" dirty="0"/>
              <a:t> </a:t>
            </a:r>
            <a:r>
              <a:rPr lang="en-US" sz="2200" dirty="0" err="1"/>
              <a:t>seviyesi</a:t>
            </a:r>
            <a:r>
              <a:rPr lang="en-US" sz="2200" dirty="0"/>
              <a:t> </a:t>
            </a:r>
          </a:p>
          <a:p>
            <a:pPr>
              <a:lnSpc>
                <a:spcPct val="150000"/>
              </a:lnSpc>
            </a:pPr>
            <a:endParaRPr lang="en-US" sz="2200" dirty="0"/>
          </a:p>
        </p:txBody>
      </p:sp>
    </p:spTree>
    <p:extLst>
      <p:ext uri="{BB962C8B-B14F-4D97-AF65-F5344CB8AC3E}">
        <p14:creationId xmlns:p14="http://schemas.microsoft.com/office/powerpoint/2010/main" val="3684012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9F5F4-1726-A645-A6A7-379C1F2FABE9}"/>
              </a:ext>
            </a:extLst>
          </p:cNvPr>
          <p:cNvSpPr>
            <a:spLocks noGrp="1"/>
          </p:cNvSpPr>
          <p:nvPr>
            <p:ph type="title"/>
          </p:nvPr>
        </p:nvSpPr>
        <p:spPr/>
        <p:txBody>
          <a:bodyPr/>
          <a:lstStyle/>
          <a:p>
            <a:endParaRPr lang="en-US"/>
          </a:p>
        </p:txBody>
      </p:sp>
      <p:sp>
        <p:nvSpPr>
          <p:cNvPr id="4" name="Content Placeholder 2">
            <a:extLst>
              <a:ext uri="{FF2B5EF4-FFF2-40B4-BE49-F238E27FC236}">
                <a16:creationId xmlns:a16="http://schemas.microsoft.com/office/drawing/2014/main" id="{0DEAE4EF-C811-C84F-BD4C-D33801D18A05}"/>
              </a:ext>
            </a:extLst>
          </p:cNvPr>
          <p:cNvSpPr>
            <a:spLocks noGrp="1"/>
          </p:cNvSpPr>
          <p:nvPr>
            <p:ph idx="1"/>
          </p:nvPr>
        </p:nvSpPr>
        <p:spPr>
          <a:ln>
            <a:solidFill>
              <a:srgbClr val="0070C0"/>
            </a:solidFill>
          </a:ln>
        </p:spPr>
        <p:txBody>
          <a:bodyPr>
            <a:normAutofit/>
          </a:bodyPr>
          <a:lstStyle/>
          <a:p>
            <a:pPr>
              <a:lnSpc>
                <a:spcPct val="150000"/>
              </a:lnSpc>
            </a:pPr>
            <a:r>
              <a:rPr lang="en-US" sz="2200" b="1" u="sng" dirty="0" err="1">
                <a:solidFill>
                  <a:srgbClr val="0070C0"/>
                </a:solidFill>
              </a:rPr>
              <a:t>Karaciğer</a:t>
            </a:r>
            <a:r>
              <a:rPr lang="en-US" sz="2200" b="1" u="sng" dirty="0">
                <a:solidFill>
                  <a:srgbClr val="0070C0"/>
                </a:solidFill>
              </a:rPr>
              <a:t> </a:t>
            </a:r>
            <a:r>
              <a:rPr lang="en-US" sz="2200" b="1" u="sng" dirty="0" err="1">
                <a:solidFill>
                  <a:srgbClr val="0070C0"/>
                </a:solidFill>
              </a:rPr>
              <a:t>Hastalıkları</a:t>
            </a:r>
            <a:endParaRPr lang="en-US" sz="2200" b="1" u="sng" dirty="0">
              <a:solidFill>
                <a:srgbClr val="0070C0"/>
              </a:solidFill>
            </a:endParaRPr>
          </a:p>
          <a:p>
            <a:pPr lvl="1">
              <a:lnSpc>
                <a:spcPct val="150000"/>
              </a:lnSpc>
            </a:pPr>
            <a:r>
              <a:rPr lang="en-US" sz="2200" dirty="0"/>
              <a:t>Gastrik </a:t>
            </a:r>
            <a:r>
              <a:rPr lang="en-US" sz="2200" dirty="0" err="1"/>
              <a:t>hipersekresyon</a:t>
            </a:r>
            <a:endParaRPr lang="en-US" sz="2200" dirty="0"/>
          </a:p>
          <a:p>
            <a:pPr lvl="1">
              <a:lnSpc>
                <a:spcPct val="150000"/>
              </a:lnSpc>
            </a:pPr>
            <a:r>
              <a:rPr lang="en-US" sz="2200" dirty="0"/>
              <a:t>Gastrin </a:t>
            </a:r>
            <a:r>
              <a:rPr lang="en-US" sz="2200" dirty="0" err="1"/>
              <a:t>ve</a:t>
            </a:r>
            <a:r>
              <a:rPr lang="en-US" sz="2200" dirty="0"/>
              <a:t> </a:t>
            </a:r>
            <a:r>
              <a:rPr lang="en-US" sz="2200" dirty="0" err="1"/>
              <a:t>histaminin</a:t>
            </a:r>
            <a:r>
              <a:rPr lang="en-US" sz="2200" dirty="0"/>
              <a:t> </a:t>
            </a:r>
            <a:r>
              <a:rPr lang="en-US" sz="2200" dirty="0" err="1"/>
              <a:t>metabolizması</a:t>
            </a:r>
            <a:r>
              <a:rPr lang="en-US" sz="2200" dirty="0"/>
              <a:t> </a:t>
            </a:r>
            <a:r>
              <a:rPr lang="en-US" sz="2200" dirty="0" err="1"/>
              <a:t>azalır</a:t>
            </a:r>
            <a:endParaRPr lang="en-US" sz="2200" dirty="0"/>
          </a:p>
          <a:p>
            <a:pPr lvl="1">
              <a:lnSpc>
                <a:spcPct val="150000"/>
              </a:lnSpc>
            </a:pPr>
            <a:r>
              <a:rPr lang="en-US" sz="2200" dirty="0"/>
              <a:t>Mukozal </a:t>
            </a:r>
            <a:r>
              <a:rPr lang="en-US" sz="2200" dirty="0" err="1"/>
              <a:t>kan</a:t>
            </a:r>
            <a:r>
              <a:rPr lang="en-US" sz="2200" dirty="0"/>
              <a:t> </a:t>
            </a:r>
            <a:r>
              <a:rPr lang="en-US" sz="2200" dirty="0" err="1"/>
              <a:t>akımında</a:t>
            </a:r>
            <a:r>
              <a:rPr lang="en-US" sz="2200" dirty="0"/>
              <a:t> </a:t>
            </a:r>
            <a:r>
              <a:rPr lang="en-US" sz="2200" dirty="0" err="1"/>
              <a:t>azalma</a:t>
            </a:r>
            <a:endParaRPr lang="en-US" sz="2200" dirty="0"/>
          </a:p>
          <a:p>
            <a:pPr>
              <a:lnSpc>
                <a:spcPct val="150000"/>
              </a:lnSpc>
            </a:pPr>
            <a:endParaRPr lang="en-US" sz="2200" dirty="0"/>
          </a:p>
        </p:txBody>
      </p:sp>
    </p:spTree>
    <p:extLst>
      <p:ext uri="{BB962C8B-B14F-4D97-AF65-F5344CB8AC3E}">
        <p14:creationId xmlns:p14="http://schemas.microsoft.com/office/powerpoint/2010/main" val="4062315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85A9F-6875-1340-B8F0-B4F4E386104D}"/>
              </a:ext>
            </a:extLst>
          </p:cNvPr>
          <p:cNvSpPr>
            <a:spLocks noGrp="1"/>
          </p:cNvSpPr>
          <p:nvPr>
            <p:ph type="title"/>
          </p:nvPr>
        </p:nvSpPr>
        <p:spPr>
          <a:xfrm>
            <a:off x="838200" y="365125"/>
            <a:ext cx="10515600" cy="949967"/>
          </a:xfrm>
          <a:ln>
            <a:solidFill>
              <a:srgbClr val="0070C0"/>
            </a:solidFill>
          </a:ln>
        </p:spPr>
        <p:txBody>
          <a:bodyPr>
            <a:normAutofit/>
          </a:bodyPr>
          <a:lstStyle/>
          <a:p>
            <a:r>
              <a:rPr lang="en-US" sz="3600" b="1" dirty="0" err="1">
                <a:solidFill>
                  <a:srgbClr val="FF0000"/>
                </a:solidFill>
              </a:rPr>
              <a:t>Klinik</a:t>
            </a:r>
            <a:r>
              <a:rPr lang="en-US" sz="3600" b="1" dirty="0">
                <a:solidFill>
                  <a:srgbClr val="FF0000"/>
                </a:solidFill>
              </a:rPr>
              <a:t> </a:t>
            </a:r>
            <a:r>
              <a:rPr lang="en-US" sz="3600" b="1" dirty="0" err="1">
                <a:solidFill>
                  <a:srgbClr val="FF0000"/>
                </a:solidFill>
              </a:rPr>
              <a:t>Bulgular</a:t>
            </a:r>
            <a:r>
              <a:rPr lang="en-US" sz="3600" b="1" dirty="0">
                <a:solidFill>
                  <a:srgbClr val="FF0000"/>
                </a:solidFill>
              </a:rPr>
              <a:t> </a:t>
            </a:r>
          </a:p>
        </p:txBody>
      </p:sp>
      <p:sp>
        <p:nvSpPr>
          <p:cNvPr id="3" name="Content Placeholder 2">
            <a:extLst>
              <a:ext uri="{FF2B5EF4-FFF2-40B4-BE49-F238E27FC236}">
                <a16:creationId xmlns:a16="http://schemas.microsoft.com/office/drawing/2014/main" id="{12C3BB1C-53D4-AA47-ADBD-E9BF74B1A089}"/>
              </a:ext>
            </a:extLst>
          </p:cNvPr>
          <p:cNvSpPr>
            <a:spLocks noGrp="1"/>
          </p:cNvSpPr>
          <p:nvPr>
            <p:ph idx="1"/>
          </p:nvPr>
        </p:nvSpPr>
        <p:spPr/>
        <p:txBody>
          <a:bodyPr>
            <a:normAutofit/>
          </a:bodyPr>
          <a:lstStyle/>
          <a:p>
            <a:pPr algn="just">
              <a:lnSpc>
                <a:spcPct val="150000"/>
              </a:lnSpc>
            </a:pPr>
            <a:r>
              <a:rPr lang="en-US" sz="2200" dirty="0" err="1"/>
              <a:t>Kusma</a:t>
            </a:r>
            <a:r>
              <a:rPr lang="en-US" sz="2200" dirty="0"/>
              <a:t> </a:t>
            </a:r>
          </a:p>
          <a:p>
            <a:pPr algn="just">
              <a:lnSpc>
                <a:spcPct val="150000"/>
              </a:lnSpc>
            </a:pPr>
            <a:r>
              <a:rPr lang="en-US" sz="2200" dirty="0"/>
              <a:t>Anoreksi, </a:t>
            </a:r>
            <a:r>
              <a:rPr lang="en-US" sz="2200" dirty="0" err="1"/>
              <a:t>depreyon</a:t>
            </a:r>
            <a:endParaRPr lang="en-US" sz="2200" dirty="0"/>
          </a:p>
          <a:p>
            <a:pPr algn="just">
              <a:lnSpc>
                <a:spcPct val="150000"/>
              </a:lnSpc>
            </a:pPr>
            <a:r>
              <a:rPr lang="en-US" sz="2200" dirty="0" err="1"/>
              <a:t>Dehidrasyon</a:t>
            </a:r>
            <a:endParaRPr lang="en-US" sz="2200" dirty="0"/>
          </a:p>
          <a:p>
            <a:pPr algn="just">
              <a:lnSpc>
                <a:spcPct val="150000"/>
              </a:lnSpc>
            </a:pPr>
            <a:r>
              <a:rPr lang="en-US" sz="2200" dirty="0" err="1"/>
              <a:t>Sodyum</a:t>
            </a:r>
            <a:r>
              <a:rPr lang="en-US" sz="2200" dirty="0"/>
              <a:t>, </a:t>
            </a:r>
            <a:r>
              <a:rPr lang="en-US" sz="2200" dirty="0" err="1"/>
              <a:t>klor</a:t>
            </a:r>
            <a:r>
              <a:rPr lang="en-US" sz="2200" dirty="0"/>
              <a:t>, </a:t>
            </a:r>
            <a:r>
              <a:rPr lang="en-US" sz="2200" dirty="0" err="1"/>
              <a:t>potasyum</a:t>
            </a:r>
            <a:r>
              <a:rPr lang="en-US" sz="2200" dirty="0"/>
              <a:t> </a:t>
            </a:r>
            <a:r>
              <a:rPr lang="en-US" sz="2200" dirty="0" err="1"/>
              <a:t>kaybı</a:t>
            </a:r>
            <a:r>
              <a:rPr lang="en-US" sz="2200" dirty="0"/>
              <a:t>  </a:t>
            </a:r>
            <a:r>
              <a:rPr lang="en-US" sz="2200" dirty="0" err="1"/>
              <a:t>sonucu</a:t>
            </a:r>
            <a:r>
              <a:rPr lang="en-US" sz="2200" dirty="0"/>
              <a:t> </a:t>
            </a:r>
            <a:r>
              <a:rPr lang="en-US" sz="2200" dirty="0" err="1"/>
              <a:t>durgunlu</a:t>
            </a:r>
            <a:r>
              <a:rPr lang="en-US" sz="2200" dirty="0"/>
              <a:t> </a:t>
            </a:r>
            <a:r>
              <a:rPr lang="en-US" sz="2200" dirty="0" err="1"/>
              <a:t>ve</a:t>
            </a:r>
            <a:r>
              <a:rPr lang="en-US" sz="2200" dirty="0"/>
              <a:t> </a:t>
            </a:r>
            <a:r>
              <a:rPr lang="en-US" sz="2200" dirty="0" err="1"/>
              <a:t>halsizlik</a:t>
            </a:r>
            <a:endParaRPr lang="en-US" sz="2200" dirty="0"/>
          </a:p>
          <a:p>
            <a:pPr algn="just">
              <a:lnSpc>
                <a:spcPct val="150000"/>
              </a:lnSpc>
            </a:pPr>
            <a:r>
              <a:rPr lang="en-US" sz="2200" dirty="0" err="1"/>
              <a:t>Vücut</a:t>
            </a:r>
            <a:r>
              <a:rPr lang="en-US" sz="2200" dirty="0"/>
              <a:t> </a:t>
            </a:r>
            <a:r>
              <a:rPr lang="en-US" sz="2200" dirty="0" err="1"/>
              <a:t>ısısında</a:t>
            </a:r>
            <a:r>
              <a:rPr lang="en-US" sz="2200" dirty="0"/>
              <a:t> </a:t>
            </a:r>
            <a:r>
              <a:rPr lang="en-US" sz="2200" dirty="0" err="1"/>
              <a:t>artış</a:t>
            </a:r>
            <a:endParaRPr lang="en-US" sz="2200" dirty="0"/>
          </a:p>
          <a:p>
            <a:pPr algn="just">
              <a:lnSpc>
                <a:spcPct val="150000"/>
              </a:lnSpc>
            </a:pPr>
            <a:r>
              <a:rPr lang="en-US" sz="2200" dirty="0"/>
              <a:t>Abdominal </a:t>
            </a:r>
            <a:r>
              <a:rPr lang="en-US" sz="2200" dirty="0" err="1"/>
              <a:t>ağrı</a:t>
            </a:r>
            <a:endParaRPr lang="en-US" sz="2200" dirty="0"/>
          </a:p>
        </p:txBody>
      </p:sp>
    </p:spTree>
    <p:extLst>
      <p:ext uri="{BB962C8B-B14F-4D97-AF65-F5344CB8AC3E}">
        <p14:creationId xmlns:p14="http://schemas.microsoft.com/office/powerpoint/2010/main" val="1377337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3925-5E18-1842-B548-30F412C8DBED}"/>
              </a:ext>
            </a:extLst>
          </p:cNvPr>
          <p:cNvSpPr>
            <a:spLocks noGrp="1"/>
          </p:cNvSpPr>
          <p:nvPr>
            <p:ph type="title"/>
          </p:nvPr>
        </p:nvSpPr>
        <p:spPr>
          <a:ln>
            <a:solidFill>
              <a:srgbClr val="0070C0"/>
            </a:solidFill>
          </a:ln>
        </p:spPr>
        <p:txBody>
          <a:bodyPr>
            <a:normAutofit/>
          </a:bodyPr>
          <a:lstStyle/>
          <a:p>
            <a:r>
              <a:rPr lang="en-US" sz="3600" b="1" dirty="0" err="1">
                <a:solidFill>
                  <a:srgbClr val="FF0000"/>
                </a:solidFill>
              </a:rPr>
              <a:t>Tanı</a:t>
            </a:r>
            <a:r>
              <a:rPr lang="en-US" sz="3600" b="1" dirty="0">
                <a:solidFill>
                  <a:srgbClr val="FF0000"/>
                </a:solidFill>
              </a:rPr>
              <a:t> </a:t>
            </a:r>
          </a:p>
        </p:txBody>
      </p:sp>
      <p:sp>
        <p:nvSpPr>
          <p:cNvPr id="3" name="Content Placeholder 2">
            <a:extLst>
              <a:ext uri="{FF2B5EF4-FFF2-40B4-BE49-F238E27FC236}">
                <a16:creationId xmlns:a16="http://schemas.microsoft.com/office/drawing/2014/main" id="{37B75704-625C-4A46-A266-483965E1EBF1}"/>
              </a:ext>
            </a:extLst>
          </p:cNvPr>
          <p:cNvSpPr>
            <a:spLocks noGrp="1"/>
          </p:cNvSpPr>
          <p:nvPr>
            <p:ph idx="1"/>
          </p:nvPr>
        </p:nvSpPr>
        <p:spPr/>
        <p:txBody>
          <a:bodyPr/>
          <a:lstStyle/>
          <a:p>
            <a:r>
              <a:rPr lang="en-US" dirty="0"/>
              <a:t>Tam </a:t>
            </a:r>
            <a:r>
              <a:rPr lang="en-US" dirty="0" err="1"/>
              <a:t>kan</a:t>
            </a:r>
            <a:r>
              <a:rPr lang="en-US" dirty="0"/>
              <a:t> </a:t>
            </a:r>
            <a:r>
              <a:rPr lang="en-US" dirty="0" err="1"/>
              <a:t>sayımı</a:t>
            </a:r>
            <a:r>
              <a:rPr lang="en-US" dirty="0"/>
              <a:t> </a:t>
            </a:r>
          </a:p>
          <a:p>
            <a:r>
              <a:rPr lang="en-US" dirty="0"/>
              <a:t>Serum </a:t>
            </a:r>
            <a:r>
              <a:rPr lang="en-US" dirty="0" err="1"/>
              <a:t>biyokimyası</a:t>
            </a:r>
            <a:endParaRPr lang="en-US" dirty="0"/>
          </a:p>
          <a:p>
            <a:r>
              <a:rPr lang="en-US" dirty="0" err="1"/>
              <a:t>Radyogrrafi</a:t>
            </a:r>
            <a:endParaRPr lang="en-US" dirty="0"/>
          </a:p>
          <a:p>
            <a:r>
              <a:rPr lang="en-US" dirty="0" err="1"/>
              <a:t>Endoskopi</a:t>
            </a:r>
            <a:r>
              <a:rPr lang="en-US" dirty="0"/>
              <a:t> </a:t>
            </a:r>
          </a:p>
          <a:p>
            <a:r>
              <a:rPr lang="en-US" dirty="0" err="1"/>
              <a:t>Biyopsi</a:t>
            </a:r>
            <a:r>
              <a:rPr lang="en-US" dirty="0"/>
              <a:t> </a:t>
            </a:r>
          </a:p>
        </p:txBody>
      </p:sp>
    </p:spTree>
    <p:extLst>
      <p:ext uri="{BB962C8B-B14F-4D97-AF65-F5344CB8AC3E}">
        <p14:creationId xmlns:p14="http://schemas.microsoft.com/office/powerpoint/2010/main" val="3277277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15FED-A4CA-D24C-B8ED-9852C0D8DBC2}"/>
              </a:ext>
            </a:extLst>
          </p:cNvPr>
          <p:cNvSpPr>
            <a:spLocks noGrp="1"/>
          </p:cNvSpPr>
          <p:nvPr>
            <p:ph type="title"/>
          </p:nvPr>
        </p:nvSpPr>
        <p:spPr/>
        <p:txBody>
          <a:bodyPr>
            <a:normAutofit/>
          </a:bodyPr>
          <a:lstStyle/>
          <a:p>
            <a:r>
              <a:rPr lang="en-US" sz="3600" b="1" dirty="0">
                <a:solidFill>
                  <a:srgbClr val="FF0000"/>
                </a:solidFill>
              </a:rPr>
              <a:t>TEDAVİ</a:t>
            </a:r>
          </a:p>
        </p:txBody>
      </p:sp>
      <p:sp>
        <p:nvSpPr>
          <p:cNvPr id="3" name="Content Placeholder 2">
            <a:extLst>
              <a:ext uri="{FF2B5EF4-FFF2-40B4-BE49-F238E27FC236}">
                <a16:creationId xmlns:a16="http://schemas.microsoft.com/office/drawing/2014/main" id="{9DEA7134-C02B-8C47-BB8E-C70A3DE0AF9A}"/>
              </a:ext>
            </a:extLst>
          </p:cNvPr>
          <p:cNvSpPr>
            <a:spLocks noGrp="1"/>
          </p:cNvSpPr>
          <p:nvPr>
            <p:ph idx="1"/>
          </p:nvPr>
        </p:nvSpPr>
        <p:spPr/>
        <p:txBody>
          <a:bodyPr/>
          <a:lstStyle/>
          <a:p>
            <a:pPr marL="0" indent="0">
              <a:buNone/>
            </a:pPr>
            <a:r>
              <a:rPr lang="en-US" dirty="0">
                <a:solidFill>
                  <a:srgbClr val="7030A0"/>
                </a:solidFill>
              </a:rPr>
              <a:t>SIVI TEDAVİSİ</a:t>
            </a:r>
          </a:p>
          <a:p>
            <a:endParaRPr lang="en-US" dirty="0"/>
          </a:p>
        </p:txBody>
      </p:sp>
      <p:pic>
        <p:nvPicPr>
          <p:cNvPr id="5" name="Picture 4">
            <a:extLst>
              <a:ext uri="{FF2B5EF4-FFF2-40B4-BE49-F238E27FC236}">
                <a16:creationId xmlns:a16="http://schemas.microsoft.com/office/drawing/2014/main" id="{12F73C4E-5572-E64B-8B1E-AD97A5C4F534}"/>
              </a:ext>
            </a:extLst>
          </p:cNvPr>
          <p:cNvPicPr>
            <a:picLocks noChangeAspect="1"/>
          </p:cNvPicPr>
          <p:nvPr/>
        </p:nvPicPr>
        <p:blipFill>
          <a:blip r:embed="rId2"/>
          <a:stretch>
            <a:fillRect/>
          </a:stretch>
        </p:blipFill>
        <p:spPr>
          <a:xfrm>
            <a:off x="838200" y="2653266"/>
            <a:ext cx="6845300" cy="2933700"/>
          </a:xfrm>
          <a:prstGeom prst="rect">
            <a:avLst/>
          </a:prstGeom>
        </p:spPr>
      </p:pic>
    </p:spTree>
    <p:extLst>
      <p:ext uri="{BB962C8B-B14F-4D97-AF65-F5344CB8AC3E}">
        <p14:creationId xmlns:p14="http://schemas.microsoft.com/office/powerpoint/2010/main" val="1353982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EF51607-95E9-ED4A-9F10-88F831E1F466}"/>
              </a:ext>
            </a:extLst>
          </p:cNvPr>
          <p:cNvPicPr>
            <a:picLocks noGrp="1" noChangeAspect="1"/>
          </p:cNvPicPr>
          <p:nvPr>
            <p:ph idx="1"/>
          </p:nvPr>
        </p:nvPicPr>
        <p:blipFill>
          <a:blip r:embed="rId2"/>
          <a:stretch>
            <a:fillRect/>
          </a:stretch>
        </p:blipFill>
        <p:spPr>
          <a:xfrm>
            <a:off x="3240434" y="1825625"/>
            <a:ext cx="5711131" cy="4351338"/>
          </a:xfrm>
        </p:spPr>
      </p:pic>
    </p:spTree>
    <p:extLst>
      <p:ext uri="{BB962C8B-B14F-4D97-AF65-F5344CB8AC3E}">
        <p14:creationId xmlns:p14="http://schemas.microsoft.com/office/powerpoint/2010/main" val="249925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BC116CD-4FBB-F640-8A7D-A2DD9D4243FF}"/>
              </a:ext>
            </a:extLst>
          </p:cNvPr>
          <p:cNvPicPr>
            <a:picLocks noGrp="1" noChangeAspect="1"/>
          </p:cNvPicPr>
          <p:nvPr>
            <p:ph idx="1"/>
          </p:nvPr>
        </p:nvPicPr>
        <p:blipFill>
          <a:blip r:embed="rId2"/>
          <a:stretch>
            <a:fillRect/>
          </a:stretch>
        </p:blipFill>
        <p:spPr>
          <a:xfrm>
            <a:off x="375715" y="541355"/>
            <a:ext cx="5317172" cy="4351338"/>
          </a:xfrm>
        </p:spPr>
      </p:pic>
      <p:sp>
        <p:nvSpPr>
          <p:cNvPr id="6" name="Rectangle 5">
            <a:extLst>
              <a:ext uri="{FF2B5EF4-FFF2-40B4-BE49-F238E27FC236}">
                <a16:creationId xmlns:a16="http://schemas.microsoft.com/office/drawing/2014/main" id="{969DC5D0-C5D0-7C49-B37A-F95A0F7B92B8}"/>
              </a:ext>
            </a:extLst>
          </p:cNvPr>
          <p:cNvSpPr/>
          <p:nvPr/>
        </p:nvSpPr>
        <p:spPr>
          <a:xfrm>
            <a:off x="1383587" y="5602455"/>
            <a:ext cx="7544656" cy="646331"/>
          </a:xfrm>
          <a:prstGeom prst="rect">
            <a:avLst/>
          </a:prstGeom>
        </p:spPr>
        <p:txBody>
          <a:bodyPr wrap="square">
            <a:spAutoFit/>
          </a:bodyPr>
          <a:lstStyle/>
          <a:p>
            <a:r>
              <a:rPr lang="tr-TR" b="1" i="1" dirty="0" err="1">
                <a:solidFill>
                  <a:srgbClr val="FF0000"/>
                </a:solidFill>
                <a:latin typeface="AGaramond"/>
              </a:rPr>
              <a:t>Fluid</a:t>
            </a:r>
            <a:r>
              <a:rPr lang="tr-TR" b="1" i="1" dirty="0">
                <a:solidFill>
                  <a:srgbClr val="FF0000"/>
                </a:solidFill>
                <a:latin typeface="AGaramond"/>
              </a:rPr>
              <a:t> </a:t>
            </a:r>
            <a:r>
              <a:rPr lang="tr-TR" b="1" i="1" dirty="0" err="1">
                <a:solidFill>
                  <a:srgbClr val="FF0000"/>
                </a:solidFill>
                <a:latin typeface="AGaramond"/>
              </a:rPr>
              <a:t>deficit</a:t>
            </a:r>
            <a:r>
              <a:rPr lang="tr-TR" b="1" i="1" dirty="0">
                <a:solidFill>
                  <a:srgbClr val="FF0000"/>
                </a:solidFill>
                <a:latin typeface="AGaramond"/>
              </a:rPr>
              <a:t> </a:t>
            </a:r>
            <a:r>
              <a:rPr lang="tr-TR" b="1" i="1" dirty="0" err="1">
                <a:solidFill>
                  <a:srgbClr val="FF0000"/>
                </a:solidFill>
                <a:latin typeface="AGaramond"/>
              </a:rPr>
              <a:t>calculation</a:t>
            </a:r>
            <a:r>
              <a:rPr lang="tr-TR" b="1" i="1" dirty="0">
                <a:solidFill>
                  <a:srgbClr val="FF0000"/>
                </a:solidFill>
                <a:latin typeface="AGaramond"/>
              </a:rPr>
              <a:t> </a:t>
            </a:r>
            <a:endParaRPr lang="tr-TR" dirty="0">
              <a:solidFill>
                <a:srgbClr val="FF0000"/>
              </a:solidFill>
            </a:endParaRPr>
          </a:p>
          <a:p>
            <a:r>
              <a:rPr lang="tr-TR" b="1" dirty="0">
                <a:latin typeface="AGaramond"/>
              </a:rPr>
              <a:t>Body </a:t>
            </a:r>
            <a:r>
              <a:rPr lang="tr-TR" b="1" dirty="0" err="1">
                <a:latin typeface="AGaramond"/>
              </a:rPr>
              <a:t>weight</a:t>
            </a:r>
            <a:r>
              <a:rPr lang="tr-TR" b="1" dirty="0">
                <a:latin typeface="AGaramond"/>
              </a:rPr>
              <a:t> (kg)x</a:t>
            </a:r>
            <a:r>
              <a:rPr lang="tr-TR" dirty="0">
                <a:latin typeface="MathematicalPi"/>
              </a:rPr>
              <a:t> </a:t>
            </a:r>
            <a:r>
              <a:rPr lang="tr-TR" b="1" dirty="0">
                <a:latin typeface="AGaramond"/>
              </a:rPr>
              <a:t>% </a:t>
            </a:r>
            <a:r>
              <a:rPr lang="tr-TR" b="1" dirty="0" err="1">
                <a:latin typeface="AGaramond"/>
              </a:rPr>
              <a:t>dehydration</a:t>
            </a:r>
            <a:r>
              <a:rPr lang="tr-TR" b="1" dirty="0">
                <a:latin typeface="AGaramond"/>
              </a:rPr>
              <a:t> = </a:t>
            </a:r>
            <a:r>
              <a:rPr lang="tr-TR" b="1" dirty="0" err="1">
                <a:latin typeface="AGaramond"/>
              </a:rPr>
              <a:t>volume</a:t>
            </a:r>
            <a:r>
              <a:rPr lang="tr-TR" b="1" dirty="0">
                <a:latin typeface="AGaramond"/>
              </a:rPr>
              <a:t> (L) </a:t>
            </a:r>
            <a:r>
              <a:rPr lang="tr-TR" b="1" dirty="0" err="1">
                <a:latin typeface="AGaramond"/>
              </a:rPr>
              <a:t>to</a:t>
            </a:r>
            <a:r>
              <a:rPr lang="tr-TR" b="1" dirty="0">
                <a:latin typeface="AGaramond"/>
              </a:rPr>
              <a:t> </a:t>
            </a:r>
            <a:r>
              <a:rPr lang="tr-TR" b="1" dirty="0" err="1">
                <a:latin typeface="AGaramond"/>
              </a:rPr>
              <a:t>correct</a:t>
            </a:r>
            <a:r>
              <a:rPr lang="tr-TR" b="1" dirty="0">
                <a:latin typeface="AGaramond"/>
              </a:rPr>
              <a:t> </a:t>
            </a:r>
            <a:endParaRPr lang="tr-TR" dirty="0"/>
          </a:p>
        </p:txBody>
      </p:sp>
    </p:spTree>
    <p:extLst>
      <p:ext uri="{BB962C8B-B14F-4D97-AF65-F5344CB8AC3E}">
        <p14:creationId xmlns:p14="http://schemas.microsoft.com/office/powerpoint/2010/main" val="1296604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A92D-B40F-8347-B8E8-FF78AC93EE66}"/>
              </a:ext>
            </a:extLst>
          </p:cNvPr>
          <p:cNvSpPr>
            <a:spLocks noGrp="1"/>
          </p:cNvSpPr>
          <p:nvPr>
            <p:ph type="title"/>
          </p:nvPr>
        </p:nvSpPr>
        <p:spPr>
          <a:xfrm>
            <a:off x="838200" y="365125"/>
            <a:ext cx="10515600" cy="929419"/>
          </a:xfrm>
          <a:ln>
            <a:solidFill>
              <a:srgbClr val="FF0000"/>
            </a:solidFill>
          </a:ln>
        </p:spPr>
        <p:txBody>
          <a:bodyPr>
            <a:normAutofit/>
          </a:bodyPr>
          <a:lstStyle/>
          <a:p>
            <a:r>
              <a:rPr lang="en-US" b="1" dirty="0" err="1">
                <a:solidFill>
                  <a:srgbClr val="FF0000"/>
                </a:solidFill>
              </a:rPr>
              <a:t>Kusma</a:t>
            </a:r>
            <a:r>
              <a:rPr lang="en-US" b="1" dirty="0">
                <a:solidFill>
                  <a:srgbClr val="FF0000"/>
                </a:solidFill>
              </a:rPr>
              <a:t> </a:t>
            </a:r>
            <a:r>
              <a:rPr lang="en-US" b="1" dirty="0" err="1">
                <a:solidFill>
                  <a:srgbClr val="FF0000"/>
                </a:solidFill>
              </a:rPr>
              <a:t>Merkezinin</a:t>
            </a:r>
            <a:r>
              <a:rPr lang="en-US" b="1" dirty="0">
                <a:solidFill>
                  <a:srgbClr val="FF0000"/>
                </a:solidFill>
              </a:rPr>
              <a:t> afferent </a:t>
            </a:r>
            <a:r>
              <a:rPr lang="en-US" b="1" dirty="0" err="1">
                <a:solidFill>
                  <a:srgbClr val="FF0000"/>
                </a:solidFill>
              </a:rPr>
              <a:t>uyarımı</a:t>
            </a:r>
            <a:r>
              <a:rPr lang="en-US" b="1" dirty="0">
                <a:solidFill>
                  <a:srgbClr val="FF0000"/>
                </a:solidFill>
              </a:rPr>
              <a:t> </a:t>
            </a:r>
          </a:p>
        </p:txBody>
      </p:sp>
      <p:sp>
        <p:nvSpPr>
          <p:cNvPr id="3" name="Content Placeholder 2">
            <a:extLst>
              <a:ext uri="{FF2B5EF4-FFF2-40B4-BE49-F238E27FC236}">
                <a16:creationId xmlns:a16="http://schemas.microsoft.com/office/drawing/2014/main" id="{8B75A747-67EB-474B-A29A-AF59FFCDCF78}"/>
              </a:ext>
            </a:extLst>
          </p:cNvPr>
          <p:cNvSpPr>
            <a:spLocks noGrp="1"/>
          </p:cNvSpPr>
          <p:nvPr>
            <p:ph idx="1"/>
          </p:nvPr>
        </p:nvSpPr>
        <p:spPr>
          <a:xfrm>
            <a:off x="838200" y="1510301"/>
            <a:ext cx="10515600" cy="4666662"/>
          </a:xfrm>
        </p:spPr>
        <p:txBody>
          <a:bodyPr>
            <a:normAutofit fontScale="92500" lnSpcReduction="10000"/>
          </a:bodyPr>
          <a:lstStyle/>
          <a:p>
            <a:pPr algn="just">
              <a:lnSpc>
                <a:spcPct val="150000"/>
              </a:lnSpc>
            </a:pPr>
            <a:r>
              <a:rPr lang="en-US" sz="2400" dirty="0" err="1"/>
              <a:t>Kusma</a:t>
            </a:r>
            <a:r>
              <a:rPr lang="en-US" sz="2400" dirty="0"/>
              <a:t> </a:t>
            </a:r>
            <a:r>
              <a:rPr lang="en-US" sz="2400" dirty="0" err="1"/>
              <a:t>merkezi</a:t>
            </a:r>
            <a:r>
              <a:rPr lang="en-US" sz="2400" dirty="0"/>
              <a:t> medulla </a:t>
            </a:r>
            <a:r>
              <a:rPr lang="en-US" sz="2400" dirty="0" err="1"/>
              <a:t>oblangatada</a:t>
            </a:r>
            <a:r>
              <a:rPr lang="en-US" sz="2400" dirty="0"/>
              <a:t> </a:t>
            </a:r>
            <a:r>
              <a:rPr lang="en-US" sz="2400" dirty="0" err="1"/>
              <a:t>bulunur</a:t>
            </a:r>
            <a:r>
              <a:rPr lang="en-US" sz="2400" dirty="0"/>
              <a:t> </a:t>
            </a:r>
            <a:r>
              <a:rPr lang="en-US" sz="2400" dirty="0" err="1"/>
              <a:t>ve</a:t>
            </a:r>
            <a:r>
              <a:rPr lang="en-US" sz="2400" dirty="0"/>
              <a:t> </a:t>
            </a:r>
            <a:r>
              <a:rPr lang="en-US" sz="2400" dirty="0" err="1"/>
              <a:t>uyarıldığında</a:t>
            </a:r>
            <a:r>
              <a:rPr lang="en-US" sz="2400" dirty="0"/>
              <a:t> </a:t>
            </a:r>
            <a:r>
              <a:rPr lang="en-US" sz="2400" dirty="0" err="1"/>
              <a:t>kusma</a:t>
            </a:r>
            <a:r>
              <a:rPr lang="en-US" sz="2400" dirty="0"/>
              <a:t> </a:t>
            </a:r>
            <a:r>
              <a:rPr lang="en-US" sz="2400" dirty="0" err="1"/>
              <a:t>refleksi</a:t>
            </a:r>
            <a:r>
              <a:rPr lang="en-US" sz="2400" dirty="0"/>
              <a:t> </a:t>
            </a:r>
            <a:r>
              <a:rPr lang="en-US" sz="2400" dirty="0" err="1"/>
              <a:t>başlar</a:t>
            </a:r>
            <a:r>
              <a:rPr lang="en-US" sz="2400" dirty="0"/>
              <a:t>. </a:t>
            </a:r>
            <a:r>
              <a:rPr lang="en-US" sz="2400" dirty="0" err="1"/>
              <a:t>Serebral</a:t>
            </a:r>
            <a:r>
              <a:rPr lang="en-US" sz="2400" dirty="0"/>
              <a:t> </a:t>
            </a:r>
            <a:r>
              <a:rPr lang="en-US" sz="2400" dirty="0" err="1"/>
              <a:t>korteksten</a:t>
            </a:r>
            <a:r>
              <a:rPr lang="en-US" sz="2400" dirty="0"/>
              <a:t> </a:t>
            </a:r>
            <a:r>
              <a:rPr lang="en-US" sz="2400" dirty="0" err="1"/>
              <a:t>çıkan</a:t>
            </a:r>
            <a:r>
              <a:rPr lang="en-US" sz="2400" dirty="0"/>
              <a:t> </a:t>
            </a:r>
            <a:r>
              <a:rPr lang="en-US" sz="2400" dirty="0" err="1"/>
              <a:t>uyarı</a:t>
            </a:r>
            <a:r>
              <a:rPr lang="en-US" sz="2400" dirty="0"/>
              <a:t> </a:t>
            </a:r>
            <a:r>
              <a:rPr lang="en-US" sz="2400" dirty="0" err="1"/>
              <a:t>merkezi</a:t>
            </a:r>
            <a:r>
              <a:rPr lang="en-US" sz="2400" dirty="0"/>
              <a:t> direct </a:t>
            </a:r>
            <a:r>
              <a:rPr lang="en-US" sz="2400" dirty="0" err="1"/>
              <a:t>olarak</a:t>
            </a:r>
            <a:r>
              <a:rPr lang="en-US" sz="2400" dirty="0"/>
              <a:t> </a:t>
            </a:r>
            <a:r>
              <a:rPr lang="en-US" sz="2400" dirty="0" err="1"/>
              <a:t>uyarırken</a:t>
            </a:r>
            <a:r>
              <a:rPr lang="en-US" sz="2400" dirty="0"/>
              <a:t> , vestibular </a:t>
            </a:r>
            <a:r>
              <a:rPr lang="en-US" sz="2400" dirty="0" err="1"/>
              <a:t>aparattan</a:t>
            </a:r>
            <a:r>
              <a:rPr lang="en-US" sz="2400" dirty="0"/>
              <a:t> </a:t>
            </a:r>
            <a:r>
              <a:rPr lang="en-US" sz="2400" dirty="0" err="1"/>
              <a:t>çıkan</a:t>
            </a:r>
            <a:r>
              <a:rPr lang="en-US" sz="2400" dirty="0"/>
              <a:t> </a:t>
            </a:r>
            <a:r>
              <a:rPr lang="en-US" sz="2400" dirty="0" err="1"/>
              <a:t>uyarı</a:t>
            </a:r>
            <a:r>
              <a:rPr lang="en-US" sz="2400" dirty="0"/>
              <a:t> </a:t>
            </a:r>
            <a:r>
              <a:rPr lang="en-US" sz="2400" dirty="0" err="1"/>
              <a:t>kusma</a:t>
            </a:r>
            <a:r>
              <a:rPr lang="en-US" sz="2400" dirty="0"/>
              <a:t> </a:t>
            </a:r>
            <a:r>
              <a:rPr lang="en-US" sz="2400" dirty="0" err="1"/>
              <a:t>merkezini</a:t>
            </a:r>
            <a:r>
              <a:rPr lang="en-US" sz="2400" dirty="0"/>
              <a:t> </a:t>
            </a:r>
            <a:r>
              <a:rPr lang="en-US" sz="2400" dirty="0" err="1"/>
              <a:t>döndürcü</a:t>
            </a:r>
            <a:r>
              <a:rPr lang="en-US" sz="2400" dirty="0"/>
              <a:t> </a:t>
            </a:r>
            <a:r>
              <a:rPr lang="en-US" sz="2400" dirty="0" err="1"/>
              <a:t>ventrikülün</a:t>
            </a:r>
            <a:r>
              <a:rPr lang="en-US" sz="2400" dirty="0"/>
              <a:t> </a:t>
            </a:r>
            <a:r>
              <a:rPr lang="en-US" sz="2400" dirty="0" err="1"/>
              <a:t>tabanında</a:t>
            </a:r>
            <a:r>
              <a:rPr lang="en-US" sz="2400" dirty="0"/>
              <a:t> </a:t>
            </a:r>
            <a:r>
              <a:rPr lang="en-US" sz="2400" dirty="0" err="1"/>
              <a:t>bulunan</a:t>
            </a:r>
            <a:r>
              <a:rPr lang="en-US" sz="2400" dirty="0"/>
              <a:t> </a:t>
            </a:r>
            <a:r>
              <a:rPr lang="en-US" sz="2400" dirty="0" err="1"/>
              <a:t>kemoreseptor</a:t>
            </a:r>
            <a:r>
              <a:rPr lang="en-US" sz="2400" dirty="0"/>
              <a:t> trigger zone (CRTZ) </a:t>
            </a:r>
            <a:r>
              <a:rPr lang="en-US" sz="2400" dirty="0" err="1"/>
              <a:t>vasıtası</a:t>
            </a:r>
            <a:r>
              <a:rPr lang="en-US" sz="2400" dirty="0"/>
              <a:t> </a:t>
            </a:r>
            <a:r>
              <a:rPr lang="en-US" sz="2400" dirty="0" err="1"/>
              <a:t>ile</a:t>
            </a:r>
            <a:r>
              <a:rPr lang="en-US" sz="2400" dirty="0"/>
              <a:t> stimüle </a:t>
            </a:r>
            <a:r>
              <a:rPr lang="en-US" sz="2400" dirty="0" err="1"/>
              <a:t>eder</a:t>
            </a:r>
            <a:r>
              <a:rPr lang="en-US" sz="2400" dirty="0"/>
              <a:t>. </a:t>
            </a:r>
          </a:p>
          <a:p>
            <a:pPr algn="just">
              <a:lnSpc>
                <a:spcPct val="150000"/>
              </a:lnSpc>
            </a:pPr>
            <a:r>
              <a:rPr lang="en-US" sz="2400" dirty="0" err="1"/>
              <a:t>CRTZ’de</a:t>
            </a:r>
            <a:r>
              <a:rPr lang="en-US" sz="2400" dirty="0"/>
              <a:t> </a:t>
            </a:r>
            <a:r>
              <a:rPr lang="en-US" sz="2400" dirty="0" err="1"/>
              <a:t>kan</a:t>
            </a:r>
            <a:r>
              <a:rPr lang="en-US" sz="2400" dirty="0"/>
              <a:t> </a:t>
            </a:r>
            <a:r>
              <a:rPr lang="en-US" sz="2400" dirty="0" err="1"/>
              <a:t>beyin</a:t>
            </a:r>
            <a:r>
              <a:rPr lang="en-US" sz="2400" dirty="0"/>
              <a:t> </a:t>
            </a:r>
            <a:r>
              <a:rPr lang="en-US" sz="2400" dirty="0" err="1"/>
              <a:t>bariyeri</a:t>
            </a:r>
            <a:r>
              <a:rPr lang="en-US" sz="2400" dirty="0"/>
              <a:t> </a:t>
            </a:r>
            <a:r>
              <a:rPr lang="en-US" sz="2400" dirty="0" err="1"/>
              <a:t>permabldır</a:t>
            </a:r>
            <a:r>
              <a:rPr lang="en-US" sz="2400" dirty="0"/>
              <a:t>. Bu </a:t>
            </a:r>
            <a:r>
              <a:rPr lang="en-US" sz="2400" dirty="0" err="1"/>
              <a:t>nedenle</a:t>
            </a:r>
            <a:r>
              <a:rPr lang="en-US" sz="2400" dirty="0"/>
              <a:t> </a:t>
            </a:r>
            <a:r>
              <a:rPr lang="en-US" sz="2400" dirty="0" err="1"/>
              <a:t>kanda</a:t>
            </a:r>
            <a:r>
              <a:rPr lang="en-US" sz="2400" dirty="0"/>
              <a:t> </a:t>
            </a:r>
            <a:r>
              <a:rPr lang="en-US" sz="2400" dirty="0" err="1"/>
              <a:t>bulunan</a:t>
            </a:r>
            <a:r>
              <a:rPr lang="en-US" sz="2400" dirty="0"/>
              <a:t> </a:t>
            </a:r>
            <a:r>
              <a:rPr lang="en-US" sz="2400" dirty="0" err="1"/>
              <a:t>emetik</a:t>
            </a:r>
            <a:r>
              <a:rPr lang="en-US" sz="2400" dirty="0"/>
              <a:t> </a:t>
            </a:r>
            <a:r>
              <a:rPr lang="en-US" sz="2400" dirty="0" err="1"/>
              <a:t>maddeler</a:t>
            </a:r>
            <a:r>
              <a:rPr lang="en-US" sz="2400" dirty="0"/>
              <a:t> </a:t>
            </a:r>
            <a:r>
              <a:rPr lang="en-US" sz="2400" dirty="0" err="1"/>
              <a:t>CRTZ’yi</a:t>
            </a:r>
            <a:r>
              <a:rPr lang="en-US" sz="2400" dirty="0"/>
              <a:t> direct </a:t>
            </a:r>
            <a:r>
              <a:rPr lang="en-US" sz="2400" dirty="0" err="1"/>
              <a:t>sitimüle</a:t>
            </a:r>
            <a:r>
              <a:rPr lang="en-US" sz="2400" dirty="0"/>
              <a:t> </a:t>
            </a:r>
            <a:r>
              <a:rPr lang="en-US" sz="2400" dirty="0" err="1"/>
              <a:t>eder</a:t>
            </a:r>
            <a:r>
              <a:rPr lang="en-US" sz="2400" dirty="0"/>
              <a:t>. </a:t>
            </a:r>
            <a:r>
              <a:rPr lang="en-US" sz="2400" dirty="0" err="1"/>
              <a:t>Bununla</a:t>
            </a:r>
            <a:r>
              <a:rPr lang="en-US" sz="2400" dirty="0"/>
              <a:t> </a:t>
            </a:r>
            <a:r>
              <a:rPr lang="en-US" sz="2400" dirty="0" err="1"/>
              <a:t>beraber</a:t>
            </a:r>
            <a:r>
              <a:rPr lang="en-US" sz="2400" dirty="0"/>
              <a:t> </a:t>
            </a:r>
            <a:r>
              <a:rPr lang="en-US" sz="2400" dirty="0" err="1"/>
              <a:t>en</a:t>
            </a:r>
            <a:r>
              <a:rPr lang="en-US" sz="2400" dirty="0"/>
              <a:t> </a:t>
            </a:r>
            <a:r>
              <a:rPr lang="en-US" sz="2400" dirty="0" err="1"/>
              <a:t>büyük</a:t>
            </a:r>
            <a:r>
              <a:rPr lang="en-US" sz="2400" dirty="0"/>
              <a:t> </a:t>
            </a:r>
            <a:r>
              <a:rPr lang="en-US" sz="2400" dirty="0" err="1"/>
              <a:t>uyarı</a:t>
            </a:r>
            <a:r>
              <a:rPr lang="en-US" sz="2400" dirty="0"/>
              <a:t>, afferent </a:t>
            </a:r>
            <a:r>
              <a:rPr lang="en-US" sz="2400" dirty="0" err="1"/>
              <a:t>visseral</a:t>
            </a:r>
            <a:r>
              <a:rPr lang="en-US" sz="2400" dirty="0"/>
              <a:t> </a:t>
            </a:r>
            <a:r>
              <a:rPr lang="en-US" sz="2400" dirty="0" err="1"/>
              <a:t>uyarıdan</a:t>
            </a:r>
            <a:r>
              <a:rPr lang="en-US" sz="2400" dirty="0"/>
              <a:t> </a:t>
            </a:r>
            <a:r>
              <a:rPr lang="en-US" sz="2400" dirty="0" err="1"/>
              <a:t>ya</a:t>
            </a:r>
            <a:r>
              <a:rPr lang="en-US" sz="2400" dirty="0"/>
              <a:t> </a:t>
            </a:r>
            <a:r>
              <a:rPr lang="en-US" sz="2400" dirty="0" err="1"/>
              <a:t>sempatik</a:t>
            </a:r>
            <a:r>
              <a:rPr lang="en-US" sz="2400" dirty="0"/>
              <a:t> yada vagal </a:t>
            </a:r>
            <a:r>
              <a:rPr lang="en-US" sz="2400" dirty="0" err="1"/>
              <a:t>sinirlerle</a:t>
            </a:r>
            <a:r>
              <a:rPr lang="en-US" sz="2400" dirty="0"/>
              <a:t> </a:t>
            </a:r>
            <a:r>
              <a:rPr lang="en-US" sz="2400" dirty="0" err="1"/>
              <a:t>gelir</a:t>
            </a:r>
            <a:r>
              <a:rPr lang="en-US" sz="2400" dirty="0"/>
              <a:t>. Bu </a:t>
            </a:r>
            <a:r>
              <a:rPr lang="en-US" sz="2400" dirty="0" err="1"/>
              <a:t>sinirlerdeki</a:t>
            </a:r>
            <a:r>
              <a:rPr lang="en-US" sz="2400" dirty="0"/>
              <a:t> </a:t>
            </a:r>
            <a:r>
              <a:rPr lang="en-US" sz="2400" dirty="0" err="1"/>
              <a:t>reseptörlerin</a:t>
            </a:r>
            <a:r>
              <a:rPr lang="en-US" sz="2400" dirty="0"/>
              <a:t> </a:t>
            </a:r>
            <a:r>
              <a:rPr lang="en-US" sz="2400" dirty="0" err="1"/>
              <a:t>çoğu</a:t>
            </a:r>
            <a:r>
              <a:rPr lang="en-US" sz="2400" dirty="0"/>
              <a:t> </a:t>
            </a:r>
            <a:r>
              <a:rPr lang="en-US" sz="2400" dirty="0" err="1"/>
              <a:t>mide</a:t>
            </a:r>
            <a:r>
              <a:rPr lang="en-US" sz="2400" dirty="0"/>
              <a:t> </a:t>
            </a:r>
            <a:r>
              <a:rPr lang="en-US" sz="2400" dirty="0" err="1"/>
              <a:t>ve</a:t>
            </a:r>
            <a:r>
              <a:rPr lang="en-US" sz="2400" dirty="0"/>
              <a:t> </a:t>
            </a:r>
            <a:r>
              <a:rPr lang="en-US" sz="2400" dirty="0" err="1"/>
              <a:t>proksimal</a:t>
            </a:r>
            <a:r>
              <a:rPr lang="en-US" sz="2400" dirty="0"/>
              <a:t> </a:t>
            </a:r>
            <a:r>
              <a:rPr lang="en-US" sz="2400" dirty="0" err="1"/>
              <a:t>duodenuma</a:t>
            </a:r>
            <a:r>
              <a:rPr lang="en-US" sz="2400" dirty="0"/>
              <a:t> localize </a:t>
            </a:r>
            <a:r>
              <a:rPr lang="en-US" sz="2400" dirty="0" err="1"/>
              <a:t>olur</a:t>
            </a:r>
            <a:r>
              <a:rPr lang="en-US" sz="2400" dirty="0"/>
              <a:t> . </a:t>
            </a:r>
            <a:r>
              <a:rPr lang="en-US" sz="2400" dirty="0" err="1"/>
              <a:t>Bununla</a:t>
            </a:r>
            <a:r>
              <a:rPr lang="en-US" sz="2400" dirty="0"/>
              <a:t> </a:t>
            </a:r>
            <a:r>
              <a:rPr lang="en-US" sz="2400" dirty="0" err="1"/>
              <a:t>beraber</a:t>
            </a:r>
            <a:r>
              <a:rPr lang="en-US" sz="2400" dirty="0"/>
              <a:t>, </a:t>
            </a:r>
            <a:r>
              <a:rPr lang="en-US" sz="2400" dirty="0" err="1"/>
              <a:t>diğer</a:t>
            </a:r>
            <a:r>
              <a:rPr lang="en-US" sz="2400" dirty="0"/>
              <a:t> </a:t>
            </a:r>
            <a:r>
              <a:rPr lang="en-US" sz="2400" dirty="0" err="1"/>
              <a:t>reseptörler</a:t>
            </a:r>
            <a:r>
              <a:rPr lang="en-US" sz="2400" dirty="0"/>
              <a:t> pancreas, </a:t>
            </a:r>
            <a:r>
              <a:rPr lang="en-US" sz="2400" dirty="0" err="1"/>
              <a:t>ince</a:t>
            </a:r>
            <a:r>
              <a:rPr lang="en-US" sz="2400" dirty="0"/>
              <a:t> </a:t>
            </a:r>
            <a:r>
              <a:rPr lang="en-US" sz="2400" dirty="0" err="1"/>
              <a:t>barsak</a:t>
            </a:r>
            <a:r>
              <a:rPr lang="en-US" sz="2400" dirty="0"/>
              <a:t>, </a:t>
            </a:r>
            <a:r>
              <a:rPr lang="en-US" sz="2400" dirty="0" err="1"/>
              <a:t>kolon</a:t>
            </a:r>
            <a:r>
              <a:rPr lang="en-US" sz="2400" dirty="0"/>
              <a:t>, peryton </a:t>
            </a:r>
            <a:r>
              <a:rPr lang="en-US" sz="2400" dirty="0" err="1"/>
              <a:t>ve</a:t>
            </a:r>
            <a:r>
              <a:rPr lang="en-US" sz="2400" dirty="0"/>
              <a:t> </a:t>
            </a:r>
            <a:r>
              <a:rPr lang="en-US" sz="2400" dirty="0" err="1"/>
              <a:t>diğer</a:t>
            </a:r>
            <a:r>
              <a:rPr lang="en-US" sz="2400" dirty="0"/>
              <a:t> abdominal </a:t>
            </a:r>
            <a:r>
              <a:rPr lang="en-US" sz="2400" dirty="0" err="1"/>
              <a:t>organlarda</a:t>
            </a:r>
            <a:r>
              <a:rPr lang="en-US" sz="2400" dirty="0"/>
              <a:t> </a:t>
            </a:r>
            <a:r>
              <a:rPr lang="en-US" sz="2400" dirty="0" err="1"/>
              <a:t>bulunur</a:t>
            </a:r>
            <a:r>
              <a:rPr lang="en-US" sz="2400" dirty="0"/>
              <a:t>.  </a:t>
            </a:r>
          </a:p>
        </p:txBody>
      </p:sp>
    </p:spTree>
    <p:extLst>
      <p:ext uri="{BB962C8B-B14F-4D97-AF65-F5344CB8AC3E}">
        <p14:creationId xmlns:p14="http://schemas.microsoft.com/office/powerpoint/2010/main" val="1203275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8E91-7BE5-5D4B-8821-6171F955E3C0}"/>
              </a:ext>
            </a:extLst>
          </p:cNvPr>
          <p:cNvSpPr>
            <a:spLocks noGrp="1"/>
          </p:cNvSpPr>
          <p:nvPr>
            <p:ph type="title"/>
          </p:nvPr>
        </p:nvSpPr>
        <p:spPr>
          <a:ln>
            <a:solidFill>
              <a:srgbClr val="0070C0"/>
            </a:solidFill>
          </a:ln>
        </p:spPr>
        <p:txBody>
          <a:bodyPr>
            <a:normAutofit/>
          </a:bodyPr>
          <a:lstStyle/>
          <a:p>
            <a:r>
              <a:rPr lang="en-US" sz="3600" b="1" dirty="0">
                <a:solidFill>
                  <a:srgbClr val="FF0000"/>
                </a:solidFill>
              </a:rPr>
              <a:t>DİYET TEDAVİSİ </a:t>
            </a:r>
          </a:p>
        </p:txBody>
      </p:sp>
      <p:sp>
        <p:nvSpPr>
          <p:cNvPr id="3" name="Content Placeholder 2">
            <a:extLst>
              <a:ext uri="{FF2B5EF4-FFF2-40B4-BE49-F238E27FC236}">
                <a16:creationId xmlns:a16="http://schemas.microsoft.com/office/drawing/2014/main" id="{7DCC64A5-9C10-B941-9C7A-55769CD13CDA}"/>
              </a:ext>
            </a:extLst>
          </p:cNvPr>
          <p:cNvSpPr>
            <a:spLocks noGrp="1"/>
          </p:cNvSpPr>
          <p:nvPr>
            <p:ph idx="1"/>
          </p:nvPr>
        </p:nvSpPr>
        <p:spPr/>
        <p:txBody>
          <a:bodyPr/>
          <a:lstStyle/>
          <a:p>
            <a:r>
              <a:rPr lang="en-US" dirty="0" err="1"/>
              <a:t>Hidrasyonu</a:t>
            </a:r>
            <a:r>
              <a:rPr lang="en-US" dirty="0"/>
              <a:t> </a:t>
            </a:r>
            <a:r>
              <a:rPr lang="en-US" dirty="0" err="1"/>
              <a:t>sağlanmış</a:t>
            </a:r>
            <a:r>
              <a:rPr lang="en-US" dirty="0"/>
              <a:t> </a:t>
            </a:r>
            <a:r>
              <a:rPr lang="en-US" dirty="0" err="1"/>
              <a:t>akut</a:t>
            </a:r>
            <a:r>
              <a:rPr lang="en-US" dirty="0"/>
              <a:t> </a:t>
            </a:r>
            <a:r>
              <a:rPr lang="en-US" dirty="0" err="1"/>
              <a:t>gastritl</a:t>
            </a:r>
            <a:r>
              <a:rPr lang="en-US" dirty="0"/>
              <a:t> </a:t>
            </a:r>
            <a:r>
              <a:rPr lang="en-US" dirty="0" err="1"/>
              <a:t>hayvanlara</a:t>
            </a:r>
            <a:r>
              <a:rPr lang="en-US" dirty="0"/>
              <a:t> minimum 24 </a:t>
            </a:r>
            <a:r>
              <a:rPr lang="en-US" dirty="0" err="1"/>
              <a:t>saat</a:t>
            </a:r>
            <a:r>
              <a:rPr lang="en-US" dirty="0"/>
              <a:t> </a:t>
            </a:r>
            <a:r>
              <a:rPr lang="en-US" dirty="0" err="1"/>
              <a:t>hiç</a:t>
            </a:r>
            <a:r>
              <a:rPr lang="en-US" dirty="0"/>
              <a:t> </a:t>
            </a:r>
            <a:r>
              <a:rPr lang="en-US" dirty="0" err="1"/>
              <a:t>bir</a:t>
            </a:r>
            <a:r>
              <a:rPr lang="en-US" dirty="0"/>
              <a:t> </a:t>
            </a:r>
            <a:r>
              <a:rPr lang="en-US" dirty="0" err="1"/>
              <a:t>gıda</a:t>
            </a:r>
            <a:r>
              <a:rPr lang="en-US" dirty="0"/>
              <a:t> </a:t>
            </a:r>
            <a:r>
              <a:rPr lang="en-US" dirty="0" err="1"/>
              <a:t>verilmemelidir</a:t>
            </a:r>
            <a:r>
              <a:rPr lang="en-US" dirty="0"/>
              <a:t>.</a:t>
            </a:r>
          </a:p>
          <a:p>
            <a:r>
              <a:rPr lang="en-US" dirty="0" err="1"/>
              <a:t>Diyet</a:t>
            </a:r>
            <a:r>
              <a:rPr lang="en-US" dirty="0"/>
              <a:t> minimum </a:t>
            </a:r>
            <a:r>
              <a:rPr lang="en-US" dirty="0" err="1"/>
              <a:t>asit</a:t>
            </a:r>
            <a:r>
              <a:rPr lang="en-US" dirty="0"/>
              <a:t> </a:t>
            </a:r>
            <a:r>
              <a:rPr lang="en-US" dirty="0" err="1"/>
              <a:t>üretimine</a:t>
            </a:r>
            <a:r>
              <a:rPr lang="en-US" dirty="0"/>
              <a:t> </a:t>
            </a:r>
            <a:r>
              <a:rPr lang="en-US" dirty="0" err="1"/>
              <a:t>neden</a:t>
            </a:r>
            <a:r>
              <a:rPr lang="en-US" dirty="0"/>
              <a:t> </a:t>
            </a:r>
            <a:r>
              <a:rPr lang="en-US" dirty="0" err="1"/>
              <a:t>olmalı</a:t>
            </a:r>
            <a:r>
              <a:rPr lang="en-US" dirty="0"/>
              <a:t> </a:t>
            </a:r>
          </a:p>
          <a:p>
            <a:r>
              <a:rPr lang="en-US" dirty="0" err="1"/>
              <a:t>Düşük</a:t>
            </a:r>
            <a:r>
              <a:rPr lang="en-US" dirty="0"/>
              <a:t> protein-</a:t>
            </a:r>
            <a:r>
              <a:rPr lang="en-US" dirty="0" err="1"/>
              <a:t>yağ</a:t>
            </a:r>
            <a:r>
              <a:rPr lang="en-US" dirty="0"/>
              <a:t> </a:t>
            </a:r>
            <a:r>
              <a:rPr lang="en-US" dirty="0" err="1"/>
              <a:t>konsantrasyonu</a:t>
            </a:r>
            <a:endParaRPr lang="en-US" dirty="0"/>
          </a:p>
          <a:p>
            <a:r>
              <a:rPr lang="en-US" dirty="0" err="1"/>
              <a:t>Kolay</a:t>
            </a:r>
            <a:r>
              <a:rPr lang="en-US" dirty="0"/>
              <a:t> </a:t>
            </a:r>
            <a:r>
              <a:rPr lang="en-US" dirty="0" err="1"/>
              <a:t>sindirilebilen</a:t>
            </a:r>
            <a:r>
              <a:rPr lang="en-US" dirty="0"/>
              <a:t> </a:t>
            </a:r>
            <a:r>
              <a:rPr lang="en-US" dirty="0" err="1"/>
              <a:t>karbonhidratlar</a:t>
            </a:r>
            <a:endParaRPr lang="en-US" dirty="0"/>
          </a:p>
          <a:p>
            <a:r>
              <a:rPr lang="en-US" dirty="0"/>
              <a:t>Hill’s I/D</a:t>
            </a:r>
          </a:p>
        </p:txBody>
      </p:sp>
    </p:spTree>
    <p:extLst>
      <p:ext uri="{BB962C8B-B14F-4D97-AF65-F5344CB8AC3E}">
        <p14:creationId xmlns:p14="http://schemas.microsoft.com/office/powerpoint/2010/main" val="2863732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DF662-23FF-C143-AC47-01E869BC9390}"/>
              </a:ext>
            </a:extLst>
          </p:cNvPr>
          <p:cNvSpPr>
            <a:spLocks noGrp="1"/>
          </p:cNvSpPr>
          <p:nvPr>
            <p:ph type="title"/>
          </p:nvPr>
        </p:nvSpPr>
        <p:spPr/>
        <p:txBody>
          <a:bodyPr/>
          <a:lstStyle/>
          <a:p>
            <a:r>
              <a:rPr lang="en-US" sz="3600" b="1" u="sng" dirty="0">
                <a:solidFill>
                  <a:srgbClr val="FF0000"/>
                </a:solidFill>
              </a:rPr>
              <a:t>Sucralfate</a:t>
            </a:r>
            <a:r>
              <a:rPr lang="en-US" dirty="0"/>
              <a:t> </a:t>
            </a:r>
          </a:p>
        </p:txBody>
      </p:sp>
      <p:sp>
        <p:nvSpPr>
          <p:cNvPr id="3" name="Content Placeholder 2">
            <a:extLst>
              <a:ext uri="{FF2B5EF4-FFF2-40B4-BE49-F238E27FC236}">
                <a16:creationId xmlns:a16="http://schemas.microsoft.com/office/drawing/2014/main" id="{7307D5FC-1B65-A841-87CF-127EB1B10A91}"/>
              </a:ext>
            </a:extLst>
          </p:cNvPr>
          <p:cNvSpPr>
            <a:spLocks noGrp="1"/>
          </p:cNvSpPr>
          <p:nvPr>
            <p:ph idx="1"/>
          </p:nvPr>
        </p:nvSpPr>
        <p:spPr/>
        <p:txBody>
          <a:bodyPr>
            <a:normAutofit fontScale="92500" lnSpcReduction="20000"/>
          </a:bodyPr>
          <a:lstStyle/>
          <a:p>
            <a:pPr algn="just">
              <a:lnSpc>
                <a:spcPct val="150000"/>
              </a:lnSpc>
            </a:pPr>
            <a:r>
              <a:rPr lang="en-US" sz="2400" dirty="0" err="1"/>
              <a:t>Asidik</a:t>
            </a:r>
            <a:r>
              <a:rPr lang="en-US" sz="2400" dirty="0"/>
              <a:t> </a:t>
            </a:r>
            <a:r>
              <a:rPr lang="en-US" sz="2400" dirty="0" err="1"/>
              <a:t>ortamda</a:t>
            </a:r>
            <a:r>
              <a:rPr lang="en-US" sz="2400" dirty="0"/>
              <a:t> </a:t>
            </a:r>
            <a:r>
              <a:rPr lang="en-US" sz="2400" dirty="0" err="1"/>
              <a:t>pozitif</a:t>
            </a:r>
            <a:r>
              <a:rPr lang="en-US" sz="2400" dirty="0"/>
              <a:t> </a:t>
            </a:r>
            <a:r>
              <a:rPr lang="en-US" sz="2400" dirty="0" err="1"/>
              <a:t>yüklü</a:t>
            </a:r>
            <a:r>
              <a:rPr lang="en-US" sz="2400" dirty="0"/>
              <a:t> </a:t>
            </a:r>
            <a:r>
              <a:rPr lang="en-US" sz="2400" dirty="0" err="1"/>
              <a:t>hasara</a:t>
            </a:r>
            <a:r>
              <a:rPr lang="en-US" sz="2400" dirty="0"/>
              <a:t> </a:t>
            </a:r>
            <a:r>
              <a:rPr lang="en-US" sz="2400" dirty="0" err="1"/>
              <a:t>uğramış</a:t>
            </a:r>
            <a:r>
              <a:rPr lang="en-US" sz="2400" dirty="0"/>
              <a:t> epitel </a:t>
            </a:r>
            <a:r>
              <a:rPr lang="en-US" sz="2400" dirty="0" err="1"/>
              <a:t>proteinlerine</a:t>
            </a:r>
            <a:r>
              <a:rPr lang="en-US" sz="2400" dirty="0"/>
              <a:t> </a:t>
            </a:r>
            <a:r>
              <a:rPr lang="en-US" sz="2400" dirty="0" err="1"/>
              <a:t>bağlanır</a:t>
            </a:r>
            <a:r>
              <a:rPr lang="en-US" sz="2400" dirty="0"/>
              <a:t>. </a:t>
            </a:r>
            <a:r>
              <a:rPr lang="en-US" sz="2400" dirty="0" err="1"/>
              <a:t>Böylece</a:t>
            </a:r>
            <a:r>
              <a:rPr lang="en-US" sz="2400" dirty="0"/>
              <a:t> </a:t>
            </a:r>
            <a:r>
              <a:rPr lang="en-US" sz="2400" dirty="0" err="1"/>
              <a:t>asit</a:t>
            </a:r>
            <a:r>
              <a:rPr lang="en-US" sz="2400" dirty="0"/>
              <a:t> </a:t>
            </a:r>
            <a:r>
              <a:rPr lang="en-US" sz="2400" dirty="0" err="1"/>
              <a:t>ve</a:t>
            </a:r>
            <a:r>
              <a:rPr lang="en-US" sz="2400" dirty="0"/>
              <a:t> </a:t>
            </a:r>
            <a:r>
              <a:rPr lang="en-US" sz="2400" dirty="0" err="1"/>
              <a:t>pepsinğn</a:t>
            </a:r>
            <a:r>
              <a:rPr lang="en-US" sz="2400" dirty="0"/>
              <a:t> </a:t>
            </a:r>
            <a:r>
              <a:rPr lang="en-US" sz="2400" dirty="0" err="1"/>
              <a:t>etkisine</a:t>
            </a:r>
            <a:r>
              <a:rPr lang="en-US" sz="2400" dirty="0"/>
              <a:t> </a:t>
            </a:r>
            <a:r>
              <a:rPr lang="en-US" sz="2400" dirty="0" err="1"/>
              <a:t>karşı</a:t>
            </a:r>
            <a:r>
              <a:rPr lang="en-US" sz="2400" dirty="0"/>
              <a:t> </a:t>
            </a:r>
            <a:r>
              <a:rPr lang="en-US" sz="2400" dirty="0" err="1"/>
              <a:t>koruyucu</a:t>
            </a:r>
            <a:r>
              <a:rPr lang="en-US" sz="2400" dirty="0"/>
              <a:t> </a:t>
            </a:r>
            <a:r>
              <a:rPr lang="en-US" sz="2400" dirty="0" err="1"/>
              <a:t>bariyer</a:t>
            </a:r>
            <a:r>
              <a:rPr lang="en-US" sz="2400" dirty="0"/>
              <a:t> </a:t>
            </a:r>
            <a:r>
              <a:rPr lang="en-US" sz="2400" dirty="0" err="1"/>
              <a:t>oluşturur</a:t>
            </a:r>
            <a:r>
              <a:rPr lang="en-US" sz="2400" dirty="0"/>
              <a:t>. </a:t>
            </a:r>
          </a:p>
          <a:p>
            <a:pPr algn="just">
              <a:lnSpc>
                <a:spcPct val="150000"/>
              </a:lnSpc>
            </a:pPr>
            <a:r>
              <a:rPr lang="en-US" sz="2400" dirty="0"/>
              <a:t>Sucralfate pepsin </a:t>
            </a:r>
            <a:r>
              <a:rPr lang="en-US" sz="2400" dirty="0" err="1"/>
              <a:t>aktivitesini</a:t>
            </a:r>
            <a:r>
              <a:rPr lang="en-US" sz="2400" dirty="0"/>
              <a:t> </a:t>
            </a:r>
            <a:r>
              <a:rPr lang="en-US" sz="2400" dirty="0" err="1"/>
              <a:t>inhibe</a:t>
            </a:r>
            <a:r>
              <a:rPr lang="en-US" sz="2400" dirty="0"/>
              <a:t> </a:t>
            </a:r>
            <a:r>
              <a:rPr lang="en-US" sz="2400" dirty="0" err="1"/>
              <a:t>eder</a:t>
            </a:r>
            <a:r>
              <a:rPr lang="en-US" sz="2400" dirty="0"/>
              <a:t> </a:t>
            </a:r>
            <a:r>
              <a:rPr lang="en-US" sz="2400" dirty="0" err="1"/>
              <a:t>ve</a:t>
            </a:r>
            <a:r>
              <a:rPr lang="en-US" sz="2400" dirty="0"/>
              <a:t> </a:t>
            </a:r>
            <a:r>
              <a:rPr lang="en-US" sz="2400" dirty="0" err="1"/>
              <a:t>safra</a:t>
            </a:r>
            <a:r>
              <a:rPr lang="en-US" sz="2400" dirty="0"/>
              <a:t> </a:t>
            </a:r>
            <a:r>
              <a:rPr lang="en-US" sz="2400" dirty="0" err="1"/>
              <a:t>asitlerine</a:t>
            </a:r>
            <a:r>
              <a:rPr lang="en-US" sz="2400" dirty="0"/>
              <a:t> </a:t>
            </a:r>
            <a:r>
              <a:rPr lang="en-US" sz="2400" dirty="0" err="1"/>
              <a:t>bağlanır</a:t>
            </a:r>
            <a:r>
              <a:rPr lang="en-US" sz="2400" dirty="0"/>
              <a:t>. </a:t>
            </a:r>
          </a:p>
          <a:p>
            <a:pPr algn="just">
              <a:lnSpc>
                <a:spcPct val="150000"/>
              </a:lnSpc>
            </a:pPr>
            <a:r>
              <a:rPr lang="en-US" sz="2400" dirty="0" err="1"/>
              <a:t>Yüzeysel</a:t>
            </a:r>
            <a:r>
              <a:rPr lang="en-US" sz="2400" dirty="0"/>
              <a:t> mukozal </a:t>
            </a:r>
            <a:r>
              <a:rPr lang="en-US" sz="2400" dirty="0" err="1"/>
              <a:t>hücrelerde</a:t>
            </a:r>
            <a:r>
              <a:rPr lang="en-US" sz="2400" dirty="0"/>
              <a:t> </a:t>
            </a:r>
            <a:r>
              <a:rPr lang="en-US" sz="2400" dirty="0" err="1"/>
              <a:t>bikarbonat</a:t>
            </a:r>
            <a:r>
              <a:rPr lang="en-US" sz="2400" dirty="0"/>
              <a:t> </a:t>
            </a:r>
            <a:r>
              <a:rPr lang="en-US" sz="2400" dirty="0" err="1"/>
              <a:t>ve</a:t>
            </a:r>
            <a:r>
              <a:rPr lang="en-US" sz="2400" dirty="0"/>
              <a:t> mucus </a:t>
            </a:r>
            <a:r>
              <a:rPr lang="en-US" sz="2400" dirty="0" err="1"/>
              <a:t>sekresyonunu</a:t>
            </a:r>
            <a:r>
              <a:rPr lang="en-US" sz="2400" dirty="0"/>
              <a:t> stimüle </a:t>
            </a:r>
            <a:r>
              <a:rPr lang="en-US" sz="2400" dirty="0" err="1"/>
              <a:t>eder</a:t>
            </a:r>
            <a:r>
              <a:rPr lang="en-US" sz="2400" dirty="0"/>
              <a:t>. </a:t>
            </a:r>
          </a:p>
          <a:p>
            <a:pPr algn="just">
              <a:lnSpc>
                <a:spcPct val="150000"/>
              </a:lnSpc>
            </a:pPr>
            <a:r>
              <a:rPr lang="en-US" sz="2400" dirty="0" err="1"/>
              <a:t>Prostoglansin</a:t>
            </a:r>
            <a:r>
              <a:rPr lang="en-US" sz="2400" dirty="0"/>
              <a:t> </a:t>
            </a:r>
            <a:r>
              <a:rPr lang="en-US" sz="2400" dirty="0" err="1"/>
              <a:t>salınımını</a:t>
            </a:r>
            <a:r>
              <a:rPr lang="en-US" sz="2400" dirty="0"/>
              <a:t> </a:t>
            </a:r>
            <a:r>
              <a:rPr lang="en-US" sz="2400" dirty="0" err="1"/>
              <a:t>inhibe</a:t>
            </a:r>
            <a:r>
              <a:rPr lang="en-US" sz="2400" dirty="0"/>
              <a:t> </a:t>
            </a:r>
            <a:r>
              <a:rPr lang="en-US" sz="2400" dirty="0" err="1"/>
              <a:t>eder</a:t>
            </a:r>
            <a:r>
              <a:rPr lang="en-US" sz="2400" dirty="0"/>
              <a:t>.</a:t>
            </a:r>
          </a:p>
          <a:p>
            <a:pPr algn="just">
              <a:lnSpc>
                <a:spcPct val="150000"/>
              </a:lnSpc>
            </a:pPr>
            <a:r>
              <a:rPr lang="en-US" sz="2400" dirty="0"/>
              <a:t>Gastrointestinal </a:t>
            </a:r>
            <a:r>
              <a:rPr lang="en-US" sz="2400" dirty="0" err="1"/>
              <a:t>kanaldan</a:t>
            </a:r>
            <a:r>
              <a:rPr lang="en-US" sz="2400" dirty="0"/>
              <a:t> </a:t>
            </a:r>
            <a:r>
              <a:rPr lang="en-US" sz="2400" dirty="0" err="1"/>
              <a:t>absorbe</a:t>
            </a:r>
            <a:r>
              <a:rPr lang="en-US" sz="2400" dirty="0"/>
              <a:t> </a:t>
            </a:r>
            <a:r>
              <a:rPr lang="en-US" sz="2400" dirty="0" err="1"/>
              <a:t>edilmez</a:t>
            </a:r>
            <a:r>
              <a:rPr lang="en-US" sz="2400" dirty="0"/>
              <a:t> </a:t>
            </a:r>
            <a:r>
              <a:rPr lang="en-US" sz="2400" dirty="0" err="1"/>
              <a:t>ve</a:t>
            </a:r>
            <a:r>
              <a:rPr lang="en-US" sz="2400" dirty="0"/>
              <a:t> </a:t>
            </a:r>
            <a:r>
              <a:rPr lang="en-US" sz="2400" dirty="0" err="1"/>
              <a:t>toksik</a:t>
            </a:r>
            <a:r>
              <a:rPr lang="en-US" sz="2400" dirty="0"/>
              <a:t> </a:t>
            </a:r>
            <a:r>
              <a:rPr lang="en-US" sz="2400" dirty="0" err="1"/>
              <a:t>etkisi</a:t>
            </a:r>
            <a:r>
              <a:rPr lang="en-US" sz="2400" dirty="0"/>
              <a:t> </a:t>
            </a:r>
            <a:r>
              <a:rPr lang="en-US" sz="2400" dirty="0" err="1"/>
              <a:t>yoktur</a:t>
            </a:r>
            <a:r>
              <a:rPr lang="en-US" sz="2400" dirty="0"/>
              <a:t>. </a:t>
            </a:r>
          </a:p>
          <a:p>
            <a:pPr algn="just">
              <a:lnSpc>
                <a:spcPct val="150000"/>
              </a:lnSpc>
            </a:pPr>
            <a:r>
              <a:rPr lang="en-US" sz="2400" dirty="0" err="1"/>
              <a:t>Kedi</a:t>
            </a:r>
            <a:r>
              <a:rPr lang="en-US" sz="2400" dirty="0"/>
              <a:t>…….0.12-0.25 g 8-12 </a:t>
            </a:r>
            <a:r>
              <a:rPr lang="en-US" sz="2400" dirty="0" err="1"/>
              <a:t>saat</a:t>
            </a:r>
            <a:r>
              <a:rPr lang="en-US" sz="2400" dirty="0"/>
              <a:t> </a:t>
            </a:r>
            <a:r>
              <a:rPr lang="en-US" sz="2400" dirty="0" err="1"/>
              <a:t>arayla</a:t>
            </a:r>
            <a:endParaRPr lang="en-US" sz="2400" dirty="0"/>
          </a:p>
          <a:p>
            <a:pPr algn="just">
              <a:lnSpc>
                <a:spcPct val="150000"/>
              </a:lnSpc>
            </a:pPr>
            <a:r>
              <a:rPr lang="en-US" sz="2400" dirty="0" err="1"/>
              <a:t>Köpek</a:t>
            </a:r>
            <a:r>
              <a:rPr lang="en-US" sz="2400" dirty="0"/>
              <a:t>… 0.24-1 g 6-12 </a:t>
            </a:r>
            <a:r>
              <a:rPr lang="en-US" sz="2400" dirty="0" err="1"/>
              <a:t>saat</a:t>
            </a:r>
            <a:r>
              <a:rPr lang="en-US" sz="2400" dirty="0"/>
              <a:t> </a:t>
            </a:r>
            <a:r>
              <a:rPr lang="en-US" sz="2400" dirty="0" err="1"/>
              <a:t>arayla</a:t>
            </a:r>
            <a:r>
              <a:rPr lang="en-US" sz="2400" dirty="0"/>
              <a:t> </a:t>
            </a:r>
          </a:p>
        </p:txBody>
      </p:sp>
    </p:spTree>
    <p:extLst>
      <p:ext uri="{BB962C8B-B14F-4D97-AF65-F5344CB8AC3E}">
        <p14:creationId xmlns:p14="http://schemas.microsoft.com/office/powerpoint/2010/main" val="2647015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B21D4-95D7-3244-9FC2-7F54CF2611B4}"/>
              </a:ext>
            </a:extLst>
          </p:cNvPr>
          <p:cNvSpPr>
            <a:spLocks noGrp="1"/>
          </p:cNvSpPr>
          <p:nvPr>
            <p:ph type="title"/>
          </p:nvPr>
        </p:nvSpPr>
        <p:spPr>
          <a:xfrm>
            <a:off x="663540" y="390418"/>
            <a:ext cx="10679986" cy="791307"/>
          </a:xfrm>
          <a:ln>
            <a:solidFill>
              <a:srgbClr val="0070C0"/>
            </a:solidFill>
          </a:ln>
        </p:spPr>
        <p:txBody>
          <a:bodyPr>
            <a:normAutofit/>
          </a:bodyPr>
          <a:lstStyle/>
          <a:p>
            <a:pPr algn="ctr"/>
            <a:r>
              <a:rPr lang="en-US" sz="3600" b="1" dirty="0">
                <a:solidFill>
                  <a:srgbClr val="FF0000"/>
                </a:solidFill>
              </a:rPr>
              <a:t>BISMUTH </a:t>
            </a:r>
          </a:p>
        </p:txBody>
      </p:sp>
      <p:sp>
        <p:nvSpPr>
          <p:cNvPr id="3" name="Content Placeholder 2">
            <a:extLst>
              <a:ext uri="{FF2B5EF4-FFF2-40B4-BE49-F238E27FC236}">
                <a16:creationId xmlns:a16="http://schemas.microsoft.com/office/drawing/2014/main" id="{0F5D5393-E50D-C84F-B140-9231A161F21C}"/>
              </a:ext>
            </a:extLst>
          </p:cNvPr>
          <p:cNvSpPr>
            <a:spLocks noGrp="1"/>
          </p:cNvSpPr>
          <p:nvPr>
            <p:ph idx="1"/>
          </p:nvPr>
        </p:nvSpPr>
        <p:spPr>
          <a:xfrm>
            <a:off x="663540" y="1394110"/>
            <a:ext cx="10679986" cy="4862852"/>
          </a:xfrm>
          <a:ln>
            <a:solidFill>
              <a:srgbClr val="0070C0"/>
            </a:solidFill>
          </a:ln>
        </p:spPr>
        <p:txBody>
          <a:bodyPr>
            <a:normAutofit fontScale="85000" lnSpcReduction="20000"/>
          </a:bodyPr>
          <a:lstStyle/>
          <a:p>
            <a:pPr algn="just">
              <a:lnSpc>
                <a:spcPct val="150000"/>
              </a:lnSpc>
            </a:pPr>
            <a:r>
              <a:rPr lang="en-US" sz="2400" dirty="0"/>
              <a:t>Gastrointestinal </a:t>
            </a:r>
            <a:r>
              <a:rPr lang="en-US" sz="2400" dirty="0" err="1"/>
              <a:t>hastalıklarda</a:t>
            </a:r>
            <a:r>
              <a:rPr lang="en-US" sz="2400" dirty="0"/>
              <a:t> </a:t>
            </a:r>
            <a:r>
              <a:rPr lang="en-US" sz="2400" dirty="0" err="1"/>
              <a:t>hücre</a:t>
            </a:r>
            <a:r>
              <a:rPr lang="en-US" sz="2400" dirty="0"/>
              <a:t> </a:t>
            </a:r>
            <a:r>
              <a:rPr lang="en-US" sz="2400" dirty="0" err="1"/>
              <a:t>koruyucu</a:t>
            </a:r>
            <a:r>
              <a:rPr lang="en-US" sz="2400" dirty="0"/>
              <a:t> </a:t>
            </a:r>
            <a:r>
              <a:rPr lang="en-US" sz="2400" dirty="0" err="1"/>
              <a:t>ve</a:t>
            </a:r>
            <a:r>
              <a:rPr lang="en-US" sz="2400" dirty="0"/>
              <a:t> </a:t>
            </a:r>
            <a:r>
              <a:rPr lang="en-US" sz="2400" dirty="0" err="1"/>
              <a:t>yatıştırıcı</a:t>
            </a:r>
            <a:r>
              <a:rPr lang="en-US" sz="2400" dirty="0"/>
              <a:t> </a:t>
            </a:r>
            <a:r>
              <a:rPr lang="en-US" sz="2400" dirty="0" err="1"/>
              <a:t>etkileri</a:t>
            </a:r>
            <a:r>
              <a:rPr lang="en-US" sz="2400" dirty="0"/>
              <a:t> </a:t>
            </a:r>
            <a:r>
              <a:rPr lang="en-US" sz="2400" dirty="0" err="1"/>
              <a:t>vardır</a:t>
            </a:r>
            <a:r>
              <a:rPr lang="en-US" sz="2400" dirty="0"/>
              <a:t>. </a:t>
            </a:r>
          </a:p>
          <a:p>
            <a:pPr algn="just">
              <a:lnSpc>
                <a:spcPct val="150000"/>
              </a:lnSpc>
            </a:pPr>
            <a:r>
              <a:rPr lang="en-US" sz="2400" dirty="0" err="1"/>
              <a:t>İlaç</a:t>
            </a:r>
            <a:r>
              <a:rPr lang="en-US" sz="2400" dirty="0"/>
              <a:t> gastrik </a:t>
            </a:r>
            <a:r>
              <a:rPr lang="en-US" sz="2400" dirty="0" err="1"/>
              <a:t>glikoproteinlerle</a:t>
            </a:r>
            <a:r>
              <a:rPr lang="en-US" sz="2400" dirty="0"/>
              <a:t> </a:t>
            </a:r>
            <a:r>
              <a:rPr lang="en-US" sz="2400" dirty="0" err="1"/>
              <a:t>kompleksler</a:t>
            </a:r>
            <a:r>
              <a:rPr lang="en-US" sz="2400" dirty="0"/>
              <a:t> </a:t>
            </a:r>
            <a:r>
              <a:rPr lang="en-US" sz="2400" dirty="0" err="1"/>
              <a:t>oluşturarak</a:t>
            </a:r>
            <a:r>
              <a:rPr lang="en-US" sz="2400" dirty="0"/>
              <a:t> </a:t>
            </a:r>
            <a:r>
              <a:rPr lang="en-US" sz="2400" dirty="0" err="1"/>
              <a:t>hidrojen</a:t>
            </a:r>
            <a:r>
              <a:rPr lang="en-US" sz="2400" dirty="0"/>
              <a:t> </a:t>
            </a:r>
            <a:r>
              <a:rPr lang="en-US" sz="2400" dirty="0" err="1"/>
              <a:t>iyon</a:t>
            </a:r>
            <a:r>
              <a:rPr lang="en-US" sz="2400" dirty="0"/>
              <a:t> </a:t>
            </a:r>
            <a:r>
              <a:rPr lang="en-US" sz="2400" dirty="0" err="1"/>
              <a:t>difizyonunu</a:t>
            </a:r>
            <a:r>
              <a:rPr lang="en-US" sz="2400" dirty="0"/>
              <a:t> </a:t>
            </a:r>
            <a:r>
              <a:rPr lang="en-US" sz="2400" dirty="0" err="1"/>
              <a:t>geciktirir</a:t>
            </a:r>
            <a:r>
              <a:rPr lang="en-US" sz="2400" dirty="0"/>
              <a:t> </a:t>
            </a:r>
            <a:r>
              <a:rPr lang="en-US" sz="2400" dirty="0" err="1"/>
              <a:t>ve</a:t>
            </a:r>
            <a:r>
              <a:rPr lang="en-US" sz="2400" dirty="0"/>
              <a:t> </a:t>
            </a:r>
            <a:r>
              <a:rPr lang="en-US" sz="2400" dirty="0" err="1"/>
              <a:t>böylece</a:t>
            </a:r>
            <a:r>
              <a:rPr lang="en-US" sz="2400" dirty="0"/>
              <a:t> mukozal </a:t>
            </a:r>
            <a:r>
              <a:rPr lang="en-US" sz="2400" dirty="0" err="1"/>
              <a:t>bariyeri</a:t>
            </a:r>
            <a:r>
              <a:rPr lang="en-US" sz="2400" dirty="0"/>
              <a:t> </a:t>
            </a:r>
            <a:r>
              <a:rPr lang="en-US" sz="2400" dirty="0" err="1"/>
              <a:t>güçlendirir</a:t>
            </a:r>
            <a:r>
              <a:rPr lang="en-US" sz="2400" dirty="0"/>
              <a:t>. </a:t>
            </a:r>
          </a:p>
          <a:p>
            <a:pPr algn="just">
              <a:lnSpc>
                <a:spcPct val="150000"/>
              </a:lnSpc>
            </a:pPr>
            <a:r>
              <a:rPr lang="en-US" sz="2400" dirty="0"/>
              <a:t>Pepsin </a:t>
            </a:r>
            <a:r>
              <a:rPr lang="en-US" sz="2400" dirty="0" err="1"/>
              <a:t>salınımını</a:t>
            </a:r>
            <a:r>
              <a:rPr lang="en-US" sz="2400" dirty="0"/>
              <a:t> </a:t>
            </a:r>
            <a:r>
              <a:rPr lang="en-US" sz="2400" dirty="0" err="1"/>
              <a:t>azaltır</a:t>
            </a:r>
            <a:endParaRPr lang="en-US" sz="2400" dirty="0"/>
          </a:p>
          <a:p>
            <a:pPr algn="just">
              <a:lnSpc>
                <a:spcPct val="150000"/>
              </a:lnSpc>
            </a:pPr>
            <a:r>
              <a:rPr lang="en-US" sz="2400" dirty="0" err="1"/>
              <a:t>Helikobakter</a:t>
            </a:r>
            <a:r>
              <a:rPr lang="en-US" sz="2400" dirty="0"/>
              <a:t> </a:t>
            </a:r>
            <a:r>
              <a:rPr lang="en-US" sz="2400" dirty="0" err="1"/>
              <a:t>benzeri</a:t>
            </a:r>
            <a:r>
              <a:rPr lang="en-US" sz="2400" dirty="0"/>
              <a:t> </a:t>
            </a:r>
            <a:r>
              <a:rPr lang="en-US" sz="2400" dirty="0" err="1"/>
              <a:t>organizmalara</a:t>
            </a:r>
            <a:r>
              <a:rPr lang="en-US" sz="2400" dirty="0"/>
              <a:t> </a:t>
            </a:r>
            <a:r>
              <a:rPr lang="en-US" sz="2400" dirty="0" err="1"/>
              <a:t>karşı</a:t>
            </a:r>
            <a:r>
              <a:rPr lang="en-US" sz="2400" dirty="0"/>
              <a:t> </a:t>
            </a:r>
            <a:r>
              <a:rPr lang="en-US" sz="2400" dirty="0" err="1"/>
              <a:t>antibakteriyel</a:t>
            </a:r>
            <a:r>
              <a:rPr lang="en-US" sz="2400" dirty="0"/>
              <a:t> </a:t>
            </a:r>
            <a:r>
              <a:rPr lang="en-US" sz="2400" dirty="0" err="1"/>
              <a:t>etkileri</a:t>
            </a:r>
            <a:r>
              <a:rPr lang="en-US" sz="2400" dirty="0"/>
              <a:t> </a:t>
            </a:r>
            <a:r>
              <a:rPr lang="en-US" sz="2400" dirty="0" err="1"/>
              <a:t>vardır</a:t>
            </a:r>
            <a:r>
              <a:rPr lang="en-US" sz="2400" dirty="0"/>
              <a:t>.  </a:t>
            </a:r>
          </a:p>
          <a:p>
            <a:pPr algn="just">
              <a:lnSpc>
                <a:spcPct val="150000"/>
              </a:lnSpc>
            </a:pPr>
            <a:r>
              <a:rPr lang="en-US" sz="2400" dirty="0"/>
              <a:t>Bismuth </a:t>
            </a:r>
            <a:r>
              <a:rPr lang="en-US" sz="2400" dirty="0" err="1"/>
              <a:t>subcitrate</a:t>
            </a:r>
            <a:r>
              <a:rPr lang="en-US" sz="2400" dirty="0"/>
              <a:t> …..1-3 mg/kg </a:t>
            </a:r>
            <a:r>
              <a:rPr lang="en-US" sz="2400" dirty="0" err="1"/>
              <a:t>günde</a:t>
            </a:r>
            <a:r>
              <a:rPr lang="en-US" sz="2400" dirty="0"/>
              <a:t> 3-4 </a:t>
            </a:r>
            <a:r>
              <a:rPr lang="en-US" sz="2400" dirty="0" err="1"/>
              <a:t>kez</a:t>
            </a:r>
            <a:r>
              <a:rPr lang="en-US" sz="2400" dirty="0"/>
              <a:t> </a:t>
            </a:r>
          </a:p>
          <a:p>
            <a:pPr algn="just">
              <a:lnSpc>
                <a:spcPct val="150000"/>
              </a:lnSpc>
            </a:pPr>
            <a:r>
              <a:rPr lang="en-US" sz="2400" dirty="0"/>
              <a:t>Bismuth subsalicylate; </a:t>
            </a:r>
            <a:r>
              <a:rPr lang="en-US" sz="2400" dirty="0" err="1"/>
              <a:t>peptobismol</a:t>
            </a:r>
            <a:r>
              <a:rPr lang="en-US" sz="2400" dirty="0"/>
              <a:t>, 3-5 </a:t>
            </a:r>
            <a:r>
              <a:rPr lang="en-US" sz="2400" dirty="0" err="1"/>
              <a:t>gün</a:t>
            </a:r>
            <a:r>
              <a:rPr lang="en-US" sz="2400" dirty="0"/>
              <a:t> (renal </a:t>
            </a:r>
            <a:r>
              <a:rPr lang="en-US" sz="2400" dirty="0" err="1"/>
              <a:t>fonksiyon</a:t>
            </a:r>
            <a:r>
              <a:rPr lang="en-US" sz="2400" dirty="0"/>
              <a:t> </a:t>
            </a:r>
            <a:r>
              <a:rPr lang="en-US" sz="2400" dirty="0" err="1"/>
              <a:t>bozukluğu</a:t>
            </a:r>
            <a:r>
              <a:rPr lang="en-US" sz="2400" dirty="0"/>
              <a:t> </a:t>
            </a:r>
            <a:r>
              <a:rPr lang="en-US" sz="2400" dirty="0" err="1"/>
              <a:t>olan</a:t>
            </a:r>
            <a:r>
              <a:rPr lang="en-US" sz="2400" dirty="0"/>
              <a:t> </a:t>
            </a:r>
            <a:r>
              <a:rPr lang="en-US" sz="2400" dirty="0" err="1"/>
              <a:t>hayvanlarda</a:t>
            </a:r>
            <a:r>
              <a:rPr lang="en-US" sz="2400" dirty="0"/>
              <a:t> </a:t>
            </a:r>
            <a:r>
              <a:rPr lang="en-US" sz="2400" dirty="0" err="1"/>
              <a:t>dikkatli</a:t>
            </a:r>
            <a:r>
              <a:rPr lang="en-US" sz="2400" dirty="0"/>
              <a:t> </a:t>
            </a:r>
            <a:r>
              <a:rPr lang="en-US" sz="2400" dirty="0" err="1"/>
              <a:t>kullanılmalı</a:t>
            </a:r>
            <a:r>
              <a:rPr lang="en-US" sz="2400" dirty="0"/>
              <a:t> )</a:t>
            </a:r>
          </a:p>
          <a:p>
            <a:pPr lvl="1" algn="just">
              <a:lnSpc>
                <a:spcPct val="150000"/>
              </a:lnSpc>
            </a:pPr>
            <a:r>
              <a:rPr lang="en-US" sz="2000" dirty="0" err="1"/>
              <a:t>Köpekler</a:t>
            </a:r>
            <a:r>
              <a:rPr lang="en-US" sz="2000" dirty="0"/>
              <a:t>……..1 ml/kg 8 </a:t>
            </a:r>
            <a:r>
              <a:rPr lang="en-US" sz="2000" dirty="0" err="1"/>
              <a:t>saaat</a:t>
            </a:r>
            <a:r>
              <a:rPr lang="en-US" sz="2000" dirty="0"/>
              <a:t> </a:t>
            </a:r>
            <a:r>
              <a:rPr lang="en-US" sz="2000" dirty="0" err="1"/>
              <a:t>arayla</a:t>
            </a:r>
            <a:endParaRPr lang="en-US" sz="2000" dirty="0"/>
          </a:p>
          <a:p>
            <a:pPr lvl="1" algn="just">
              <a:lnSpc>
                <a:spcPct val="150000"/>
              </a:lnSpc>
            </a:pPr>
            <a:r>
              <a:rPr lang="en-US" sz="2000" dirty="0" err="1"/>
              <a:t>Kediler</a:t>
            </a:r>
            <a:r>
              <a:rPr lang="en-US" sz="2000" dirty="0"/>
              <a:t> ………..0,5 ml/kg 12  </a:t>
            </a:r>
            <a:r>
              <a:rPr lang="en-US" sz="2000" dirty="0" err="1"/>
              <a:t>saaat</a:t>
            </a:r>
            <a:r>
              <a:rPr lang="en-US" sz="2000" dirty="0"/>
              <a:t> </a:t>
            </a:r>
            <a:r>
              <a:rPr lang="en-US" sz="2000" dirty="0" err="1"/>
              <a:t>arayla</a:t>
            </a:r>
            <a:endParaRPr lang="en-US" sz="2000" dirty="0"/>
          </a:p>
          <a:p>
            <a:pPr algn="just">
              <a:lnSpc>
                <a:spcPct val="150000"/>
              </a:lnSpc>
            </a:pPr>
            <a:endParaRPr lang="en-US" sz="2400" dirty="0"/>
          </a:p>
          <a:p>
            <a:pPr algn="just">
              <a:lnSpc>
                <a:spcPct val="150000"/>
              </a:lnSpc>
            </a:pPr>
            <a:endParaRPr lang="en-US" sz="2400" dirty="0"/>
          </a:p>
          <a:p>
            <a:pPr algn="just">
              <a:lnSpc>
                <a:spcPct val="150000"/>
              </a:lnSpc>
            </a:pPr>
            <a:endParaRPr lang="en-US" sz="2400" dirty="0"/>
          </a:p>
        </p:txBody>
      </p:sp>
    </p:spTree>
    <p:extLst>
      <p:ext uri="{BB962C8B-B14F-4D97-AF65-F5344CB8AC3E}">
        <p14:creationId xmlns:p14="http://schemas.microsoft.com/office/powerpoint/2010/main" val="65049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C0316-6912-ED47-A483-1F43F4557B12}"/>
              </a:ext>
            </a:extLst>
          </p:cNvPr>
          <p:cNvSpPr>
            <a:spLocks noGrp="1"/>
          </p:cNvSpPr>
          <p:nvPr>
            <p:ph type="title"/>
          </p:nvPr>
        </p:nvSpPr>
        <p:spPr>
          <a:xfrm>
            <a:off x="838200" y="365125"/>
            <a:ext cx="10515600" cy="806129"/>
          </a:xfrm>
          <a:ln>
            <a:solidFill>
              <a:srgbClr val="0070C0"/>
            </a:solidFill>
          </a:ln>
        </p:spPr>
        <p:txBody>
          <a:bodyPr>
            <a:normAutofit/>
          </a:bodyPr>
          <a:lstStyle/>
          <a:p>
            <a:r>
              <a:rPr lang="en-US" sz="3600" b="1" dirty="0">
                <a:solidFill>
                  <a:srgbClr val="FF0000"/>
                </a:solidFill>
              </a:rPr>
              <a:t>GASTRIK ASIT SEKRESYONUNUN INHIBASYONU </a:t>
            </a:r>
          </a:p>
        </p:txBody>
      </p:sp>
      <p:sp>
        <p:nvSpPr>
          <p:cNvPr id="3" name="Content Placeholder 2">
            <a:extLst>
              <a:ext uri="{FF2B5EF4-FFF2-40B4-BE49-F238E27FC236}">
                <a16:creationId xmlns:a16="http://schemas.microsoft.com/office/drawing/2014/main" id="{396CE2FB-9AF0-1244-951E-FBFD26E133AE}"/>
              </a:ext>
            </a:extLst>
          </p:cNvPr>
          <p:cNvSpPr>
            <a:spLocks noGrp="1"/>
          </p:cNvSpPr>
          <p:nvPr>
            <p:ph idx="1"/>
          </p:nvPr>
        </p:nvSpPr>
        <p:spPr/>
        <p:txBody>
          <a:bodyPr>
            <a:normAutofit/>
          </a:bodyPr>
          <a:lstStyle/>
          <a:p>
            <a:pPr algn="just">
              <a:lnSpc>
                <a:spcPct val="150000"/>
              </a:lnSpc>
            </a:pPr>
            <a:r>
              <a:rPr lang="en-US" sz="2200" dirty="0" err="1"/>
              <a:t>Akut</a:t>
            </a:r>
            <a:r>
              <a:rPr lang="en-US" sz="2200" dirty="0"/>
              <a:t> gastritis </a:t>
            </a:r>
            <a:r>
              <a:rPr lang="en-US" sz="2200" dirty="0" err="1"/>
              <a:t>olan</a:t>
            </a:r>
            <a:r>
              <a:rPr lang="en-US" sz="2200" dirty="0"/>
              <a:t> </a:t>
            </a:r>
            <a:r>
              <a:rPr lang="en-US" sz="2200" dirty="0" err="1"/>
              <a:t>hayvanların</a:t>
            </a:r>
            <a:r>
              <a:rPr lang="en-US" sz="2200" dirty="0"/>
              <a:t> </a:t>
            </a:r>
            <a:r>
              <a:rPr lang="en-US" sz="2200" dirty="0" err="1"/>
              <a:t>bir</a:t>
            </a:r>
            <a:r>
              <a:rPr lang="en-US" sz="2200" dirty="0"/>
              <a:t> </a:t>
            </a:r>
            <a:r>
              <a:rPr lang="en-US" sz="2200" dirty="0" err="1"/>
              <a:t>süre</a:t>
            </a:r>
            <a:r>
              <a:rPr lang="en-US" sz="2200" dirty="0"/>
              <a:t> </a:t>
            </a:r>
            <a:r>
              <a:rPr lang="en-US" sz="2200" dirty="0" err="1"/>
              <a:t>aç</a:t>
            </a:r>
            <a:r>
              <a:rPr lang="en-US" sz="2200" dirty="0"/>
              <a:t> </a:t>
            </a:r>
            <a:r>
              <a:rPr lang="en-US" sz="2200" dirty="0" err="1"/>
              <a:t>bırakılması</a:t>
            </a:r>
            <a:r>
              <a:rPr lang="en-US" sz="2200" dirty="0"/>
              <a:t> </a:t>
            </a:r>
            <a:r>
              <a:rPr lang="en-US" sz="2200" dirty="0" err="1"/>
              <a:t>yeterli</a:t>
            </a:r>
            <a:r>
              <a:rPr lang="en-US" sz="2200" dirty="0"/>
              <a:t> gastrik </a:t>
            </a:r>
            <a:r>
              <a:rPr lang="en-US" sz="2200" dirty="0" err="1"/>
              <a:t>asit</a:t>
            </a:r>
            <a:r>
              <a:rPr lang="en-US" sz="2200" dirty="0"/>
              <a:t> </a:t>
            </a:r>
            <a:r>
              <a:rPr lang="en-US" sz="2200" dirty="0" err="1"/>
              <a:t>sekresyonuna</a:t>
            </a:r>
            <a:r>
              <a:rPr lang="en-US" sz="2200" dirty="0"/>
              <a:t> </a:t>
            </a:r>
            <a:r>
              <a:rPr lang="en-US" sz="2200" dirty="0" err="1"/>
              <a:t>neden</a:t>
            </a:r>
            <a:r>
              <a:rPr lang="en-US" sz="2200" dirty="0"/>
              <a:t> </a:t>
            </a:r>
            <a:r>
              <a:rPr lang="en-US" sz="2200" dirty="0" err="1"/>
              <a:t>olur</a:t>
            </a:r>
            <a:r>
              <a:rPr lang="en-US" sz="2200" dirty="0"/>
              <a:t>. </a:t>
            </a:r>
          </a:p>
          <a:p>
            <a:pPr algn="just">
              <a:lnSpc>
                <a:spcPct val="150000"/>
              </a:lnSpc>
            </a:pPr>
            <a:r>
              <a:rPr lang="en-US" sz="2200" dirty="0" err="1"/>
              <a:t>Erezyon-Ülser</a:t>
            </a:r>
            <a:r>
              <a:rPr lang="en-US" sz="2200" dirty="0"/>
              <a:t> </a:t>
            </a:r>
            <a:r>
              <a:rPr lang="en-US" sz="2200" dirty="0" err="1"/>
              <a:t>gelişmiş</a:t>
            </a:r>
            <a:r>
              <a:rPr lang="en-US" sz="2200" dirty="0"/>
              <a:t> </a:t>
            </a:r>
            <a:r>
              <a:rPr lang="en-US" sz="2200" dirty="0" err="1"/>
              <a:t>ise</a:t>
            </a:r>
            <a:r>
              <a:rPr lang="en-US" sz="2200" dirty="0"/>
              <a:t> gastrik </a:t>
            </a:r>
            <a:r>
              <a:rPr lang="en-US" sz="2200" dirty="0" err="1"/>
              <a:t>asit</a:t>
            </a:r>
            <a:r>
              <a:rPr lang="en-US" sz="2200" dirty="0"/>
              <a:t> </a:t>
            </a:r>
            <a:r>
              <a:rPr lang="en-US" sz="2200" dirty="0" err="1"/>
              <a:t>sekresyon</a:t>
            </a:r>
            <a:r>
              <a:rPr lang="en-US" sz="2200" dirty="0"/>
              <a:t> </a:t>
            </a:r>
            <a:r>
              <a:rPr lang="en-US" sz="2200" dirty="0" err="1"/>
              <a:t>inhibitörlerinin</a:t>
            </a:r>
            <a:r>
              <a:rPr lang="en-US" sz="2200" dirty="0"/>
              <a:t> </a:t>
            </a:r>
            <a:r>
              <a:rPr lang="en-US" sz="2200" dirty="0" err="1"/>
              <a:t>kullanımı</a:t>
            </a:r>
            <a:r>
              <a:rPr lang="en-US" sz="2200" dirty="0"/>
              <a:t> endikedir. </a:t>
            </a:r>
          </a:p>
          <a:p>
            <a:pPr algn="just">
              <a:lnSpc>
                <a:spcPct val="150000"/>
              </a:lnSpc>
            </a:pPr>
            <a:r>
              <a:rPr lang="tr-TR" sz="2200" dirty="0" err="1"/>
              <a:t>Histamin</a:t>
            </a:r>
            <a:r>
              <a:rPr lang="tr-TR" sz="2200" dirty="0"/>
              <a:t> H2 reseptör antagonistleri ve H +, K + -</a:t>
            </a:r>
            <a:r>
              <a:rPr lang="tr-TR" sz="2200" dirty="0" err="1"/>
              <a:t>adenozin</a:t>
            </a:r>
            <a:r>
              <a:rPr lang="tr-TR" sz="2200" dirty="0"/>
              <a:t> </a:t>
            </a:r>
            <a:r>
              <a:rPr lang="tr-TR" sz="2200" dirty="0" err="1"/>
              <a:t>trifosfataz</a:t>
            </a:r>
            <a:r>
              <a:rPr lang="tr-TR" sz="2200" dirty="0"/>
              <a:t> (</a:t>
            </a:r>
            <a:r>
              <a:rPr lang="tr-TR" sz="2200" dirty="0" err="1"/>
              <a:t>ATPase</a:t>
            </a:r>
            <a:r>
              <a:rPr lang="tr-TR" sz="2200" dirty="0"/>
              <a:t>) inhibitörleri, gastrik asit salgılama inhibitörlerinin en iyi örnekleridir.</a:t>
            </a:r>
            <a:endParaRPr lang="en-US" sz="2400" dirty="0"/>
          </a:p>
          <a:p>
            <a:pPr algn="just">
              <a:lnSpc>
                <a:spcPct val="150000"/>
              </a:lnSpc>
            </a:pPr>
            <a:endParaRPr lang="en-US" sz="2400" dirty="0"/>
          </a:p>
        </p:txBody>
      </p:sp>
    </p:spTree>
    <p:extLst>
      <p:ext uri="{BB962C8B-B14F-4D97-AF65-F5344CB8AC3E}">
        <p14:creationId xmlns:p14="http://schemas.microsoft.com/office/powerpoint/2010/main" val="4167084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A41766A-770B-AA49-9F61-4CAD52464377}"/>
              </a:ext>
            </a:extLst>
          </p:cNvPr>
          <p:cNvPicPr>
            <a:picLocks noGrp="1" noChangeAspect="1"/>
          </p:cNvPicPr>
          <p:nvPr>
            <p:ph idx="1"/>
          </p:nvPr>
        </p:nvPicPr>
        <p:blipFill>
          <a:blip r:embed="rId2"/>
          <a:stretch>
            <a:fillRect/>
          </a:stretch>
        </p:blipFill>
        <p:spPr>
          <a:xfrm>
            <a:off x="1376738" y="301927"/>
            <a:ext cx="8747184" cy="5751746"/>
          </a:xfrm>
        </p:spPr>
      </p:pic>
    </p:spTree>
    <p:extLst>
      <p:ext uri="{BB962C8B-B14F-4D97-AF65-F5344CB8AC3E}">
        <p14:creationId xmlns:p14="http://schemas.microsoft.com/office/powerpoint/2010/main" val="61930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ACDDC01-24D9-2B47-9C28-831645B1E4AA}"/>
              </a:ext>
            </a:extLst>
          </p:cNvPr>
          <p:cNvPicPr>
            <a:picLocks noGrp="1" noChangeAspect="1"/>
          </p:cNvPicPr>
          <p:nvPr>
            <p:ph idx="1"/>
          </p:nvPr>
        </p:nvPicPr>
        <p:blipFill>
          <a:blip r:embed="rId2"/>
          <a:stretch>
            <a:fillRect/>
          </a:stretch>
        </p:blipFill>
        <p:spPr>
          <a:xfrm>
            <a:off x="1668146" y="572177"/>
            <a:ext cx="7619693" cy="5622732"/>
          </a:xfrm>
        </p:spPr>
      </p:pic>
    </p:spTree>
    <p:extLst>
      <p:ext uri="{BB962C8B-B14F-4D97-AF65-F5344CB8AC3E}">
        <p14:creationId xmlns:p14="http://schemas.microsoft.com/office/powerpoint/2010/main" val="39358873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D20D4-2505-2546-8D7A-F0A8EED90007}"/>
              </a:ext>
            </a:extLst>
          </p:cNvPr>
          <p:cNvSpPr>
            <a:spLocks noGrp="1"/>
          </p:cNvSpPr>
          <p:nvPr>
            <p:ph type="title"/>
          </p:nvPr>
        </p:nvSpPr>
        <p:spPr>
          <a:xfrm>
            <a:off x="838200" y="365125"/>
            <a:ext cx="10515600" cy="652017"/>
          </a:xfrm>
          <a:ln>
            <a:solidFill>
              <a:srgbClr val="0070C0"/>
            </a:solidFill>
          </a:ln>
        </p:spPr>
        <p:txBody>
          <a:bodyPr>
            <a:normAutofit/>
          </a:bodyPr>
          <a:lstStyle/>
          <a:p>
            <a:r>
              <a:rPr lang="en-US" sz="2800" b="1" dirty="0">
                <a:solidFill>
                  <a:srgbClr val="FF0000"/>
                </a:solidFill>
              </a:rPr>
              <a:t>Metoclopramide</a:t>
            </a:r>
            <a:endParaRPr lang="en-US" sz="2800" dirty="0"/>
          </a:p>
        </p:txBody>
      </p:sp>
      <p:sp>
        <p:nvSpPr>
          <p:cNvPr id="3" name="Content Placeholder 2">
            <a:extLst>
              <a:ext uri="{FF2B5EF4-FFF2-40B4-BE49-F238E27FC236}">
                <a16:creationId xmlns:a16="http://schemas.microsoft.com/office/drawing/2014/main" id="{5489F8C3-13CB-694E-AC1A-6D7694F73D12}"/>
              </a:ext>
            </a:extLst>
          </p:cNvPr>
          <p:cNvSpPr>
            <a:spLocks noGrp="1"/>
          </p:cNvSpPr>
          <p:nvPr>
            <p:ph idx="1"/>
          </p:nvPr>
        </p:nvSpPr>
        <p:spPr>
          <a:xfrm>
            <a:off x="838200" y="1212351"/>
            <a:ext cx="10515600" cy="4964612"/>
          </a:xfrm>
          <a:ln>
            <a:solidFill>
              <a:srgbClr val="0070C0"/>
            </a:solidFill>
          </a:ln>
        </p:spPr>
        <p:txBody>
          <a:bodyPr>
            <a:normAutofit/>
          </a:bodyPr>
          <a:lstStyle/>
          <a:p>
            <a:pPr>
              <a:lnSpc>
                <a:spcPct val="150000"/>
              </a:lnSpc>
            </a:pPr>
            <a:r>
              <a:rPr lang="en-US" sz="2200" dirty="0" err="1"/>
              <a:t>Dopamin</a:t>
            </a:r>
            <a:r>
              <a:rPr lang="en-US" sz="2200" dirty="0"/>
              <a:t> </a:t>
            </a:r>
            <a:r>
              <a:rPr lang="en-US" sz="2200" dirty="0" err="1"/>
              <a:t>antagonisti</a:t>
            </a:r>
            <a:r>
              <a:rPr lang="en-US" sz="2200" dirty="0"/>
              <a:t> </a:t>
            </a:r>
            <a:r>
              <a:rPr lang="en-US" sz="2200" dirty="0" err="1"/>
              <a:t>etkisiyle</a:t>
            </a:r>
            <a:r>
              <a:rPr lang="en-US" sz="2200" dirty="0"/>
              <a:t> CRTZ </a:t>
            </a:r>
            <a:r>
              <a:rPr lang="en-US" sz="2200" dirty="0" err="1"/>
              <a:t>ve</a:t>
            </a:r>
            <a:r>
              <a:rPr lang="en-US" sz="2200" dirty="0"/>
              <a:t> peripheral </a:t>
            </a:r>
            <a:r>
              <a:rPr lang="en-US" sz="2200" dirty="0" err="1"/>
              <a:t>reseptörler</a:t>
            </a:r>
            <a:r>
              <a:rPr lang="en-US" sz="2200" dirty="0"/>
              <a:t> </a:t>
            </a:r>
            <a:r>
              <a:rPr lang="en-US" sz="2200" dirty="0" err="1"/>
              <a:t>üzerine</a:t>
            </a:r>
            <a:r>
              <a:rPr lang="en-US" sz="2200" dirty="0"/>
              <a:t> </a:t>
            </a:r>
            <a:r>
              <a:rPr lang="en-US" sz="2200" dirty="0" err="1"/>
              <a:t>etkilidir</a:t>
            </a:r>
            <a:r>
              <a:rPr lang="en-US" sz="2200" dirty="0"/>
              <a:t>. </a:t>
            </a:r>
          </a:p>
          <a:p>
            <a:pPr>
              <a:lnSpc>
                <a:spcPct val="150000"/>
              </a:lnSpc>
            </a:pPr>
            <a:r>
              <a:rPr lang="en-US" sz="2200" dirty="0" err="1"/>
              <a:t>Antiemetik</a:t>
            </a:r>
            <a:r>
              <a:rPr lang="en-US" sz="2200" dirty="0"/>
              <a:t> </a:t>
            </a:r>
            <a:r>
              <a:rPr lang="en-US" sz="2200" dirty="0" err="1"/>
              <a:t>özelliklerinin</a:t>
            </a:r>
            <a:r>
              <a:rPr lang="en-US" sz="2200" dirty="0"/>
              <a:t> </a:t>
            </a:r>
            <a:r>
              <a:rPr lang="en-US" sz="2200" dirty="0" err="1"/>
              <a:t>yanında</a:t>
            </a:r>
            <a:r>
              <a:rPr lang="en-US" sz="2200" dirty="0"/>
              <a:t> gastrointestinal  motiliteyi stimüle </a:t>
            </a:r>
            <a:r>
              <a:rPr lang="en-US" sz="2200" dirty="0" err="1"/>
              <a:t>eder</a:t>
            </a:r>
            <a:r>
              <a:rPr lang="en-US" sz="2200" dirty="0"/>
              <a:t>. </a:t>
            </a:r>
          </a:p>
          <a:p>
            <a:pPr>
              <a:lnSpc>
                <a:spcPct val="150000"/>
              </a:lnSpc>
            </a:pPr>
            <a:r>
              <a:rPr lang="en-US" sz="2200" dirty="0" err="1"/>
              <a:t>Kusma</a:t>
            </a:r>
            <a:r>
              <a:rPr lang="en-US" sz="2200" dirty="0"/>
              <a:t> </a:t>
            </a:r>
            <a:r>
              <a:rPr lang="en-US" sz="2200" dirty="0" err="1"/>
              <a:t>kusma</a:t>
            </a:r>
            <a:r>
              <a:rPr lang="en-US" sz="2200" dirty="0"/>
              <a:t> </a:t>
            </a:r>
            <a:r>
              <a:rPr lang="en-US" sz="2200" dirty="0" err="1"/>
              <a:t>merkezini</a:t>
            </a:r>
            <a:r>
              <a:rPr lang="en-US" sz="2200" dirty="0"/>
              <a:t> direct </a:t>
            </a:r>
            <a:r>
              <a:rPr lang="en-US" sz="2200" dirty="0" err="1"/>
              <a:t>olarak</a:t>
            </a:r>
            <a:r>
              <a:rPr lang="en-US" sz="2200" dirty="0"/>
              <a:t> </a:t>
            </a:r>
            <a:r>
              <a:rPr lang="en-US" sz="2200" dirty="0" err="1"/>
              <a:t>etkilemediği</a:t>
            </a:r>
            <a:r>
              <a:rPr lang="en-US" sz="2200" dirty="0"/>
              <a:t> </a:t>
            </a:r>
            <a:r>
              <a:rPr lang="en-US" sz="2200" dirty="0" err="1"/>
              <a:t>için</a:t>
            </a:r>
            <a:r>
              <a:rPr lang="en-US" sz="2200" dirty="0"/>
              <a:t> </a:t>
            </a:r>
            <a:r>
              <a:rPr lang="en-US" sz="2200" dirty="0" err="1"/>
              <a:t>kusmanın</a:t>
            </a:r>
            <a:r>
              <a:rPr lang="en-US" sz="2200" dirty="0"/>
              <a:t> </a:t>
            </a:r>
            <a:r>
              <a:rPr lang="en-US" sz="2200" dirty="0" err="1"/>
              <a:t>kontrolünde</a:t>
            </a:r>
            <a:r>
              <a:rPr lang="en-US" sz="2200" dirty="0"/>
              <a:t> phenothiazine </a:t>
            </a:r>
            <a:r>
              <a:rPr lang="en-US" sz="2200" dirty="0" err="1"/>
              <a:t>devriveleri</a:t>
            </a:r>
            <a:r>
              <a:rPr lang="en-US" sz="2200" dirty="0"/>
              <a:t> </a:t>
            </a:r>
            <a:r>
              <a:rPr lang="en-US" sz="2200" dirty="0" err="1"/>
              <a:t>gibi</a:t>
            </a:r>
            <a:r>
              <a:rPr lang="en-US" sz="2200" dirty="0"/>
              <a:t> </a:t>
            </a:r>
            <a:r>
              <a:rPr lang="en-US" sz="2200" dirty="0" err="1"/>
              <a:t>geniş</a:t>
            </a:r>
            <a:r>
              <a:rPr lang="en-US" sz="2200" dirty="0"/>
              <a:t> </a:t>
            </a:r>
            <a:r>
              <a:rPr lang="en-US" sz="2200" dirty="0" err="1"/>
              <a:t>spektruma</a:t>
            </a:r>
            <a:r>
              <a:rPr lang="en-US" sz="2200" dirty="0"/>
              <a:t> </a:t>
            </a:r>
            <a:r>
              <a:rPr lang="en-US" sz="2200" dirty="0" err="1"/>
              <a:t>sahip</a:t>
            </a:r>
            <a:r>
              <a:rPr lang="en-US" sz="2200" dirty="0"/>
              <a:t> </a:t>
            </a:r>
            <a:r>
              <a:rPr lang="en-US" sz="2200" dirty="0" err="1"/>
              <a:t>değildir</a:t>
            </a:r>
            <a:r>
              <a:rPr lang="en-US" sz="2200" dirty="0"/>
              <a:t>. </a:t>
            </a:r>
          </a:p>
          <a:p>
            <a:pPr>
              <a:lnSpc>
                <a:spcPct val="150000"/>
              </a:lnSpc>
            </a:pPr>
            <a:r>
              <a:rPr lang="en-US" sz="2200" dirty="0" err="1"/>
              <a:t>Kısa</a:t>
            </a:r>
            <a:r>
              <a:rPr lang="en-US" sz="2200" dirty="0"/>
              <a:t> </a:t>
            </a:r>
            <a:r>
              <a:rPr lang="en-US" sz="2200" dirty="0" err="1"/>
              <a:t>yaım</a:t>
            </a:r>
            <a:r>
              <a:rPr lang="en-US" sz="2200" dirty="0"/>
              <a:t> </a:t>
            </a:r>
            <a:r>
              <a:rPr lang="en-US" sz="2200" dirty="0" err="1"/>
              <a:t>ömre</a:t>
            </a:r>
            <a:r>
              <a:rPr lang="en-US" sz="2200" dirty="0"/>
              <a:t> </a:t>
            </a:r>
            <a:r>
              <a:rPr lang="en-US" sz="2200" dirty="0" err="1"/>
              <a:t>sahiptir</a:t>
            </a:r>
            <a:r>
              <a:rPr lang="en-US" sz="2200" dirty="0"/>
              <a:t> (</a:t>
            </a:r>
            <a:r>
              <a:rPr lang="en-US" sz="2200" dirty="0" err="1"/>
              <a:t>ortalama</a:t>
            </a:r>
            <a:r>
              <a:rPr lang="en-US" sz="2200" dirty="0"/>
              <a:t> 1.5 </a:t>
            </a:r>
            <a:r>
              <a:rPr lang="en-US" sz="2200" dirty="0" err="1"/>
              <a:t>saat</a:t>
            </a:r>
            <a:r>
              <a:rPr lang="en-US" sz="2200" dirty="0"/>
              <a:t>)</a:t>
            </a:r>
          </a:p>
          <a:p>
            <a:pPr>
              <a:lnSpc>
                <a:spcPct val="150000"/>
              </a:lnSpc>
            </a:pPr>
            <a:r>
              <a:rPr lang="en-US" sz="2200" dirty="0"/>
              <a:t>Metoclopramide </a:t>
            </a:r>
            <a:r>
              <a:rPr lang="en-US" sz="2200" dirty="0" err="1"/>
              <a:t>ve</a:t>
            </a:r>
            <a:r>
              <a:rPr lang="en-US" sz="2200" dirty="0"/>
              <a:t> dopamine </a:t>
            </a:r>
            <a:r>
              <a:rPr lang="en-US" sz="2200" dirty="0" err="1"/>
              <a:t>antagonistleri</a:t>
            </a:r>
            <a:r>
              <a:rPr lang="en-US" sz="2200" dirty="0"/>
              <a:t> mukozal </a:t>
            </a:r>
            <a:r>
              <a:rPr lang="en-US" sz="2200" dirty="0" err="1"/>
              <a:t>kan</a:t>
            </a:r>
            <a:r>
              <a:rPr lang="en-US" sz="2200" dirty="0"/>
              <a:t> </a:t>
            </a:r>
            <a:r>
              <a:rPr lang="en-US" sz="2200" dirty="0" err="1"/>
              <a:t>akımını</a:t>
            </a:r>
            <a:r>
              <a:rPr lang="en-US" sz="2200" dirty="0"/>
              <a:t> </a:t>
            </a:r>
            <a:r>
              <a:rPr lang="en-US" sz="2200" dirty="0" err="1"/>
              <a:t>azaltarak</a:t>
            </a:r>
            <a:r>
              <a:rPr lang="en-US" sz="2200" dirty="0"/>
              <a:t> </a:t>
            </a:r>
            <a:r>
              <a:rPr lang="en-US" sz="2200" dirty="0" err="1"/>
              <a:t>veya</a:t>
            </a:r>
            <a:r>
              <a:rPr lang="en-US" sz="2200" dirty="0"/>
              <a:t> </a:t>
            </a:r>
            <a:r>
              <a:rPr lang="en-US" sz="2200" dirty="0" err="1"/>
              <a:t>bazal</a:t>
            </a:r>
            <a:r>
              <a:rPr lang="en-US" sz="2200" dirty="0"/>
              <a:t> gastrik </a:t>
            </a:r>
            <a:r>
              <a:rPr lang="en-US" sz="2200" dirty="0" err="1"/>
              <a:t>asit</a:t>
            </a:r>
            <a:r>
              <a:rPr lang="en-US" sz="2200" dirty="0"/>
              <a:t> </a:t>
            </a:r>
            <a:r>
              <a:rPr lang="en-US" sz="2200" dirty="0" err="1"/>
              <a:t>sekresyonunu</a:t>
            </a:r>
            <a:r>
              <a:rPr lang="en-US" sz="2200" dirty="0"/>
              <a:t> </a:t>
            </a:r>
            <a:r>
              <a:rPr lang="en-US" sz="2200" dirty="0" err="1"/>
              <a:t>arttırarak</a:t>
            </a:r>
            <a:r>
              <a:rPr lang="en-US" sz="2200" dirty="0"/>
              <a:t> gastrik </a:t>
            </a:r>
            <a:r>
              <a:rPr lang="en-US" sz="2200" dirty="0" err="1"/>
              <a:t>ve</a:t>
            </a:r>
            <a:r>
              <a:rPr lang="en-US" sz="2200" dirty="0"/>
              <a:t> duodenal </a:t>
            </a:r>
            <a:r>
              <a:rPr lang="en-US" sz="2200" dirty="0" err="1"/>
              <a:t>mukozada</a:t>
            </a:r>
            <a:r>
              <a:rPr lang="en-US" sz="2200" dirty="0"/>
              <a:t> ülserasyon </a:t>
            </a:r>
            <a:r>
              <a:rPr lang="en-US" sz="2200" dirty="0" err="1"/>
              <a:t>predispozisyonu</a:t>
            </a:r>
            <a:r>
              <a:rPr lang="en-US" sz="2200" dirty="0"/>
              <a:t> </a:t>
            </a:r>
            <a:r>
              <a:rPr lang="en-US" sz="2200" dirty="0" err="1"/>
              <a:t>oluşturur</a:t>
            </a:r>
            <a:r>
              <a:rPr lang="en-US" sz="2200" dirty="0"/>
              <a:t>. </a:t>
            </a:r>
          </a:p>
        </p:txBody>
      </p:sp>
    </p:spTree>
    <p:extLst>
      <p:ext uri="{BB962C8B-B14F-4D97-AF65-F5344CB8AC3E}">
        <p14:creationId xmlns:p14="http://schemas.microsoft.com/office/powerpoint/2010/main" val="1388261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4A5A2-F5A2-1244-B7BC-931BE899EFB8}"/>
              </a:ext>
            </a:extLst>
          </p:cNvPr>
          <p:cNvSpPr>
            <a:spLocks noGrp="1"/>
          </p:cNvSpPr>
          <p:nvPr>
            <p:ph type="title"/>
          </p:nvPr>
        </p:nvSpPr>
        <p:spPr>
          <a:xfrm>
            <a:off x="838200" y="385673"/>
            <a:ext cx="10515600" cy="662291"/>
          </a:xfrm>
          <a:ln>
            <a:solidFill>
              <a:srgbClr val="FF0000"/>
            </a:solidFill>
            <a:prstDash val="sysDot"/>
          </a:ln>
        </p:spPr>
        <p:txBody>
          <a:bodyPr>
            <a:normAutofit/>
          </a:bodyPr>
          <a:lstStyle/>
          <a:p>
            <a:r>
              <a:rPr lang="en-US" sz="2200" b="1" dirty="0">
                <a:solidFill>
                  <a:srgbClr val="FF0000"/>
                </a:solidFill>
              </a:rPr>
              <a:t>ANTIBIYOTIKLER </a:t>
            </a:r>
          </a:p>
        </p:txBody>
      </p:sp>
      <p:sp>
        <p:nvSpPr>
          <p:cNvPr id="3" name="Content Placeholder 2">
            <a:extLst>
              <a:ext uri="{FF2B5EF4-FFF2-40B4-BE49-F238E27FC236}">
                <a16:creationId xmlns:a16="http://schemas.microsoft.com/office/drawing/2014/main" id="{E00F9F8E-6310-F14B-B229-BC30574C9B6A}"/>
              </a:ext>
            </a:extLst>
          </p:cNvPr>
          <p:cNvSpPr>
            <a:spLocks noGrp="1"/>
          </p:cNvSpPr>
          <p:nvPr>
            <p:ph idx="1"/>
          </p:nvPr>
        </p:nvSpPr>
        <p:spPr>
          <a:xfrm>
            <a:off x="838200" y="1825625"/>
            <a:ext cx="10515600" cy="1677863"/>
          </a:xfrm>
          <a:ln>
            <a:solidFill>
              <a:srgbClr val="FF0000"/>
            </a:solidFill>
          </a:ln>
        </p:spPr>
        <p:txBody>
          <a:bodyPr>
            <a:normAutofit lnSpcReduction="10000"/>
          </a:bodyPr>
          <a:lstStyle/>
          <a:p>
            <a:pPr>
              <a:lnSpc>
                <a:spcPct val="150000"/>
              </a:lnSpc>
            </a:pPr>
            <a:r>
              <a:rPr lang="en-US" sz="2200" dirty="0" err="1"/>
              <a:t>Komplike</a:t>
            </a:r>
            <a:r>
              <a:rPr lang="en-US" sz="2200" dirty="0"/>
              <a:t> </a:t>
            </a:r>
            <a:r>
              <a:rPr lang="en-US" sz="2200" dirty="0" err="1"/>
              <a:t>olmayan</a:t>
            </a:r>
            <a:r>
              <a:rPr lang="en-US" sz="2200" dirty="0"/>
              <a:t> gastritis </a:t>
            </a:r>
            <a:r>
              <a:rPr lang="en-US" sz="2200" dirty="0" err="1"/>
              <a:t>vakalarında</a:t>
            </a:r>
            <a:r>
              <a:rPr lang="en-US" sz="2200" dirty="0"/>
              <a:t> </a:t>
            </a:r>
            <a:r>
              <a:rPr lang="en-US" sz="2200" dirty="0" err="1"/>
              <a:t>genellikle</a:t>
            </a:r>
            <a:r>
              <a:rPr lang="en-US" sz="2200" dirty="0"/>
              <a:t> </a:t>
            </a:r>
            <a:r>
              <a:rPr lang="en-US" sz="2200" dirty="0" err="1"/>
              <a:t>antibiyotiğe</a:t>
            </a:r>
            <a:r>
              <a:rPr lang="en-US" sz="2200" dirty="0"/>
              <a:t> </a:t>
            </a:r>
            <a:r>
              <a:rPr lang="en-US" sz="2200" dirty="0" err="1"/>
              <a:t>gerek</a:t>
            </a:r>
            <a:r>
              <a:rPr lang="en-US" sz="2200" dirty="0"/>
              <a:t> </a:t>
            </a:r>
            <a:r>
              <a:rPr lang="en-US" sz="2200" dirty="0" err="1"/>
              <a:t>yoktur</a:t>
            </a:r>
            <a:r>
              <a:rPr lang="en-US" sz="2200" dirty="0"/>
              <a:t>. </a:t>
            </a:r>
          </a:p>
          <a:p>
            <a:pPr>
              <a:lnSpc>
                <a:spcPct val="150000"/>
              </a:lnSpc>
            </a:pPr>
            <a:r>
              <a:rPr lang="en-US" sz="2200" dirty="0" err="1"/>
              <a:t>Şiddetli</a:t>
            </a:r>
            <a:r>
              <a:rPr lang="en-US" sz="2200" dirty="0"/>
              <a:t> mukozal </a:t>
            </a:r>
            <a:r>
              <a:rPr lang="en-US" sz="2200" dirty="0" err="1"/>
              <a:t>hasar</a:t>
            </a:r>
            <a:r>
              <a:rPr lang="en-US" sz="2200" dirty="0"/>
              <a:t> </a:t>
            </a:r>
            <a:r>
              <a:rPr lang="en-US" sz="2200" dirty="0" err="1"/>
              <a:t>hayvanlarda</a:t>
            </a:r>
            <a:r>
              <a:rPr lang="en-US" sz="2200" dirty="0"/>
              <a:t> </a:t>
            </a:r>
            <a:r>
              <a:rPr lang="en-US" sz="2200" dirty="0" err="1"/>
              <a:t>bakteriyel</a:t>
            </a:r>
            <a:r>
              <a:rPr lang="en-US" sz="2200" dirty="0"/>
              <a:t> mukozal </a:t>
            </a:r>
            <a:r>
              <a:rPr lang="en-US" sz="2200" dirty="0" err="1"/>
              <a:t>invazyonu</a:t>
            </a:r>
            <a:r>
              <a:rPr lang="en-US" sz="2200" dirty="0"/>
              <a:t> </a:t>
            </a:r>
            <a:r>
              <a:rPr lang="en-US" sz="2200" dirty="0" err="1"/>
              <a:t>önlemek</a:t>
            </a:r>
            <a:r>
              <a:rPr lang="en-US" sz="2200" dirty="0"/>
              <a:t> </a:t>
            </a:r>
            <a:r>
              <a:rPr lang="en-US" sz="2200" dirty="0" err="1"/>
              <a:t>için</a:t>
            </a:r>
            <a:r>
              <a:rPr lang="en-US" sz="2200" dirty="0"/>
              <a:t> </a:t>
            </a:r>
            <a:r>
              <a:rPr lang="en-US" sz="2200" dirty="0" err="1"/>
              <a:t>antibiyotikler</a:t>
            </a:r>
            <a:r>
              <a:rPr lang="en-US" sz="2200" dirty="0"/>
              <a:t> </a:t>
            </a:r>
            <a:r>
              <a:rPr lang="en-US" sz="2200" dirty="0" err="1"/>
              <a:t>endike</a:t>
            </a:r>
            <a:r>
              <a:rPr lang="en-US" sz="2200" dirty="0"/>
              <a:t> </a:t>
            </a:r>
            <a:r>
              <a:rPr lang="en-US" sz="2200" dirty="0" err="1"/>
              <a:t>olabilir</a:t>
            </a:r>
            <a:r>
              <a:rPr lang="en-US" sz="2200" dirty="0"/>
              <a:t>. </a:t>
            </a:r>
          </a:p>
        </p:txBody>
      </p:sp>
    </p:spTree>
    <p:extLst>
      <p:ext uri="{BB962C8B-B14F-4D97-AF65-F5344CB8AC3E}">
        <p14:creationId xmlns:p14="http://schemas.microsoft.com/office/powerpoint/2010/main" val="2329322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B53455-9A21-F344-A9F0-1C4D3FA4DB96}"/>
              </a:ext>
            </a:extLst>
          </p:cNvPr>
          <p:cNvSpPr>
            <a:spLocks noGrp="1"/>
          </p:cNvSpPr>
          <p:nvPr>
            <p:ph type="title"/>
          </p:nvPr>
        </p:nvSpPr>
        <p:spPr>
          <a:xfrm>
            <a:off x="762000" y="97997"/>
            <a:ext cx="10515600" cy="580097"/>
          </a:xfrm>
          <a:ln>
            <a:solidFill>
              <a:srgbClr val="0070C0"/>
            </a:solidFill>
          </a:ln>
        </p:spPr>
        <p:txBody>
          <a:bodyPr>
            <a:normAutofit fontScale="90000"/>
          </a:bodyPr>
          <a:lstStyle/>
          <a:p>
            <a:pPr algn="ctr"/>
            <a:r>
              <a:rPr lang="en-US" sz="3600" b="1" dirty="0">
                <a:solidFill>
                  <a:srgbClr val="FF0000"/>
                </a:solidFill>
              </a:rPr>
              <a:t>KRONIK GASTRIK HASTALIKLAR </a:t>
            </a:r>
          </a:p>
        </p:txBody>
      </p:sp>
      <p:sp>
        <p:nvSpPr>
          <p:cNvPr id="12" name="Content Placeholder 11">
            <a:extLst>
              <a:ext uri="{FF2B5EF4-FFF2-40B4-BE49-F238E27FC236}">
                <a16:creationId xmlns:a16="http://schemas.microsoft.com/office/drawing/2014/main" id="{AB160EBF-29B2-0044-9389-3A9D2F4D76D7}"/>
              </a:ext>
            </a:extLst>
          </p:cNvPr>
          <p:cNvSpPr>
            <a:spLocks noGrp="1"/>
          </p:cNvSpPr>
          <p:nvPr>
            <p:ph sz="half" idx="1"/>
          </p:nvPr>
        </p:nvSpPr>
        <p:spPr>
          <a:xfrm>
            <a:off x="762000" y="760287"/>
            <a:ext cx="4072847" cy="5989834"/>
          </a:xfrm>
          <a:ln>
            <a:solidFill>
              <a:srgbClr val="0070C0"/>
            </a:solidFill>
          </a:ln>
        </p:spPr>
        <p:txBody>
          <a:bodyPr>
            <a:normAutofit fontScale="47500" lnSpcReduction="20000"/>
          </a:bodyPr>
          <a:lstStyle/>
          <a:p>
            <a:pPr marL="0" indent="0" algn="just" fontAlgn="t">
              <a:lnSpc>
                <a:spcPct val="170000"/>
              </a:lnSpc>
              <a:buNone/>
            </a:pPr>
            <a:r>
              <a:rPr lang="en-US" sz="4600" b="1" dirty="0">
                <a:solidFill>
                  <a:srgbClr val="7030A0"/>
                </a:solidFill>
              </a:rPr>
              <a:t>ETIYOLOJIK KLASIFIKASYON </a:t>
            </a:r>
            <a:endParaRPr lang="tr-TR" sz="4600" dirty="0">
              <a:solidFill>
                <a:srgbClr val="7030A0"/>
              </a:solidFill>
            </a:endParaRPr>
          </a:p>
          <a:p>
            <a:pPr algn="just" fontAlgn="t">
              <a:lnSpc>
                <a:spcPct val="170000"/>
              </a:lnSpc>
            </a:pPr>
            <a:r>
              <a:rPr lang="en-US" sz="4000" dirty="0" err="1"/>
              <a:t>Alerjik</a:t>
            </a:r>
            <a:r>
              <a:rPr lang="en-US" sz="4000" dirty="0"/>
              <a:t> Gastritis</a:t>
            </a:r>
            <a:endParaRPr lang="tr-TR" sz="4000" dirty="0"/>
          </a:p>
          <a:p>
            <a:pPr algn="just" fontAlgn="t">
              <a:lnSpc>
                <a:spcPct val="170000"/>
              </a:lnSpc>
            </a:pPr>
            <a:r>
              <a:rPr lang="en-US" sz="4000" dirty="0" err="1"/>
              <a:t>İlaçla</a:t>
            </a:r>
            <a:r>
              <a:rPr lang="en-US" sz="4000" dirty="0"/>
              <a:t> </a:t>
            </a:r>
            <a:r>
              <a:rPr lang="en-US" sz="4000" dirty="0" err="1"/>
              <a:t>Bağlı</a:t>
            </a:r>
            <a:r>
              <a:rPr lang="en-US" sz="4000" dirty="0"/>
              <a:t> Gastritis (NSAID)</a:t>
            </a:r>
          </a:p>
          <a:p>
            <a:pPr algn="just" fontAlgn="t">
              <a:lnSpc>
                <a:spcPct val="170000"/>
              </a:lnSpc>
            </a:pPr>
            <a:r>
              <a:rPr lang="en-US" sz="4000" dirty="0"/>
              <a:t>Gastrik </a:t>
            </a:r>
            <a:r>
              <a:rPr lang="en-US" sz="4000" dirty="0" err="1"/>
              <a:t>Yabancı</a:t>
            </a:r>
            <a:r>
              <a:rPr lang="en-US" sz="4000" dirty="0"/>
              <a:t> </a:t>
            </a:r>
            <a:r>
              <a:rPr lang="en-US" sz="4000" dirty="0" err="1"/>
              <a:t>Cisimler</a:t>
            </a:r>
            <a:r>
              <a:rPr lang="en-US" sz="4000" dirty="0"/>
              <a:t> </a:t>
            </a:r>
          </a:p>
          <a:p>
            <a:pPr algn="just" fontAlgn="t">
              <a:lnSpc>
                <a:spcPct val="170000"/>
              </a:lnSpc>
            </a:pPr>
            <a:r>
              <a:rPr lang="en-US" sz="4000" dirty="0" err="1"/>
              <a:t>Mikotik</a:t>
            </a:r>
            <a:r>
              <a:rPr lang="en-US" sz="4000" dirty="0"/>
              <a:t> gastritis</a:t>
            </a:r>
          </a:p>
          <a:p>
            <a:pPr algn="just" fontAlgn="t">
              <a:lnSpc>
                <a:spcPct val="170000"/>
              </a:lnSpc>
            </a:pPr>
            <a:r>
              <a:rPr lang="en-US" sz="4000" dirty="0" err="1"/>
              <a:t>Parazitik</a:t>
            </a:r>
            <a:r>
              <a:rPr lang="en-US" sz="4000" dirty="0"/>
              <a:t> Gastritis</a:t>
            </a:r>
          </a:p>
          <a:p>
            <a:pPr algn="just" fontAlgn="t">
              <a:lnSpc>
                <a:spcPct val="170000"/>
              </a:lnSpc>
            </a:pPr>
            <a:r>
              <a:rPr lang="en-US" sz="4000" dirty="0"/>
              <a:t>Refluks Gastritis</a:t>
            </a:r>
          </a:p>
          <a:p>
            <a:pPr algn="just" fontAlgn="t">
              <a:lnSpc>
                <a:spcPct val="170000"/>
              </a:lnSpc>
            </a:pPr>
            <a:r>
              <a:rPr lang="en-US" sz="4000" dirty="0"/>
              <a:t>Spiral </a:t>
            </a:r>
            <a:r>
              <a:rPr lang="en-US" sz="4000" dirty="0" err="1"/>
              <a:t>Bakterilerle</a:t>
            </a:r>
            <a:r>
              <a:rPr lang="en-US" sz="4000" dirty="0"/>
              <a:t> </a:t>
            </a:r>
            <a:r>
              <a:rPr lang="en-US" sz="4000" dirty="0" err="1"/>
              <a:t>İlgili</a:t>
            </a:r>
            <a:r>
              <a:rPr lang="en-US" sz="4000" dirty="0"/>
              <a:t> Gastritis</a:t>
            </a:r>
          </a:p>
          <a:p>
            <a:pPr algn="just" fontAlgn="t">
              <a:lnSpc>
                <a:spcPct val="170000"/>
              </a:lnSpc>
            </a:pPr>
            <a:r>
              <a:rPr lang="en-US" sz="4000" dirty="0" err="1"/>
              <a:t>Toksik</a:t>
            </a:r>
            <a:r>
              <a:rPr lang="en-US" sz="4000" dirty="0"/>
              <a:t> Gastritis</a:t>
            </a:r>
          </a:p>
          <a:p>
            <a:pPr algn="just" fontAlgn="t">
              <a:lnSpc>
                <a:spcPct val="170000"/>
              </a:lnSpc>
            </a:pPr>
            <a:r>
              <a:rPr lang="en-US" sz="4000" dirty="0" err="1"/>
              <a:t>Üremik</a:t>
            </a:r>
            <a:r>
              <a:rPr lang="en-US" sz="4000" dirty="0"/>
              <a:t> Gastritis </a:t>
            </a:r>
            <a:endParaRPr lang="tr-TR" sz="4000" dirty="0"/>
          </a:p>
          <a:p>
            <a:pPr fontAlgn="t"/>
            <a:endParaRPr lang="tr-TR" dirty="0"/>
          </a:p>
          <a:p>
            <a:endParaRPr lang="en-US" dirty="0"/>
          </a:p>
        </p:txBody>
      </p:sp>
      <p:sp>
        <p:nvSpPr>
          <p:cNvPr id="14" name="TextBox 13">
            <a:extLst>
              <a:ext uri="{FF2B5EF4-FFF2-40B4-BE49-F238E27FC236}">
                <a16:creationId xmlns:a16="http://schemas.microsoft.com/office/drawing/2014/main" id="{5428B92C-B53A-4743-BE3B-F7B6B304FB05}"/>
              </a:ext>
            </a:extLst>
          </p:cNvPr>
          <p:cNvSpPr txBox="1"/>
          <p:nvPr/>
        </p:nvSpPr>
        <p:spPr>
          <a:xfrm>
            <a:off x="5918661" y="1084017"/>
            <a:ext cx="5735783" cy="4619854"/>
          </a:xfrm>
          <a:prstGeom prst="rect">
            <a:avLst/>
          </a:prstGeom>
          <a:noFill/>
          <a:ln>
            <a:solidFill>
              <a:srgbClr val="0070C0"/>
            </a:solidFill>
          </a:ln>
        </p:spPr>
        <p:txBody>
          <a:bodyPr wrap="square" rtlCol="0">
            <a:spAutoFit/>
          </a:bodyPr>
          <a:lstStyle/>
          <a:p>
            <a:pPr>
              <a:lnSpc>
                <a:spcPct val="150000"/>
              </a:lnSpc>
            </a:pPr>
            <a:r>
              <a:rPr lang="en-US" b="1" dirty="0">
                <a:solidFill>
                  <a:srgbClr val="7030A0"/>
                </a:solidFill>
              </a:rPr>
              <a:t>HİSTOLOJİK KLASİFİKASYON </a:t>
            </a:r>
          </a:p>
          <a:p>
            <a:pPr marL="285750" indent="-285750">
              <a:lnSpc>
                <a:spcPct val="150000"/>
              </a:lnSpc>
              <a:buFont typeface="Arial" panose="020B0604020202020204" pitchFamily="34" charset="0"/>
              <a:buChar char="•"/>
            </a:pPr>
            <a:r>
              <a:rPr lang="tr-TR" b="1" dirty="0" err="1"/>
              <a:t>Lymphocytic-plasmacytic</a:t>
            </a:r>
            <a:r>
              <a:rPr lang="tr-TR" b="1" dirty="0"/>
              <a:t> </a:t>
            </a:r>
            <a:r>
              <a:rPr lang="tr-TR" b="1" dirty="0" err="1"/>
              <a:t>gastritis</a:t>
            </a:r>
            <a:r>
              <a:rPr lang="tr-TR" dirty="0"/>
              <a:t> </a:t>
            </a:r>
          </a:p>
          <a:p>
            <a:pPr marL="285750" indent="-285750">
              <a:lnSpc>
                <a:spcPct val="150000"/>
              </a:lnSpc>
              <a:buFont typeface="Arial" panose="020B0604020202020204" pitchFamily="34" charset="0"/>
              <a:buChar char="•"/>
            </a:pPr>
            <a:r>
              <a:rPr lang="tr-TR" b="1" dirty="0" err="1"/>
              <a:t>eosinophilic</a:t>
            </a:r>
            <a:r>
              <a:rPr lang="tr-TR" b="1" dirty="0"/>
              <a:t> </a:t>
            </a:r>
            <a:r>
              <a:rPr lang="tr-TR" b="1" dirty="0" err="1"/>
              <a:t>gastritis</a:t>
            </a:r>
            <a:r>
              <a:rPr lang="tr-TR" dirty="0"/>
              <a:t> </a:t>
            </a:r>
          </a:p>
          <a:p>
            <a:pPr marL="285750" indent="-285750">
              <a:lnSpc>
                <a:spcPct val="150000"/>
              </a:lnSpc>
              <a:buFont typeface="Arial" panose="020B0604020202020204" pitchFamily="34" charset="0"/>
              <a:buChar char="•"/>
            </a:pPr>
            <a:r>
              <a:rPr lang="tr-TR" b="1" dirty="0" err="1"/>
              <a:t>Chronic</a:t>
            </a:r>
            <a:r>
              <a:rPr lang="tr-TR" b="1" dirty="0"/>
              <a:t> </a:t>
            </a:r>
            <a:r>
              <a:rPr lang="tr-TR" b="1" dirty="0" err="1"/>
              <a:t>atrophic</a:t>
            </a:r>
            <a:r>
              <a:rPr lang="tr-TR" b="1" dirty="0"/>
              <a:t> </a:t>
            </a:r>
            <a:r>
              <a:rPr lang="tr-TR" b="1" dirty="0" err="1"/>
              <a:t>gastritis</a:t>
            </a:r>
            <a:r>
              <a:rPr lang="tr-TR" dirty="0"/>
              <a:t> is </a:t>
            </a:r>
            <a:r>
              <a:rPr lang="tr-TR" dirty="0" err="1"/>
              <a:t>often</a:t>
            </a:r>
            <a:r>
              <a:rPr lang="tr-TR" dirty="0"/>
              <a:t> </a:t>
            </a:r>
            <a:r>
              <a:rPr lang="tr-TR" dirty="0" err="1"/>
              <a:t>characterized</a:t>
            </a:r>
            <a:r>
              <a:rPr lang="tr-TR" dirty="0"/>
              <a:t> </a:t>
            </a:r>
            <a:r>
              <a:rPr lang="tr-TR" dirty="0" err="1"/>
              <a:t>by</a:t>
            </a:r>
            <a:r>
              <a:rPr lang="tr-TR" dirty="0"/>
              <a:t> </a:t>
            </a:r>
            <a:r>
              <a:rPr lang="tr-TR" dirty="0" err="1"/>
              <a:t>marked</a:t>
            </a:r>
            <a:r>
              <a:rPr lang="tr-TR" dirty="0"/>
              <a:t> </a:t>
            </a:r>
            <a:r>
              <a:rPr lang="tr-TR" dirty="0" err="1"/>
              <a:t>mononuclear</a:t>
            </a:r>
            <a:r>
              <a:rPr lang="tr-TR" dirty="0"/>
              <a:t> </a:t>
            </a:r>
            <a:r>
              <a:rPr lang="tr-TR" dirty="0" err="1"/>
              <a:t>cell</a:t>
            </a:r>
            <a:r>
              <a:rPr lang="tr-TR" dirty="0"/>
              <a:t> </a:t>
            </a:r>
            <a:r>
              <a:rPr lang="tr-TR" dirty="0" err="1"/>
              <a:t>infiltration</a:t>
            </a:r>
            <a:r>
              <a:rPr lang="tr-TR" dirty="0"/>
              <a:t>, </a:t>
            </a:r>
            <a:r>
              <a:rPr lang="tr-TR" dirty="0" err="1"/>
              <a:t>thinning</a:t>
            </a:r>
            <a:r>
              <a:rPr lang="tr-TR" dirty="0"/>
              <a:t> of </a:t>
            </a:r>
            <a:r>
              <a:rPr lang="tr-TR" dirty="0" err="1"/>
              <a:t>the</a:t>
            </a:r>
            <a:r>
              <a:rPr lang="tr-TR" dirty="0"/>
              <a:t> </a:t>
            </a:r>
            <a:r>
              <a:rPr lang="tr-TR" dirty="0" err="1"/>
              <a:t>gastric</a:t>
            </a:r>
            <a:r>
              <a:rPr lang="tr-TR" dirty="0"/>
              <a:t> </a:t>
            </a:r>
            <a:r>
              <a:rPr lang="tr-TR" dirty="0" err="1"/>
              <a:t>mucosa</a:t>
            </a:r>
            <a:r>
              <a:rPr lang="tr-TR" dirty="0"/>
              <a:t>, </a:t>
            </a:r>
            <a:r>
              <a:rPr lang="tr-TR" dirty="0" err="1"/>
              <a:t>and</a:t>
            </a:r>
            <a:r>
              <a:rPr lang="tr-TR" dirty="0"/>
              <a:t> </a:t>
            </a:r>
            <a:r>
              <a:rPr lang="tr-TR" dirty="0" err="1"/>
              <a:t>atrophy</a:t>
            </a:r>
            <a:r>
              <a:rPr lang="tr-TR" dirty="0"/>
              <a:t> of </a:t>
            </a:r>
            <a:r>
              <a:rPr lang="tr-TR" dirty="0" err="1"/>
              <a:t>the</a:t>
            </a:r>
            <a:r>
              <a:rPr lang="tr-TR" dirty="0"/>
              <a:t> </a:t>
            </a:r>
            <a:r>
              <a:rPr lang="tr-TR" dirty="0" err="1"/>
              <a:t>gastric</a:t>
            </a:r>
            <a:r>
              <a:rPr lang="tr-TR" dirty="0"/>
              <a:t> </a:t>
            </a:r>
            <a:r>
              <a:rPr lang="tr-TR" dirty="0" err="1"/>
              <a:t>gl</a:t>
            </a:r>
            <a:endParaRPr lang="tr-TR" dirty="0"/>
          </a:p>
          <a:p>
            <a:pPr marL="285750" indent="-285750">
              <a:lnSpc>
                <a:spcPct val="150000"/>
              </a:lnSpc>
              <a:buFont typeface="Arial" panose="020B0604020202020204" pitchFamily="34" charset="0"/>
              <a:buChar char="•"/>
            </a:pPr>
            <a:r>
              <a:rPr lang="tr-TR" b="1" dirty="0" err="1"/>
              <a:t>Chronic</a:t>
            </a:r>
            <a:r>
              <a:rPr lang="tr-TR" b="1" dirty="0"/>
              <a:t> </a:t>
            </a:r>
            <a:r>
              <a:rPr lang="tr-TR" b="1" dirty="0" err="1"/>
              <a:t>hypertrophic</a:t>
            </a:r>
            <a:r>
              <a:rPr lang="tr-TR" b="1" dirty="0"/>
              <a:t> </a:t>
            </a:r>
            <a:r>
              <a:rPr lang="tr-TR" b="1" dirty="0" err="1"/>
              <a:t>gastropathy</a:t>
            </a:r>
            <a:r>
              <a:rPr lang="tr-TR" dirty="0"/>
              <a:t> is </a:t>
            </a:r>
            <a:r>
              <a:rPr lang="tr-TR" dirty="0" err="1"/>
              <a:t>characterized</a:t>
            </a:r>
            <a:r>
              <a:rPr lang="tr-TR" dirty="0"/>
              <a:t> </a:t>
            </a:r>
            <a:r>
              <a:rPr lang="tr-TR" dirty="0" err="1"/>
              <a:t>by</a:t>
            </a:r>
            <a:r>
              <a:rPr lang="tr-TR" dirty="0"/>
              <a:t> </a:t>
            </a:r>
            <a:r>
              <a:rPr lang="tr-TR" dirty="0" err="1"/>
              <a:t>diffuse</a:t>
            </a:r>
            <a:r>
              <a:rPr lang="tr-TR" dirty="0"/>
              <a:t> </a:t>
            </a:r>
            <a:r>
              <a:rPr lang="tr-TR" dirty="0" err="1"/>
              <a:t>or</a:t>
            </a:r>
            <a:r>
              <a:rPr lang="tr-TR" dirty="0"/>
              <a:t> </a:t>
            </a:r>
            <a:r>
              <a:rPr lang="tr-TR" dirty="0" err="1"/>
              <a:t>focal</a:t>
            </a:r>
            <a:r>
              <a:rPr lang="tr-TR" dirty="0"/>
              <a:t> </a:t>
            </a:r>
            <a:r>
              <a:rPr lang="tr-TR" dirty="0" err="1"/>
              <a:t>hypertrophy</a:t>
            </a:r>
            <a:r>
              <a:rPr lang="tr-TR" dirty="0"/>
              <a:t> of </a:t>
            </a:r>
            <a:r>
              <a:rPr lang="tr-TR" dirty="0" err="1"/>
              <a:t>the</a:t>
            </a:r>
            <a:r>
              <a:rPr lang="tr-TR" dirty="0"/>
              <a:t> </a:t>
            </a:r>
            <a:r>
              <a:rPr lang="tr-TR" dirty="0" err="1"/>
              <a:t>gastric</a:t>
            </a:r>
            <a:r>
              <a:rPr lang="tr-TR" dirty="0"/>
              <a:t> </a:t>
            </a:r>
            <a:r>
              <a:rPr lang="tr-TR" dirty="0" err="1"/>
              <a:t>mucosa</a:t>
            </a:r>
            <a:r>
              <a:rPr lang="tr-TR" dirty="0"/>
              <a:t>, </a:t>
            </a:r>
            <a:r>
              <a:rPr lang="tr-TR" dirty="0" err="1"/>
              <a:t>muscularis</a:t>
            </a:r>
            <a:r>
              <a:rPr lang="tr-TR" dirty="0"/>
              <a:t>, </a:t>
            </a:r>
            <a:r>
              <a:rPr lang="tr-TR" dirty="0" err="1"/>
              <a:t>or</a:t>
            </a:r>
            <a:r>
              <a:rPr lang="tr-TR" dirty="0"/>
              <a:t> </a:t>
            </a:r>
            <a:r>
              <a:rPr lang="tr-TR" dirty="0" err="1"/>
              <a:t>both</a:t>
            </a:r>
            <a:r>
              <a:rPr lang="tr-TR" dirty="0"/>
              <a:t>, </a:t>
            </a:r>
            <a:r>
              <a:rPr lang="tr-TR" dirty="0" err="1"/>
              <a:t>with</a:t>
            </a:r>
            <a:r>
              <a:rPr lang="tr-TR" dirty="0"/>
              <a:t> </a:t>
            </a:r>
            <a:r>
              <a:rPr lang="tr-TR" dirty="0" err="1"/>
              <a:t>variable</a:t>
            </a:r>
            <a:r>
              <a:rPr lang="tr-TR" dirty="0"/>
              <a:t> </a:t>
            </a:r>
            <a:r>
              <a:rPr lang="tr-TR" dirty="0" err="1"/>
              <a:t>inflammatory</a:t>
            </a:r>
            <a:r>
              <a:rPr lang="tr-TR" dirty="0"/>
              <a:t> </a:t>
            </a:r>
            <a:r>
              <a:rPr lang="tr-TR" dirty="0" err="1"/>
              <a:t>infiltratesands</a:t>
            </a:r>
            <a:r>
              <a:rPr lang="tr-TR" dirty="0"/>
              <a:t>.</a:t>
            </a:r>
            <a:endParaRPr lang="en-US" dirty="0"/>
          </a:p>
          <a:p>
            <a:pPr>
              <a:lnSpc>
                <a:spcPct val="150000"/>
              </a:lnSpc>
            </a:pPr>
            <a:endParaRPr lang="en-US" dirty="0"/>
          </a:p>
        </p:txBody>
      </p:sp>
    </p:spTree>
    <p:extLst>
      <p:ext uri="{BB962C8B-B14F-4D97-AF65-F5344CB8AC3E}">
        <p14:creationId xmlns:p14="http://schemas.microsoft.com/office/powerpoint/2010/main" val="1874680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AE92B-1981-6941-9604-87F76739F766}"/>
              </a:ext>
            </a:extLst>
          </p:cNvPr>
          <p:cNvSpPr>
            <a:spLocks noGrp="1"/>
          </p:cNvSpPr>
          <p:nvPr>
            <p:ph type="title"/>
          </p:nvPr>
        </p:nvSpPr>
        <p:spPr>
          <a:xfrm>
            <a:off x="382771" y="365126"/>
            <a:ext cx="11525693" cy="602438"/>
          </a:xfrm>
          <a:solidFill>
            <a:srgbClr val="FF0000"/>
          </a:solidFill>
          <a:ln>
            <a:solidFill>
              <a:schemeClr val="accent1"/>
            </a:solidFill>
          </a:ln>
        </p:spPr>
        <p:txBody>
          <a:bodyPr>
            <a:normAutofit/>
          </a:bodyPr>
          <a:lstStyle/>
          <a:p>
            <a:pPr algn="ctr"/>
            <a:r>
              <a:rPr lang="tr-TR" sz="2200" b="1" dirty="0">
                <a:solidFill>
                  <a:schemeClr val="bg1"/>
                </a:solidFill>
              </a:rPr>
              <a:t>GASTRODUODENAL ÜLSER/EROZYON (GUE) </a:t>
            </a:r>
            <a:endParaRPr lang="en-US" sz="2200" dirty="0">
              <a:solidFill>
                <a:schemeClr val="bg1"/>
              </a:solidFill>
            </a:endParaRPr>
          </a:p>
        </p:txBody>
      </p:sp>
      <p:sp>
        <p:nvSpPr>
          <p:cNvPr id="5" name="Content Placeholder 4">
            <a:extLst>
              <a:ext uri="{FF2B5EF4-FFF2-40B4-BE49-F238E27FC236}">
                <a16:creationId xmlns:a16="http://schemas.microsoft.com/office/drawing/2014/main" id="{B0FEEAE7-3296-AF4E-82CB-6DB072951F80}"/>
              </a:ext>
            </a:extLst>
          </p:cNvPr>
          <p:cNvSpPr>
            <a:spLocks noGrp="1"/>
          </p:cNvSpPr>
          <p:nvPr>
            <p:ph idx="1"/>
          </p:nvPr>
        </p:nvSpPr>
        <p:spPr>
          <a:xfrm>
            <a:off x="382771" y="967564"/>
            <a:ext cx="11525693" cy="1130226"/>
          </a:xfrm>
          <a:ln>
            <a:solidFill>
              <a:schemeClr val="accent1"/>
            </a:solidFill>
          </a:ln>
        </p:spPr>
        <p:txBody>
          <a:bodyPr>
            <a:normAutofit/>
          </a:bodyPr>
          <a:lstStyle/>
          <a:p>
            <a:pPr algn="just">
              <a:lnSpc>
                <a:spcPct val="150000"/>
              </a:lnSpc>
            </a:pPr>
            <a:r>
              <a:rPr lang="tr-TR" sz="2200" dirty="0" err="1"/>
              <a:t>Muskularis</a:t>
            </a:r>
            <a:r>
              <a:rPr lang="tr-TR" sz="2200" dirty="0"/>
              <a:t> mukoza tabakasına kadar olan doku kayıplarına ülser denir. Erozyonlarda epitel tabakada doku hasarı vardır ve bu hasar mukozanın bir kısmını etkiler.</a:t>
            </a:r>
          </a:p>
          <a:p>
            <a:pPr algn="just">
              <a:lnSpc>
                <a:spcPct val="150000"/>
              </a:lnSpc>
            </a:pPr>
            <a:endParaRPr lang="en-US" sz="2200" dirty="0"/>
          </a:p>
        </p:txBody>
      </p:sp>
      <p:sp>
        <p:nvSpPr>
          <p:cNvPr id="6" name="Title 1">
            <a:extLst>
              <a:ext uri="{FF2B5EF4-FFF2-40B4-BE49-F238E27FC236}">
                <a16:creationId xmlns:a16="http://schemas.microsoft.com/office/drawing/2014/main" id="{DC773A1A-EBF5-2C4B-9966-C9818518A969}"/>
              </a:ext>
            </a:extLst>
          </p:cNvPr>
          <p:cNvSpPr txBox="1">
            <a:spLocks/>
          </p:cNvSpPr>
          <p:nvPr/>
        </p:nvSpPr>
        <p:spPr>
          <a:xfrm>
            <a:off x="382771" y="2399009"/>
            <a:ext cx="11525693" cy="429251"/>
          </a:xfrm>
          <a:prstGeom prst="rect">
            <a:avLst/>
          </a:prstGeom>
          <a:solidFill>
            <a:schemeClr val="accent3">
              <a:lumMod val="60000"/>
              <a:lumOff val="40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dirty="0">
                <a:solidFill>
                  <a:srgbClr val="7030A0"/>
                </a:solidFill>
              </a:rPr>
              <a:t>PATOFİZYOLOJİ</a:t>
            </a:r>
            <a:endParaRPr lang="en-US" sz="2400" dirty="0">
              <a:solidFill>
                <a:srgbClr val="7030A0"/>
              </a:solidFill>
            </a:endParaRPr>
          </a:p>
        </p:txBody>
      </p:sp>
      <p:sp>
        <p:nvSpPr>
          <p:cNvPr id="7" name="Content Placeholder 4">
            <a:extLst>
              <a:ext uri="{FF2B5EF4-FFF2-40B4-BE49-F238E27FC236}">
                <a16:creationId xmlns:a16="http://schemas.microsoft.com/office/drawing/2014/main" id="{DCCDB313-C938-BA44-8AE6-49623B9FA4F1}"/>
              </a:ext>
            </a:extLst>
          </p:cNvPr>
          <p:cNvSpPr txBox="1">
            <a:spLocks/>
          </p:cNvSpPr>
          <p:nvPr/>
        </p:nvSpPr>
        <p:spPr>
          <a:xfrm>
            <a:off x="382771" y="2828259"/>
            <a:ext cx="11525693" cy="2902689"/>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tr-TR" sz="2200" dirty="0"/>
              <a:t>Gastroduodenal ülserler/erozyonlar (GUE), normal gastrik mukozal savunma ve onarım mekanizmalarına zarar veren çeşitli faktörlerden kaynaklanır. </a:t>
            </a:r>
          </a:p>
          <a:p>
            <a:pPr algn="just">
              <a:lnSpc>
                <a:spcPct val="150000"/>
              </a:lnSpc>
            </a:pPr>
            <a:r>
              <a:rPr lang="tr-TR" sz="2200" dirty="0"/>
              <a:t>Mideyi  GUE' den koruyan faktörler arasında mukus bikarbonat tabakası, gastrik epitel </a:t>
            </a:r>
            <a:r>
              <a:rPr lang="tr-TR" sz="2200" dirty="0" err="1"/>
              <a:t>turnover</a:t>
            </a:r>
            <a:r>
              <a:rPr lang="tr-TR" sz="2200" dirty="0"/>
              <a:t>, gastrik mukozal kan akımı ve lokal olarak üretilen </a:t>
            </a:r>
            <a:r>
              <a:rPr lang="tr-TR" sz="2200" dirty="0" err="1"/>
              <a:t>prostaglandinler</a:t>
            </a:r>
            <a:r>
              <a:rPr lang="tr-TR" sz="2200" dirty="0"/>
              <a:t> bulunur.</a:t>
            </a:r>
          </a:p>
        </p:txBody>
      </p:sp>
    </p:spTree>
    <p:extLst>
      <p:ext uri="{BB962C8B-B14F-4D97-AF65-F5344CB8AC3E}">
        <p14:creationId xmlns:p14="http://schemas.microsoft.com/office/powerpoint/2010/main" val="1312425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E8B8C4-80F4-C24A-B95B-31B3FE394FD4}"/>
              </a:ext>
            </a:extLst>
          </p:cNvPr>
          <p:cNvSpPr>
            <a:spLocks noGrp="1"/>
          </p:cNvSpPr>
          <p:nvPr>
            <p:ph idx="1"/>
          </p:nvPr>
        </p:nvSpPr>
        <p:spPr>
          <a:ln>
            <a:solidFill>
              <a:schemeClr val="accent1"/>
            </a:solidFill>
          </a:ln>
        </p:spPr>
        <p:txBody>
          <a:bodyPr>
            <a:normAutofit/>
          </a:bodyPr>
          <a:lstStyle/>
          <a:p>
            <a:pPr>
              <a:lnSpc>
                <a:spcPct val="150000"/>
              </a:lnSpc>
            </a:pPr>
            <a:r>
              <a:rPr lang="en-US" sz="2200" dirty="0" err="1"/>
              <a:t>Hümoral</a:t>
            </a:r>
            <a:r>
              <a:rPr lang="en-US" sz="2200" dirty="0"/>
              <a:t> </a:t>
            </a:r>
            <a:r>
              <a:rPr lang="en-US" sz="2200" dirty="0" err="1"/>
              <a:t>yolun</a:t>
            </a:r>
            <a:r>
              <a:rPr lang="en-US" sz="2200" dirty="0"/>
              <a:t> </a:t>
            </a:r>
            <a:r>
              <a:rPr lang="en-US" sz="2200" dirty="0" err="1"/>
              <a:t>temel</a:t>
            </a:r>
            <a:r>
              <a:rPr lang="en-US" sz="2200" dirty="0"/>
              <a:t> </a:t>
            </a:r>
            <a:r>
              <a:rPr lang="en-US" sz="2200" dirty="0" err="1"/>
              <a:t>bileşeni</a:t>
            </a:r>
            <a:r>
              <a:rPr lang="en-US" sz="2200" dirty="0"/>
              <a:t>, </a:t>
            </a:r>
            <a:r>
              <a:rPr lang="en-US" sz="2200" dirty="0" err="1"/>
              <a:t>postrema</a:t>
            </a:r>
            <a:r>
              <a:rPr lang="en-US" sz="2200" dirty="0"/>
              <a:t> </a:t>
            </a:r>
            <a:r>
              <a:rPr lang="en-US" sz="2200" dirty="0" err="1"/>
              <a:t>bölgesi</a:t>
            </a:r>
            <a:r>
              <a:rPr lang="en-US" sz="2200" dirty="0"/>
              <a:t> </a:t>
            </a:r>
            <a:r>
              <a:rPr lang="en-US" sz="2200" dirty="0" err="1"/>
              <a:t>içinde</a:t>
            </a:r>
            <a:r>
              <a:rPr lang="en-US" sz="2200" dirty="0"/>
              <a:t> </a:t>
            </a:r>
            <a:r>
              <a:rPr lang="en-US" sz="2200" dirty="0" err="1"/>
              <a:t>yer</a:t>
            </a:r>
            <a:r>
              <a:rPr lang="en-US" sz="2200" dirty="0"/>
              <a:t> </a:t>
            </a:r>
            <a:r>
              <a:rPr lang="en-US" sz="2200" dirty="0" err="1"/>
              <a:t>alan</a:t>
            </a:r>
            <a:r>
              <a:rPr lang="en-US" sz="2200" dirty="0"/>
              <a:t> </a:t>
            </a:r>
            <a:r>
              <a:rPr lang="en-US" sz="2200" dirty="0" err="1"/>
              <a:t>ve</a:t>
            </a:r>
            <a:r>
              <a:rPr lang="en-US" sz="2200" dirty="0"/>
              <a:t> </a:t>
            </a:r>
            <a:r>
              <a:rPr lang="en-US" sz="2200" dirty="0" err="1"/>
              <a:t>kan</a:t>
            </a:r>
            <a:r>
              <a:rPr lang="en-US" sz="2200" dirty="0"/>
              <a:t> </a:t>
            </a:r>
            <a:r>
              <a:rPr lang="en-US" sz="2200" dirty="0" err="1"/>
              <a:t>kaynaklı</a:t>
            </a:r>
            <a:r>
              <a:rPr lang="en-US" sz="2200" dirty="0"/>
              <a:t> </a:t>
            </a:r>
            <a:r>
              <a:rPr lang="en-US" sz="2200" dirty="0" err="1"/>
              <a:t>maddeler</a:t>
            </a:r>
            <a:r>
              <a:rPr lang="en-US" sz="2200" dirty="0"/>
              <a:t> </a:t>
            </a:r>
            <a:r>
              <a:rPr lang="en-US" sz="2200" dirty="0" err="1"/>
              <a:t>tarafından</a:t>
            </a:r>
            <a:r>
              <a:rPr lang="en-US" sz="2200" dirty="0"/>
              <a:t> </a:t>
            </a:r>
            <a:r>
              <a:rPr lang="en-US" sz="2200" dirty="0" err="1"/>
              <a:t>aktivasyona</a:t>
            </a:r>
            <a:r>
              <a:rPr lang="en-US" sz="2200" dirty="0"/>
              <a:t> </a:t>
            </a:r>
            <a:r>
              <a:rPr lang="en-US" sz="2200" dirty="0" err="1"/>
              <a:t>duyarlı</a:t>
            </a:r>
            <a:r>
              <a:rPr lang="en-US" sz="2200" dirty="0"/>
              <a:t> </a:t>
            </a:r>
            <a:r>
              <a:rPr lang="en-US" sz="2200" dirty="0" err="1"/>
              <a:t>olan</a:t>
            </a:r>
            <a:r>
              <a:rPr lang="en-US" sz="2200" dirty="0"/>
              <a:t> </a:t>
            </a:r>
            <a:r>
              <a:rPr lang="en-US" sz="2200" dirty="0" err="1"/>
              <a:t>CRTZ'dir</a:t>
            </a:r>
            <a:r>
              <a:rPr lang="en-US" sz="2200" dirty="0"/>
              <a:t>. </a:t>
            </a:r>
          </a:p>
          <a:p>
            <a:pPr>
              <a:lnSpc>
                <a:spcPct val="150000"/>
              </a:lnSpc>
            </a:pPr>
            <a:r>
              <a:rPr lang="en-US" sz="2200" dirty="0"/>
              <a:t>CRTZ, </a:t>
            </a:r>
            <a:r>
              <a:rPr lang="en-US" sz="2200" dirty="0" err="1"/>
              <a:t>anatomik</a:t>
            </a:r>
            <a:r>
              <a:rPr lang="en-US" sz="2200" dirty="0"/>
              <a:t> </a:t>
            </a:r>
            <a:r>
              <a:rPr lang="en-US" sz="2200" dirty="0" err="1"/>
              <a:t>olarak</a:t>
            </a:r>
            <a:r>
              <a:rPr lang="en-US" sz="2200" dirty="0"/>
              <a:t> </a:t>
            </a:r>
            <a:r>
              <a:rPr lang="en-US" sz="2200" dirty="0" err="1"/>
              <a:t>kan-beyin</a:t>
            </a:r>
            <a:r>
              <a:rPr lang="en-US" sz="2200" dirty="0"/>
              <a:t> </a:t>
            </a:r>
            <a:r>
              <a:rPr lang="en-US" sz="2200" dirty="0" err="1"/>
              <a:t>bariyerinin</a:t>
            </a:r>
            <a:r>
              <a:rPr lang="en-US" sz="2200" dirty="0"/>
              <a:t> </a:t>
            </a:r>
            <a:r>
              <a:rPr lang="en-US" sz="2200" dirty="0" err="1"/>
              <a:t>dışında</a:t>
            </a:r>
            <a:r>
              <a:rPr lang="en-US" sz="2200" dirty="0"/>
              <a:t> </a:t>
            </a:r>
            <a:r>
              <a:rPr lang="en-US" sz="2200" dirty="0" err="1"/>
              <a:t>bulunur</a:t>
            </a:r>
            <a:r>
              <a:rPr lang="en-US" sz="2200" dirty="0"/>
              <a:t> </a:t>
            </a:r>
            <a:r>
              <a:rPr lang="en-US" sz="2200" dirty="0" err="1"/>
              <a:t>ve</a:t>
            </a:r>
            <a:r>
              <a:rPr lang="en-US" sz="2200" dirty="0"/>
              <a:t> </a:t>
            </a:r>
            <a:r>
              <a:rPr lang="en-US" sz="2200" dirty="0" err="1"/>
              <a:t>sistemik</a:t>
            </a:r>
            <a:r>
              <a:rPr lang="en-US" sz="2200" dirty="0"/>
              <a:t> </a:t>
            </a:r>
            <a:r>
              <a:rPr lang="en-US" sz="2200" dirty="0" err="1"/>
              <a:t>dolaşımdaki</a:t>
            </a:r>
            <a:r>
              <a:rPr lang="en-US" sz="2200" dirty="0"/>
              <a:t> </a:t>
            </a:r>
            <a:r>
              <a:rPr lang="en-US" sz="2200" dirty="0" err="1"/>
              <a:t>maddeler</a:t>
            </a:r>
            <a:r>
              <a:rPr lang="en-US" sz="2200" dirty="0"/>
              <a:t> </a:t>
            </a:r>
            <a:r>
              <a:rPr lang="en-US" sz="2200" dirty="0" err="1"/>
              <a:t>tarafından</a:t>
            </a:r>
            <a:r>
              <a:rPr lang="en-US" sz="2200" dirty="0"/>
              <a:t> </a:t>
            </a:r>
            <a:r>
              <a:rPr lang="en-US" sz="2200" dirty="0" err="1"/>
              <a:t>kolayca</a:t>
            </a:r>
            <a:r>
              <a:rPr lang="en-US" sz="2200" dirty="0"/>
              <a:t> </a:t>
            </a:r>
            <a:r>
              <a:rPr lang="en-US" sz="2200" dirty="0" err="1"/>
              <a:t>perfüze</a:t>
            </a:r>
            <a:r>
              <a:rPr lang="en-US" sz="2200" dirty="0"/>
              <a:t> </a:t>
            </a:r>
            <a:r>
              <a:rPr lang="en-US" sz="2200" dirty="0" err="1"/>
              <a:t>edilir</a:t>
            </a:r>
            <a:r>
              <a:rPr lang="en-US" sz="2200" dirty="0"/>
              <a:t>. </a:t>
            </a:r>
          </a:p>
          <a:p>
            <a:pPr>
              <a:lnSpc>
                <a:spcPct val="150000"/>
              </a:lnSpc>
            </a:pPr>
            <a:r>
              <a:rPr lang="en-US" sz="2200" dirty="0"/>
              <a:t>CRTZ </a:t>
            </a:r>
            <a:r>
              <a:rPr lang="en-US" sz="2200" dirty="0" err="1"/>
              <a:t>içindeki</a:t>
            </a:r>
            <a:r>
              <a:rPr lang="en-US" sz="2200" dirty="0"/>
              <a:t> </a:t>
            </a:r>
            <a:r>
              <a:rPr lang="en-US" sz="2200" dirty="0" err="1"/>
              <a:t>reseptörler</a:t>
            </a:r>
            <a:r>
              <a:rPr lang="en-US" sz="2200" dirty="0"/>
              <a:t> </a:t>
            </a:r>
            <a:r>
              <a:rPr lang="en-US" sz="2200" dirty="0" err="1"/>
              <a:t>birçok</a:t>
            </a:r>
            <a:r>
              <a:rPr lang="en-US" sz="2200" dirty="0"/>
              <a:t> </a:t>
            </a:r>
            <a:r>
              <a:rPr lang="en-US" sz="2200" dirty="0" err="1"/>
              <a:t>endojen</a:t>
            </a:r>
            <a:r>
              <a:rPr lang="en-US" sz="2200" dirty="0"/>
              <a:t> (</a:t>
            </a:r>
            <a:r>
              <a:rPr lang="en-US" sz="2200" dirty="0" err="1"/>
              <a:t>örneğin</a:t>
            </a:r>
            <a:r>
              <a:rPr lang="en-US" sz="2200" dirty="0"/>
              <a:t>, </a:t>
            </a:r>
            <a:r>
              <a:rPr lang="en-US" sz="2200" dirty="0" err="1"/>
              <a:t>üremik</a:t>
            </a:r>
            <a:r>
              <a:rPr lang="en-US" sz="2200" dirty="0"/>
              <a:t>, </a:t>
            </a:r>
            <a:r>
              <a:rPr lang="en-US" sz="2200" dirty="0" err="1"/>
              <a:t>hepatoensefalopatik</a:t>
            </a:r>
            <a:r>
              <a:rPr lang="en-US" sz="2200" dirty="0"/>
              <a:t> </a:t>
            </a:r>
            <a:r>
              <a:rPr lang="en-US" sz="2200" dirty="0" err="1"/>
              <a:t>veya</a:t>
            </a:r>
            <a:r>
              <a:rPr lang="en-US" sz="2200" dirty="0"/>
              <a:t> endo-</a:t>
            </a:r>
            <a:r>
              <a:rPr lang="en-US" sz="2200" dirty="0" err="1"/>
              <a:t>toksinler</a:t>
            </a:r>
            <a:r>
              <a:rPr lang="en-US" sz="2200" dirty="0"/>
              <a:t>) </a:t>
            </a:r>
            <a:r>
              <a:rPr lang="en-US" sz="2200" dirty="0" err="1"/>
              <a:t>veya</a:t>
            </a:r>
            <a:r>
              <a:rPr lang="en-US" sz="2200" dirty="0"/>
              <a:t> </a:t>
            </a:r>
            <a:r>
              <a:rPr lang="en-US" sz="2200" dirty="0" err="1"/>
              <a:t>eksojen</a:t>
            </a:r>
            <a:r>
              <a:rPr lang="en-US" sz="2200" dirty="0"/>
              <a:t> </a:t>
            </a:r>
            <a:r>
              <a:rPr lang="en-US" sz="2200" dirty="0" err="1"/>
              <a:t>olarak</a:t>
            </a:r>
            <a:r>
              <a:rPr lang="en-US" sz="2200" dirty="0"/>
              <a:t> </a:t>
            </a:r>
            <a:r>
              <a:rPr lang="en-US" sz="2200" dirty="0" err="1"/>
              <a:t>kan</a:t>
            </a:r>
            <a:r>
              <a:rPr lang="en-US" sz="2200" dirty="0"/>
              <a:t> </a:t>
            </a:r>
            <a:r>
              <a:rPr lang="en-US" sz="2200" dirty="0" err="1"/>
              <a:t>kaynaklı</a:t>
            </a:r>
            <a:r>
              <a:rPr lang="en-US" sz="2200" dirty="0"/>
              <a:t> </a:t>
            </a:r>
            <a:r>
              <a:rPr lang="en-US" sz="2200" dirty="0" err="1"/>
              <a:t>maddeler</a:t>
            </a:r>
            <a:r>
              <a:rPr lang="en-US" sz="2200" dirty="0"/>
              <a:t> </a:t>
            </a:r>
            <a:r>
              <a:rPr lang="en-US" sz="2200" dirty="0" err="1"/>
              <a:t>türetilmiş</a:t>
            </a:r>
            <a:r>
              <a:rPr lang="en-US" sz="2200" dirty="0"/>
              <a:t> (</a:t>
            </a:r>
            <a:r>
              <a:rPr lang="en-US" sz="2200" dirty="0" err="1"/>
              <a:t>örneğin</a:t>
            </a:r>
            <a:r>
              <a:rPr lang="en-US" sz="2200" dirty="0"/>
              <a:t> digitalis </a:t>
            </a:r>
            <a:r>
              <a:rPr lang="en-US" sz="2200" dirty="0" err="1"/>
              <a:t>glikozitler</a:t>
            </a:r>
            <a:r>
              <a:rPr lang="en-US" sz="2200" dirty="0"/>
              <a:t>, cisplatin, </a:t>
            </a:r>
            <a:r>
              <a:rPr lang="en-US" sz="2200" dirty="0" err="1"/>
              <a:t>apomorfin</a:t>
            </a:r>
            <a:r>
              <a:rPr lang="en-US" sz="2200" dirty="0"/>
              <a:t>) </a:t>
            </a:r>
            <a:r>
              <a:rPr lang="en-US" sz="2200" dirty="0" err="1"/>
              <a:t>tarafından</a:t>
            </a:r>
            <a:r>
              <a:rPr lang="en-US" sz="2200" dirty="0"/>
              <a:t> </a:t>
            </a:r>
            <a:r>
              <a:rPr lang="en-US" sz="2200" dirty="0" err="1"/>
              <a:t>aktive</a:t>
            </a:r>
            <a:r>
              <a:rPr lang="en-US" sz="2200" dirty="0"/>
              <a:t> </a:t>
            </a:r>
            <a:r>
              <a:rPr lang="en-US" sz="2200" dirty="0" err="1"/>
              <a:t>edilebilir</a:t>
            </a:r>
            <a:r>
              <a:rPr lang="en-US" sz="2200" dirty="0"/>
              <a:t> </a:t>
            </a:r>
          </a:p>
        </p:txBody>
      </p:sp>
    </p:spTree>
    <p:extLst>
      <p:ext uri="{BB962C8B-B14F-4D97-AF65-F5344CB8AC3E}">
        <p14:creationId xmlns:p14="http://schemas.microsoft.com/office/powerpoint/2010/main" val="40026978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773A1A-EBF5-2C4B-9966-C9818518A969}"/>
              </a:ext>
            </a:extLst>
          </p:cNvPr>
          <p:cNvSpPr txBox="1">
            <a:spLocks/>
          </p:cNvSpPr>
          <p:nvPr/>
        </p:nvSpPr>
        <p:spPr>
          <a:xfrm>
            <a:off x="297711" y="538312"/>
            <a:ext cx="11525693" cy="429251"/>
          </a:xfrm>
          <a:prstGeom prst="rect">
            <a:avLst/>
          </a:prstGeom>
          <a:solidFill>
            <a:schemeClr val="accent3">
              <a:lumMod val="60000"/>
              <a:lumOff val="40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200" b="1" dirty="0">
                <a:solidFill>
                  <a:srgbClr val="7030A0"/>
                </a:solidFill>
              </a:rPr>
              <a:t>ETKİLENEN SİSTEMLER</a:t>
            </a:r>
          </a:p>
        </p:txBody>
      </p:sp>
      <p:sp>
        <p:nvSpPr>
          <p:cNvPr id="7" name="Content Placeholder 4">
            <a:extLst>
              <a:ext uri="{FF2B5EF4-FFF2-40B4-BE49-F238E27FC236}">
                <a16:creationId xmlns:a16="http://schemas.microsoft.com/office/drawing/2014/main" id="{DCCDB313-C938-BA44-8AE6-49623B9FA4F1}"/>
              </a:ext>
            </a:extLst>
          </p:cNvPr>
          <p:cNvSpPr txBox="1">
            <a:spLocks/>
          </p:cNvSpPr>
          <p:nvPr/>
        </p:nvSpPr>
        <p:spPr>
          <a:xfrm>
            <a:off x="297710" y="967563"/>
            <a:ext cx="11525693" cy="4635795"/>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tr-TR" sz="2200" b="1" dirty="0">
                <a:solidFill>
                  <a:srgbClr val="FF0000"/>
                </a:solidFill>
              </a:rPr>
              <a:t>Gastrointestinal </a:t>
            </a:r>
            <a:r>
              <a:rPr lang="tr-TR" sz="2200" dirty="0"/>
              <a:t>— ülserler ve / veya erozyon en sıklıkla midede ve daha sonra </a:t>
            </a:r>
            <a:r>
              <a:rPr lang="tr-TR" sz="2200" dirty="0" err="1"/>
              <a:t>proksimal</a:t>
            </a:r>
            <a:r>
              <a:rPr lang="tr-TR" sz="2200" dirty="0"/>
              <a:t> </a:t>
            </a:r>
            <a:r>
              <a:rPr lang="tr-TR" sz="2200" dirty="0" err="1"/>
              <a:t>duodenumda</a:t>
            </a:r>
            <a:r>
              <a:rPr lang="tr-TR" sz="2200" dirty="0"/>
              <a:t> görülür; bununla birlikte, </a:t>
            </a:r>
            <a:r>
              <a:rPr lang="tr-TR" sz="2200" dirty="0" err="1"/>
              <a:t>neoplazi</a:t>
            </a:r>
            <a:r>
              <a:rPr lang="tr-TR" sz="2200" dirty="0"/>
              <a:t> ve bazı ilaçlar (</a:t>
            </a:r>
            <a:r>
              <a:rPr lang="tr-TR" sz="2200" dirty="0" err="1"/>
              <a:t>örn</a:t>
            </a:r>
            <a:r>
              <a:rPr lang="tr-TR" sz="2200" dirty="0"/>
              <a:t>. </a:t>
            </a:r>
            <a:r>
              <a:rPr lang="tr-TR" sz="2200" dirty="0" err="1"/>
              <a:t>flunixin</a:t>
            </a:r>
            <a:r>
              <a:rPr lang="tr-TR" sz="2200" dirty="0"/>
              <a:t> </a:t>
            </a:r>
            <a:r>
              <a:rPr lang="tr-TR" sz="2200" dirty="0" err="1"/>
              <a:t>meglumin</a:t>
            </a:r>
            <a:r>
              <a:rPr lang="tr-TR" sz="2200" dirty="0"/>
              <a:t>) GI kanalın herhangi bir yerinde </a:t>
            </a:r>
            <a:r>
              <a:rPr lang="tr-TR" sz="2200" dirty="0" err="1"/>
              <a:t>ülserasyona</a:t>
            </a:r>
            <a:r>
              <a:rPr lang="tr-TR" sz="2200" dirty="0"/>
              <a:t> neden olabilir.</a:t>
            </a:r>
          </a:p>
          <a:p>
            <a:pPr algn="just">
              <a:lnSpc>
                <a:spcPct val="150000"/>
              </a:lnSpc>
            </a:pPr>
            <a:r>
              <a:rPr lang="tr-TR" sz="2200" b="1" dirty="0" err="1">
                <a:solidFill>
                  <a:srgbClr val="FF0000"/>
                </a:solidFill>
              </a:rPr>
              <a:t>Kardiyovasküler</a:t>
            </a:r>
            <a:r>
              <a:rPr lang="tr-TR" sz="2200" dirty="0"/>
              <a:t>—kanama; anemi, taşikardi, </a:t>
            </a:r>
            <a:r>
              <a:rPr lang="tr-TR" sz="2200" dirty="0" err="1"/>
              <a:t>sistolik</a:t>
            </a:r>
            <a:r>
              <a:rPr lang="tr-TR" sz="2200" dirty="0"/>
              <a:t> kalp üfürümü ve/veya hipotansiyona neden olabilir. </a:t>
            </a:r>
          </a:p>
          <a:p>
            <a:pPr algn="just">
              <a:lnSpc>
                <a:spcPct val="150000"/>
              </a:lnSpc>
            </a:pPr>
            <a:r>
              <a:rPr lang="tr-TR" sz="2200" b="1" dirty="0" err="1">
                <a:solidFill>
                  <a:srgbClr val="FF0000"/>
                </a:solidFill>
              </a:rPr>
              <a:t>Peritoneal</a:t>
            </a:r>
            <a:r>
              <a:rPr lang="tr-TR" sz="2200" b="1" dirty="0">
                <a:solidFill>
                  <a:srgbClr val="FF0000"/>
                </a:solidFill>
              </a:rPr>
              <a:t> </a:t>
            </a:r>
            <a:r>
              <a:rPr lang="tr-TR" sz="2200" b="1" dirty="0" err="1">
                <a:solidFill>
                  <a:srgbClr val="FF0000"/>
                </a:solidFill>
              </a:rPr>
              <a:t>kavite</a:t>
            </a:r>
            <a:r>
              <a:rPr lang="tr-TR" sz="2200" dirty="0"/>
              <a:t>—perforasyon; peritonit, </a:t>
            </a:r>
            <a:r>
              <a:rPr lang="tr-TR" sz="2200" dirty="0" err="1"/>
              <a:t>sepsis</a:t>
            </a:r>
            <a:r>
              <a:rPr lang="tr-TR" sz="2200" dirty="0"/>
              <a:t> ve  </a:t>
            </a:r>
            <a:r>
              <a:rPr lang="tr-TR" sz="2200" dirty="0" err="1"/>
              <a:t>SIRS’a</a:t>
            </a:r>
            <a:r>
              <a:rPr lang="tr-TR" sz="2200" dirty="0"/>
              <a:t> neden olabilir</a:t>
            </a:r>
          </a:p>
        </p:txBody>
      </p:sp>
    </p:spTree>
    <p:extLst>
      <p:ext uri="{BB962C8B-B14F-4D97-AF65-F5344CB8AC3E}">
        <p14:creationId xmlns:p14="http://schemas.microsoft.com/office/powerpoint/2010/main" val="2305557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773A1A-EBF5-2C4B-9966-C9818518A969}"/>
              </a:ext>
            </a:extLst>
          </p:cNvPr>
          <p:cNvSpPr txBox="1">
            <a:spLocks/>
          </p:cNvSpPr>
          <p:nvPr/>
        </p:nvSpPr>
        <p:spPr>
          <a:xfrm>
            <a:off x="308344" y="155540"/>
            <a:ext cx="11525693" cy="429251"/>
          </a:xfrm>
          <a:prstGeom prst="rect">
            <a:avLst/>
          </a:prstGeom>
          <a:solidFill>
            <a:schemeClr val="accent3">
              <a:lumMod val="60000"/>
              <a:lumOff val="40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200" b="1" dirty="0">
                <a:solidFill>
                  <a:srgbClr val="7030A0"/>
                </a:solidFill>
              </a:rPr>
              <a:t>ETİYOLOJİ</a:t>
            </a:r>
          </a:p>
        </p:txBody>
      </p:sp>
      <p:sp>
        <p:nvSpPr>
          <p:cNvPr id="7" name="Content Placeholder 4">
            <a:extLst>
              <a:ext uri="{FF2B5EF4-FFF2-40B4-BE49-F238E27FC236}">
                <a16:creationId xmlns:a16="http://schemas.microsoft.com/office/drawing/2014/main" id="{DCCDB313-C938-BA44-8AE6-49623B9FA4F1}"/>
              </a:ext>
            </a:extLst>
          </p:cNvPr>
          <p:cNvSpPr txBox="1">
            <a:spLocks/>
          </p:cNvSpPr>
          <p:nvPr/>
        </p:nvSpPr>
        <p:spPr>
          <a:xfrm>
            <a:off x="308344" y="1428712"/>
            <a:ext cx="11525693" cy="4635795"/>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tr-TR" sz="2200" b="1" dirty="0" err="1">
                <a:solidFill>
                  <a:srgbClr val="FF0000"/>
                </a:solidFill>
              </a:rPr>
              <a:t>NSAID'ler</a:t>
            </a:r>
            <a:r>
              <a:rPr lang="tr-TR" sz="2200" b="1" dirty="0">
                <a:solidFill>
                  <a:srgbClr val="FF0000"/>
                </a:solidFill>
              </a:rPr>
              <a:t> </a:t>
            </a:r>
            <a:r>
              <a:rPr lang="tr-TR" sz="2200" dirty="0"/>
              <a:t>—</a:t>
            </a:r>
            <a:r>
              <a:rPr lang="tr-TR" sz="2200" dirty="0" err="1"/>
              <a:t>selektif</a:t>
            </a:r>
            <a:r>
              <a:rPr lang="tr-TR" sz="2200" dirty="0"/>
              <a:t> COX-2 inhibitörleri (</a:t>
            </a:r>
            <a:r>
              <a:rPr lang="tr-TR" sz="2200" dirty="0" err="1"/>
              <a:t>NSAID'ler</a:t>
            </a:r>
            <a:r>
              <a:rPr lang="tr-TR" sz="2200" dirty="0"/>
              <a:t>) genellikle seçici olmayan </a:t>
            </a:r>
            <a:r>
              <a:rPr lang="tr-TR" sz="2200" dirty="0" err="1"/>
              <a:t>NSAID'lerden</a:t>
            </a:r>
            <a:r>
              <a:rPr lang="tr-TR" sz="2200" dirty="0"/>
              <a:t> daha güvenlidir. Fakat </a:t>
            </a:r>
            <a:r>
              <a:rPr lang="tr-TR" sz="2200" dirty="0" err="1"/>
              <a:t>selektif</a:t>
            </a:r>
            <a:r>
              <a:rPr lang="tr-TR" sz="2200" dirty="0"/>
              <a:t> COX-2 inhibitörleri GUE ve </a:t>
            </a:r>
            <a:r>
              <a:rPr lang="tr-TR" sz="2200" dirty="0" err="1"/>
              <a:t>perforasyona</a:t>
            </a:r>
            <a:r>
              <a:rPr lang="tr-TR" sz="2200" dirty="0"/>
              <a:t> neden olabilir. </a:t>
            </a:r>
            <a:r>
              <a:rPr lang="tr-TR" sz="2200" dirty="0" err="1"/>
              <a:t>Glukokortikoidler</a:t>
            </a:r>
            <a:r>
              <a:rPr lang="tr-TR" sz="2200" dirty="0"/>
              <a:t>  (sistemik veya lokal) ile birlikte kullanımı </a:t>
            </a:r>
            <a:r>
              <a:rPr lang="tr-TR" sz="2200" dirty="0" err="1"/>
              <a:t>NSAID'lerin</a:t>
            </a:r>
            <a:r>
              <a:rPr lang="tr-TR" sz="2200" dirty="0"/>
              <a:t> </a:t>
            </a:r>
            <a:r>
              <a:rPr lang="tr-TR" sz="2200" dirty="0" err="1"/>
              <a:t>ülserojenik</a:t>
            </a:r>
            <a:r>
              <a:rPr lang="tr-TR" sz="2200" dirty="0"/>
              <a:t> potansiyelini arttırır. Bazı </a:t>
            </a:r>
            <a:r>
              <a:rPr lang="tr-TR" sz="2200" dirty="0" err="1"/>
              <a:t>NSAID'ler</a:t>
            </a:r>
            <a:r>
              <a:rPr lang="tr-TR" sz="2200" dirty="0"/>
              <a:t> (</a:t>
            </a:r>
            <a:r>
              <a:rPr lang="tr-TR" sz="2200" dirty="0" err="1"/>
              <a:t>fluniksin</a:t>
            </a:r>
            <a:r>
              <a:rPr lang="tr-TR" sz="2200" dirty="0"/>
              <a:t> </a:t>
            </a:r>
            <a:r>
              <a:rPr lang="tr-TR" sz="2200" dirty="0" err="1"/>
              <a:t>meglumin</a:t>
            </a:r>
            <a:r>
              <a:rPr lang="tr-TR" sz="2200" dirty="0"/>
              <a:t>, </a:t>
            </a:r>
            <a:r>
              <a:rPr lang="tr-TR" sz="2200" dirty="0" err="1"/>
              <a:t>naproksen</a:t>
            </a:r>
            <a:r>
              <a:rPr lang="tr-TR" sz="2200" dirty="0"/>
              <a:t>, </a:t>
            </a:r>
            <a:r>
              <a:rPr lang="tr-TR" sz="2200" dirty="0" err="1"/>
              <a:t>indometasin</a:t>
            </a:r>
            <a:r>
              <a:rPr lang="tr-TR" sz="2200" dirty="0"/>
              <a:t>) aşırı derecede ülsere neden olabilirler.</a:t>
            </a:r>
          </a:p>
          <a:p>
            <a:pPr algn="just">
              <a:lnSpc>
                <a:spcPct val="150000"/>
              </a:lnSpc>
            </a:pPr>
            <a:r>
              <a:rPr lang="tr-TR" sz="2200" b="1" dirty="0" err="1">
                <a:solidFill>
                  <a:srgbClr val="FF0000"/>
                </a:solidFill>
              </a:rPr>
              <a:t>Glukokortikoidler</a:t>
            </a:r>
            <a:r>
              <a:rPr lang="tr-TR" sz="2200" b="1" dirty="0">
                <a:solidFill>
                  <a:srgbClr val="FF0000"/>
                </a:solidFill>
              </a:rPr>
              <a:t>: </a:t>
            </a:r>
            <a:r>
              <a:rPr lang="tr-TR" sz="2200" dirty="0" err="1"/>
              <a:t>Deksametazon</a:t>
            </a:r>
            <a:r>
              <a:rPr lang="tr-TR" sz="2200" dirty="0"/>
              <a:t> muhtemelen en </a:t>
            </a:r>
            <a:r>
              <a:rPr lang="tr-TR" sz="2200" dirty="0" err="1"/>
              <a:t>ülserojeniktir</a:t>
            </a:r>
            <a:r>
              <a:rPr lang="tr-TR" sz="2200" dirty="0"/>
              <a:t>. </a:t>
            </a:r>
            <a:r>
              <a:rPr lang="tr-TR" sz="2200" dirty="0" err="1"/>
              <a:t>Prednizolonun</a:t>
            </a:r>
            <a:r>
              <a:rPr lang="tr-TR" sz="2200" dirty="0"/>
              <a:t> GI mukozasını etkileyen ek stres faktörleri (</a:t>
            </a:r>
            <a:r>
              <a:rPr lang="tr-TR" sz="2200" dirty="0" err="1"/>
              <a:t>örn</a:t>
            </a:r>
            <a:r>
              <a:rPr lang="tr-TR" sz="2200" dirty="0"/>
              <a:t>., </a:t>
            </a:r>
            <a:r>
              <a:rPr lang="tr-TR" sz="2200" dirty="0" err="1"/>
              <a:t>Hipoksemi</a:t>
            </a:r>
            <a:r>
              <a:rPr lang="tr-TR" sz="2200" dirty="0"/>
              <a:t>, </a:t>
            </a:r>
            <a:r>
              <a:rPr lang="tr-TR" sz="2200" dirty="0" err="1"/>
              <a:t>hipoperfüzyon</a:t>
            </a:r>
            <a:r>
              <a:rPr lang="tr-TR" sz="2200" dirty="0"/>
              <a:t>) olmadıkça </a:t>
            </a:r>
            <a:r>
              <a:rPr lang="tr-TR" sz="2200" dirty="0" err="1"/>
              <a:t>GUE'ye</a:t>
            </a:r>
            <a:r>
              <a:rPr lang="tr-TR" sz="2200" dirty="0"/>
              <a:t> neden olması daha az olasıdır.</a:t>
            </a:r>
          </a:p>
        </p:txBody>
      </p:sp>
      <p:sp>
        <p:nvSpPr>
          <p:cNvPr id="4" name="Title 1">
            <a:extLst>
              <a:ext uri="{FF2B5EF4-FFF2-40B4-BE49-F238E27FC236}">
                <a16:creationId xmlns:a16="http://schemas.microsoft.com/office/drawing/2014/main" id="{79B96931-50F0-C34E-892C-F4F5C26F0C8A}"/>
              </a:ext>
            </a:extLst>
          </p:cNvPr>
          <p:cNvSpPr txBox="1">
            <a:spLocks/>
          </p:cNvSpPr>
          <p:nvPr/>
        </p:nvSpPr>
        <p:spPr>
          <a:xfrm>
            <a:off x="308344" y="999461"/>
            <a:ext cx="11525693" cy="429251"/>
          </a:xfrm>
          <a:prstGeom prst="rect">
            <a:avLst/>
          </a:prstGeom>
          <a:solidFill>
            <a:srgbClr val="FFFF00"/>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tr-TR" sz="2200" b="1" dirty="0">
                <a:solidFill>
                  <a:srgbClr val="FF0000"/>
                </a:solidFill>
              </a:rPr>
              <a:t>İLAÇLAR</a:t>
            </a:r>
          </a:p>
        </p:txBody>
      </p:sp>
    </p:spTree>
    <p:extLst>
      <p:ext uri="{BB962C8B-B14F-4D97-AF65-F5344CB8AC3E}">
        <p14:creationId xmlns:p14="http://schemas.microsoft.com/office/powerpoint/2010/main" val="4237231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a:extLst>
              <a:ext uri="{FF2B5EF4-FFF2-40B4-BE49-F238E27FC236}">
                <a16:creationId xmlns:a16="http://schemas.microsoft.com/office/drawing/2014/main" id="{DCCDB313-C938-BA44-8AE6-49623B9FA4F1}"/>
              </a:ext>
            </a:extLst>
          </p:cNvPr>
          <p:cNvSpPr txBox="1">
            <a:spLocks/>
          </p:cNvSpPr>
          <p:nvPr/>
        </p:nvSpPr>
        <p:spPr>
          <a:xfrm>
            <a:off x="308343" y="1428712"/>
            <a:ext cx="11525693" cy="4635795"/>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lnSpc>
                <a:spcPct val="150000"/>
              </a:lnSpc>
            </a:pPr>
            <a:r>
              <a:rPr lang="tr-TR" sz="2200" dirty="0">
                <a:solidFill>
                  <a:srgbClr val="FF0000"/>
                </a:solidFill>
              </a:rPr>
              <a:t>Gastrointestinal </a:t>
            </a:r>
            <a:r>
              <a:rPr lang="tr-TR" sz="2200" dirty="0" err="1">
                <a:solidFill>
                  <a:srgbClr val="FF0000"/>
                </a:solidFill>
              </a:rPr>
              <a:t>neoplazi</a:t>
            </a:r>
            <a:r>
              <a:rPr lang="tr-TR" sz="2200" dirty="0"/>
              <a:t>: </a:t>
            </a:r>
            <a:r>
              <a:rPr lang="tr-TR" sz="2200" dirty="0" err="1"/>
              <a:t>Karsinomlar</a:t>
            </a:r>
            <a:r>
              <a:rPr lang="tr-TR" sz="2200" dirty="0"/>
              <a:t> </a:t>
            </a:r>
            <a:r>
              <a:rPr lang="tr-TR" sz="2200" dirty="0" err="1"/>
              <a:t>neoplastik</a:t>
            </a:r>
            <a:r>
              <a:rPr lang="tr-TR" sz="2200" dirty="0"/>
              <a:t> </a:t>
            </a:r>
            <a:r>
              <a:rPr lang="tr-TR" sz="2200" dirty="0" err="1"/>
              <a:t>ülserasyonun</a:t>
            </a:r>
            <a:r>
              <a:rPr lang="tr-TR" sz="2200" dirty="0"/>
              <a:t> en sık nedenidir.  </a:t>
            </a:r>
            <a:r>
              <a:rPr lang="tr-TR" sz="2200" dirty="0" err="1"/>
              <a:t>Leiomyoma</a:t>
            </a:r>
            <a:r>
              <a:rPr lang="tr-TR" sz="2200" dirty="0"/>
              <a:t> / </a:t>
            </a:r>
            <a:r>
              <a:rPr lang="tr-TR" sz="2200" dirty="0" err="1"/>
              <a:t>leiomyosarkomlar</a:t>
            </a:r>
            <a:r>
              <a:rPr lang="tr-TR" sz="2200" dirty="0"/>
              <a:t> şiddetli </a:t>
            </a:r>
            <a:r>
              <a:rPr lang="tr-TR" sz="2200" dirty="0" err="1"/>
              <a:t>hemorajiye</a:t>
            </a:r>
            <a:r>
              <a:rPr lang="tr-TR" sz="2200" dirty="0"/>
              <a:t> neden olurlar.</a:t>
            </a:r>
          </a:p>
          <a:p>
            <a:pPr lvl="0" algn="just">
              <a:lnSpc>
                <a:spcPct val="150000"/>
              </a:lnSpc>
            </a:pPr>
            <a:r>
              <a:rPr lang="tr-TR" sz="2200" dirty="0" err="1">
                <a:solidFill>
                  <a:srgbClr val="FF0000"/>
                </a:solidFill>
              </a:rPr>
              <a:t>Pythiosis</a:t>
            </a:r>
            <a:r>
              <a:rPr lang="tr-TR" sz="2200" dirty="0"/>
              <a:t> ciddi </a:t>
            </a:r>
            <a:r>
              <a:rPr lang="tr-TR" sz="2200" dirty="0" err="1"/>
              <a:t>GUE'ye</a:t>
            </a:r>
            <a:r>
              <a:rPr lang="tr-TR" sz="2200" dirty="0"/>
              <a:t> neden olabilir. Bölgesel olarak önemli bir hastalıktır ve Kuzey Amerika'da giderek yaygınlaşmaktadır.</a:t>
            </a:r>
          </a:p>
          <a:p>
            <a:pPr lvl="0" algn="just">
              <a:lnSpc>
                <a:spcPct val="150000"/>
              </a:lnSpc>
            </a:pPr>
            <a:r>
              <a:rPr lang="tr-TR" sz="2200" dirty="0"/>
              <a:t>Yabancı cisimler GUE ile ilişkili olabilir, fakat genellikle GUE’ </a:t>
            </a:r>
            <a:r>
              <a:rPr lang="tr-TR" sz="2200" dirty="0" err="1"/>
              <a:t>nin</a:t>
            </a:r>
            <a:r>
              <a:rPr lang="tr-TR" sz="2200" dirty="0"/>
              <a:t> önemli bir nedeni değildir. Bağırsak yabancı cisimleri (özellikle lineer yabancı cisimler) genellikle bağırsak </a:t>
            </a:r>
            <a:r>
              <a:rPr lang="tr-TR" sz="2200" dirty="0" err="1"/>
              <a:t>ülserasyonuna</a:t>
            </a:r>
            <a:r>
              <a:rPr lang="tr-TR" sz="2200" dirty="0"/>
              <a:t> / </a:t>
            </a:r>
            <a:r>
              <a:rPr lang="tr-TR" sz="2200" dirty="0" err="1"/>
              <a:t>perforasyonuna</a:t>
            </a:r>
            <a:r>
              <a:rPr lang="tr-TR" sz="2200" dirty="0"/>
              <a:t> neden olur.</a:t>
            </a:r>
          </a:p>
          <a:p>
            <a:pPr lvl="0" algn="just">
              <a:lnSpc>
                <a:spcPct val="150000"/>
              </a:lnSpc>
            </a:pPr>
            <a:r>
              <a:rPr lang="tr-TR" sz="2200" dirty="0"/>
              <a:t>Gastrik </a:t>
            </a:r>
            <a:r>
              <a:rPr lang="tr-TR" sz="2200" dirty="0" err="1"/>
              <a:t>hiperasidite</a:t>
            </a:r>
            <a:r>
              <a:rPr lang="tr-TR" sz="2200" dirty="0"/>
              <a:t>.</a:t>
            </a:r>
          </a:p>
        </p:txBody>
      </p:sp>
      <p:sp>
        <p:nvSpPr>
          <p:cNvPr id="4" name="Title 1">
            <a:extLst>
              <a:ext uri="{FF2B5EF4-FFF2-40B4-BE49-F238E27FC236}">
                <a16:creationId xmlns:a16="http://schemas.microsoft.com/office/drawing/2014/main" id="{79B96931-50F0-C34E-892C-F4F5C26F0C8A}"/>
              </a:ext>
            </a:extLst>
          </p:cNvPr>
          <p:cNvSpPr txBox="1">
            <a:spLocks/>
          </p:cNvSpPr>
          <p:nvPr/>
        </p:nvSpPr>
        <p:spPr>
          <a:xfrm>
            <a:off x="308342" y="999461"/>
            <a:ext cx="11525693" cy="429251"/>
          </a:xfrm>
          <a:prstGeom prst="rect">
            <a:avLst/>
          </a:prstGeom>
          <a:solidFill>
            <a:schemeClr val="accent1">
              <a:lumMod val="60000"/>
              <a:lumOff val="40000"/>
            </a:schemeClr>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tr-TR" sz="2200" b="1" dirty="0"/>
              <a:t>GASTROİNTESTİNAL HASTALIKLAR</a:t>
            </a:r>
          </a:p>
        </p:txBody>
      </p:sp>
    </p:spTree>
    <p:extLst>
      <p:ext uri="{BB962C8B-B14F-4D97-AF65-F5344CB8AC3E}">
        <p14:creationId xmlns:p14="http://schemas.microsoft.com/office/powerpoint/2010/main" val="973180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a:extLst>
              <a:ext uri="{FF2B5EF4-FFF2-40B4-BE49-F238E27FC236}">
                <a16:creationId xmlns:a16="http://schemas.microsoft.com/office/drawing/2014/main" id="{DCCDB313-C938-BA44-8AE6-49623B9FA4F1}"/>
              </a:ext>
            </a:extLst>
          </p:cNvPr>
          <p:cNvSpPr txBox="1">
            <a:spLocks/>
          </p:cNvSpPr>
          <p:nvPr/>
        </p:nvSpPr>
        <p:spPr>
          <a:xfrm>
            <a:off x="308342" y="674207"/>
            <a:ext cx="11525693" cy="485148"/>
          </a:xfrm>
          <a:prstGeom prst="rect">
            <a:avLst/>
          </a:prstGeom>
          <a:ln>
            <a:solidFill>
              <a:schemeClr val="accent1"/>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lnSpc>
                <a:spcPct val="150000"/>
              </a:lnSpc>
            </a:pPr>
            <a:r>
              <a:rPr lang="tr-TR" sz="2200" dirty="0" err="1"/>
              <a:t>Pythiosis</a:t>
            </a:r>
            <a:endParaRPr lang="tr-TR" sz="2200" dirty="0"/>
          </a:p>
        </p:txBody>
      </p:sp>
      <p:sp>
        <p:nvSpPr>
          <p:cNvPr id="4" name="Title 1">
            <a:extLst>
              <a:ext uri="{FF2B5EF4-FFF2-40B4-BE49-F238E27FC236}">
                <a16:creationId xmlns:a16="http://schemas.microsoft.com/office/drawing/2014/main" id="{79B96931-50F0-C34E-892C-F4F5C26F0C8A}"/>
              </a:ext>
            </a:extLst>
          </p:cNvPr>
          <p:cNvSpPr txBox="1">
            <a:spLocks/>
          </p:cNvSpPr>
          <p:nvPr/>
        </p:nvSpPr>
        <p:spPr>
          <a:xfrm>
            <a:off x="308342" y="241006"/>
            <a:ext cx="11525693" cy="429251"/>
          </a:xfrm>
          <a:prstGeom prst="rect">
            <a:avLst/>
          </a:prstGeom>
          <a:solidFill>
            <a:schemeClr val="accent1">
              <a:lumMod val="60000"/>
              <a:lumOff val="40000"/>
            </a:schemeClr>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tr-TR" sz="2200" b="1" dirty="0"/>
              <a:t>INFEKSİYÖZ HASTALIKLAR</a:t>
            </a:r>
          </a:p>
        </p:txBody>
      </p:sp>
      <p:sp>
        <p:nvSpPr>
          <p:cNvPr id="5" name="Content Placeholder 4">
            <a:extLst>
              <a:ext uri="{FF2B5EF4-FFF2-40B4-BE49-F238E27FC236}">
                <a16:creationId xmlns:a16="http://schemas.microsoft.com/office/drawing/2014/main" id="{6825C58D-90A1-674E-814B-820B9FB09EE4}"/>
              </a:ext>
            </a:extLst>
          </p:cNvPr>
          <p:cNvSpPr txBox="1">
            <a:spLocks/>
          </p:cNvSpPr>
          <p:nvPr/>
        </p:nvSpPr>
        <p:spPr>
          <a:xfrm>
            <a:off x="308342" y="1925305"/>
            <a:ext cx="11525693" cy="1353474"/>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tr-TR" sz="2200" dirty="0"/>
              <a:t>Hepatik hastalıklar</a:t>
            </a:r>
          </a:p>
          <a:p>
            <a:pPr lvl="0"/>
            <a:r>
              <a:rPr lang="tr-TR" sz="2200" dirty="0" err="1"/>
              <a:t>Hypoadrenokortisizm</a:t>
            </a:r>
            <a:r>
              <a:rPr lang="tr-TR" sz="2200" dirty="0"/>
              <a:t> </a:t>
            </a:r>
          </a:p>
          <a:p>
            <a:pPr lvl="0"/>
            <a:r>
              <a:rPr lang="tr-TR" sz="2200" dirty="0" err="1"/>
              <a:t>Pankreatitis</a:t>
            </a:r>
            <a:r>
              <a:rPr lang="tr-TR" sz="2200" dirty="0"/>
              <a:t> </a:t>
            </a:r>
          </a:p>
          <a:p>
            <a:pPr lvl="0" algn="just">
              <a:lnSpc>
                <a:spcPct val="150000"/>
              </a:lnSpc>
            </a:pPr>
            <a:endParaRPr lang="tr-TR" sz="2200" dirty="0"/>
          </a:p>
        </p:txBody>
      </p:sp>
      <p:sp>
        <p:nvSpPr>
          <p:cNvPr id="6" name="Title 1">
            <a:extLst>
              <a:ext uri="{FF2B5EF4-FFF2-40B4-BE49-F238E27FC236}">
                <a16:creationId xmlns:a16="http://schemas.microsoft.com/office/drawing/2014/main" id="{594AC674-4528-6E46-88EA-B6BBB34169F0}"/>
              </a:ext>
            </a:extLst>
          </p:cNvPr>
          <p:cNvSpPr txBox="1">
            <a:spLocks/>
          </p:cNvSpPr>
          <p:nvPr/>
        </p:nvSpPr>
        <p:spPr>
          <a:xfrm>
            <a:off x="308342" y="1496054"/>
            <a:ext cx="11525693" cy="429251"/>
          </a:xfrm>
          <a:prstGeom prst="rect">
            <a:avLst/>
          </a:prstGeom>
          <a:solidFill>
            <a:schemeClr val="accent1">
              <a:lumMod val="60000"/>
              <a:lumOff val="40000"/>
            </a:schemeClr>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tr-TR" sz="2200" b="1" dirty="0"/>
              <a:t>METABOLİK HASTALIKLAR </a:t>
            </a:r>
          </a:p>
        </p:txBody>
      </p:sp>
      <p:sp>
        <p:nvSpPr>
          <p:cNvPr id="8" name="Content Placeholder 4">
            <a:extLst>
              <a:ext uri="{FF2B5EF4-FFF2-40B4-BE49-F238E27FC236}">
                <a16:creationId xmlns:a16="http://schemas.microsoft.com/office/drawing/2014/main" id="{0D4BD838-A220-6F4D-AAF5-6EAD7F2C01D6}"/>
              </a:ext>
            </a:extLst>
          </p:cNvPr>
          <p:cNvSpPr txBox="1">
            <a:spLocks/>
          </p:cNvSpPr>
          <p:nvPr/>
        </p:nvSpPr>
        <p:spPr>
          <a:xfrm>
            <a:off x="308342" y="4030551"/>
            <a:ext cx="11525693" cy="485148"/>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50000"/>
              </a:lnSpc>
              <a:buNone/>
            </a:pPr>
            <a:r>
              <a:rPr lang="tr-TR" sz="2200" dirty="0"/>
              <a:t>Ağır metal zehirlenmesi (arsenik, çinko, talyum, demir veya nadiren kurşun)</a:t>
            </a:r>
          </a:p>
        </p:txBody>
      </p:sp>
      <p:sp>
        <p:nvSpPr>
          <p:cNvPr id="9" name="Title 1">
            <a:extLst>
              <a:ext uri="{FF2B5EF4-FFF2-40B4-BE49-F238E27FC236}">
                <a16:creationId xmlns:a16="http://schemas.microsoft.com/office/drawing/2014/main" id="{7A072380-CFF4-784E-BB32-AA513FAD5CD6}"/>
              </a:ext>
            </a:extLst>
          </p:cNvPr>
          <p:cNvSpPr txBox="1">
            <a:spLocks/>
          </p:cNvSpPr>
          <p:nvPr/>
        </p:nvSpPr>
        <p:spPr>
          <a:xfrm>
            <a:off x="308342" y="3597350"/>
            <a:ext cx="11525693" cy="429251"/>
          </a:xfrm>
          <a:prstGeom prst="rect">
            <a:avLst/>
          </a:prstGeom>
          <a:solidFill>
            <a:schemeClr val="accent1">
              <a:lumMod val="60000"/>
              <a:lumOff val="40000"/>
            </a:schemeClr>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tr-TR" sz="2200" b="1" dirty="0"/>
              <a:t>TOKSİTİTE</a:t>
            </a:r>
          </a:p>
        </p:txBody>
      </p:sp>
      <p:sp>
        <p:nvSpPr>
          <p:cNvPr id="10" name="Content Placeholder 4">
            <a:extLst>
              <a:ext uri="{FF2B5EF4-FFF2-40B4-BE49-F238E27FC236}">
                <a16:creationId xmlns:a16="http://schemas.microsoft.com/office/drawing/2014/main" id="{7E18BC20-77AE-FB45-AE41-3C2CBEF7C047}"/>
              </a:ext>
            </a:extLst>
          </p:cNvPr>
          <p:cNvSpPr txBox="1">
            <a:spLocks/>
          </p:cNvSpPr>
          <p:nvPr/>
        </p:nvSpPr>
        <p:spPr>
          <a:xfrm>
            <a:off x="308342" y="5341900"/>
            <a:ext cx="11525693" cy="1218388"/>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50000"/>
              </a:lnSpc>
              <a:buNone/>
            </a:pPr>
            <a:r>
              <a:rPr lang="tr-TR" sz="2200" dirty="0"/>
              <a:t>GI </a:t>
            </a:r>
            <a:r>
              <a:rPr lang="tr-TR" sz="2200" dirty="0" err="1"/>
              <a:t>neoplazisi</a:t>
            </a:r>
            <a:r>
              <a:rPr lang="tr-TR" sz="2200" dirty="0"/>
              <a:t> (</a:t>
            </a:r>
            <a:r>
              <a:rPr lang="tr-TR" sz="2200" dirty="0" err="1"/>
              <a:t>karsinom</a:t>
            </a:r>
            <a:r>
              <a:rPr lang="tr-TR" sz="2200" dirty="0"/>
              <a:t>, </a:t>
            </a:r>
            <a:r>
              <a:rPr lang="tr-TR" sz="2200" dirty="0" err="1"/>
              <a:t>lenfoma</a:t>
            </a:r>
            <a:r>
              <a:rPr lang="tr-TR" sz="2200" dirty="0"/>
              <a:t>, </a:t>
            </a:r>
            <a:r>
              <a:rPr lang="tr-TR" sz="2200" dirty="0" err="1"/>
              <a:t>leiomyom</a:t>
            </a:r>
            <a:r>
              <a:rPr lang="tr-TR" sz="2200" dirty="0"/>
              <a:t>, GI </a:t>
            </a:r>
            <a:r>
              <a:rPr lang="tr-TR" sz="2200" dirty="0" err="1"/>
              <a:t>stromal</a:t>
            </a:r>
            <a:r>
              <a:rPr lang="tr-TR" sz="2200" dirty="0"/>
              <a:t> tümör [GIST])</a:t>
            </a:r>
          </a:p>
          <a:p>
            <a:pPr marL="0" lvl="0" indent="0" algn="just">
              <a:lnSpc>
                <a:spcPct val="150000"/>
              </a:lnSpc>
              <a:buNone/>
            </a:pPr>
            <a:r>
              <a:rPr lang="tr-TR" sz="2200" dirty="0" err="1"/>
              <a:t>Paraneoplastik</a:t>
            </a:r>
            <a:r>
              <a:rPr lang="tr-TR" sz="2200" dirty="0"/>
              <a:t> </a:t>
            </a:r>
            <a:r>
              <a:rPr lang="tr-TR" sz="2200" dirty="0" err="1"/>
              <a:t>hiperasiidite</a:t>
            </a:r>
            <a:r>
              <a:rPr lang="tr-TR" sz="2200" dirty="0"/>
              <a:t> (</a:t>
            </a:r>
            <a:r>
              <a:rPr lang="tr-TR" sz="2200" dirty="0" err="1"/>
              <a:t>mastositoz</a:t>
            </a:r>
            <a:r>
              <a:rPr lang="tr-TR" sz="2200" dirty="0"/>
              <a:t>, </a:t>
            </a:r>
            <a:r>
              <a:rPr lang="tr-TR" sz="2200" dirty="0" err="1"/>
              <a:t>gastrinoma</a:t>
            </a:r>
            <a:r>
              <a:rPr lang="tr-TR" sz="2200" dirty="0"/>
              <a:t>)</a:t>
            </a:r>
          </a:p>
        </p:txBody>
      </p:sp>
      <p:sp>
        <p:nvSpPr>
          <p:cNvPr id="11" name="Title 1">
            <a:extLst>
              <a:ext uri="{FF2B5EF4-FFF2-40B4-BE49-F238E27FC236}">
                <a16:creationId xmlns:a16="http://schemas.microsoft.com/office/drawing/2014/main" id="{63EAFA5F-46CC-0F4F-A7B6-F24AC4D43CE9}"/>
              </a:ext>
            </a:extLst>
          </p:cNvPr>
          <p:cNvSpPr txBox="1">
            <a:spLocks/>
          </p:cNvSpPr>
          <p:nvPr/>
        </p:nvSpPr>
        <p:spPr>
          <a:xfrm>
            <a:off x="308342" y="4908699"/>
            <a:ext cx="11525693" cy="429251"/>
          </a:xfrm>
          <a:prstGeom prst="rect">
            <a:avLst/>
          </a:prstGeom>
          <a:solidFill>
            <a:schemeClr val="accent1">
              <a:lumMod val="60000"/>
              <a:lumOff val="40000"/>
            </a:schemeClr>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tr-TR" sz="2200" b="1" dirty="0"/>
              <a:t>NEOPLAZİ</a:t>
            </a:r>
          </a:p>
        </p:txBody>
      </p:sp>
    </p:spTree>
    <p:extLst>
      <p:ext uri="{BB962C8B-B14F-4D97-AF65-F5344CB8AC3E}">
        <p14:creationId xmlns:p14="http://schemas.microsoft.com/office/powerpoint/2010/main" val="1179904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a:extLst>
              <a:ext uri="{FF2B5EF4-FFF2-40B4-BE49-F238E27FC236}">
                <a16:creationId xmlns:a16="http://schemas.microsoft.com/office/drawing/2014/main" id="{DCCDB313-C938-BA44-8AE6-49623B9FA4F1}"/>
              </a:ext>
            </a:extLst>
          </p:cNvPr>
          <p:cNvSpPr txBox="1">
            <a:spLocks/>
          </p:cNvSpPr>
          <p:nvPr/>
        </p:nvSpPr>
        <p:spPr>
          <a:xfrm>
            <a:off x="308342" y="670257"/>
            <a:ext cx="11525693" cy="1813813"/>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tr-TR" sz="2200" dirty="0"/>
              <a:t>Şok/şiddetli hipotansiyon (</a:t>
            </a:r>
            <a:r>
              <a:rPr lang="tr-TR" sz="2200" dirty="0" err="1"/>
              <a:t>örn</a:t>
            </a:r>
            <a:r>
              <a:rPr lang="tr-TR" sz="2200" dirty="0"/>
              <a:t>., Travma veya cerrahi işlem) </a:t>
            </a:r>
          </a:p>
          <a:p>
            <a:pPr lvl="0"/>
            <a:r>
              <a:rPr lang="tr-TR" sz="2200" dirty="0"/>
              <a:t>SIRS (ısı çarpması, </a:t>
            </a:r>
            <a:r>
              <a:rPr lang="tr-TR" sz="2200" dirty="0" err="1"/>
              <a:t>sepsis</a:t>
            </a:r>
            <a:r>
              <a:rPr lang="tr-TR" sz="2200" dirty="0"/>
              <a:t>) </a:t>
            </a:r>
          </a:p>
          <a:p>
            <a:pPr lvl="0"/>
            <a:r>
              <a:rPr lang="tr-TR" sz="2200" dirty="0"/>
              <a:t>Yanıklar </a:t>
            </a:r>
          </a:p>
          <a:p>
            <a:pPr lvl="0"/>
            <a:r>
              <a:rPr lang="tr-TR" sz="2200" dirty="0"/>
              <a:t>Sürekli yorucu egzersiz (özellikle aşırı soğuk veya sıcak ortamlarda)</a:t>
            </a:r>
          </a:p>
        </p:txBody>
      </p:sp>
      <p:sp>
        <p:nvSpPr>
          <p:cNvPr id="4" name="Title 1">
            <a:extLst>
              <a:ext uri="{FF2B5EF4-FFF2-40B4-BE49-F238E27FC236}">
                <a16:creationId xmlns:a16="http://schemas.microsoft.com/office/drawing/2014/main" id="{79B96931-50F0-C34E-892C-F4F5C26F0C8A}"/>
              </a:ext>
            </a:extLst>
          </p:cNvPr>
          <p:cNvSpPr txBox="1">
            <a:spLocks/>
          </p:cNvSpPr>
          <p:nvPr/>
        </p:nvSpPr>
        <p:spPr>
          <a:xfrm>
            <a:off x="308342" y="241006"/>
            <a:ext cx="11525693" cy="429251"/>
          </a:xfrm>
          <a:prstGeom prst="rect">
            <a:avLst/>
          </a:prstGeom>
          <a:solidFill>
            <a:schemeClr val="accent1">
              <a:lumMod val="60000"/>
              <a:lumOff val="40000"/>
            </a:schemeClr>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tr-TR" sz="2200" b="1" dirty="0"/>
              <a:t>STRES/CİDDİ MEDİKAL HASTALIK </a:t>
            </a:r>
          </a:p>
        </p:txBody>
      </p:sp>
      <p:sp>
        <p:nvSpPr>
          <p:cNvPr id="8" name="Content Placeholder 4">
            <a:extLst>
              <a:ext uri="{FF2B5EF4-FFF2-40B4-BE49-F238E27FC236}">
                <a16:creationId xmlns:a16="http://schemas.microsoft.com/office/drawing/2014/main" id="{0D4BD838-A220-6F4D-AAF5-6EAD7F2C01D6}"/>
              </a:ext>
            </a:extLst>
          </p:cNvPr>
          <p:cNvSpPr txBox="1">
            <a:spLocks/>
          </p:cNvSpPr>
          <p:nvPr/>
        </p:nvSpPr>
        <p:spPr>
          <a:xfrm>
            <a:off x="308342" y="4030550"/>
            <a:ext cx="11525693" cy="1648857"/>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tr-TR" sz="2200" dirty="0" err="1"/>
              <a:t>Ülserojenik</a:t>
            </a:r>
            <a:r>
              <a:rPr lang="tr-TR" sz="2200" dirty="0"/>
              <a:t> ilaçlar (</a:t>
            </a:r>
            <a:r>
              <a:rPr lang="tr-TR" sz="2200" dirty="0" err="1"/>
              <a:t>NSAID'ler</a:t>
            </a:r>
            <a:r>
              <a:rPr lang="tr-TR" sz="2200" dirty="0"/>
              <a:t>, </a:t>
            </a:r>
            <a:r>
              <a:rPr lang="tr-TR" sz="2200" dirty="0" err="1"/>
              <a:t>deksametazon</a:t>
            </a:r>
            <a:r>
              <a:rPr lang="tr-TR" sz="2200" dirty="0"/>
              <a:t>)</a:t>
            </a:r>
          </a:p>
          <a:p>
            <a:pPr lvl="0"/>
            <a:r>
              <a:rPr lang="tr-TR" sz="2200" dirty="0" err="1"/>
              <a:t>Hipovolemik</a:t>
            </a:r>
            <a:r>
              <a:rPr lang="tr-TR" sz="2200" dirty="0"/>
              <a:t> şok / SIRS </a:t>
            </a:r>
          </a:p>
          <a:p>
            <a:pPr lvl="0"/>
            <a:r>
              <a:rPr lang="tr-TR" sz="2200" dirty="0"/>
              <a:t>Aşırı egzersiz</a:t>
            </a:r>
          </a:p>
        </p:txBody>
      </p:sp>
      <p:sp>
        <p:nvSpPr>
          <p:cNvPr id="9" name="Title 1">
            <a:extLst>
              <a:ext uri="{FF2B5EF4-FFF2-40B4-BE49-F238E27FC236}">
                <a16:creationId xmlns:a16="http://schemas.microsoft.com/office/drawing/2014/main" id="{7A072380-CFF4-784E-BB32-AA513FAD5CD6}"/>
              </a:ext>
            </a:extLst>
          </p:cNvPr>
          <p:cNvSpPr txBox="1">
            <a:spLocks/>
          </p:cNvSpPr>
          <p:nvPr/>
        </p:nvSpPr>
        <p:spPr>
          <a:xfrm>
            <a:off x="308342" y="3601299"/>
            <a:ext cx="11525693" cy="429251"/>
          </a:xfrm>
          <a:prstGeom prst="rect">
            <a:avLst/>
          </a:prstGeom>
          <a:solidFill>
            <a:schemeClr val="accent1">
              <a:lumMod val="60000"/>
              <a:lumOff val="40000"/>
            </a:schemeClr>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tr-TR" sz="2200" b="1" dirty="0"/>
              <a:t>RİSK FAKTÖRLERİ </a:t>
            </a:r>
          </a:p>
        </p:txBody>
      </p:sp>
    </p:spTree>
    <p:extLst>
      <p:ext uri="{BB962C8B-B14F-4D97-AF65-F5344CB8AC3E}">
        <p14:creationId xmlns:p14="http://schemas.microsoft.com/office/powerpoint/2010/main" val="3423097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84C16-7EF0-6441-8CA2-FA3457F70C8A}"/>
              </a:ext>
            </a:extLst>
          </p:cNvPr>
          <p:cNvSpPr>
            <a:spLocks noGrp="1"/>
          </p:cNvSpPr>
          <p:nvPr>
            <p:ph type="title"/>
          </p:nvPr>
        </p:nvSpPr>
        <p:spPr>
          <a:xfrm>
            <a:off x="838200" y="936108"/>
            <a:ext cx="10515600" cy="581173"/>
          </a:xfrm>
          <a:solidFill>
            <a:schemeClr val="accent1">
              <a:lumMod val="60000"/>
              <a:lumOff val="40000"/>
            </a:schemeClr>
          </a:solidFill>
          <a:ln>
            <a:solidFill>
              <a:schemeClr val="accent1"/>
            </a:solidFill>
          </a:ln>
        </p:spPr>
        <p:txBody>
          <a:bodyPr>
            <a:normAutofit/>
          </a:bodyPr>
          <a:lstStyle/>
          <a:p>
            <a:pPr algn="ctr"/>
            <a:r>
              <a:rPr lang="tr-TR" sz="2200" b="1" dirty="0"/>
              <a:t>AYIRICI TANI </a:t>
            </a:r>
            <a:endParaRPr lang="en-US" sz="2200" dirty="0"/>
          </a:p>
        </p:txBody>
      </p:sp>
      <p:sp>
        <p:nvSpPr>
          <p:cNvPr id="3" name="Content Placeholder 2">
            <a:extLst>
              <a:ext uri="{FF2B5EF4-FFF2-40B4-BE49-F238E27FC236}">
                <a16:creationId xmlns:a16="http://schemas.microsoft.com/office/drawing/2014/main" id="{763AE12A-6DAD-AB48-ADD8-FD9BA38925A9}"/>
              </a:ext>
            </a:extLst>
          </p:cNvPr>
          <p:cNvSpPr>
            <a:spLocks noGrp="1"/>
          </p:cNvSpPr>
          <p:nvPr>
            <p:ph idx="1"/>
          </p:nvPr>
        </p:nvSpPr>
        <p:spPr>
          <a:xfrm>
            <a:off x="838200" y="1517281"/>
            <a:ext cx="10515600" cy="4351338"/>
          </a:xfrm>
          <a:ln>
            <a:solidFill>
              <a:schemeClr val="accent1"/>
            </a:solidFill>
          </a:ln>
        </p:spPr>
        <p:txBody>
          <a:bodyPr>
            <a:normAutofit fontScale="92500"/>
          </a:bodyPr>
          <a:lstStyle/>
          <a:p>
            <a:pPr lvl="0" algn="just">
              <a:lnSpc>
                <a:spcPct val="150000"/>
              </a:lnSpc>
            </a:pPr>
            <a:r>
              <a:rPr lang="tr-TR" sz="2200" dirty="0"/>
              <a:t>Özofageal hastalıklar  (</a:t>
            </a:r>
            <a:r>
              <a:rPr lang="tr-TR" sz="2200" dirty="0" err="1"/>
              <a:t>neoplazi</a:t>
            </a:r>
            <a:r>
              <a:rPr lang="tr-TR" sz="2200" dirty="0"/>
              <a:t>, özofajit, yabancı cisim) radyografi ve/veya </a:t>
            </a:r>
            <a:r>
              <a:rPr lang="tr-TR" sz="2200" dirty="0" err="1"/>
              <a:t>özofagoskopi</a:t>
            </a:r>
            <a:r>
              <a:rPr lang="tr-TR" sz="2200" dirty="0"/>
              <a:t> ile teşhis edilir. </a:t>
            </a:r>
          </a:p>
          <a:p>
            <a:pPr lvl="0" algn="just">
              <a:lnSpc>
                <a:spcPct val="150000"/>
              </a:lnSpc>
            </a:pPr>
            <a:r>
              <a:rPr lang="tr-TR" sz="2200" dirty="0" err="1"/>
              <a:t>Koagülopatiler</a:t>
            </a:r>
            <a:r>
              <a:rPr lang="tr-TR" sz="2200" dirty="0"/>
              <a:t> (</a:t>
            </a:r>
            <a:r>
              <a:rPr lang="tr-TR" sz="2200" dirty="0" err="1"/>
              <a:t>trombositopeni</a:t>
            </a:r>
            <a:r>
              <a:rPr lang="tr-TR" sz="2200" dirty="0"/>
              <a:t>, </a:t>
            </a:r>
            <a:r>
              <a:rPr lang="tr-TR" sz="2200" dirty="0" err="1"/>
              <a:t>antikoagülan</a:t>
            </a:r>
            <a:r>
              <a:rPr lang="tr-TR" sz="2200" dirty="0"/>
              <a:t> zehirlenmesi): </a:t>
            </a:r>
            <a:r>
              <a:rPr lang="tr-TR" sz="2200" dirty="0" err="1"/>
              <a:t>trombosit</a:t>
            </a:r>
            <a:r>
              <a:rPr lang="tr-TR" sz="2200" dirty="0"/>
              <a:t> sayısı, </a:t>
            </a:r>
            <a:r>
              <a:rPr lang="tr-TR" sz="2200" dirty="0" err="1"/>
              <a:t>koagülasyon</a:t>
            </a:r>
            <a:r>
              <a:rPr lang="tr-TR" sz="2200" dirty="0"/>
              <a:t> testi ile teşhis edilir. </a:t>
            </a:r>
          </a:p>
          <a:p>
            <a:pPr lvl="0" algn="just">
              <a:lnSpc>
                <a:spcPct val="150000"/>
              </a:lnSpc>
            </a:pPr>
            <a:r>
              <a:rPr lang="tr-TR" sz="2200" dirty="0" err="1"/>
              <a:t>Hemoptiziye</a:t>
            </a:r>
            <a:r>
              <a:rPr lang="tr-TR" sz="2200" dirty="0"/>
              <a:t> neden olan </a:t>
            </a:r>
            <a:r>
              <a:rPr lang="tr-TR" sz="2200" dirty="0" err="1"/>
              <a:t>bronkopulmoner</a:t>
            </a:r>
            <a:r>
              <a:rPr lang="tr-TR" sz="2200" dirty="0"/>
              <a:t> hastalık: Radyografi ve/veya </a:t>
            </a:r>
            <a:r>
              <a:rPr lang="tr-TR" sz="2200" dirty="0" err="1"/>
              <a:t>bronkoskopi</a:t>
            </a:r>
            <a:r>
              <a:rPr lang="tr-TR" sz="2200" dirty="0"/>
              <a:t> ile tanısı konur. </a:t>
            </a:r>
          </a:p>
          <a:p>
            <a:pPr lvl="0" algn="just">
              <a:lnSpc>
                <a:spcPct val="150000"/>
              </a:lnSpc>
            </a:pPr>
            <a:r>
              <a:rPr lang="tr-TR" sz="2200" dirty="0"/>
              <a:t>Solunum yollarından veya gıda ile yutulan kanın </a:t>
            </a:r>
            <a:r>
              <a:rPr lang="tr-TR" sz="2200" dirty="0" err="1"/>
              <a:t>regurjitasyonu</a:t>
            </a:r>
            <a:r>
              <a:rPr lang="tr-TR" sz="2200" dirty="0"/>
              <a:t>. </a:t>
            </a:r>
          </a:p>
          <a:p>
            <a:pPr lvl="0" algn="just">
              <a:lnSpc>
                <a:spcPct val="150000"/>
              </a:lnSpc>
            </a:pPr>
            <a:r>
              <a:rPr lang="tr-TR" sz="2200" dirty="0" err="1"/>
              <a:t>Pepto-Bismol</a:t>
            </a:r>
            <a:r>
              <a:rPr lang="tr-TR" sz="2200" dirty="0"/>
              <a:t>, </a:t>
            </a:r>
            <a:r>
              <a:rPr lang="tr-TR" sz="2200" dirty="0" err="1"/>
              <a:t>sukralfat</a:t>
            </a:r>
            <a:r>
              <a:rPr lang="tr-TR" sz="2200" dirty="0"/>
              <a:t> veya aktive edilmiş kömürü dışkıda </a:t>
            </a:r>
            <a:r>
              <a:rPr lang="tr-TR" sz="2200" dirty="0" err="1"/>
              <a:t>meleneya</a:t>
            </a:r>
            <a:r>
              <a:rPr lang="tr-TR" sz="2200" dirty="0"/>
              <a:t> benzer renk meydana getirir.</a:t>
            </a:r>
          </a:p>
          <a:p>
            <a:pPr algn="just">
              <a:lnSpc>
                <a:spcPct val="150000"/>
              </a:lnSpc>
            </a:pPr>
            <a:endParaRPr lang="en-US" sz="2200" dirty="0"/>
          </a:p>
        </p:txBody>
      </p:sp>
    </p:spTree>
    <p:extLst>
      <p:ext uri="{BB962C8B-B14F-4D97-AF65-F5344CB8AC3E}">
        <p14:creationId xmlns:p14="http://schemas.microsoft.com/office/powerpoint/2010/main" val="19095115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84C16-7EF0-6441-8CA2-FA3457F70C8A}"/>
              </a:ext>
            </a:extLst>
          </p:cNvPr>
          <p:cNvSpPr>
            <a:spLocks noGrp="1"/>
          </p:cNvSpPr>
          <p:nvPr>
            <p:ph type="title"/>
          </p:nvPr>
        </p:nvSpPr>
        <p:spPr>
          <a:xfrm>
            <a:off x="255181" y="3661457"/>
            <a:ext cx="11720624" cy="581173"/>
          </a:xfrm>
          <a:solidFill>
            <a:schemeClr val="accent1">
              <a:lumMod val="60000"/>
              <a:lumOff val="40000"/>
            </a:schemeClr>
          </a:solidFill>
          <a:ln>
            <a:solidFill>
              <a:schemeClr val="accent1"/>
            </a:solidFill>
          </a:ln>
        </p:spPr>
        <p:txBody>
          <a:bodyPr>
            <a:normAutofit/>
          </a:bodyPr>
          <a:lstStyle/>
          <a:p>
            <a:pPr algn="ctr"/>
            <a:r>
              <a:rPr lang="tr-TR" sz="2200" b="1" dirty="0"/>
              <a:t>TAM KAN/BİYOKİMYA/İDRAR ANALİZİ</a:t>
            </a:r>
          </a:p>
        </p:txBody>
      </p:sp>
      <p:sp>
        <p:nvSpPr>
          <p:cNvPr id="3" name="Content Placeholder 2">
            <a:extLst>
              <a:ext uri="{FF2B5EF4-FFF2-40B4-BE49-F238E27FC236}">
                <a16:creationId xmlns:a16="http://schemas.microsoft.com/office/drawing/2014/main" id="{763AE12A-6DAD-AB48-ADD8-FD9BA38925A9}"/>
              </a:ext>
            </a:extLst>
          </p:cNvPr>
          <p:cNvSpPr>
            <a:spLocks noGrp="1"/>
          </p:cNvSpPr>
          <p:nvPr>
            <p:ph idx="1"/>
          </p:nvPr>
        </p:nvSpPr>
        <p:spPr>
          <a:xfrm>
            <a:off x="255181" y="4264080"/>
            <a:ext cx="11826950" cy="2505231"/>
          </a:xfrm>
          <a:ln>
            <a:solidFill>
              <a:schemeClr val="accent1"/>
            </a:solidFill>
          </a:ln>
        </p:spPr>
        <p:txBody>
          <a:bodyPr>
            <a:normAutofit/>
          </a:bodyPr>
          <a:lstStyle/>
          <a:p>
            <a:pPr lvl="0" algn="just">
              <a:lnSpc>
                <a:spcPct val="150000"/>
              </a:lnSpc>
            </a:pPr>
            <a:r>
              <a:rPr lang="tr-TR" sz="2200" dirty="0"/>
              <a:t>Fekal </a:t>
            </a:r>
            <a:r>
              <a:rPr lang="tr-TR" sz="2200" dirty="0" err="1"/>
              <a:t>flotasyon</a:t>
            </a:r>
            <a:r>
              <a:rPr lang="tr-TR" sz="2200" dirty="0"/>
              <a:t> testi (</a:t>
            </a:r>
            <a:r>
              <a:rPr lang="tr-TR" sz="2200" dirty="0" err="1"/>
              <a:t>parazitizm</a:t>
            </a:r>
            <a:r>
              <a:rPr lang="tr-TR" sz="2200" dirty="0"/>
              <a:t>)</a:t>
            </a:r>
          </a:p>
          <a:p>
            <a:pPr lvl="0" algn="just">
              <a:lnSpc>
                <a:spcPct val="150000"/>
              </a:lnSpc>
            </a:pPr>
            <a:r>
              <a:rPr lang="tr-TR" sz="2200" dirty="0"/>
              <a:t>Safra asitleri (Hepatik yetmezlik) </a:t>
            </a:r>
          </a:p>
          <a:p>
            <a:pPr lvl="0" algn="just">
              <a:lnSpc>
                <a:spcPct val="150000"/>
              </a:lnSpc>
            </a:pPr>
            <a:r>
              <a:rPr lang="tr-TR" sz="2200" dirty="0"/>
              <a:t>Serum </a:t>
            </a:r>
            <a:r>
              <a:rPr lang="tr-TR" sz="2200" dirty="0" err="1"/>
              <a:t>kortizol</a:t>
            </a:r>
            <a:r>
              <a:rPr lang="tr-TR" sz="2200" dirty="0"/>
              <a:t> (</a:t>
            </a:r>
            <a:r>
              <a:rPr lang="tr-TR" sz="2200" dirty="0" err="1"/>
              <a:t>hypoadrenokortisizm</a:t>
            </a:r>
            <a:r>
              <a:rPr lang="tr-TR" sz="2200" dirty="0"/>
              <a:t>) </a:t>
            </a:r>
          </a:p>
          <a:p>
            <a:pPr lvl="0" algn="just">
              <a:lnSpc>
                <a:spcPct val="150000"/>
              </a:lnSpc>
            </a:pPr>
            <a:r>
              <a:rPr lang="tr-TR" sz="2200" dirty="0"/>
              <a:t>Serum </a:t>
            </a:r>
            <a:r>
              <a:rPr lang="tr-TR" sz="2200" dirty="0" err="1"/>
              <a:t>gastrin</a:t>
            </a:r>
            <a:r>
              <a:rPr lang="tr-TR" sz="2200" dirty="0"/>
              <a:t> konsantrasyonu (</a:t>
            </a:r>
            <a:r>
              <a:rPr lang="tr-TR" sz="2200" dirty="0" err="1"/>
              <a:t>gastrinoma</a:t>
            </a:r>
            <a:r>
              <a:rPr lang="tr-TR" sz="2200" dirty="0"/>
              <a:t>) </a:t>
            </a:r>
          </a:p>
        </p:txBody>
      </p:sp>
      <p:sp>
        <p:nvSpPr>
          <p:cNvPr id="4" name="Title 1">
            <a:extLst>
              <a:ext uri="{FF2B5EF4-FFF2-40B4-BE49-F238E27FC236}">
                <a16:creationId xmlns:a16="http://schemas.microsoft.com/office/drawing/2014/main" id="{BCEB5FAA-BA3F-7C48-B2D9-8747B927686D}"/>
              </a:ext>
            </a:extLst>
          </p:cNvPr>
          <p:cNvSpPr txBox="1">
            <a:spLocks/>
          </p:cNvSpPr>
          <p:nvPr/>
        </p:nvSpPr>
        <p:spPr>
          <a:xfrm>
            <a:off x="255181" y="88991"/>
            <a:ext cx="11720624" cy="581173"/>
          </a:xfrm>
          <a:prstGeom prst="rect">
            <a:avLst/>
          </a:prstGeom>
          <a:solidFill>
            <a:schemeClr val="accent1">
              <a:lumMod val="60000"/>
              <a:lumOff val="40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200" b="1"/>
              <a:t>TAM KAN/BİYOKİMYA/İDRAR ANALİZİ</a:t>
            </a:r>
            <a:endParaRPr lang="tr-TR" sz="2200" b="1" dirty="0"/>
          </a:p>
        </p:txBody>
      </p:sp>
      <p:sp>
        <p:nvSpPr>
          <p:cNvPr id="5" name="Content Placeholder 2">
            <a:extLst>
              <a:ext uri="{FF2B5EF4-FFF2-40B4-BE49-F238E27FC236}">
                <a16:creationId xmlns:a16="http://schemas.microsoft.com/office/drawing/2014/main" id="{ED5C3FF0-FD75-1D4A-A949-D9D66862DFFF}"/>
              </a:ext>
            </a:extLst>
          </p:cNvPr>
          <p:cNvSpPr txBox="1">
            <a:spLocks/>
          </p:cNvSpPr>
          <p:nvPr/>
        </p:nvSpPr>
        <p:spPr>
          <a:xfrm>
            <a:off x="255181" y="659504"/>
            <a:ext cx="11720624" cy="3118514"/>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tr-TR" sz="2200" dirty="0"/>
              <a:t>Akut kan kaybı (</a:t>
            </a:r>
            <a:r>
              <a:rPr lang="tr-TR" sz="2200" dirty="0" err="1"/>
              <a:t>örn</a:t>
            </a:r>
            <a:r>
              <a:rPr lang="tr-TR" sz="2200" dirty="0"/>
              <a:t>. 3-5 gün): </a:t>
            </a:r>
            <a:r>
              <a:rPr lang="tr-TR" sz="2200" b="1" dirty="0" err="1">
                <a:solidFill>
                  <a:srgbClr val="FF0000"/>
                </a:solidFill>
              </a:rPr>
              <a:t>non-rejeneratif</a:t>
            </a:r>
            <a:r>
              <a:rPr lang="tr-TR" sz="2200" b="1" dirty="0">
                <a:solidFill>
                  <a:srgbClr val="FF0000"/>
                </a:solidFill>
              </a:rPr>
              <a:t> anemi </a:t>
            </a:r>
            <a:r>
              <a:rPr lang="tr-TR" sz="2200" dirty="0"/>
              <a:t>/ </a:t>
            </a:r>
            <a:r>
              <a:rPr lang="tr-TR" sz="2200" dirty="0" err="1"/>
              <a:t>hipoalbüminemi</a:t>
            </a:r>
            <a:r>
              <a:rPr lang="tr-TR" sz="2200" dirty="0"/>
              <a:t>.</a:t>
            </a:r>
          </a:p>
          <a:p>
            <a:pPr algn="just">
              <a:lnSpc>
                <a:spcPct val="150000"/>
              </a:lnSpc>
            </a:pPr>
            <a:r>
              <a:rPr lang="tr-TR" sz="2200" dirty="0"/>
              <a:t>Kan kaybı&gt; 7 gün: </a:t>
            </a:r>
            <a:r>
              <a:rPr lang="tr-TR" sz="2200" b="1" dirty="0" err="1">
                <a:solidFill>
                  <a:srgbClr val="FF0000"/>
                </a:solidFill>
              </a:rPr>
              <a:t>rejeneratif</a:t>
            </a:r>
            <a:r>
              <a:rPr lang="tr-TR" sz="2200" b="1" dirty="0">
                <a:solidFill>
                  <a:srgbClr val="FF0000"/>
                </a:solidFill>
              </a:rPr>
              <a:t> anemi / </a:t>
            </a:r>
            <a:r>
              <a:rPr lang="tr-TR" sz="2200" b="1" dirty="0" err="1">
                <a:solidFill>
                  <a:srgbClr val="FF0000"/>
                </a:solidFill>
              </a:rPr>
              <a:t>hipoalbüminemi</a:t>
            </a:r>
            <a:r>
              <a:rPr lang="tr-TR" sz="2200" dirty="0"/>
              <a:t>. </a:t>
            </a:r>
          </a:p>
          <a:p>
            <a:pPr algn="just">
              <a:lnSpc>
                <a:spcPct val="150000"/>
              </a:lnSpc>
            </a:pPr>
            <a:r>
              <a:rPr lang="tr-TR" sz="2200" dirty="0"/>
              <a:t>Kronik kan kaybı: </a:t>
            </a:r>
            <a:r>
              <a:rPr lang="tr-TR" sz="2200" b="1" dirty="0">
                <a:solidFill>
                  <a:srgbClr val="FF0000"/>
                </a:solidFill>
              </a:rPr>
              <a:t>demir eksikliği anemisi </a:t>
            </a:r>
            <a:r>
              <a:rPr lang="tr-TR" sz="2200" dirty="0"/>
              <a:t>(</a:t>
            </a:r>
            <a:r>
              <a:rPr lang="tr-TR" sz="2200" dirty="0" err="1"/>
              <a:t>mikrositik</a:t>
            </a:r>
            <a:r>
              <a:rPr lang="tr-TR" sz="2200" dirty="0"/>
              <a:t>, </a:t>
            </a:r>
            <a:r>
              <a:rPr lang="tr-TR" sz="2200" dirty="0" err="1"/>
              <a:t>hipokromik</a:t>
            </a:r>
            <a:r>
              <a:rPr lang="tr-TR" sz="2200" dirty="0"/>
              <a:t>, değişken </a:t>
            </a:r>
            <a:r>
              <a:rPr lang="tr-TR" sz="2200" dirty="0" err="1"/>
              <a:t>retikülositoz</a:t>
            </a:r>
            <a:r>
              <a:rPr lang="tr-TR" sz="2200" dirty="0"/>
              <a:t>) ve </a:t>
            </a:r>
            <a:r>
              <a:rPr lang="tr-TR" sz="2200" b="1" dirty="0" err="1">
                <a:solidFill>
                  <a:srgbClr val="FF0000"/>
                </a:solidFill>
              </a:rPr>
              <a:t>hipoalbüminemi</a:t>
            </a:r>
            <a:r>
              <a:rPr lang="tr-TR" sz="2200" b="1" dirty="0">
                <a:solidFill>
                  <a:srgbClr val="FF0000"/>
                </a:solidFill>
              </a:rPr>
              <a:t>. </a:t>
            </a:r>
          </a:p>
          <a:p>
            <a:pPr algn="just">
              <a:lnSpc>
                <a:spcPct val="150000"/>
              </a:lnSpc>
            </a:pPr>
            <a:r>
              <a:rPr lang="tr-TR" sz="2200" dirty="0"/>
              <a:t>BUN: akut ve şiddetli GI kanamasına bağlı olarak </a:t>
            </a:r>
            <a:r>
              <a:rPr lang="tr-TR" sz="2200" dirty="0" err="1"/>
              <a:t>kreatinin</a:t>
            </a:r>
            <a:r>
              <a:rPr lang="tr-TR" sz="2200" dirty="0"/>
              <a:t> oranı yükselebilir.</a:t>
            </a:r>
          </a:p>
        </p:txBody>
      </p:sp>
    </p:spTree>
    <p:extLst>
      <p:ext uri="{BB962C8B-B14F-4D97-AF65-F5344CB8AC3E}">
        <p14:creationId xmlns:p14="http://schemas.microsoft.com/office/powerpoint/2010/main" val="13672355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4D4199-3851-F542-A2CA-733E615CC0A6}"/>
              </a:ext>
            </a:extLst>
          </p:cNvPr>
          <p:cNvSpPr>
            <a:spLocks noGrp="1"/>
          </p:cNvSpPr>
          <p:nvPr>
            <p:ph idx="1"/>
          </p:nvPr>
        </p:nvSpPr>
        <p:spPr>
          <a:xfrm>
            <a:off x="372140" y="382772"/>
            <a:ext cx="10981660" cy="6188149"/>
          </a:xfrm>
        </p:spPr>
        <p:txBody>
          <a:bodyPr>
            <a:normAutofit fontScale="92500" lnSpcReduction="10000"/>
          </a:bodyPr>
          <a:lstStyle/>
          <a:p>
            <a:pPr marL="0" indent="0">
              <a:lnSpc>
                <a:spcPct val="150000"/>
              </a:lnSpc>
              <a:buNone/>
            </a:pPr>
            <a:r>
              <a:rPr lang="tr-TR" sz="2200" b="1" dirty="0">
                <a:solidFill>
                  <a:srgbClr val="7030A0"/>
                </a:solidFill>
              </a:rPr>
              <a:t>GÖRÜNTÜLEME </a:t>
            </a:r>
            <a:endParaRPr lang="tr-TR" sz="2200" dirty="0">
              <a:solidFill>
                <a:srgbClr val="7030A0"/>
              </a:solidFill>
            </a:endParaRPr>
          </a:p>
          <a:p>
            <a:pPr lvl="0">
              <a:lnSpc>
                <a:spcPct val="150000"/>
              </a:lnSpc>
            </a:pPr>
            <a:r>
              <a:rPr lang="tr-TR" sz="2200" dirty="0" err="1"/>
              <a:t>Abdominal</a:t>
            </a:r>
            <a:r>
              <a:rPr lang="tr-TR" sz="2200" dirty="0"/>
              <a:t> radyografi (GI yabancı cisim, </a:t>
            </a:r>
            <a:r>
              <a:rPr lang="tr-TR" sz="2200" dirty="0" err="1"/>
              <a:t>abdominal</a:t>
            </a:r>
            <a:r>
              <a:rPr lang="tr-TR" sz="2200" dirty="0"/>
              <a:t> kitle, </a:t>
            </a:r>
            <a:r>
              <a:rPr lang="tr-TR" sz="2200" dirty="0" err="1"/>
              <a:t>pankreatit</a:t>
            </a:r>
            <a:r>
              <a:rPr lang="tr-TR" sz="2200" dirty="0"/>
              <a:t>, </a:t>
            </a:r>
            <a:r>
              <a:rPr lang="tr-TR" sz="2200" dirty="0" err="1"/>
              <a:t>pnömoperiton</a:t>
            </a:r>
            <a:r>
              <a:rPr lang="tr-TR" sz="2200" dirty="0"/>
              <a:t>, </a:t>
            </a:r>
            <a:r>
              <a:rPr lang="tr-TR" sz="2200" dirty="0" err="1"/>
              <a:t>efüzyon</a:t>
            </a:r>
            <a:r>
              <a:rPr lang="tr-TR" sz="2200" dirty="0"/>
              <a:t>, </a:t>
            </a:r>
            <a:r>
              <a:rPr lang="tr-TR" sz="2200" dirty="0" err="1"/>
              <a:t>hepatik</a:t>
            </a:r>
            <a:r>
              <a:rPr lang="tr-TR" sz="2200" dirty="0"/>
              <a:t> hastalık). </a:t>
            </a:r>
          </a:p>
          <a:p>
            <a:pPr lvl="0">
              <a:lnSpc>
                <a:spcPct val="150000"/>
              </a:lnSpc>
            </a:pPr>
            <a:r>
              <a:rPr lang="tr-TR" sz="2200" dirty="0"/>
              <a:t>Baryum kontrast radyografi GUE için duyarlı değildir. </a:t>
            </a:r>
          </a:p>
          <a:p>
            <a:pPr lvl="0">
              <a:lnSpc>
                <a:spcPct val="150000"/>
              </a:lnSpc>
            </a:pPr>
            <a:r>
              <a:rPr lang="tr-TR" sz="2200" dirty="0"/>
              <a:t>Ultrasonografinin GI lezyonları için yüksek özgüllük, ancak şüpheli duyarlılığı vardır (</a:t>
            </a:r>
            <a:r>
              <a:rPr lang="tr-TR" sz="2200" dirty="0" err="1"/>
              <a:t>örn</a:t>
            </a:r>
            <a:r>
              <a:rPr lang="tr-TR" sz="2200" dirty="0"/>
              <a:t>., </a:t>
            </a:r>
            <a:r>
              <a:rPr lang="tr-TR" sz="2200" dirty="0" err="1"/>
              <a:t>infiltratlar</a:t>
            </a:r>
            <a:r>
              <a:rPr lang="tr-TR" sz="2200" dirty="0"/>
              <a:t>, katmalarda değişiklik, ülser); erozyonlar tespit edemez.</a:t>
            </a:r>
          </a:p>
          <a:p>
            <a:pPr marL="0" indent="0">
              <a:lnSpc>
                <a:spcPct val="150000"/>
              </a:lnSpc>
              <a:buNone/>
            </a:pPr>
            <a:r>
              <a:rPr lang="tr-TR" sz="2200" b="1" dirty="0">
                <a:solidFill>
                  <a:srgbClr val="7030A0"/>
                </a:solidFill>
              </a:rPr>
              <a:t>TANI PROSEDÜRLERİ</a:t>
            </a:r>
            <a:r>
              <a:rPr lang="tr-TR" sz="2200" dirty="0">
                <a:solidFill>
                  <a:srgbClr val="7030A0"/>
                </a:solidFill>
              </a:rPr>
              <a:t> </a:t>
            </a:r>
          </a:p>
          <a:p>
            <a:pPr lvl="0">
              <a:lnSpc>
                <a:spcPct val="150000"/>
              </a:lnSpc>
            </a:pPr>
            <a:r>
              <a:rPr lang="tr-TR" sz="2200" dirty="0"/>
              <a:t>Endoskopi, GUE için en duyarlı testtir. Ayrıca bu işlem sırasında lezyonlardan biyopsi örnekleri de alınabilir. Biyopsi normal ve anormal dokuyu içermeli, nekroz bölgesinin ortasında alınan biyopsi </a:t>
            </a:r>
            <a:r>
              <a:rPr lang="tr-TR" sz="2200" dirty="0" err="1"/>
              <a:t>perforasyona</a:t>
            </a:r>
            <a:r>
              <a:rPr lang="tr-TR" sz="2200" dirty="0"/>
              <a:t> neden olabilir; </a:t>
            </a:r>
          </a:p>
          <a:p>
            <a:pPr lvl="0">
              <a:lnSpc>
                <a:spcPct val="150000"/>
              </a:lnSpc>
            </a:pPr>
            <a:r>
              <a:rPr lang="tr-TR" sz="2200" dirty="0"/>
              <a:t>GI kanaldaki lezyonlardan ince iğne </a:t>
            </a:r>
            <a:r>
              <a:rPr lang="tr-TR" sz="2200" dirty="0" err="1"/>
              <a:t>aspiratları</a:t>
            </a:r>
            <a:r>
              <a:rPr lang="tr-TR" sz="2200" dirty="0"/>
              <a:t> veya </a:t>
            </a:r>
            <a:r>
              <a:rPr lang="tr-TR" sz="2200" dirty="0" err="1"/>
              <a:t>infiltratif</a:t>
            </a:r>
            <a:r>
              <a:rPr lang="tr-TR" sz="2200" dirty="0"/>
              <a:t> lezyonların biyopsileri.</a:t>
            </a:r>
          </a:p>
          <a:p>
            <a:pPr lvl="0" algn="just">
              <a:lnSpc>
                <a:spcPct val="150000"/>
              </a:lnSpc>
            </a:pPr>
            <a:r>
              <a:rPr lang="tr-TR" sz="2200" dirty="0"/>
              <a:t>Eğer ülser perfore olursa, </a:t>
            </a:r>
            <a:r>
              <a:rPr lang="tr-TR" sz="2200" dirty="0" err="1"/>
              <a:t>abdominosentezis</a:t>
            </a:r>
            <a:r>
              <a:rPr lang="tr-TR" sz="2200" dirty="0"/>
              <a:t>, septik </a:t>
            </a:r>
            <a:r>
              <a:rPr lang="tr-TR" sz="2200" dirty="0" err="1"/>
              <a:t>peritonitise</a:t>
            </a:r>
            <a:r>
              <a:rPr lang="tr-TR" sz="2200" dirty="0"/>
              <a:t> neden olabilir. </a:t>
            </a:r>
          </a:p>
          <a:p>
            <a:pPr>
              <a:lnSpc>
                <a:spcPct val="150000"/>
              </a:lnSpc>
            </a:pPr>
            <a:endParaRPr lang="en-US" sz="2200" dirty="0"/>
          </a:p>
        </p:txBody>
      </p:sp>
    </p:spTree>
    <p:extLst>
      <p:ext uri="{BB962C8B-B14F-4D97-AF65-F5344CB8AC3E}">
        <p14:creationId xmlns:p14="http://schemas.microsoft.com/office/powerpoint/2010/main" val="22642813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CD47A5-D02B-7043-A065-1E9EE9CE7E3B}"/>
              </a:ext>
            </a:extLst>
          </p:cNvPr>
          <p:cNvSpPr>
            <a:spLocks noGrp="1"/>
          </p:cNvSpPr>
          <p:nvPr>
            <p:ph type="title"/>
          </p:nvPr>
        </p:nvSpPr>
        <p:spPr>
          <a:xfrm>
            <a:off x="831850" y="3423684"/>
            <a:ext cx="10515600" cy="1138791"/>
          </a:xfrm>
          <a:solidFill>
            <a:schemeClr val="accent6">
              <a:lumMod val="40000"/>
              <a:lumOff val="60000"/>
            </a:schemeClr>
          </a:solidFill>
        </p:spPr>
        <p:txBody>
          <a:bodyPr/>
          <a:lstStyle/>
          <a:p>
            <a:r>
              <a:rPr lang="tr-TR" b="1" dirty="0"/>
              <a:t>SAĞALTIM</a:t>
            </a:r>
            <a:endParaRPr lang="en-US" dirty="0"/>
          </a:p>
        </p:txBody>
      </p:sp>
    </p:spTree>
    <p:extLst>
      <p:ext uri="{BB962C8B-B14F-4D97-AF65-F5344CB8AC3E}">
        <p14:creationId xmlns:p14="http://schemas.microsoft.com/office/powerpoint/2010/main" val="37964837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37DA3D-2826-A64A-A2EA-E2836E73D1AD}"/>
              </a:ext>
            </a:extLst>
          </p:cNvPr>
          <p:cNvSpPr>
            <a:spLocks noGrp="1"/>
          </p:cNvSpPr>
          <p:nvPr>
            <p:ph idx="1"/>
          </p:nvPr>
        </p:nvSpPr>
        <p:spPr>
          <a:xfrm>
            <a:off x="753139" y="581616"/>
            <a:ext cx="11070265" cy="4351338"/>
          </a:xfrm>
          <a:ln>
            <a:solidFill>
              <a:schemeClr val="accent1"/>
            </a:solidFill>
          </a:ln>
        </p:spPr>
        <p:txBody>
          <a:bodyPr>
            <a:normAutofit fontScale="92500" lnSpcReduction="10000"/>
          </a:bodyPr>
          <a:lstStyle/>
          <a:p>
            <a:pPr>
              <a:lnSpc>
                <a:spcPct val="150000"/>
              </a:lnSpc>
            </a:pPr>
            <a:r>
              <a:rPr lang="tr-TR" sz="2200" b="1" dirty="0">
                <a:solidFill>
                  <a:srgbClr val="FF0000"/>
                </a:solidFill>
              </a:rPr>
              <a:t>ÇOK ÖNEMLİ: </a:t>
            </a:r>
            <a:r>
              <a:rPr lang="tr-TR" sz="2200" dirty="0"/>
              <a:t>altta yatan neden ortadan kaldırılırsa (özellikle ilaçlar, toksinler ve / veya zayıf </a:t>
            </a:r>
            <a:r>
              <a:rPr lang="tr-TR" sz="2200" dirty="0" err="1"/>
              <a:t>perfüzyon</a:t>
            </a:r>
            <a:r>
              <a:rPr lang="tr-TR" sz="2200" dirty="0"/>
              <a:t>) bazı </a:t>
            </a:r>
            <a:r>
              <a:rPr lang="tr-TR" sz="2200" dirty="0" err="1"/>
              <a:t>GUE’ler</a:t>
            </a:r>
            <a:r>
              <a:rPr lang="tr-TR" sz="2200" dirty="0"/>
              <a:t>  kendiliğinden çözülür.</a:t>
            </a:r>
          </a:p>
          <a:p>
            <a:pPr marL="0" indent="0">
              <a:lnSpc>
                <a:spcPct val="150000"/>
              </a:lnSpc>
              <a:buNone/>
            </a:pPr>
            <a:r>
              <a:rPr lang="tr-TR" sz="2200" b="1" dirty="0">
                <a:solidFill>
                  <a:srgbClr val="FF0000"/>
                </a:solidFill>
              </a:rPr>
              <a:t>HASTA BAKIMI</a:t>
            </a:r>
            <a:r>
              <a:rPr lang="tr-TR" sz="2200" dirty="0">
                <a:solidFill>
                  <a:srgbClr val="FF0000"/>
                </a:solidFill>
              </a:rPr>
              <a:t> </a:t>
            </a:r>
          </a:p>
          <a:p>
            <a:pPr lvl="0">
              <a:lnSpc>
                <a:spcPct val="150000"/>
              </a:lnSpc>
            </a:pPr>
            <a:r>
              <a:rPr lang="tr-TR" sz="2200" dirty="0" err="1"/>
              <a:t>Hidrasyon</a:t>
            </a:r>
            <a:r>
              <a:rPr lang="tr-TR" sz="2200" dirty="0"/>
              <a:t>, gastrik mukozal </a:t>
            </a:r>
            <a:r>
              <a:rPr lang="tr-TR" sz="2200" dirty="0" err="1"/>
              <a:t>perfüzyon</a:t>
            </a:r>
            <a:r>
              <a:rPr lang="tr-TR" sz="2200" dirty="0"/>
              <a:t> ve / veya şok durumlarında IV sıvı sağaltımı.</a:t>
            </a:r>
          </a:p>
          <a:p>
            <a:pPr lvl="0">
              <a:lnSpc>
                <a:spcPct val="150000"/>
              </a:lnSpc>
            </a:pPr>
            <a:r>
              <a:rPr lang="tr-TR" sz="2200" dirty="0"/>
              <a:t>Hastada ciddi GI </a:t>
            </a:r>
            <a:r>
              <a:rPr lang="tr-TR" sz="2200" dirty="0" err="1"/>
              <a:t>hemorajisi</a:t>
            </a:r>
            <a:r>
              <a:rPr lang="tr-TR" sz="2200" dirty="0"/>
              <a:t> varsa kan transfüzyonları. </a:t>
            </a:r>
          </a:p>
          <a:p>
            <a:pPr marL="0" indent="0">
              <a:lnSpc>
                <a:spcPct val="150000"/>
              </a:lnSpc>
              <a:buNone/>
            </a:pPr>
            <a:r>
              <a:rPr lang="tr-TR" sz="2200" b="1" dirty="0">
                <a:solidFill>
                  <a:srgbClr val="FF0000"/>
                </a:solidFill>
              </a:rPr>
              <a:t>DİYET </a:t>
            </a:r>
            <a:endParaRPr lang="tr-TR" sz="2200" dirty="0">
              <a:solidFill>
                <a:srgbClr val="FF0000"/>
              </a:solidFill>
            </a:endParaRPr>
          </a:p>
          <a:p>
            <a:pPr lvl="0">
              <a:lnSpc>
                <a:spcPct val="150000"/>
              </a:lnSpc>
            </a:pPr>
            <a:r>
              <a:rPr lang="tr-TR" sz="2200" dirty="0"/>
              <a:t>Kusma durumunda oral alım kesilmeli.</a:t>
            </a:r>
          </a:p>
          <a:p>
            <a:pPr lvl="0">
              <a:lnSpc>
                <a:spcPct val="150000"/>
              </a:lnSpc>
            </a:pPr>
            <a:r>
              <a:rPr lang="tr-TR" sz="2200" dirty="0"/>
              <a:t>Beslemeye devam edildiğinde az miktarda düşük yağlı/düşük lifli diyetler ile besleyin.</a:t>
            </a:r>
          </a:p>
          <a:p>
            <a:pPr>
              <a:lnSpc>
                <a:spcPct val="150000"/>
              </a:lnSpc>
            </a:pPr>
            <a:endParaRPr lang="en-US" sz="2200" dirty="0"/>
          </a:p>
        </p:txBody>
      </p:sp>
    </p:spTree>
    <p:extLst>
      <p:ext uri="{BB962C8B-B14F-4D97-AF65-F5344CB8AC3E}">
        <p14:creationId xmlns:p14="http://schemas.microsoft.com/office/powerpoint/2010/main" val="2755974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ED2FC1-AB0F-8848-ABD9-F3203AB0099D}"/>
              </a:ext>
            </a:extLst>
          </p:cNvPr>
          <p:cNvSpPr>
            <a:spLocks noGrp="1"/>
          </p:cNvSpPr>
          <p:nvPr>
            <p:ph idx="1"/>
          </p:nvPr>
        </p:nvSpPr>
        <p:spPr>
          <a:xfrm>
            <a:off x="797103" y="1065338"/>
            <a:ext cx="10515600" cy="4351338"/>
          </a:xfrm>
        </p:spPr>
        <p:txBody>
          <a:bodyPr>
            <a:normAutofit/>
          </a:bodyPr>
          <a:lstStyle/>
          <a:p>
            <a:pPr algn="just">
              <a:lnSpc>
                <a:spcPct val="150000"/>
              </a:lnSpc>
            </a:pPr>
            <a:r>
              <a:rPr lang="en-US" sz="2200" dirty="0"/>
              <a:t>Gastrointestinal </a:t>
            </a:r>
            <a:r>
              <a:rPr lang="en-US" sz="2200" dirty="0" err="1"/>
              <a:t>sisteme</a:t>
            </a:r>
            <a:r>
              <a:rPr lang="en-US" sz="2200" dirty="0"/>
              <a:t> </a:t>
            </a:r>
            <a:r>
              <a:rPr lang="en-US" sz="2200" dirty="0" err="1"/>
              <a:t>geri</a:t>
            </a:r>
            <a:r>
              <a:rPr lang="en-US" sz="2200" dirty="0"/>
              <a:t> </a:t>
            </a:r>
            <a:r>
              <a:rPr lang="en-US" sz="2200" dirty="0" err="1"/>
              <a:t>iletilen</a:t>
            </a:r>
            <a:r>
              <a:rPr lang="en-US" sz="2200" dirty="0"/>
              <a:t> efferent </a:t>
            </a:r>
            <a:r>
              <a:rPr lang="en-US" sz="2200" dirty="0" err="1"/>
              <a:t>bilgiler</a:t>
            </a:r>
            <a:r>
              <a:rPr lang="en-US" sz="2200" dirty="0"/>
              <a:t>, </a:t>
            </a:r>
            <a:r>
              <a:rPr lang="en-US" sz="2200" dirty="0" err="1"/>
              <a:t>kusmanın</a:t>
            </a:r>
            <a:r>
              <a:rPr lang="en-US" sz="2200" dirty="0"/>
              <a:t> motor </a:t>
            </a:r>
            <a:r>
              <a:rPr lang="en-US" sz="2200" dirty="0" err="1"/>
              <a:t>korelasyonlarını</a:t>
            </a:r>
            <a:r>
              <a:rPr lang="en-US" sz="2200" dirty="0"/>
              <a:t> </a:t>
            </a:r>
            <a:r>
              <a:rPr lang="en-US" sz="2200" dirty="0" err="1"/>
              <a:t>uyarır</a:t>
            </a:r>
            <a:r>
              <a:rPr lang="en-US" sz="2200" dirty="0"/>
              <a:t> (</a:t>
            </a:r>
            <a:r>
              <a:rPr lang="en-US" sz="2200" dirty="0" err="1"/>
              <a:t>yani</a:t>
            </a:r>
            <a:r>
              <a:rPr lang="en-US" sz="2200" dirty="0"/>
              <a:t>, </a:t>
            </a:r>
            <a:r>
              <a:rPr lang="en-US" sz="2200" dirty="0" err="1"/>
              <a:t>retrograd</a:t>
            </a:r>
            <a:r>
              <a:rPr lang="en-US" sz="2200" dirty="0"/>
              <a:t> duodenal </a:t>
            </a:r>
            <a:r>
              <a:rPr lang="en-US" sz="2200" dirty="0" err="1"/>
              <a:t>ve</a:t>
            </a:r>
            <a:r>
              <a:rPr lang="en-US" sz="2200" dirty="0"/>
              <a:t> gastrik </a:t>
            </a:r>
            <a:r>
              <a:rPr lang="en-US" sz="2200" dirty="0" err="1"/>
              <a:t>kasılmalar</a:t>
            </a:r>
            <a:r>
              <a:rPr lang="en-US" sz="2200" dirty="0"/>
              <a:t>, gastroözofageal sfinkter </a:t>
            </a:r>
            <a:r>
              <a:rPr lang="en-US" sz="2200" dirty="0" err="1"/>
              <a:t>gevşemesi</a:t>
            </a:r>
            <a:r>
              <a:rPr lang="en-US" sz="2200" dirty="0"/>
              <a:t>, gastroözofageal reflü </a:t>
            </a:r>
            <a:r>
              <a:rPr lang="en-US" sz="2200" dirty="0" err="1"/>
              <a:t>gevşemesi</a:t>
            </a:r>
            <a:r>
              <a:rPr lang="en-US" sz="2200" dirty="0"/>
              <a:t>, </a:t>
            </a:r>
            <a:r>
              <a:rPr lang="en-US" sz="2200" dirty="0" err="1"/>
              <a:t>proksimal</a:t>
            </a:r>
            <a:r>
              <a:rPr lang="en-US" sz="2200" dirty="0"/>
              <a:t> özofageal </a:t>
            </a:r>
            <a:r>
              <a:rPr lang="en-US" sz="2200" dirty="0" err="1"/>
              <a:t>sfinkterin</a:t>
            </a:r>
            <a:r>
              <a:rPr lang="en-US" sz="2200" dirty="0"/>
              <a:t> </a:t>
            </a:r>
            <a:r>
              <a:rPr lang="en-US" sz="2200" dirty="0" err="1"/>
              <a:t>gastrojenal</a:t>
            </a:r>
            <a:r>
              <a:rPr lang="en-US" sz="2200" dirty="0"/>
              <a:t> </a:t>
            </a:r>
            <a:r>
              <a:rPr lang="en-US" sz="2200" dirty="0" err="1"/>
              <a:t>içeriğinin</a:t>
            </a:r>
            <a:r>
              <a:rPr lang="en-US" sz="2200" dirty="0"/>
              <a:t> </a:t>
            </a:r>
            <a:r>
              <a:rPr lang="en-US" sz="2200" dirty="0" err="1"/>
              <a:t>boşaltılması</a:t>
            </a:r>
            <a:r>
              <a:rPr lang="en-US" sz="2200" dirty="0"/>
              <a:t>).</a:t>
            </a:r>
          </a:p>
        </p:txBody>
      </p:sp>
    </p:spTree>
    <p:extLst>
      <p:ext uri="{BB962C8B-B14F-4D97-AF65-F5344CB8AC3E}">
        <p14:creationId xmlns:p14="http://schemas.microsoft.com/office/powerpoint/2010/main" val="984191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4A7E6-3C77-9A4A-97FE-366CE872E33E}"/>
              </a:ext>
            </a:extLst>
          </p:cNvPr>
          <p:cNvSpPr>
            <a:spLocks noGrp="1"/>
          </p:cNvSpPr>
          <p:nvPr>
            <p:ph type="title"/>
          </p:nvPr>
        </p:nvSpPr>
        <p:spPr>
          <a:xfrm>
            <a:off x="287079" y="365125"/>
            <a:ext cx="11589487" cy="591805"/>
          </a:xfrm>
          <a:solidFill>
            <a:schemeClr val="accent6">
              <a:lumMod val="40000"/>
              <a:lumOff val="60000"/>
            </a:schemeClr>
          </a:solidFill>
        </p:spPr>
        <p:txBody>
          <a:bodyPr>
            <a:normAutofit/>
          </a:bodyPr>
          <a:lstStyle/>
          <a:p>
            <a:r>
              <a:rPr lang="tr-TR" sz="2200" b="1" dirty="0">
                <a:solidFill>
                  <a:srgbClr val="FF0000"/>
                </a:solidFill>
              </a:rPr>
              <a:t>İLAÇ SAĞALTIMI</a:t>
            </a:r>
            <a:endParaRPr lang="en-US" sz="2200" dirty="0">
              <a:solidFill>
                <a:srgbClr val="FF0000"/>
              </a:solidFill>
            </a:endParaRPr>
          </a:p>
        </p:txBody>
      </p:sp>
      <p:sp>
        <p:nvSpPr>
          <p:cNvPr id="3" name="Content Placeholder 2">
            <a:extLst>
              <a:ext uri="{FF2B5EF4-FFF2-40B4-BE49-F238E27FC236}">
                <a16:creationId xmlns:a16="http://schemas.microsoft.com/office/drawing/2014/main" id="{EC6E499B-694C-E145-9CCB-FF3AF08CE06E}"/>
              </a:ext>
            </a:extLst>
          </p:cNvPr>
          <p:cNvSpPr>
            <a:spLocks noGrp="1"/>
          </p:cNvSpPr>
          <p:nvPr>
            <p:ph idx="1"/>
          </p:nvPr>
        </p:nvSpPr>
        <p:spPr>
          <a:xfrm>
            <a:off x="287079" y="1244009"/>
            <a:ext cx="11589488" cy="4932954"/>
          </a:xfrm>
          <a:ln>
            <a:solidFill>
              <a:schemeClr val="accent1"/>
            </a:solidFill>
          </a:ln>
        </p:spPr>
        <p:txBody>
          <a:bodyPr>
            <a:normAutofit lnSpcReduction="10000"/>
          </a:bodyPr>
          <a:lstStyle/>
          <a:p>
            <a:pPr lvl="0" algn="just">
              <a:lnSpc>
                <a:spcPct val="150000"/>
              </a:lnSpc>
            </a:pPr>
            <a:r>
              <a:rPr lang="tr-TR" sz="2200" dirty="0"/>
              <a:t>Proton pompa inhibitörleri (</a:t>
            </a:r>
            <a:r>
              <a:rPr lang="tr-TR" sz="2200" dirty="0" err="1"/>
              <a:t>PPI'lar</a:t>
            </a:r>
            <a:r>
              <a:rPr lang="tr-TR" sz="2200" dirty="0"/>
              <a:t>) gastrik asit </a:t>
            </a:r>
            <a:r>
              <a:rPr lang="tr-TR" sz="2200" dirty="0" err="1"/>
              <a:t>sekresyonunun</a:t>
            </a:r>
            <a:r>
              <a:rPr lang="tr-TR" sz="2200" dirty="0"/>
              <a:t> bilinen en güçlü inhibitörleridir. </a:t>
            </a:r>
            <a:r>
              <a:rPr lang="tr-TR" sz="2200" dirty="0" err="1"/>
              <a:t>Parietal</a:t>
            </a:r>
            <a:r>
              <a:rPr lang="tr-TR" sz="2200" dirty="0"/>
              <a:t> hücre proton pompasını geri dönüşümsüz olarak bloke ederler. </a:t>
            </a:r>
          </a:p>
          <a:p>
            <a:pPr lvl="0" algn="just">
              <a:lnSpc>
                <a:spcPct val="150000"/>
              </a:lnSpc>
            </a:pPr>
            <a:r>
              <a:rPr lang="tr-TR" sz="2200" dirty="0"/>
              <a:t>Maksimum etkiyi elde etmek için 3-5 gün gerekir, ancak etkileri H2 reseptör antagonistlerininkinden daha üstündür. </a:t>
            </a:r>
          </a:p>
          <a:p>
            <a:pPr lvl="0" algn="just">
              <a:lnSpc>
                <a:spcPct val="150000"/>
              </a:lnSpc>
            </a:pPr>
            <a:r>
              <a:rPr lang="tr-TR" sz="2200" dirty="0"/>
              <a:t>Herhangi bir GUE için ilk tedavi seçeneği olarak kullanılabilirler, ancak özellikle </a:t>
            </a:r>
            <a:r>
              <a:rPr lang="tr-TR" sz="2200" dirty="0" err="1"/>
              <a:t>gastrinomalar</a:t>
            </a:r>
            <a:r>
              <a:rPr lang="tr-TR" sz="2200" dirty="0"/>
              <a:t> için </a:t>
            </a:r>
            <a:r>
              <a:rPr lang="tr-TR" sz="2200" dirty="0" err="1"/>
              <a:t>endikedirler</a:t>
            </a:r>
            <a:r>
              <a:rPr lang="tr-TR" sz="2200" dirty="0"/>
              <a:t>. </a:t>
            </a:r>
          </a:p>
          <a:p>
            <a:pPr lvl="0" algn="just">
              <a:lnSpc>
                <a:spcPct val="150000"/>
              </a:lnSpc>
            </a:pPr>
            <a:r>
              <a:rPr lang="tr-TR" sz="2200" dirty="0" err="1"/>
              <a:t>Omeprazol</a:t>
            </a:r>
            <a:r>
              <a:rPr lang="tr-TR" sz="2200" dirty="0"/>
              <a:t> (1–2 mg/kg PO 12–24 saat arayla , köpek), </a:t>
            </a:r>
            <a:r>
              <a:rPr lang="tr-TR" sz="2200" dirty="0" err="1"/>
              <a:t>esomeprazol</a:t>
            </a:r>
            <a:r>
              <a:rPr lang="tr-TR" sz="2200" dirty="0"/>
              <a:t> veya </a:t>
            </a:r>
            <a:r>
              <a:rPr lang="tr-TR" sz="2200" dirty="0" err="1"/>
              <a:t>lansoprazol</a:t>
            </a:r>
            <a:r>
              <a:rPr lang="tr-TR" sz="2200" dirty="0"/>
              <a:t> (1 mg/kg PO 24 saat arayla , köpek) oral olarak uygulanabilirken </a:t>
            </a:r>
            <a:r>
              <a:rPr lang="tr-TR" sz="2200" dirty="0" err="1"/>
              <a:t>pantoprazol</a:t>
            </a:r>
            <a:r>
              <a:rPr lang="tr-TR" sz="2200" dirty="0"/>
              <a:t> (1 mg / kg IV 24 saat arayla , köpek) </a:t>
            </a:r>
            <a:r>
              <a:rPr lang="tr-TR" sz="2200" dirty="0" err="1"/>
              <a:t>parenteral</a:t>
            </a:r>
            <a:r>
              <a:rPr lang="tr-TR" sz="2200" dirty="0"/>
              <a:t> olarak uygulanabilir.</a:t>
            </a:r>
          </a:p>
          <a:p>
            <a:pPr algn="just">
              <a:lnSpc>
                <a:spcPct val="150000"/>
              </a:lnSpc>
            </a:pPr>
            <a:endParaRPr lang="en-US" sz="2200" dirty="0"/>
          </a:p>
        </p:txBody>
      </p:sp>
    </p:spTree>
    <p:extLst>
      <p:ext uri="{BB962C8B-B14F-4D97-AF65-F5344CB8AC3E}">
        <p14:creationId xmlns:p14="http://schemas.microsoft.com/office/powerpoint/2010/main" val="41776237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4A7E6-3C77-9A4A-97FE-366CE872E33E}"/>
              </a:ext>
            </a:extLst>
          </p:cNvPr>
          <p:cNvSpPr>
            <a:spLocks noGrp="1"/>
          </p:cNvSpPr>
          <p:nvPr>
            <p:ph type="title"/>
          </p:nvPr>
        </p:nvSpPr>
        <p:spPr>
          <a:xfrm>
            <a:off x="287079" y="365125"/>
            <a:ext cx="11589487" cy="591805"/>
          </a:xfrm>
          <a:solidFill>
            <a:schemeClr val="accent6">
              <a:lumMod val="40000"/>
              <a:lumOff val="60000"/>
            </a:schemeClr>
          </a:solidFill>
        </p:spPr>
        <p:txBody>
          <a:bodyPr>
            <a:normAutofit/>
          </a:bodyPr>
          <a:lstStyle/>
          <a:p>
            <a:r>
              <a:rPr lang="tr-TR" sz="2200" b="1" dirty="0">
                <a:solidFill>
                  <a:srgbClr val="FF0000"/>
                </a:solidFill>
              </a:rPr>
              <a:t>İLAÇ SAĞALTIMI</a:t>
            </a:r>
            <a:endParaRPr lang="en-US" sz="2200" dirty="0">
              <a:solidFill>
                <a:srgbClr val="FF0000"/>
              </a:solidFill>
            </a:endParaRPr>
          </a:p>
        </p:txBody>
      </p:sp>
      <p:sp>
        <p:nvSpPr>
          <p:cNvPr id="3" name="Content Placeholder 2">
            <a:extLst>
              <a:ext uri="{FF2B5EF4-FFF2-40B4-BE49-F238E27FC236}">
                <a16:creationId xmlns:a16="http://schemas.microsoft.com/office/drawing/2014/main" id="{EC6E499B-694C-E145-9CCB-FF3AF08CE06E}"/>
              </a:ext>
            </a:extLst>
          </p:cNvPr>
          <p:cNvSpPr>
            <a:spLocks noGrp="1"/>
          </p:cNvSpPr>
          <p:nvPr>
            <p:ph idx="1"/>
          </p:nvPr>
        </p:nvSpPr>
        <p:spPr>
          <a:xfrm>
            <a:off x="287079" y="1244009"/>
            <a:ext cx="11589488" cy="4932954"/>
          </a:xfrm>
          <a:ln>
            <a:solidFill>
              <a:schemeClr val="accent1"/>
            </a:solidFill>
          </a:ln>
        </p:spPr>
        <p:txBody>
          <a:bodyPr>
            <a:normAutofit/>
          </a:bodyPr>
          <a:lstStyle/>
          <a:p>
            <a:pPr lvl="0" algn="just">
              <a:lnSpc>
                <a:spcPct val="150000"/>
              </a:lnSpc>
            </a:pPr>
            <a:r>
              <a:rPr lang="tr-TR" sz="2200" dirty="0" err="1"/>
              <a:t>Histamin</a:t>
            </a:r>
            <a:r>
              <a:rPr lang="tr-TR" sz="2200" dirty="0"/>
              <a:t> (H2) reseptör antagonistleri, gastrik asit </a:t>
            </a:r>
            <a:r>
              <a:rPr lang="tr-TR" sz="2200" dirty="0" err="1"/>
              <a:t>sekresyonunu</a:t>
            </a:r>
            <a:r>
              <a:rPr lang="tr-TR" sz="2200" dirty="0"/>
              <a:t> rekabetçi bir şekilde </a:t>
            </a:r>
            <a:r>
              <a:rPr lang="tr-TR" sz="2200" dirty="0" err="1"/>
              <a:t>inhibe</a:t>
            </a:r>
            <a:r>
              <a:rPr lang="tr-TR" sz="2200" dirty="0"/>
              <a:t> eder. </a:t>
            </a:r>
            <a:r>
              <a:rPr lang="tr-TR" sz="2200" dirty="0" err="1"/>
              <a:t>Ranitidin</a:t>
            </a:r>
            <a:r>
              <a:rPr lang="tr-TR" sz="2200" dirty="0"/>
              <a:t> (1–2 mg/kg SC, PO, IV 8-12 saat arayla, köpek ve kedi); </a:t>
            </a:r>
            <a:r>
              <a:rPr lang="tr-TR" sz="2200" dirty="0" err="1"/>
              <a:t>famotidin</a:t>
            </a:r>
            <a:r>
              <a:rPr lang="tr-TR" sz="2200" dirty="0"/>
              <a:t> (0.5-1 mg /kg PO, IV 12-24 saat arayla , köpek ve kedi); </a:t>
            </a:r>
            <a:r>
              <a:rPr lang="tr-TR" sz="2200" dirty="0" err="1"/>
              <a:t>nizatidin</a:t>
            </a:r>
            <a:r>
              <a:rPr lang="tr-TR" sz="2200" dirty="0"/>
              <a:t> (5 mg / kg PO 24 saat arayla , köpek). </a:t>
            </a:r>
          </a:p>
          <a:p>
            <a:pPr lvl="0" algn="just">
              <a:lnSpc>
                <a:spcPct val="150000"/>
              </a:lnSpc>
            </a:pPr>
            <a:r>
              <a:rPr lang="tr-TR" sz="2200" dirty="0"/>
              <a:t>Bunların arasında </a:t>
            </a:r>
            <a:r>
              <a:rPr lang="tr-TR" sz="2200" dirty="0" err="1"/>
              <a:t>famotidin</a:t>
            </a:r>
            <a:r>
              <a:rPr lang="tr-TR" sz="2200" dirty="0"/>
              <a:t> en güçlü olanıdır. Kısa yarı ömrü ve nispi etkisizliği nedeniyle </a:t>
            </a:r>
            <a:r>
              <a:rPr lang="tr-TR" sz="2200" dirty="0" err="1"/>
              <a:t>simetidin</a:t>
            </a:r>
            <a:r>
              <a:rPr lang="tr-TR" sz="2200" dirty="0"/>
              <a:t> kullanımından kaçınılmalıdır. </a:t>
            </a:r>
          </a:p>
          <a:p>
            <a:pPr lvl="0" algn="just">
              <a:lnSpc>
                <a:spcPct val="150000"/>
              </a:lnSpc>
            </a:pPr>
            <a:r>
              <a:rPr lang="tr-TR" sz="2200" dirty="0" err="1"/>
              <a:t>Lafutidin</a:t>
            </a:r>
            <a:r>
              <a:rPr lang="tr-TR" sz="2200" dirty="0"/>
              <a:t>, bir PPI kadar etkili olduğu düşünülen yeni bir H2 reseptör antagonistidir, ancak veteriner hekimlikte kullanımı ile ilgili herhangi bir bilgi bulunmamaktadır.</a:t>
            </a:r>
          </a:p>
          <a:p>
            <a:pPr algn="just">
              <a:lnSpc>
                <a:spcPct val="150000"/>
              </a:lnSpc>
            </a:pPr>
            <a:endParaRPr lang="en-US" sz="2200" dirty="0"/>
          </a:p>
        </p:txBody>
      </p:sp>
    </p:spTree>
    <p:extLst>
      <p:ext uri="{BB962C8B-B14F-4D97-AF65-F5344CB8AC3E}">
        <p14:creationId xmlns:p14="http://schemas.microsoft.com/office/powerpoint/2010/main" val="41960267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4A7E6-3C77-9A4A-97FE-366CE872E33E}"/>
              </a:ext>
            </a:extLst>
          </p:cNvPr>
          <p:cNvSpPr>
            <a:spLocks noGrp="1"/>
          </p:cNvSpPr>
          <p:nvPr>
            <p:ph type="title"/>
          </p:nvPr>
        </p:nvSpPr>
        <p:spPr>
          <a:xfrm>
            <a:off x="287079" y="365125"/>
            <a:ext cx="11589487" cy="591805"/>
          </a:xfrm>
          <a:solidFill>
            <a:schemeClr val="accent6">
              <a:lumMod val="40000"/>
              <a:lumOff val="60000"/>
            </a:schemeClr>
          </a:solidFill>
        </p:spPr>
        <p:txBody>
          <a:bodyPr>
            <a:normAutofit/>
          </a:bodyPr>
          <a:lstStyle/>
          <a:p>
            <a:r>
              <a:rPr lang="tr-TR" sz="2200" b="1" dirty="0">
                <a:solidFill>
                  <a:srgbClr val="FF0000"/>
                </a:solidFill>
              </a:rPr>
              <a:t>İLAÇ SAĞALTIMI</a:t>
            </a:r>
            <a:endParaRPr lang="en-US" sz="2200" dirty="0">
              <a:solidFill>
                <a:srgbClr val="FF0000"/>
              </a:solidFill>
            </a:endParaRPr>
          </a:p>
        </p:txBody>
      </p:sp>
      <p:sp>
        <p:nvSpPr>
          <p:cNvPr id="3" name="Content Placeholder 2">
            <a:extLst>
              <a:ext uri="{FF2B5EF4-FFF2-40B4-BE49-F238E27FC236}">
                <a16:creationId xmlns:a16="http://schemas.microsoft.com/office/drawing/2014/main" id="{EC6E499B-694C-E145-9CCB-FF3AF08CE06E}"/>
              </a:ext>
            </a:extLst>
          </p:cNvPr>
          <p:cNvSpPr>
            <a:spLocks noGrp="1"/>
          </p:cNvSpPr>
          <p:nvPr>
            <p:ph idx="1"/>
          </p:nvPr>
        </p:nvSpPr>
        <p:spPr>
          <a:xfrm>
            <a:off x="287079" y="1244009"/>
            <a:ext cx="11589488" cy="3466214"/>
          </a:xfrm>
          <a:ln>
            <a:solidFill>
              <a:schemeClr val="accent1"/>
            </a:solidFill>
          </a:ln>
        </p:spPr>
        <p:txBody>
          <a:bodyPr>
            <a:normAutofit/>
          </a:bodyPr>
          <a:lstStyle/>
          <a:p>
            <a:pPr lvl="0" algn="just">
              <a:lnSpc>
                <a:spcPct val="150000"/>
              </a:lnSpc>
            </a:pPr>
            <a:r>
              <a:rPr lang="tr-TR" sz="2200" dirty="0" err="1"/>
              <a:t>Sukralfat</a:t>
            </a:r>
            <a:r>
              <a:rPr lang="tr-TR" sz="2200" dirty="0"/>
              <a:t> (0.5–1 g PO 6–8 saat arayla bir kaz) ülser dokusuna bağlanarak ve </a:t>
            </a:r>
            <a:r>
              <a:rPr lang="tr-TR" sz="2200" dirty="0" err="1"/>
              <a:t>prostaglandin</a:t>
            </a:r>
            <a:r>
              <a:rPr lang="tr-TR" sz="2200" dirty="0"/>
              <a:t> sentezini uyararak mideyi korur.</a:t>
            </a:r>
          </a:p>
          <a:p>
            <a:pPr lvl="0" algn="just">
              <a:lnSpc>
                <a:spcPct val="150000"/>
              </a:lnSpc>
            </a:pPr>
            <a:r>
              <a:rPr lang="tr-TR" sz="2200" dirty="0"/>
              <a:t>Kusma sık veya mide bulantısı şiddetli ise </a:t>
            </a:r>
            <a:r>
              <a:rPr lang="tr-TR" sz="2200" dirty="0" err="1"/>
              <a:t>antiemetiklerin</a:t>
            </a:r>
            <a:r>
              <a:rPr lang="tr-TR" sz="2200" dirty="0"/>
              <a:t> kullanımı önerilmektedir. </a:t>
            </a:r>
            <a:r>
              <a:rPr lang="tr-TR" sz="2200" dirty="0" err="1"/>
              <a:t>Maropitant</a:t>
            </a:r>
            <a:r>
              <a:rPr lang="tr-TR" sz="2200" dirty="0"/>
              <a:t> (5 gün boyunca 1 mg / kg SC 24 saat arayla , köpek; 5 gün boyunca 2 mg / kg PO 24 saat arayla , köpek); </a:t>
            </a:r>
            <a:r>
              <a:rPr lang="tr-TR" sz="2200" dirty="0" err="1"/>
              <a:t>ondansetron</a:t>
            </a:r>
            <a:r>
              <a:rPr lang="tr-TR" sz="2200" dirty="0"/>
              <a:t> (0.5 mg / kg IV 12 saat arayla, köpek; 0.2 mg / kg IV 12 saat arayla, kedi). </a:t>
            </a:r>
          </a:p>
          <a:p>
            <a:pPr lvl="0" algn="just">
              <a:lnSpc>
                <a:spcPct val="150000"/>
              </a:lnSpc>
            </a:pPr>
            <a:r>
              <a:rPr lang="tr-TR" sz="2200" dirty="0"/>
              <a:t>Oral </a:t>
            </a:r>
            <a:r>
              <a:rPr lang="tr-TR" sz="2200" dirty="0" err="1"/>
              <a:t>antasitler</a:t>
            </a:r>
            <a:r>
              <a:rPr lang="tr-TR" sz="2200" dirty="0"/>
              <a:t> (</a:t>
            </a:r>
            <a:r>
              <a:rPr lang="tr-TR" sz="2200" dirty="0" err="1"/>
              <a:t>örn</a:t>
            </a:r>
            <a:r>
              <a:rPr lang="tr-TR" sz="2200" dirty="0"/>
              <a:t>., kalsiyum karbonat) zayıf etkilidir ve tavsiye edilmez.</a:t>
            </a:r>
          </a:p>
          <a:p>
            <a:pPr algn="just">
              <a:lnSpc>
                <a:spcPct val="150000"/>
              </a:lnSpc>
            </a:pPr>
            <a:endParaRPr lang="en-US" sz="2200" dirty="0"/>
          </a:p>
        </p:txBody>
      </p:sp>
      <p:sp>
        <p:nvSpPr>
          <p:cNvPr id="4" name="TextBox 3">
            <a:extLst>
              <a:ext uri="{FF2B5EF4-FFF2-40B4-BE49-F238E27FC236}">
                <a16:creationId xmlns:a16="http://schemas.microsoft.com/office/drawing/2014/main" id="{E98E5912-48D4-7F4A-B8CF-A44B6976FD12}"/>
              </a:ext>
            </a:extLst>
          </p:cNvPr>
          <p:cNvSpPr txBox="1"/>
          <p:nvPr/>
        </p:nvSpPr>
        <p:spPr>
          <a:xfrm>
            <a:off x="3009014" y="4997302"/>
            <a:ext cx="6602819" cy="1446550"/>
          </a:xfrm>
          <a:prstGeom prst="rect">
            <a:avLst/>
          </a:prstGeom>
          <a:noFill/>
          <a:ln>
            <a:solidFill>
              <a:srgbClr val="FF0000"/>
            </a:solidFill>
            <a:prstDash val="lgDash"/>
          </a:ln>
        </p:spPr>
        <p:txBody>
          <a:bodyPr wrap="square" rtlCol="0">
            <a:spAutoFit/>
          </a:bodyPr>
          <a:lstStyle/>
          <a:p>
            <a:r>
              <a:rPr lang="tr-TR" sz="2200" b="1" dirty="0">
                <a:solidFill>
                  <a:srgbClr val="FF0000"/>
                </a:solidFill>
              </a:rPr>
              <a:t>OLASI ETKİLEŞİMLER</a:t>
            </a:r>
            <a:endParaRPr lang="tr-TR" sz="2200" dirty="0">
              <a:solidFill>
                <a:srgbClr val="FF0000"/>
              </a:solidFill>
            </a:endParaRPr>
          </a:p>
          <a:p>
            <a:pPr lvl="0"/>
            <a:r>
              <a:rPr lang="tr-TR" sz="2200" dirty="0" err="1"/>
              <a:t>Sukralfat</a:t>
            </a:r>
            <a:r>
              <a:rPr lang="tr-TR" sz="2200" dirty="0"/>
              <a:t> diğer ilaçların emilimini yavaşlatabilir. </a:t>
            </a:r>
          </a:p>
          <a:p>
            <a:pPr lvl="0"/>
            <a:r>
              <a:rPr lang="tr-TR" sz="2200" dirty="0" err="1"/>
              <a:t>Antasitler</a:t>
            </a:r>
            <a:r>
              <a:rPr lang="tr-TR" sz="2200" dirty="0"/>
              <a:t> diğer ilaçların emilimini yavaşlatabilir.</a:t>
            </a:r>
          </a:p>
          <a:p>
            <a:endParaRPr lang="en-US" sz="2200" dirty="0"/>
          </a:p>
        </p:txBody>
      </p:sp>
    </p:spTree>
    <p:extLst>
      <p:ext uri="{BB962C8B-B14F-4D97-AF65-F5344CB8AC3E}">
        <p14:creationId xmlns:p14="http://schemas.microsoft.com/office/powerpoint/2010/main" val="15938378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BC73E-5501-454C-8D2B-01BABB1FB7EF}"/>
              </a:ext>
            </a:extLst>
          </p:cNvPr>
          <p:cNvSpPr>
            <a:spLocks noGrp="1"/>
          </p:cNvSpPr>
          <p:nvPr>
            <p:ph type="title"/>
          </p:nvPr>
        </p:nvSpPr>
        <p:spPr>
          <a:xfrm>
            <a:off x="838200" y="992446"/>
            <a:ext cx="10515600" cy="652017"/>
          </a:xfrm>
          <a:noFill/>
          <a:ln>
            <a:solidFill>
              <a:schemeClr val="accent1"/>
            </a:solidFill>
          </a:ln>
        </p:spPr>
        <p:txBody>
          <a:bodyPr>
            <a:normAutofit/>
          </a:bodyPr>
          <a:lstStyle/>
          <a:p>
            <a:r>
              <a:rPr lang="tr-TR" sz="2800" b="1" dirty="0">
                <a:solidFill>
                  <a:srgbClr val="FF0000"/>
                </a:solidFill>
              </a:rPr>
              <a:t>GASTRİK MOTİLİTE HASTALIKLARI</a:t>
            </a:r>
            <a:endParaRPr lang="en-US" sz="2800" dirty="0">
              <a:solidFill>
                <a:srgbClr val="FF0000"/>
              </a:solidFill>
            </a:endParaRPr>
          </a:p>
        </p:txBody>
      </p:sp>
      <p:sp>
        <p:nvSpPr>
          <p:cNvPr id="3" name="Content Placeholder 2">
            <a:extLst>
              <a:ext uri="{FF2B5EF4-FFF2-40B4-BE49-F238E27FC236}">
                <a16:creationId xmlns:a16="http://schemas.microsoft.com/office/drawing/2014/main" id="{5DF090FC-9649-5B4D-AEFE-1D4DFB56EDC9}"/>
              </a:ext>
            </a:extLst>
          </p:cNvPr>
          <p:cNvSpPr>
            <a:spLocks noGrp="1"/>
          </p:cNvSpPr>
          <p:nvPr>
            <p:ph idx="1"/>
          </p:nvPr>
        </p:nvSpPr>
        <p:spPr>
          <a:xfrm>
            <a:off x="838200" y="2153989"/>
            <a:ext cx="10515600" cy="2492438"/>
          </a:xfrm>
          <a:ln>
            <a:solidFill>
              <a:srgbClr val="0070C0"/>
            </a:solidFill>
          </a:ln>
        </p:spPr>
        <p:txBody>
          <a:bodyPr/>
          <a:lstStyle/>
          <a:p>
            <a:pPr marL="0" indent="0" algn="just">
              <a:lnSpc>
                <a:spcPct val="150000"/>
              </a:lnSpc>
              <a:buNone/>
            </a:pPr>
            <a:r>
              <a:rPr lang="tr-TR" b="1" dirty="0">
                <a:solidFill>
                  <a:srgbClr val="7030A0"/>
                </a:solidFill>
              </a:rPr>
              <a:t>TANIM</a:t>
            </a:r>
            <a:endParaRPr lang="tr-TR" dirty="0">
              <a:solidFill>
                <a:srgbClr val="7030A0"/>
              </a:solidFill>
            </a:endParaRPr>
          </a:p>
          <a:p>
            <a:pPr marL="0" indent="0" algn="just">
              <a:lnSpc>
                <a:spcPct val="150000"/>
              </a:lnSpc>
              <a:buNone/>
            </a:pPr>
            <a:r>
              <a:rPr lang="tr-TR" sz="2200" dirty="0"/>
              <a:t>Gastrik motilite bozuklukları, normal gastrik boşalmanın doğrudan veya dolaylı olarak bozulması sonucu ortaya çıkar, bu da anormal gastrik </a:t>
            </a:r>
            <a:r>
              <a:rPr lang="tr-TR" sz="2200" dirty="0" err="1"/>
              <a:t>retensiyon</a:t>
            </a:r>
            <a:r>
              <a:rPr lang="tr-TR" sz="2200" dirty="0"/>
              <a:t>, midede şişkinliği, anoreksi, mide bulantısı ve kusma gibi mide hastalıkları bulgularına neden olabilir</a:t>
            </a:r>
            <a:r>
              <a:rPr lang="tr-TR" sz="2200" b="1" dirty="0"/>
              <a:t>.</a:t>
            </a:r>
            <a:endParaRPr lang="tr-TR" sz="2200" dirty="0"/>
          </a:p>
          <a:p>
            <a:pPr algn="just">
              <a:lnSpc>
                <a:spcPct val="150000"/>
              </a:lnSpc>
            </a:pPr>
            <a:endParaRPr lang="en-US" dirty="0"/>
          </a:p>
        </p:txBody>
      </p:sp>
    </p:spTree>
    <p:extLst>
      <p:ext uri="{BB962C8B-B14F-4D97-AF65-F5344CB8AC3E}">
        <p14:creationId xmlns:p14="http://schemas.microsoft.com/office/powerpoint/2010/main" val="16179609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2C0D5-6C8F-1B4B-B215-E7B086A49455}"/>
              </a:ext>
            </a:extLst>
          </p:cNvPr>
          <p:cNvSpPr>
            <a:spLocks noGrp="1"/>
          </p:cNvSpPr>
          <p:nvPr>
            <p:ph type="title"/>
          </p:nvPr>
        </p:nvSpPr>
        <p:spPr>
          <a:xfrm>
            <a:off x="380144" y="365125"/>
            <a:ext cx="11383766" cy="672565"/>
          </a:xfrm>
          <a:ln>
            <a:solidFill>
              <a:schemeClr val="accent1"/>
            </a:solidFill>
          </a:ln>
        </p:spPr>
        <p:txBody>
          <a:bodyPr>
            <a:normAutofit/>
          </a:bodyPr>
          <a:lstStyle/>
          <a:p>
            <a:r>
              <a:rPr lang="tr-TR" sz="3600" b="1" dirty="0">
                <a:solidFill>
                  <a:srgbClr val="7030A0"/>
                </a:solidFill>
              </a:rPr>
              <a:t>PATOFİZYOLOJİ</a:t>
            </a:r>
            <a:endParaRPr lang="en-US" sz="3600" dirty="0">
              <a:solidFill>
                <a:srgbClr val="7030A0"/>
              </a:solidFill>
            </a:endParaRPr>
          </a:p>
        </p:txBody>
      </p:sp>
      <p:sp>
        <p:nvSpPr>
          <p:cNvPr id="3" name="Content Placeholder 2">
            <a:extLst>
              <a:ext uri="{FF2B5EF4-FFF2-40B4-BE49-F238E27FC236}">
                <a16:creationId xmlns:a16="http://schemas.microsoft.com/office/drawing/2014/main" id="{1C0BBF88-57BC-8449-A766-1AF9977412C1}"/>
              </a:ext>
            </a:extLst>
          </p:cNvPr>
          <p:cNvSpPr>
            <a:spLocks noGrp="1"/>
          </p:cNvSpPr>
          <p:nvPr>
            <p:ph idx="1"/>
          </p:nvPr>
        </p:nvSpPr>
        <p:spPr>
          <a:xfrm>
            <a:off x="380145" y="1417834"/>
            <a:ext cx="11465958" cy="4759129"/>
          </a:xfrm>
          <a:ln>
            <a:solidFill>
              <a:schemeClr val="accent1"/>
            </a:solidFill>
          </a:ln>
        </p:spPr>
        <p:txBody>
          <a:bodyPr>
            <a:normAutofit/>
          </a:bodyPr>
          <a:lstStyle/>
          <a:p>
            <a:pPr algn="just">
              <a:lnSpc>
                <a:spcPct val="100000"/>
              </a:lnSpc>
            </a:pPr>
            <a:r>
              <a:rPr lang="tr-TR" sz="2200" dirty="0"/>
              <a:t>Midenin motor fonksiyonunda rol alan, </a:t>
            </a:r>
            <a:r>
              <a:rPr lang="tr-TR" sz="2200" dirty="0" err="1"/>
              <a:t>proksimal</a:t>
            </a:r>
            <a:r>
              <a:rPr lang="tr-TR" sz="2200" dirty="0"/>
              <a:t> ve </a:t>
            </a:r>
            <a:r>
              <a:rPr lang="tr-TR" sz="2200" dirty="0" err="1"/>
              <a:t>distal</a:t>
            </a:r>
            <a:r>
              <a:rPr lang="tr-TR" sz="2200" dirty="0"/>
              <a:t> olmak üzere iki ayrı bölgesi vardır. </a:t>
            </a:r>
          </a:p>
          <a:p>
            <a:pPr algn="just">
              <a:lnSpc>
                <a:spcPct val="100000"/>
              </a:lnSpc>
            </a:pPr>
            <a:r>
              <a:rPr lang="tr-TR" sz="2200" dirty="0" err="1"/>
              <a:t>Proksimal</a:t>
            </a:r>
            <a:r>
              <a:rPr lang="tr-TR" sz="2200" dirty="0"/>
              <a:t> mide, yiyecekleri barındırmak için genişler ve sıvıların dışarı atılmasını düzenler. Bu bölgenin </a:t>
            </a:r>
            <a:r>
              <a:rPr lang="tr-TR" sz="2200" dirty="0" err="1"/>
              <a:t>intrinsik</a:t>
            </a:r>
            <a:r>
              <a:rPr lang="tr-TR" sz="2200" dirty="0"/>
              <a:t> yavaş kasılmaları ile sıvılar </a:t>
            </a:r>
            <a:r>
              <a:rPr lang="tr-TR" sz="2200" dirty="0" err="1"/>
              <a:t>pilorus</a:t>
            </a:r>
            <a:r>
              <a:rPr lang="tr-TR" sz="2200" dirty="0"/>
              <a:t> dan geçirir. </a:t>
            </a:r>
            <a:r>
              <a:rPr lang="tr-TR" sz="2200" dirty="0" err="1"/>
              <a:t>Distal</a:t>
            </a:r>
            <a:r>
              <a:rPr lang="tr-TR" sz="2200" dirty="0"/>
              <a:t> mide mekanik olarak katı gıdaları parçalayarak güçlü </a:t>
            </a:r>
            <a:r>
              <a:rPr lang="tr-TR" sz="2200" dirty="0" err="1"/>
              <a:t>peristaltik</a:t>
            </a:r>
            <a:r>
              <a:rPr lang="tr-TR" sz="2200" dirty="0"/>
              <a:t> kasılmalar ile bu parçalanmış gıdaları mideden çıkartır. </a:t>
            </a:r>
          </a:p>
          <a:p>
            <a:pPr algn="just">
              <a:lnSpc>
                <a:spcPct val="100000"/>
              </a:lnSpc>
            </a:pPr>
            <a:r>
              <a:rPr lang="tr-TR" sz="2200" dirty="0"/>
              <a:t>Midenin </a:t>
            </a:r>
            <a:r>
              <a:rPr lang="tr-TR" sz="2200" dirty="0" err="1"/>
              <a:t>pacemaker’ı</a:t>
            </a:r>
            <a:r>
              <a:rPr lang="tr-TR" sz="2200" dirty="0"/>
              <a:t>, içsel elektriksel aktivite alanı </a:t>
            </a:r>
            <a:r>
              <a:rPr lang="tr-TR" sz="2200" dirty="0" err="1"/>
              <a:t>distal</a:t>
            </a:r>
            <a:r>
              <a:rPr lang="tr-TR" sz="2200" dirty="0"/>
              <a:t> gastrik motiliteyi düzenler ve boşalır. </a:t>
            </a:r>
          </a:p>
          <a:p>
            <a:pPr algn="just">
              <a:lnSpc>
                <a:spcPct val="100000"/>
              </a:lnSpc>
            </a:pPr>
            <a:r>
              <a:rPr lang="tr-TR" sz="2200" dirty="0"/>
              <a:t>Midenin elektriksel aktivitesi, diyet içeriği ve dış etkenler midenin boşalmasını etkiler. Açlık sırasında sindirilmeyen katı maddeler, </a:t>
            </a:r>
            <a:r>
              <a:rPr lang="tr-TR" sz="2200" dirty="0" err="1"/>
              <a:t>miyoelektrik</a:t>
            </a:r>
            <a:r>
              <a:rPr lang="tr-TR" sz="2200" dirty="0"/>
              <a:t> kompleksleri (MMC) geçirerek mideden atılır.</a:t>
            </a:r>
          </a:p>
          <a:p>
            <a:pPr algn="just">
              <a:lnSpc>
                <a:spcPct val="100000"/>
              </a:lnSpc>
            </a:pPr>
            <a:r>
              <a:rPr lang="tr-TR" sz="2200" dirty="0"/>
              <a:t>Açlık sırasında bu kompleksler, mide ve ince bağırsaktan </a:t>
            </a:r>
            <a:r>
              <a:rPr lang="tr-TR" sz="2200" dirty="0" err="1"/>
              <a:t>jejunumun</a:t>
            </a:r>
            <a:r>
              <a:rPr lang="tr-TR" sz="2200" dirty="0"/>
              <a:t> ortasına kadar olan bir bölgede 2 saatte bir güçlü bir sindirim sistemi kasılması üretirler. MMC </a:t>
            </a:r>
            <a:r>
              <a:rPr lang="tr-TR" sz="2200" dirty="0" err="1"/>
              <a:t>motilitesi</a:t>
            </a:r>
            <a:r>
              <a:rPr lang="tr-TR" sz="2200" dirty="0"/>
              <a:t> hormon </a:t>
            </a:r>
            <a:r>
              <a:rPr lang="tr-TR" sz="2200" dirty="0" err="1"/>
              <a:t>motilin</a:t>
            </a:r>
            <a:r>
              <a:rPr lang="tr-TR" sz="2200" dirty="0"/>
              <a:t> düzenlemesi altındadır. </a:t>
            </a:r>
          </a:p>
          <a:p>
            <a:pPr algn="just">
              <a:lnSpc>
                <a:spcPct val="100000"/>
              </a:lnSpc>
            </a:pPr>
            <a:r>
              <a:rPr lang="tr-TR" sz="2200" dirty="0"/>
              <a:t>Normal gastrik elektrik aktivitesindeki </a:t>
            </a:r>
            <a:r>
              <a:rPr lang="tr-TR" sz="2200" dirty="0" err="1"/>
              <a:t>disritmiler</a:t>
            </a:r>
            <a:r>
              <a:rPr lang="tr-TR" sz="2200" dirty="0"/>
              <a:t>, gastrik motiliteyi etkileyen bozuklukların </a:t>
            </a:r>
            <a:r>
              <a:rPr lang="tr-TR" sz="2200" dirty="0" err="1"/>
              <a:t>patofizyolojisinde</a:t>
            </a:r>
            <a:r>
              <a:rPr lang="tr-TR" sz="2200" dirty="0"/>
              <a:t> temel olabilir.</a:t>
            </a:r>
          </a:p>
          <a:p>
            <a:pPr algn="just">
              <a:lnSpc>
                <a:spcPct val="100000"/>
              </a:lnSpc>
            </a:pPr>
            <a:endParaRPr lang="en-US" sz="2200" dirty="0"/>
          </a:p>
        </p:txBody>
      </p:sp>
    </p:spTree>
    <p:extLst>
      <p:ext uri="{BB962C8B-B14F-4D97-AF65-F5344CB8AC3E}">
        <p14:creationId xmlns:p14="http://schemas.microsoft.com/office/powerpoint/2010/main" val="27625741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83832-7549-5D40-B526-BCDDB8037D2E}"/>
              </a:ext>
            </a:extLst>
          </p:cNvPr>
          <p:cNvSpPr>
            <a:spLocks noGrp="1"/>
          </p:cNvSpPr>
          <p:nvPr>
            <p:ph type="title"/>
          </p:nvPr>
        </p:nvSpPr>
        <p:spPr>
          <a:xfrm>
            <a:off x="329609" y="365126"/>
            <a:ext cx="11600121" cy="487630"/>
          </a:xfrm>
          <a:ln>
            <a:solidFill>
              <a:schemeClr val="accent1"/>
            </a:solidFill>
          </a:ln>
        </p:spPr>
        <p:txBody>
          <a:bodyPr>
            <a:normAutofit/>
          </a:bodyPr>
          <a:lstStyle/>
          <a:p>
            <a:pPr algn="ctr"/>
            <a:r>
              <a:rPr lang="tr-TR" sz="2400" b="1" dirty="0">
                <a:solidFill>
                  <a:srgbClr val="7030A0"/>
                </a:solidFill>
              </a:rPr>
              <a:t>ETİYOLOJİ</a:t>
            </a:r>
            <a:endParaRPr lang="en-US" sz="2400" dirty="0">
              <a:solidFill>
                <a:srgbClr val="7030A0"/>
              </a:solidFill>
            </a:endParaRPr>
          </a:p>
        </p:txBody>
      </p:sp>
      <p:sp>
        <p:nvSpPr>
          <p:cNvPr id="3" name="Content Placeholder 2">
            <a:extLst>
              <a:ext uri="{FF2B5EF4-FFF2-40B4-BE49-F238E27FC236}">
                <a16:creationId xmlns:a16="http://schemas.microsoft.com/office/drawing/2014/main" id="{66956602-D834-E246-8677-4CAF48233F7E}"/>
              </a:ext>
            </a:extLst>
          </p:cNvPr>
          <p:cNvSpPr>
            <a:spLocks noGrp="1"/>
          </p:cNvSpPr>
          <p:nvPr>
            <p:ph idx="1"/>
          </p:nvPr>
        </p:nvSpPr>
        <p:spPr>
          <a:xfrm>
            <a:off x="329609" y="852756"/>
            <a:ext cx="11600121" cy="5856387"/>
          </a:xfrm>
          <a:ln>
            <a:solidFill>
              <a:schemeClr val="accent1"/>
            </a:solidFill>
          </a:ln>
        </p:spPr>
        <p:txBody>
          <a:bodyPr>
            <a:noAutofit/>
          </a:bodyPr>
          <a:lstStyle/>
          <a:p>
            <a:pPr>
              <a:lnSpc>
                <a:spcPct val="150000"/>
              </a:lnSpc>
            </a:pPr>
            <a:endParaRPr lang="tr-TR" sz="2200" dirty="0"/>
          </a:p>
          <a:p>
            <a:pPr>
              <a:lnSpc>
                <a:spcPct val="150000"/>
              </a:lnSpc>
            </a:pPr>
            <a:r>
              <a:rPr lang="tr-TR" sz="2200" dirty="0"/>
              <a:t>Primer </a:t>
            </a:r>
            <a:r>
              <a:rPr lang="tr-TR" sz="2200" dirty="0" err="1"/>
              <a:t>idiopatik</a:t>
            </a:r>
            <a:r>
              <a:rPr lang="tr-TR" sz="2200" dirty="0"/>
              <a:t> gastrik motilite bozuklukları normal </a:t>
            </a:r>
            <a:r>
              <a:rPr lang="tr-TR" sz="2200" dirty="0" err="1"/>
              <a:t>miyoelektrik</a:t>
            </a:r>
            <a:r>
              <a:rPr lang="tr-TR" sz="2200" dirty="0"/>
              <a:t> aktivitedeki bozukluklardan kaynaklanabilir. Çoğu motilite bozukluğu primer hastalıklar sonucu ikincil olarak ortaya çıkar.</a:t>
            </a:r>
          </a:p>
          <a:p>
            <a:pPr>
              <a:lnSpc>
                <a:spcPct val="150000"/>
              </a:lnSpc>
            </a:pPr>
            <a:r>
              <a:rPr lang="tr-TR" sz="2200" dirty="0" err="1"/>
              <a:t>Hipokalemi</a:t>
            </a:r>
            <a:r>
              <a:rPr lang="tr-TR" sz="2200" dirty="0"/>
              <a:t>, üremi, </a:t>
            </a:r>
            <a:r>
              <a:rPr lang="tr-TR" sz="2200" dirty="0" err="1"/>
              <a:t>hepatik</a:t>
            </a:r>
            <a:r>
              <a:rPr lang="tr-TR" sz="2200" dirty="0"/>
              <a:t> </a:t>
            </a:r>
            <a:r>
              <a:rPr lang="tr-TR" sz="2200" dirty="0" err="1"/>
              <a:t>ensefalopati</a:t>
            </a:r>
            <a:r>
              <a:rPr lang="tr-TR" sz="2200" dirty="0"/>
              <a:t> ve </a:t>
            </a:r>
            <a:r>
              <a:rPr lang="tr-TR" sz="2200" dirty="0" err="1"/>
              <a:t>hipotiroidizm</a:t>
            </a:r>
            <a:r>
              <a:rPr lang="tr-TR" sz="2200" dirty="0"/>
              <a:t> gibi metabolik bozukluklar.</a:t>
            </a:r>
          </a:p>
          <a:p>
            <a:pPr>
              <a:lnSpc>
                <a:spcPct val="150000"/>
              </a:lnSpc>
            </a:pPr>
            <a:r>
              <a:rPr lang="tr-TR" sz="2200" dirty="0"/>
              <a:t>Stres, korku, acı veya travma sonucu sinirsel </a:t>
            </a:r>
            <a:r>
              <a:rPr lang="tr-TR" sz="2200" dirty="0" err="1"/>
              <a:t>inhibisyon</a:t>
            </a:r>
            <a:r>
              <a:rPr lang="tr-TR" sz="2200" dirty="0"/>
              <a:t> </a:t>
            </a:r>
          </a:p>
          <a:p>
            <a:pPr>
              <a:lnSpc>
                <a:spcPct val="150000"/>
              </a:lnSpc>
            </a:pPr>
            <a:r>
              <a:rPr lang="tr-TR" sz="2200" dirty="0" err="1"/>
              <a:t>Antikolinerjikler</a:t>
            </a:r>
            <a:r>
              <a:rPr lang="tr-TR" sz="2200" dirty="0"/>
              <a:t>, 𝛽-</a:t>
            </a:r>
            <a:r>
              <a:rPr lang="tr-TR" sz="2200" dirty="0" err="1"/>
              <a:t>adrenerjik</a:t>
            </a:r>
            <a:r>
              <a:rPr lang="tr-TR" sz="2200" dirty="0"/>
              <a:t> </a:t>
            </a:r>
            <a:r>
              <a:rPr lang="tr-TR" sz="2200" dirty="0" err="1"/>
              <a:t>agonistler</a:t>
            </a:r>
            <a:r>
              <a:rPr lang="tr-TR" sz="2200" dirty="0"/>
              <a:t>, narkotikler ve </a:t>
            </a:r>
            <a:r>
              <a:rPr lang="tr-TR" sz="2200" dirty="0" err="1"/>
              <a:t>kemoterapötikler</a:t>
            </a:r>
            <a:r>
              <a:rPr lang="tr-TR" sz="2200" dirty="0"/>
              <a:t> gibi ilaçlar.</a:t>
            </a:r>
          </a:p>
          <a:p>
            <a:pPr>
              <a:lnSpc>
                <a:spcPct val="150000"/>
              </a:lnSpc>
            </a:pPr>
            <a:r>
              <a:rPr lang="tr-TR" sz="2200" dirty="0"/>
              <a:t>Obstrüksiyon, gastrit, gastrik ülserler ve mide cerrahisi gibi primer mide hastalıkları. </a:t>
            </a:r>
          </a:p>
        </p:txBody>
      </p:sp>
    </p:spTree>
    <p:extLst>
      <p:ext uri="{BB962C8B-B14F-4D97-AF65-F5344CB8AC3E}">
        <p14:creationId xmlns:p14="http://schemas.microsoft.com/office/powerpoint/2010/main" val="36204216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83832-7549-5D40-B526-BCDDB8037D2E}"/>
              </a:ext>
            </a:extLst>
          </p:cNvPr>
          <p:cNvSpPr>
            <a:spLocks noGrp="1"/>
          </p:cNvSpPr>
          <p:nvPr>
            <p:ph type="title"/>
          </p:nvPr>
        </p:nvSpPr>
        <p:spPr>
          <a:xfrm>
            <a:off x="329609" y="365126"/>
            <a:ext cx="11600121" cy="487630"/>
          </a:xfrm>
          <a:ln>
            <a:solidFill>
              <a:schemeClr val="accent1"/>
            </a:solidFill>
          </a:ln>
        </p:spPr>
        <p:txBody>
          <a:bodyPr>
            <a:normAutofit/>
          </a:bodyPr>
          <a:lstStyle/>
          <a:p>
            <a:pPr algn="ctr"/>
            <a:r>
              <a:rPr lang="tr-TR" sz="2200" b="1" dirty="0">
                <a:solidFill>
                  <a:srgbClr val="7030A0"/>
                </a:solidFill>
              </a:rPr>
              <a:t>ETİYOLOJİ</a:t>
            </a:r>
            <a:endParaRPr lang="en-US" sz="2200" dirty="0">
              <a:solidFill>
                <a:srgbClr val="7030A0"/>
              </a:solidFill>
            </a:endParaRPr>
          </a:p>
        </p:txBody>
      </p:sp>
      <p:sp>
        <p:nvSpPr>
          <p:cNvPr id="3" name="Content Placeholder 2">
            <a:extLst>
              <a:ext uri="{FF2B5EF4-FFF2-40B4-BE49-F238E27FC236}">
                <a16:creationId xmlns:a16="http://schemas.microsoft.com/office/drawing/2014/main" id="{66956602-D834-E246-8677-4CAF48233F7E}"/>
              </a:ext>
            </a:extLst>
          </p:cNvPr>
          <p:cNvSpPr>
            <a:spLocks noGrp="1"/>
          </p:cNvSpPr>
          <p:nvPr>
            <p:ph idx="1"/>
          </p:nvPr>
        </p:nvSpPr>
        <p:spPr>
          <a:xfrm>
            <a:off x="329609" y="852756"/>
            <a:ext cx="11600121" cy="5856387"/>
          </a:xfrm>
          <a:ln>
            <a:solidFill>
              <a:schemeClr val="accent1"/>
            </a:solidFill>
          </a:ln>
        </p:spPr>
        <p:txBody>
          <a:bodyPr>
            <a:noAutofit/>
          </a:bodyPr>
          <a:lstStyle/>
          <a:p>
            <a:pPr marL="0" indent="0">
              <a:lnSpc>
                <a:spcPct val="150000"/>
              </a:lnSpc>
              <a:buNone/>
            </a:pPr>
            <a:endParaRPr lang="tr-TR" sz="2200" dirty="0"/>
          </a:p>
          <a:p>
            <a:pPr>
              <a:lnSpc>
                <a:spcPct val="150000"/>
              </a:lnSpc>
            </a:pPr>
            <a:r>
              <a:rPr lang="tr-TR" sz="2200" dirty="0"/>
              <a:t>Gastrik dilatasyon </a:t>
            </a:r>
            <a:r>
              <a:rPr lang="tr-TR" sz="2200" dirty="0" err="1"/>
              <a:t>volvulus</a:t>
            </a:r>
            <a:r>
              <a:rPr lang="tr-TR" sz="2200" dirty="0"/>
              <a:t> (GDV) sendromunun, kısmen </a:t>
            </a:r>
            <a:r>
              <a:rPr lang="tr-TR" sz="2200" dirty="0" err="1"/>
              <a:t>miyoelektrik</a:t>
            </a:r>
            <a:r>
              <a:rPr lang="tr-TR" sz="2200" dirty="0"/>
              <a:t> ve mekanik aktivitedeki değişikliklerle ilişkili olan anormal gastrik </a:t>
            </a:r>
            <a:r>
              <a:rPr lang="tr-TR" sz="2200" dirty="0" err="1"/>
              <a:t>motilitenin</a:t>
            </a:r>
            <a:r>
              <a:rPr lang="tr-TR" sz="2200" dirty="0"/>
              <a:t> bir sonucu olduğu düşünülmektedir. </a:t>
            </a:r>
            <a:r>
              <a:rPr lang="tr-TR" sz="2200" dirty="0" err="1"/>
              <a:t>GDV'li</a:t>
            </a:r>
            <a:r>
              <a:rPr lang="tr-TR" sz="2200" dirty="0"/>
              <a:t> bazı köpeklerde cerrahi </a:t>
            </a:r>
            <a:r>
              <a:rPr lang="tr-TR" sz="2200" dirty="0" err="1"/>
              <a:t>gastropeksi</a:t>
            </a:r>
            <a:r>
              <a:rPr lang="tr-TR" sz="2200" dirty="0"/>
              <a:t> sonrasında mide </a:t>
            </a:r>
            <a:r>
              <a:rPr lang="tr-TR" sz="2200" dirty="0" err="1"/>
              <a:t>hipomotilitesi</a:t>
            </a:r>
            <a:r>
              <a:rPr lang="tr-TR" sz="2200" dirty="0"/>
              <a:t> semptomları devam edebilir.</a:t>
            </a:r>
          </a:p>
          <a:p>
            <a:pPr>
              <a:lnSpc>
                <a:spcPct val="150000"/>
              </a:lnSpc>
            </a:pPr>
            <a:r>
              <a:rPr lang="tr-TR" sz="2400" dirty="0"/>
              <a:t>Gastroözofageal reflü ve </a:t>
            </a:r>
            <a:r>
              <a:rPr lang="tr-TR" sz="2400" dirty="0" err="1"/>
              <a:t>enterogastrik</a:t>
            </a:r>
            <a:r>
              <a:rPr lang="tr-TR" sz="2400" dirty="0"/>
              <a:t> reflü (bkz. Bilier Kusma Sendromu) primer mide </a:t>
            </a:r>
            <a:r>
              <a:rPr lang="tr-TR" sz="2400" dirty="0" err="1"/>
              <a:t>hipomotilitesinden</a:t>
            </a:r>
            <a:r>
              <a:rPr lang="tr-TR" sz="2400" dirty="0"/>
              <a:t> kaynaklanabilir. </a:t>
            </a:r>
            <a:r>
              <a:rPr lang="tr-TR" sz="2400" dirty="0" err="1"/>
              <a:t>Dysautonomi</a:t>
            </a:r>
            <a:r>
              <a:rPr lang="tr-TR" sz="2400" dirty="0"/>
              <a:t> anormal </a:t>
            </a:r>
            <a:r>
              <a:rPr lang="tr-TR" sz="2400" dirty="0" err="1"/>
              <a:t>özefagus</a:t>
            </a:r>
            <a:r>
              <a:rPr lang="tr-TR" sz="2400" dirty="0"/>
              <a:t>, mide ve bağırsak hareketliliği ile ilişkilidir.</a:t>
            </a:r>
          </a:p>
          <a:p>
            <a:pPr>
              <a:lnSpc>
                <a:spcPct val="150000"/>
              </a:lnSpc>
            </a:pPr>
            <a:endParaRPr lang="tr-TR" sz="2200" dirty="0"/>
          </a:p>
        </p:txBody>
      </p:sp>
    </p:spTree>
    <p:extLst>
      <p:ext uri="{BB962C8B-B14F-4D97-AF65-F5344CB8AC3E}">
        <p14:creationId xmlns:p14="http://schemas.microsoft.com/office/powerpoint/2010/main" val="38429383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EE5F6-F59A-0A4C-9C79-B2CB25560BC6}"/>
              </a:ext>
            </a:extLst>
          </p:cNvPr>
          <p:cNvSpPr>
            <a:spLocks noGrp="1"/>
          </p:cNvSpPr>
          <p:nvPr>
            <p:ph type="title"/>
          </p:nvPr>
        </p:nvSpPr>
        <p:spPr>
          <a:xfrm>
            <a:off x="838200" y="365126"/>
            <a:ext cx="10515600" cy="364339"/>
          </a:xfrm>
          <a:ln>
            <a:solidFill>
              <a:schemeClr val="accent1"/>
            </a:solidFill>
          </a:ln>
        </p:spPr>
        <p:txBody>
          <a:bodyPr>
            <a:noAutofit/>
          </a:bodyPr>
          <a:lstStyle/>
          <a:p>
            <a:pPr algn="ctr"/>
            <a:r>
              <a:rPr lang="tr-TR" sz="2200" b="1" dirty="0">
                <a:solidFill>
                  <a:srgbClr val="7030A0"/>
                </a:solidFill>
              </a:rPr>
              <a:t>SEMPTOMLAR</a:t>
            </a:r>
            <a:endParaRPr lang="en-US" sz="2200" dirty="0">
              <a:solidFill>
                <a:srgbClr val="7030A0"/>
              </a:solidFill>
            </a:endParaRPr>
          </a:p>
        </p:txBody>
      </p:sp>
      <p:sp>
        <p:nvSpPr>
          <p:cNvPr id="3" name="Content Placeholder 2">
            <a:extLst>
              <a:ext uri="{FF2B5EF4-FFF2-40B4-BE49-F238E27FC236}">
                <a16:creationId xmlns:a16="http://schemas.microsoft.com/office/drawing/2014/main" id="{3D5DE4BD-9A0D-A849-8603-E9A7922B21DD}"/>
              </a:ext>
            </a:extLst>
          </p:cNvPr>
          <p:cNvSpPr>
            <a:spLocks noGrp="1"/>
          </p:cNvSpPr>
          <p:nvPr>
            <p:ph idx="1"/>
          </p:nvPr>
        </p:nvSpPr>
        <p:spPr>
          <a:xfrm>
            <a:off x="838200" y="729465"/>
            <a:ext cx="10515600" cy="917575"/>
          </a:xfrm>
          <a:ln>
            <a:solidFill>
              <a:schemeClr val="accent1"/>
            </a:solidFill>
          </a:ln>
        </p:spPr>
        <p:txBody>
          <a:bodyPr>
            <a:normAutofit/>
          </a:bodyPr>
          <a:lstStyle/>
          <a:p>
            <a:r>
              <a:rPr lang="tr-TR" sz="2200" dirty="0"/>
              <a:t>Klinik belirtiler gastrik motilite bozukluğuna neden olan primer hastalığa bağlı olarak genellikle olarak sekonder gelişir.</a:t>
            </a:r>
          </a:p>
          <a:p>
            <a:endParaRPr lang="en-US" sz="2200" dirty="0"/>
          </a:p>
        </p:txBody>
      </p:sp>
      <p:sp>
        <p:nvSpPr>
          <p:cNvPr id="4" name="Title 1">
            <a:extLst>
              <a:ext uri="{FF2B5EF4-FFF2-40B4-BE49-F238E27FC236}">
                <a16:creationId xmlns:a16="http://schemas.microsoft.com/office/drawing/2014/main" id="{5A3F3BEC-764A-0D43-81C4-9ECD73A4FC51}"/>
              </a:ext>
            </a:extLst>
          </p:cNvPr>
          <p:cNvSpPr txBox="1">
            <a:spLocks/>
          </p:cNvSpPr>
          <p:nvPr/>
        </p:nvSpPr>
        <p:spPr>
          <a:xfrm>
            <a:off x="838200" y="1930701"/>
            <a:ext cx="10515600" cy="422082"/>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200" b="1" dirty="0">
                <a:solidFill>
                  <a:srgbClr val="7030A0"/>
                </a:solidFill>
              </a:rPr>
              <a:t>ANAMNEZ</a:t>
            </a:r>
            <a:endParaRPr lang="tr-TR" sz="2200" dirty="0">
              <a:solidFill>
                <a:srgbClr val="7030A0"/>
              </a:solidFill>
            </a:endParaRPr>
          </a:p>
        </p:txBody>
      </p:sp>
      <p:sp>
        <p:nvSpPr>
          <p:cNvPr id="6" name="Title 1">
            <a:extLst>
              <a:ext uri="{FF2B5EF4-FFF2-40B4-BE49-F238E27FC236}">
                <a16:creationId xmlns:a16="http://schemas.microsoft.com/office/drawing/2014/main" id="{19B4EC92-83BA-3A43-B113-39742F622AFC}"/>
              </a:ext>
            </a:extLst>
          </p:cNvPr>
          <p:cNvSpPr txBox="1">
            <a:spLocks/>
          </p:cNvSpPr>
          <p:nvPr/>
        </p:nvSpPr>
        <p:spPr>
          <a:xfrm>
            <a:off x="838200" y="2357381"/>
            <a:ext cx="10515600" cy="4063967"/>
          </a:xfrm>
          <a:prstGeom prst="rect">
            <a:avLst/>
          </a:prstGeom>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endParaRPr lang="tr-TR" sz="2200" dirty="0">
              <a:latin typeface="+mn-lt"/>
            </a:endParaRPr>
          </a:p>
          <a:p>
            <a:pPr marL="342900" indent="-342900" algn="just">
              <a:lnSpc>
                <a:spcPct val="150000"/>
              </a:lnSpc>
              <a:buFont typeface="Arial" panose="020B0604020202020204" pitchFamily="34" charset="0"/>
              <a:buChar char="•"/>
            </a:pPr>
            <a:r>
              <a:rPr lang="tr-TR" sz="2200" dirty="0">
                <a:latin typeface="+mn-lt"/>
              </a:rPr>
              <a:t>Hastalığın başlıca klinik belirtisi, yemek sonrası kronik kronik kusmadır. </a:t>
            </a:r>
          </a:p>
          <a:p>
            <a:pPr marL="342900" indent="-342900" algn="just">
              <a:lnSpc>
                <a:spcPct val="150000"/>
              </a:lnSpc>
              <a:buFont typeface="Arial" panose="020B0604020202020204" pitchFamily="34" charset="0"/>
              <a:buChar char="•"/>
            </a:pPr>
            <a:r>
              <a:rPr lang="tr-TR" sz="2200" dirty="0">
                <a:latin typeface="+mn-lt"/>
              </a:rPr>
              <a:t>Mide normal olarak, gıda alınımından köpeklerde 6-8 saat ve kedilerde ise 4-6 saat sonra boşalmalıdır (not: normal boşalma süreleri hayvandan hayvana büyük ölçüde değişiklik gösterir ve yemek hacminden, kalori yoğunluğundan, lif içeriğinden ve çevresel faktörlerden etkilenir). </a:t>
            </a:r>
          </a:p>
          <a:p>
            <a:pPr marL="342900" indent="-342900" algn="just">
              <a:lnSpc>
                <a:spcPct val="150000"/>
              </a:lnSpc>
              <a:buFont typeface="Arial" panose="020B0604020202020204" pitchFamily="34" charset="0"/>
              <a:buChar char="•"/>
            </a:pPr>
            <a:r>
              <a:rPr lang="tr-TR" sz="2200" dirty="0">
                <a:latin typeface="+mn-lt"/>
              </a:rPr>
              <a:t>Sindirilmemiş gıdaların öğünden 12 saat sonra kusması, anormal gastrik motiliteyi veya GI kanalda obstrüksiyonu düşündürmektedir. Ancak kusma, yemekten sonraki herhangi bir zamanda oluşabilir.</a:t>
            </a:r>
          </a:p>
          <a:p>
            <a:pPr algn="just"/>
            <a:endParaRPr lang="tr-TR" sz="2200" dirty="0">
              <a:solidFill>
                <a:srgbClr val="7030A0"/>
              </a:solidFill>
              <a:latin typeface="+mn-lt"/>
            </a:endParaRPr>
          </a:p>
        </p:txBody>
      </p:sp>
    </p:spTree>
    <p:extLst>
      <p:ext uri="{BB962C8B-B14F-4D97-AF65-F5344CB8AC3E}">
        <p14:creationId xmlns:p14="http://schemas.microsoft.com/office/powerpoint/2010/main" val="26484266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30814A3-DF10-3846-B1AE-A5BBB0E5475C}"/>
              </a:ext>
            </a:extLst>
          </p:cNvPr>
          <p:cNvSpPr txBox="1">
            <a:spLocks/>
          </p:cNvSpPr>
          <p:nvPr/>
        </p:nvSpPr>
        <p:spPr>
          <a:xfrm>
            <a:off x="766281" y="759447"/>
            <a:ext cx="10515600" cy="422082"/>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200" b="1" dirty="0">
                <a:solidFill>
                  <a:srgbClr val="7030A0"/>
                </a:solidFill>
              </a:rPr>
              <a:t>ANAMNEZ</a:t>
            </a:r>
            <a:endParaRPr lang="tr-TR" sz="2200" dirty="0">
              <a:solidFill>
                <a:srgbClr val="7030A0"/>
              </a:solidFill>
            </a:endParaRPr>
          </a:p>
        </p:txBody>
      </p:sp>
      <p:sp>
        <p:nvSpPr>
          <p:cNvPr id="5" name="Title 1">
            <a:extLst>
              <a:ext uri="{FF2B5EF4-FFF2-40B4-BE49-F238E27FC236}">
                <a16:creationId xmlns:a16="http://schemas.microsoft.com/office/drawing/2014/main" id="{6A532932-340F-B74C-A215-1F04355D5F0E}"/>
              </a:ext>
            </a:extLst>
          </p:cNvPr>
          <p:cNvSpPr txBox="1">
            <a:spLocks/>
          </p:cNvSpPr>
          <p:nvPr/>
        </p:nvSpPr>
        <p:spPr>
          <a:xfrm>
            <a:off x="766281" y="1186127"/>
            <a:ext cx="10515600" cy="4063967"/>
          </a:xfrm>
          <a:prstGeom prst="rect">
            <a:avLst/>
          </a:prstGeom>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endParaRPr lang="tr-TR" sz="2200" dirty="0">
              <a:latin typeface="+mn-lt"/>
            </a:endParaRPr>
          </a:p>
          <a:p>
            <a:pPr marL="342900" indent="-342900" algn="just">
              <a:lnSpc>
                <a:spcPct val="150000"/>
              </a:lnSpc>
              <a:buFont typeface="Arial" panose="020B0604020202020204" pitchFamily="34" charset="0"/>
              <a:buChar char="•"/>
            </a:pPr>
            <a:r>
              <a:rPr lang="tr-TR" sz="2200" dirty="0">
                <a:latin typeface="+mn-lt"/>
                <a:ea typeface="Calibri" panose="020F0502020204030204" pitchFamily="34" charset="0"/>
              </a:rPr>
              <a:t>Mide </a:t>
            </a:r>
            <a:r>
              <a:rPr lang="tr-TR" sz="2200" dirty="0" err="1">
                <a:latin typeface="+mn-lt"/>
                <a:ea typeface="Calibri" panose="020F0502020204030204" pitchFamily="34" charset="0"/>
              </a:rPr>
              <a:t>distansiyonu</a:t>
            </a:r>
            <a:r>
              <a:rPr lang="tr-TR" sz="2200" dirty="0">
                <a:latin typeface="+mn-lt"/>
                <a:ea typeface="Calibri" panose="020F0502020204030204" pitchFamily="34" charset="0"/>
              </a:rPr>
              <a:t>, </a:t>
            </a:r>
          </a:p>
          <a:p>
            <a:pPr marL="342900" indent="-342900" algn="just">
              <a:lnSpc>
                <a:spcPct val="150000"/>
              </a:lnSpc>
              <a:buFont typeface="Arial" panose="020B0604020202020204" pitchFamily="34" charset="0"/>
              <a:buChar char="•"/>
            </a:pPr>
            <a:r>
              <a:rPr lang="tr-TR" sz="2200" dirty="0">
                <a:latin typeface="+mn-lt"/>
                <a:ea typeface="Calibri" panose="020F0502020204030204" pitchFamily="34" charset="0"/>
              </a:rPr>
              <a:t>Bulantı, iştahsızlık, </a:t>
            </a:r>
          </a:p>
          <a:p>
            <a:pPr marL="342900" indent="-342900" algn="just">
              <a:lnSpc>
                <a:spcPct val="150000"/>
              </a:lnSpc>
              <a:buFont typeface="Arial" panose="020B0604020202020204" pitchFamily="34" charset="0"/>
              <a:buChar char="•"/>
            </a:pPr>
            <a:r>
              <a:rPr lang="tr-TR" sz="2200" dirty="0">
                <a:latin typeface="+mn-lt"/>
                <a:ea typeface="Calibri" panose="020F0502020204030204" pitchFamily="34" charset="0"/>
              </a:rPr>
              <a:t>Geğirme, </a:t>
            </a:r>
          </a:p>
          <a:p>
            <a:pPr marL="342900" indent="-342900" algn="just">
              <a:lnSpc>
                <a:spcPct val="150000"/>
              </a:lnSpc>
              <a:buFont typeface="Arial" panose="020B0604020202020204" pitchFamily="34" charset="0"/>
              <a:buChar char="•"/>
            </a:pPr>
            <a:r>
              <a:rPr lang="tr-TR" sz="2200" dirty="0" err="1">
                <a:latin typeface="+mn-lt"/>
                <a:ea typeface="Calibri" panose="020F0502020204030204" pitchFamily="34" charset="0"/>
              </a:rPr>
              <a:t>Pika</a:t>
            </a:r>
            <a:r>
              <a:rPr lang="tr-TR" sz="2200" dirty="0">
                <a:latin typeface="+mn-lt"/>
                <a:ea typeface="Calibri" panose="020F0502020204030204" pitchFamily="34" charset="0"/>
              </a:rPr>
              <a:t> ve kilo kaybı bulunur. </a:t>
            </a:r>
          </a:p>
          <a:p>
            <a:pPr marL="342900" indent="-342900" algn="just">
              <a:lnSpc>
                <a:spcPct val="150000"/>
              </a:lnSpc>
              <a:buFont typeface="Arial" panose="020B0604020202020204" pitchFamily="34" charset="0"/>
              <a:buChar char="•"/>
            </a:pPr>
            <a:r>
              <a:rPr lang="tr-TR" sz="2200" dirty="0">
                <a:latin typeface="+mn-lt"/>
                <a:ea typeface="Calibri" panose="020F0502020204030204" pitchFamily="34" charset="0"/>
              </a:rPr>
              <a:t>Mide </a:t>
            </a:r>
            <a:r>
              <a:rPr lang="tr-TR" sz="2200" dirty="0" err="1">
                <a:latin typeface="+mn-lt"/>
                <a:ea typeface="Calibri" panose="020F0502020204030204" pitchFamily="34" charset="0"/>
              </a:rPr>
              <a:t>hipomotilitesi</a:t>
            </a:r>
            <a:r>
              <a:rPr lang="tr-TR" sz="2200" dirty="0">
                <a:latin typeface="+mn-lt"/>
                <a:ea typeface="Calibri" panose="020F0502020204030204" pitchFamily="34" charset="0"/>
              </a:rPr>
              <a:t> ile birlikte </a:t>
            </a:r>
            <a:r>
              <a:rPr lang="tr-TR" sz="2200" dirty="0" err="1">
                <a:latin typeface="+mn-lt"/>
                <a:ea typeface="Calibri" panose="020F0502020204030204" pitchFamily="34" charset="0"/>
              </a:rPr>
              <a:t>distal</a:t>
            </a:r>
            <a:r>
              <a:rPr lang="tr-TR" sz="2200" dirty="0">
                <a:latin typeface="+mn-lt"/>
                <a:ea typeface="Calibri" panose="020F0502020204030204" pitchFamily="34" charset="0"/>
              </a:rPr>
              <a:t> </a:t>
            </a:r>
            <a:r>
              <a:rPr lang="tr-TR" sz="2200" dirty="0" err="1">
                <a:latin typeface="+mn-lt"/>
                <a:ea typeface="Calibri" panose="020F0502020204030204" pitchFamily="34" charset="0"/>
              </a:rPr>
              <a:t>özefagus</a:t>
            </a:r>
            <a:r>
              <a:rPr lang="tr-TR" sz="2200" dirty="0">
                <a:latin typeface="+mn-lt"/>
                <a:ea typeface="Calibri" panose="020F0502020204030204" pitchFamily="34" charset="0"/>
              </a:rPr>
              <a:t> </a:t>
            </a:r>
            <a:r>
              <a:rPr lang="tr-TR" sz="2200" dirty="0" err="1">
                <a:latin typeface="+mn-lt"/>
                <a:ea typeface="Calibri" panose="020F0502020204030204" pitchFamily="34" charset="0"/>
              </a:rPr>
              <a:t>sfinkterindeki</a:t>
            </a:r>
            <a:r>
              <a:rPr lang="tr-TR" sz="2200" dirty="0">
                <a:latin typeface="+mn-lt"/>
                <a:ea typeface="Calibri" panose="020F0502020204030204" pitchFamily="34" charset="0"/>
              </a:rPr>
              <a:t> yetersizlik olabilir Bu durumda reflü </a:t>
            </a:r>
            <a:r>
              <a:rPr lang="tr-TR" sz="2200" dirty="0" err="1">
                <a:latin typeface="+mn-lt"/>
                <a:ea typeface="Calibri" panose="020F0502020204030204" pitchFamily="34" charset="0"/>
              </a:rPr>
              <a:t>özofajit’i</a:t>
            </a:r>
            <a:r>
              <a:rPr lang="tr-TR" sz="2200" dirty="0">
                <a:latin typeface="+mn-lt"/>
                <a:ea typeface="Calibri" panose="020F0502020204030204" pitchFamily="34" charset="0"/>
              </a:rPr>
              <a:t> ile ilişkili bulgular gelişebilir</a:t>
            </a:r>
            <a:r>
              <a:rPr lang="tr-TR" sz="2200" dirty="0">
                <a:latin typeface="+mn-lt"/>
              </a:rPr>
              <a:t> </a:t>
            </a:r>
            <a:endParaRPr lang="tr-TR" sz="2200" dirty="0">
              <a:solidFill>
                <a:srgbClr val="7030A0"/>
              </a:solidFill>
              <a:latin typeface="+mn-lt"/>
            </a:endParaRPr>
          </a:p>
        </p:txBody>
      </p:sp>
    </p:spTree>
    <p:extLst>
      <p:ext uri="{BB962C8B-B14F-4D97-AF65-F5344CB8AC3E}">
        <p14:creationId xmlns:p14="http://schemas.microsoft.com/office/powerpoint/2010/main" val="12623199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E8F91-EF49-FB47-A596-30C51738121A}"/>
              </a:ext>
            </a:extLst>
          </p:cNvPr>
          <p:cNvSpPr>
            <a:spLocks noGrp="1"/>
          </p:cNvSpPr>
          <p:nvPr>
            <p:ph type="title"/>
          </p:nvPr>
        </p:nvSpPr>
        <p:spPr>
          <a:xfrm>
            <a:off x="1008321" y="2013172"/>
            <a:ext cx="10515600" cy="644968"/>
          </a:xfrm>
          <a:solidFill>
            <a:srgbClr val="FFFF00"/>
          </a:solidFill>
          <a:ln>
            <a:solidFill>
              <a:schemeClr val="accent1"/>
            </a:solidFill>
          </a:ln>
        </p:spPr>
        <p:txBody>
          <a:bodyPr>
            <a:normAutofit/>
          </a:bodyPr>
          <a:lstStyle/>
          <a:p>
            <a:pPr algn="ctr"/>
            <a:r>
              <a:rPr lang="tr-TR" sz="2200" b="1" dirty="0">
                <a:solidFill>
                  <a:srgbClr val="7030A0"/>
                </a:solidFill>
              </a:rPr>
              <a:t>FİZİKSEL MUAYENE BULGULARI</a:t>
            </a:r>
            <a:endParaRPr lang="en-US" sz="2200" dirty="0">
              <a:solidFill>
                <a:srgbClr val="7030A0"/>
              </a:solidFill>
            </a:endParaRPr>
          </a:p>
        </p:txBody>
      </p:sp>
      <p:sp>
        <p:nvSpPr>
          <p:cNvPr id="3" name="Content Placeholder 2">
            <a:extLst>
              <a:ext uri="{FF2B5EF4-FFF2-40B4-BE49-F238E27FC236}">
                <a16:creationId xmlns:a16="http://schemas.microsoft.com/office/drawing/2014/main" id="{8FDCDD34-A979-2D45-AD0E-84BA87F1D572}"/>
              </a:ext>
            </a:extLst>
          </p:cNvPr>
          <p:cNvSpPr>
            <a:spLocks noGrp="1"/>
          </p:cNvSpPr>
          <p:nvPr>
            <p:ph idx="1"/>
          </p:nvPr>
        </p:nvSpPr>
        <p:spPr>
          <a:xfrm>
            <a:off x="1008321" y="2658140"/>
            <a:ext cx="10515600" cy="1438570"/>
          </a:xfrm>
          <a:ln>
            <a:solidFill>
              <a:schemeClr val="accent1"/>
            </a:solidFill>
          </a:ln>
        </p:spPr>
        <p:txBody>
          <a:bodyPr>
            <a:normAutofit/>
          </a:bodyPr>
          <a:lstStyle/>
          <a:p>
            <a:pPr lvl="0"/>
            <a:r>
              <a:rPr lang="tr-TR" sz="2200" dirty="0"/>
              <a:t>Hastalığın altta yatan nedeni ile ilişkili bulgular. </a:t>
            </a:r>
          </a:p>
          <a:p>
            <a:pPr lvl="0"/>
            <a:r>
              <a:rPr lang="tr-TR" sz="2200" dirty="0" err="1"/>
              <a:t>Palpasyonda</a:t>
            </a:r>
            <a:r>
              <a:rPr lang="tr-TR" sz="2200" dirty="0"/>
              <a:t> büyük ve şişkin bir mide. </a:t>
            </a:r>
          </a:p>
          <a:p>
            <a:pPr lvl="0"/>
            <a:r>
              <a:rPr lang="tr-TR" sz="2200" dirty="0"/>
              <a:t>Karın </a:t>
            </a:r>
            <a:r>
              <a:rPr lang="tr-TR" sz="2200" dirty="0" err="1"/>
              <a:t>oskültasyonunda</a:t>
            </a:r>
            <a:r>
              <a:rPr lang="tr-TR" sz="2200" dirty="0"/>
              <a:t> mide seslerinin azalması</a:t>
            </a:r>
          </a:p>
          <a:p>
            <a:endParaRPr lang="en-US" sz="2200" dirty="0"/>
          </a:p>
        </p:txBody>
      </p:sp>
    </p:spTree>
    <p:extLst>
      <p:ext uri="{BB962C8B-B14F-4D97-AF65-F5344CB8AC3E}">
        <p14:creationId xmlns:p14="http://schemas.microsoft.com/office/powerpoint/2010/main" val="532615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D55000-6717-474F-B7A9-6A9C3E2C776E}"/>
              </a:ext>
            </a:extLst>
          </p:cNvPr>
          <p:cNvSpPr>
            <a:spLocks noGrp="1"/>
          </p:cNvSpPr>
          <p:nvPr>
            <p:ph idx="1"/>
          </p:nvPr>
        </p:nvSpPr>
        <p:spPr>
          <a:xfrm>
            <a:off x="838200" y="1825625"/>
            <a:ext cx="10515600" cy="2242941"/>
          </a:xfrm>
          <a:ln>
            <a:solidFill>
              <a:srgbClr val="FF0000"/>
            </a:solidFill>
          </a:ln>
        </p:spPr>
        <p:txBody>
          <a:bodyPr/>
          <a:lstStyle/>
          <a:p>
            <a:pPr>
              <a:lnSpc>
                <a:spcPct val="150000"/>
              </a:lnSpc>
            </a:pPr>
            <a:r>
              <a:rPr lang="en-US" dirty="0"/>
              <a:t>CNS </a:t>
            </a:r>
            <a:r>
              <a:rPr lang="en-US" dirty="0" err="1"/>
              <a:t>uyarıldığı</a:t>
            </a:r>
            <a:r>
              <a:rPr lang="en-US" dirty="0"/>
              <a:t> zaman </a:t>
            </a:r>
            <a:r>
              <a:rPr lang="en-US" dirty="0" err="1"/>
              <a:t>kusma</a:t>
            </a:r>
            <a:r>
              <a:rPr lang="en-US" dirty="0"/>
              <a:t> </a:t>
            </a:r>
            <a:r>
              <a:rPr lang="en-US" dirty="0" err="1"/>
              <a:t>merzezi</a:t>
            </a:r>
            <a:r>
              <a:rPr lang="en-US" dirty="0"/>
              <a:t> </a:t>
            </a:r>
            <a:r>
              <a:rPr lang="en-US" dirty="0" err="1"/>
              <a:t>uyarılabilir</a:t>
            </a:r>
            <a:r>
              <a:rPr lang="en-US" dirty="0"/>
              <a:t>. </a:t>
            </a:r>
          </a:p>
          <a:p>
            <a:pPr>
              <a:lnSpc>
                <a:spcPct val="150000"/>
              </a:lnSpc>
            </a:pPr>
            <a:r>
              <a:rPr lang="en-US" dirty="0" err="1"/>
              <a:t>Endişe</a:t>
            </a:r>
            <a:r>
              <a:rPr lang="en-US" dirty="0"/>
              <a:t>, stress, </a:t>
            </a:r>
            <a:r>
              <a:rPr lang="en-US" dirty="0" err="1"/>
              <a:t>heyecan</a:t>
            </a:r>
            <a:r>
              <a:rPr lang="en-US" dirty="0"/>
              <a:t>, CNS </a:t>
            </a:r>
            <a:r>
              <a:rPr lang="en-US" dirty="0" err="1"/>
              <a:t>basıncının</a:t>
            </a:r>
            <a:r>
              <a:rPr lang="en-US" dirty="0"/>
              <a:t> </a:t>
            </a:r>
            <a:r>
              <a:rPr lang="en-US" dirty="0" err="1"/>
              <a:t>artması</a:t>
            </a:r>
            <a:r>
              <a:rPr lang="en-US" dirty="0"/>
              <a:t> </a:t>
            </a:r>
            <a:r>
              <a:rPr lang="en-US" dirty="0" err="1"/>
              <a:t>ve</a:t>
            </a:r>
            <a:r>
              <a:rPr lang="en-US" dirty="0"/>
              <a:t> </a:t>
            </a:r>
            <a:r>
              <a:rPr lang="en-US" dirty="0" err="1"/>
              <a:t>yangısal</a:t>
            </a:r>
            <a:r>
              <a:rPr lang="en-US" dirty="0"/>
              <a:t> </a:t>
            </a:r>
            <a:r>
              <a:rPr lang="en-US" dirty="0" err="1"/>
              <a:t>lezyonları</a:t>
            </a:r>
            <a:r>
              <a:rPr lang="en-US" dirty="0"/>
              <a:t> </a:t>
            </a:r>
            <a:r>
              <a:rPr lang="en-US" dirty="0" err="1"/>
              <a:t>sonucu</a:t>
            </a:r>
            <a:r>
              <a:rPr lang="en-US" dirty="0"/>
              <a:t> </a:t>
            </a:r>
            <a:r>
              <a:rPr lang="en-US" dirty="0" err="1"/>
              <a:t>kusma</a:t>
            </a:r>
            <a:r>
              <a:rPr lang="en-US" dirty="0"/>
              <a:t> </a:t>
            </a:r>
            <a:r>
              <a:rPr lang="en-US" dirty="0" err="1"/>
              <a:t>oluşur</a:t>
            </a:r>
            <a:r>
              <a:rPr lang="en-US" dirty="0"/>
              <a:t>. </a:t>
            </a:r>
          </a:p>
        </p:txBody>
      </p:sp>
    </p:spTree>
    <p:extLst>
      <p:ext uri="{BB962C8B-B14F-4D97-AF65-F5344CB8AC3E}">
        <p14:creationId xmlns:p14="http://schemas.microsoft.com/office/powerpoint/2010/main" val="34634549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B361D-80F8-574A-B041-B6820063B822}"/>
              </a:ext>
            </a:extLst>
          </p:cNvPr>
          <p:cNvSpPr>
            <a:spLocks noGrp="1"/>
          </p:cNvSpPr>
          <p:nvPr>
            <p:ph type="title"/>
          </p:nvPr>
        </p:nvSpPr>
        <p:spPr>
          <a:xfrm>
            <a:off x="831850" y="3646967"/>
            <a:ext cx="10515600" cy="915508"/>
          </a:xfrm>
          <a:ln>
            <a:solidFill>
              <a:schemeClr val="accent1"/>
            </a:solidFill>
          </a:ln>
        </p:spPr>
        <p:txBody>
          <a:bodyPr/>
          <a:lstStyle/>
          <a:p>
            <a:r>
              <a:rPr lang="tr-TR" b="1" dirty="0">
                <a:solidFill>
                  <a:srgbClr val="7030A0"/>
                </a:solidFill>
              </a:rPr>
              <a:t>TANI </a:t>
            </a:r>
            <a:endParaRPr lang="en-US" dirty="0">
              <a:solidFill>
                <a:srgbClr val="7030A0"/>
              </a:solidFill>
            </a:endParaRPr>
          </a:p>
        </p:txBody>
      </p:sp>
    </p:spTree>
    <p:extLst>
      <p:ext uri="{BB962C8B-B14F-4D97-AF65-F5344CB8AC3E}">
        <p14:creationId xmlns:p14="http://schemas.microsoft.com/office/powerpoint/2010/main" val="7124780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62325-E957-3E44-864F-1FD282694DD0}"/>
              </a:ext>
            </a:extLst>
          </p:cNvPr>
          <p:cNvSpPr>
            <a:spLocks noGrp="1"/>
          </p:cNvSpPr>
          <p:nvPr>
            <p:ph type="title"/>
          </p:nvPr>
        </p:nvSpPr>
        <p:spPr>
          <a:xfrm>
            <a:off x="563527" y="365125"/>
            <a:ext cx="11334306" cy="474847"/>
          </a:xfrm>
          <a:solidFill>
            <a:srgbClr val="FFFF00"/>
          </a:solidFill>
          <a:ln>
            <a:solidFill>
              <a:schemeClr val="accent1"/>
            </a:solidFill>
          </a:ln>
        </p:spPr>
        <p:txBody>
          <a:bodyPr>
            <a:normAutofit/>
          </a:bodyPr>
          <a:lstStyle/>
          <a:p>
            <a:pPr algn="ctr"/>
            <a:r>
              <a:rPr lang="tr-TR" sz="2200" b="1" dirty="0">
                <a:solidFill>
                  <a:srgbClr val="7030A0"/>
                </a:solidFill>
              </a:rPr>
              <a:t>AYIRICI TANI </a:t>
            </a:r>
            <a:endParaRPr lang="en-US" sz="2200" dirty="0">
              <a:solidFill>
                <a:srgbClr val="7030A0"/>
              </a:solidFill>
            </a:endParaRPr>
          </a:p>
        </p:txBody>
      </p:sp>
      <p:sp>
        <p:nvSpPr>
          <p:cNvPr id="3" name="Content Placeholder 2">
            <a:extLst>
              <a:ext uri="{FF2B5EF4-FFF2-40B4-BE49-F238E27FC236}">
                <a16:creationId xmlns:a16="http://schemas.microsoft.com/office/drawing/2014/main" id="{FFD79D0A-F71F-134B-BF33-A60FC4FED427}"/>
              </a:ext>
            </a:extLst>
          </p:cNvPr>
          <p:cNvSpPr>
            <a:spLocks noGrp="1"/>
          </p:cNvSpPr>
          <p:nvPr>
            <p:ph idx="1"/>
          </p:nvPr>
        </p:nvSpPr>
        <p:spPr>
          <a:xfrm>
            <a:off x="563527" y="839972"/>
            <a:ext cx="11334306" cy="747454"/>
          </a:xfrm>
          <a:ln>
            <a:solidFill>
              <a:schemeClr val="accent1"/>
            </a:solidFill>
          </a:ln>
        </p:spPr>
        <p:txBody>
          <a:bodyPr>
            <a:normAutofit/>
          </a:bodyPr>
          <a:lstStyle/>
          <a:p>
            <a:r>
              <a:rPr lang="tr-TR" sz="2200" dirty="0"/>
              <a:t>Ayırıcı tanıda geniş ve kusmaya neden olan tüm nedenler düşünülmelidir. Gastrik obstrüksiyonlar her zaman elenmelidir.</a:t>
            </a:r>
          </a:p>
          <a:p>
            <a:endParaRPr lang="en-US" sz="2200" dirty="0"/>
          </a:p>
        </p:txBody>
      </p:sp>
      <p:sp>
        <p:nvSpPr>
          <p:cNvPr id="4" name="Title 1">
            <a:extLst>
              <a:ext uri="{FF2B5EF4-FFF2-40B4-BE49-F238E27FC236}">
                <a16:creationId xmlns:a16="http://schemas.microsoft.com/office/drawing/2014/main" id="{83E3BED9-3F83-6D4B-8D49-A1D85412F6C4}"/>
              </a:ext>
            </a:extLst>
          </p:cNvPr>
          <p:cNvSpPr txBox="1">
            <a:spLocks/>
          </p:cNvSpPr>
          <p:nvPr/>
        </p:nvSpPr>
        <p:spPr>
          <a:xfrm>
            <a:off x="563527" y="1824849"/>
            <a:ext cx="11334306" cy="474847"/>
          </a:xfrm>
          <a:prstGeom prst="rect">
            <a:avLst/>
          </a:prstGeom>
          <a:solidFill>
            <a:srgbClr val="FFFF00"/>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200" b="1" dirty="0">
                <a:solidFill>
                  <a:srgbClr val="7030A0"/>
                </a:solidFill>
              </a:rPr>
              <a:t>TAM KAN/BİYOKİMYA/İDRAR ANALİZİ</a:t>
            </a:r>
          </a:p>
        </p:txBody>
      </p:sp>
      <p:sp>
        <p:nvSpPr>
          <p:cNvPr id="5" name="Content Placeholder 2">
            <a:extLst>
              <a:ext uri="{FF2B5EF4-FFF2-40B4-BE49-F238E27FC236}">
                <a16:creationId xmlns:a16="http://schemas.microsoft.com/office/drawing/2014/main" id="{F756843D-0FD8-D14D-8237-C04F09D9A43A}"/>
              </a:ext>
            </a:extLst>
          </p:cNvPr>
          <p:cNvSpPr txBox="1">
            <a:spLocks/>
          </p:cNvSpPr>
          <p:nvPr/>
        </p:nvSpPr>
        <p:spPr>
          <a:xfrm>
            <a:off x="563527" y="2299694"/>
            <a:ext cx="11334306" cy="2389263"/>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60000"/>
              </a:lnSpc>
            </a:pPr>
            <a:r>
              <a:rPr lang="tr-TR" sz="2200" dirty="0"/>
              <a:t>Gastrik </a:t>
            </a:r>
            <a:r>
              <a:rPr lang="tr-TR" sz="2200" dirty="0" err="1"/>
              <a:t>hipomotiliteye</a:t>
            </a:r>
            <a:r>
              <a:rPr lang="tr-TR" sz="2200" dirty="0"/>
              <a:t> neden olan primer hastalık nedenlerinin tanısı için rutin </a:t>
            </a:r>
            <a:r>
              <a:rPr lang="tr-TR" sz="2200" dirty="0" err="1"/>
              <a:t>hemogram</a:t>
            </a:r>
            <a:r>
              <a:rPr lang="tr-TR" sz="2200" dirty="0"/>
              <a:t>, serum kimya profili, idrar tahlili ve fekal </a:t>
            </a:r>
            <a:r>
              <a:rPr lang="tr-TR" sz="2200" dirty="0" err="1"/>
              <a:t>flotasyon</a:t>
            </a:r>
            <a:r>
              <a:rPr lang="tr-TR" sz="2200" dirty="0"/>
              <a:t> yapılmalıdır. </a:t>
            </a:r>
          </a:p>
          <a:p>
            <a:pPr algn="just">
              <a:lnSpc>
                <a:spcPct val="160000"/>
              </a:lnSpc>
            </a:pPr>
            <a:r>
              <a:rPr lang="tr-TR" sz="2200" dirty="0"/>
              <a:t>Devam eden kusma, </a:t>
            </a:r>
            <a:r>
              <a:rPr lang="tr-TR" sz="2200" dirty="0" err="1"/>
              <a:t>dehidratasyon</a:t>
            </a:r>
            <a:r>
              <a:rPr lang="tr-TR" sz="2200" dirty="0"/>
              <a:t>, elektrolit anormallikleri veya asit-baz dengesizliği ile sonuçlanabilir</a:t>
            </a:r>
            <a:endParaRPr lang="en-US" sz="2200" dirty="0"/>
          </a:p>
        </p:txBody>
      </p:sp>
      <p:sp>
        <p:nvSpPr>
          <p:cNvPr id="6" name="Title 1">
            <a:extLst>
              <a:ext uri="{FF2B5EF4-FFF2-40B4-BE49-F238E27FC236}">
                <a16:creationId xmlns:a16="http://schemas.microsoft.com/office/drawing/2014/main" id="{583BA7A3-737E-F24E-9A27-1628BB6B53B7}"/>
              </a:ext>
            </a:extLst>
          </p:cNvPr>
          <p:cNvSpPr txBox="1">
            <a:spLocks/>
          </p:cNvSpPr>
          <p:nvPr/>
        </p:nvSpPr>
        <p:spPr>
          <a:xfrm>
            <a:off x="563527" y="5015097"/>
            <a:ext cx="11334306" cy="474847"/>
          </a:xfrm>
          <a:prstGeom prst="rect">
            <a:avLst/>
          </a:prstGeom>
          <a:solidFill>
            <a:srgbClr val="FFFF00"/>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200" b="1" dirty="0">
                <a:solidFill>
                  <a:srgbClr val="7030A0"/>
                </a:solidFill>
              </a:rPr>
              <a:t>DİĞER LABORATUVAR ANALİZLERİ  </a:t>
            </a:r>
          </a:p>
        </p:txBody>
      </p:sp>
      <p:sp>
        <p:nvSpPr>
          <p:cNvPr id="7" name="Content Placeholder 2">
            <a:extLst>
              <a:ext uri="{FF2B5EF4-FFF2-40B4-BE49-F238E27FC236}">
                <a16:creationId xmlns:a16="http://schemas.microsoft.com/office/drawing/2014/main" id="{0E11AC6B-12A3-A548-B87F-A394BB6BDD2C}"/>
              </a:ext>
            </a:extLst>
          </p:cNvPr>
          <p:cNvSpPr txBox="1">
            <a:spLocks/>
          </p:cNvSpPr>
          <p:nvPr/>
        </p:nvSpPr>
        <p:spPr>
          <a:xfrm>
            <a:off x="563527" y="5489944"/>
            <a:ext cx="11334306" cy="1027814"/>
          </a:xfrm>
          <a:prstGeom prst="rect">
            <a:avLst/>
          </a:prstGeom>
          <a:ln>
            <a:solidFill>
              <a:schemeClr val="accent1"/>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tr-TR" sz="2200" dirty="0"/>
              <a:t>Ayırıcı tanıda geniş ve kusmaya neden olan tüm nedenler düşünülmelidir. Gastrik obstrüksiyonlar her zaman elenmelidir.</a:t>
            </a:r>
          </a:p>
          <a:p>
            <a:endParaRPr lang="en-US" sz="2200" dirty="0"/>
          </a:p>
        </p:txBody>
      </p:sp>
    </p:spTree>
    <p:extLst>
      <p:ext uri="{BB962C8B-B14F-4D97-AF65-F5344CB8AC3E}">
        <p14:creationId xmlns:p14="http://schemas.microsoft.com/office/powerpoint/2010/main" val="7408031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62325-E957-3E44-864F-1FD282694DD0}"/>
              </a:ext>
            </a:extLst>
          </p:cNvPr>
          <p:cNvSpPr>
            <a:spLocks noGrp="1"/>
          </p:cNvSpPr>
          <p:nvPr>
            <p:ph type="title"/>
          </p:nvPr>
        </p:nvSpPr>
        <p:spPr>
          <a:xfrm>
            <a:off x="563527" y="365125"/>
            <a:ext cx="11334306" cy="474847"/>
          </a:xfrm>
          <a:solidFill>
            <a:srgbClr val="FFFF00"/>
          </a:solidFill>
          <a:ln>
            <a:solidFill>
              <a:schemeClr val="accent1"/>
            </a:solidFill>
          </a:ln>
        </p:spPr>
        <p:txBody>
          <a:bodyPr>
            <a:normAutofit/>
          </a:bodyPr>
          <a:lstStyle/>
          <a:p>
            <a:pPr algn="ctr"/>
            <a:r>
              <a:rPr lang="tr-TR" sz="2200" b="1" dirty="0">
                <a:solidFill>
                  <a:srgbClr val="7030A0"/>
                </a:solidFill>
              </a:rPr>
              <a:t>RADYOGRAFİ</a:t>
            </a:r>
            <a:endParaRPr lang="en-US" sz="2200" dirty="0">
              <a:solidFill>
                <a:srgbClr val="7030A0"/>
              </a:solidFill>
            </a:endParaRPr>
          </a:p>
        </p:txBody>
      </p:sp>
      <p:sp>
        <p:nvSpPr>
          <p:cNvPr id="3" name="Content Placeholder 2">
            <a:extLst>
              <a:ext uri="{FF2B5EF4-FFF2-40B4-BE49-F238E27FC236}">
                <a16:creationId xmlns:a16="http://schemas.microsoft.com/office/drawing/2014/main" id="{FFD79D0A-F71F-134B-BF33-A60FC4FED427}"/>
              </a:ext>
            </a:extLst>
          </p:cNvPr>
          <p:cNvSpPr>
            <a:spLocks noGrp="1"/>
          </p:cNvSpPr>
          <p:nvPr>
            <p:ph idx="1"/>
          </p:nvPr>
        </p:nvSpPr>
        <p:spPr>
          <a:xfrm>
            <a:off x="563527" y="839972"/>
            <a:ext cx="11334306" cy="747454"/>
          </a:xfrm>
          <a:ln>
            <a:solidFill>
              <a:schemeClr val="accent1"/>
            </a:solidFill>
          </a:ln>
        </p:spPr>
        <p:txBody>
          <a:bodyPr>
            <a:normAutofit/>
          </a:bodyPr>
          <a:lstStyle/>
          <a:p>
            <a:pPr algn="just"/>
            <a:r>
              <a:rPr lang="tr-TR" sz="2200" dirty="0" err="1"/>
              <a:t>Abdominal</a:t>
            </a:r>
            <a:r>
              <a:rPr lang="tr-TR" sz="2200" dirty="0"/>
              <a:t> radyografide gaz, sıvı ya da gıda ile genişlemiş bir mide görüntülenebilir. (Not: hastanın en son yemek yediği zamanı ve radyografinin alındığı zamanı belirlemek önemlidir).</a:t>
            </a:r>
          </a:p>
          <a:p>
            <a:pPr algn="just"/>
            <a:endParaRPr lang="en-US" sz="2200" dirty="0"/>
          </a:p>
        </p:txBody>
      </p:sp>
      <p:sp>
        <p:nvSpPr>
          <p:cNvPr id="4" name="Title 1">
            <a:extLst>
              <a:ext uri="{FF2B5EF4-FFF2-40B4-BE49-F238E27FC236}">
                <a16:creationId xmlns:a16="http://schemas.microsoft.com/office/drawing/2014/main" id="{83E3BED9-3F83-6D4B-8D49-A1D85412F6C4}"/>
              </a:ext>
            </a:extLst>
          </p:cNvPr>
          <p:cNvSpPr txBox="1">
            <a:spLocks/>
          </p:cNvSpPr>
          <p:nvPr/>
        </p:nvSpPr>
        <p:spPr>
          <a:xfrm>
            <a:off x="563527" y="1824849"/>
            <a:ext cx="11334306" cy="474847"/>
          </a:xfrm>
          <a:prstGeom prst="rect">
            <a:avLst/>
          </a:prstGeom>
          <a:solidFill>
            <a:srgbClr val="FFFF00"/>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200" b="1" dirty="0">
                <a:solidFill>
                  <a:srgbClr val="7030A0"/>
                </a:solidFill>
              </a:rPr>
              <a:t>SIVI BARYUM KONTRAST </a:t>
            </a:r>
          </a:p>
        </p:txBody>
      </p:sp>
      <p:sp>
        <p:nvSpPr>
          <p:cNvPr id="5" name="Content Placeholder 2">
            <a:extLst>
              <a:ext uri="{FF2B5EF4-FFF2-40B4-BE49-F238E27FC236}">
                <a16:creationId xmlns:a16="http://schemas.microsoft.com/office/drawing/2014/main" id="{F756843D-0FD8-D14D-8237-C04F09D9A43A}"/>
              </a:ext>
            </a:extLst>
          </p:cNvPr>
          <p:cNvSpPr txBox="1">
            <a:spLocks/>
          </p:cNvSpPr>
          <p:nvPr/>
        </p:nvSpPr>
        <p:spPr>
          <a:xfrm>
            <a:off x="563527" y="2299694"/>
            <a:ext cx="11334306" cy="1868269"/>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60000"/>
              </a:lnSpc>
            </a:pPr>
            <a:r>
              <a:rPr lang="tr-TR" sz="2200" dirty="0" err="1"/>
              <a:t>Floroskopi</a:t>
            </a:r>
            <a:r>
              <a:rPr lang="tr-TR" sz="2200" dirty="0"/>
              <a:t> gecikmiş gastrik boşalmanın ve mide kasılmalarının azalmasının belirlenmesi için tercih edilebilir. Bazı durumlarda sıvılar normal boşalırken katı maddeler anormal boşalabilir. (Not: radyografinin stresi normal hayvanlarda bile gastrik boşalmayı azaltabilir)</a:t>
            </a:r>
          </a:p>
        </p:txBody>
      </p:sp>
      <p:sp>
        <p:nvSpPr>
          <p:cNvPr id="6" name="Title 1">
            <a:extLst>
              <a:ext uri="{FF2B5EF4-FFF2-40B4-BE49-F238E27FC236}">
                <a16:creationId xmlns:a16="http://schemas.microsoft.com/office/drawing/2014/main" id="{583BA7A3-737E-F24E-9A27-1628BB6B53B7}"/>
              </a:ext>
            </a:extLst>
          </p:cNvPr>
          <p:cNvSpPr txBox="1">
            <a:spLocks/>
          </p:cNvSpPr>
          <p:nvPr/>
        </p:nvSpPr>
        <p:spPr>
          <a:xfrm>
            <a:off x="563527" y="4591530"/>
            <a:ext cx="11334306" cy="474847"/>
          </a:xfrm>
          <a:prstGeom prst="rect">
            <a:avLst/>
          </a:prstGeom>
          <a:solidFill>
            <a:srgbClr val="FFFF00"/>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200" b="1" dirty="0">
                <a:solidFill>
                  <a:srgbClr val="7030A0"/>
                </a:solidFill>
              </a:rPr>
              <a:t>GIDA BARYUM KONTRAST </a:t>
            </a:r>
          </a:p>
        </p:txBody>
      </p:sp>
      <p:sp>
        <p:nvSpPr>
          <p:cNvPr id="7" name="Content Placeholder 2">
            <a:extLst>
              <a:ext uri="{FF2B5EF4-FFF2-40B4-BE49-F238E27FC236}">
                <a16:creationId xmlns:a16="http://schemas.microsoft.com/office/drawing/2014/main" id="{0E11AC6B-12A3-A548-B87F-A394BB6BDD2C}"/>
              </a:ext>
            </a:extLst>
          </p:cNvPr>
          <p:cNvSpPr txBox="1">
            <a:spLocks/>
          </p:cNvSpPr>
          <p:nvPr/>
        </p:nvSpPr>
        <p:spPr>
          <a:xfrm>
            <a:off x="563527" y="5080553"/>
            <a:ext cx="11334306" cy="1490367"/>
          </a:xfrm>
          <a:prstGeom prst="rect">
            <a:avLst/>
          </a:prstGeom>
          <a:ln>
            <a:solidFill>
              <a:schemeClr val="accent1"/>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tr-TR" dirty="0"/>
              <a:t>Standart bir gıda ile karıştırılan baryum, katıların geciken mide boşaltımını gösterebilir. Normal köpeklerde mide 6–8 saat içinde boşalır. Anormal gastrik retansiyon geliştiğine gastrik boşalma daha uzun sürmektedir.</a:t>
            </a:r>
            <a:r>
              <a:rPr lang="tr-TR" sz="2200" dirty="0"/>
              <a:t>.</a:t>
            </a:r>
          </a:p>
          <a:p>
            <a:endParaRPr lang="en-US" sz="2200" dirty="0"/>
          </a:p>
        </p:txBody>
      </p:sp>
    </p:spTree>
    <p:extLst>
      <p:ext uri="{BB962C8B-B14F-4D97-AF65-F5344CB8AC3E}">
        <p14:creationId xmlns:p14="http://schemas.microsoft.com/office/powerpoint/2010/main" val="33240536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62325-E957-3E44-864F-1FD282694DD0}"/>
              </a:ext>
            </a:extLst>
          </p:cNvPr>
          <p:cNvSpPr>
            <a:spLocks noGrp="1"/>
          </p:cNvSpPr>
          <p:nvPr>
            <p:ph type="title"/>
          </p:nvPr>
        </p:nvSpPr>
        <p:spPr>
          <a:xfrm>
            <a:off x="563527" y="365125"/>
            <a:ext cx="11334306" cy="474847"/>
          </a:xfrm>
          <a:solidFill>
            <a:srgbClr val="FFFF00"/>
          </a:solidFill>
          <a:ln>
            <a:solidFill>
              <a:schemeClr val="accent1"/>
            </a:solidFill>
          </a:ln>
        </p:spPr>
        <p:txBody>
          <a:bodyPr>
            <a:normAutofit/>
          </a:bodyPr>
          <a:lstStyle/>
          <a:p>
            <a:pPr algn="ctr"/>
            <a:r>
              <a:rPr lang="tr-TR" sz="2200" b="1" dirty="0">
                <a:solidFill>
                  <a:srgbClr val="7030A0"/>
                </a:solidFill>
              </a:rPr>
              <a:t>RADYONÜKLİD EMİSYONU GÖRÜNTÜLEME</a:t>
            </a:r>
          </a:p>
        </p:txBody>
      </p:sp>
      <p:sp>
        <p:nvSpPr>
          <p:cNvPr id="3" name="Content Placeholder 2">
            <a:extLst>
              <a:ext uri="{FF2B5EF4-FFF2-40B4-BE49-F238E27FC236}">
                <a16:creationId xmlns:a16="http://schemas.microsoft.com/office/drawing/2014/main" id="{FFD79D0A-F71F-134B-BF33-A60FC4FED427}"/>
              </a:ext>
            </a:extLst>
          </p:cNvPr>
          <p:cNvSpPr>
            <a:spLocks noGrp="1"/>
          </p:cNvSpPr>
          <p:nvPr>
            <p:ph idx="1"/>
          </p:nvPr>
        </p:nvSpPr>
        <p:spPr>
          <a:xfrm>
            <a:off x="563527" y="839972"/>
            <a:ext cx="11334306" cy="747454"/>
          </a:xfrm>
          <a:ln>
            <a:solidFill>
              <a:schemeClr val="accent1"/>
            </a:solidFill>
          </a:ln>
        </p:spPr>
        <p:txBody>
          <a:bodyPr>
            <a:normAutofit/>
          </a:bodyPr>
          <a:lstStyle/>
          <a:p>
            <a:pPr algn="just"/>
            <a:r>
              <a:rPr lang="tr-TR" sz="2200" dirty="0"/>
              <a:t>Gıda ile karıştırılan </a:t>
            </a:r>
            <a:r>
              <a:rPr lang="tr-TR" sz="2200" dirty="0" err="1"/>
              <a:t>radyonüklid</a:t>
            </a:r>
            <a:r>
              <a:rPr lang="tr-TR" sz="2200" dirty="0"/>
              <a:t> markerler, klinik olarak en doğru boşaltma ölçümünü verir. Normal bir midede bu maddenin gastrik boşalma zamanı 4 ila 8 saat arasında değişir</a:t>
            </a:r>
            <a:endParaRPr lang="en-US" sz="2200" dirty="0"/>
          </a:p>
        </p:txBody>
      </p:sp>
      <p:sp>
        <p:nvSpPr>
          <p:cNvPr id="4" name="Title 1">
            <a:extLst>
              <a:ext uri="{FF2B5EF4-FFF2-40B4-BE49-F238E27FC236}">
                <a16:creationId xmlns:a16="http://schemas.microsoft.com/office/drawing/2014/main" id="{83E3BED9-3F83-6D4B-8D49-A1D85412F6C4}"/>
              </a:ext>
            </a:extLst>
          </p:cNvPr>
          <p:cNvSpPr txBox="1">
            <a:spLocks/>
          </p:cNvSpPr>
          <p:nvPr/>
        </p:nvSpPr>
        <p:spPr>
          <a:xfrm>
            <a:off x="563527" y="1824849"/>
            <a:ext cx="11334306" cy="474847"/>
          </a:xfrm>
          <a:prstGeom prst="rect">
            <a:avLst/>
          </a:prstGeom>
          <a:solidFill>
            <a:srgbClr val="FFFF00"/>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200" b="1" dirty="0">
                <a:solidFill>
                  <a:srgbClr val="7030A0"/>
                </a:solidFill>
              </a:rPr>
              <a:t>ULTRASONOGRAFİ</a:t>
            </a:r>
          </a:p>
        </p:txBody>
      </p:sp>
      <p:sp>
        <p:nvSpPr>
          <p:cNvPr id="5" name="Content Placeholder 2">
            <a:extLst>
              <a:ext uri="{FF2B5EF4-FFF2-40B4-BE49-F238E27FC236}">
                <a16:creationId xmlns:a16="http://schemas.microsoft.com/office/drawing/2014/main" id="{F756843D-0FD8-D14D-8237-C04F09D9A43A}"/>
              </a:ext>
            </a:extLst>
          </p:cNvPr>
          <p:cNvSpPr txBox="1">
            <a:spLocks/>
          </p:cNvSpPr>
          <p:nvPr/>
        </p:nvSpPr>
        <p:spPr>
          <a:xfrm>
            <a:off x="563527" y="2299695"/>
            <a:ext cx="11334306" cy="741218"/>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60000"/>
              </a:lnSpc>
            </a:pPr>
            <a:r>
              <a:rPr lang="tr-TR" sz="2200" dirty="0"/>
              <a:t>Ultrason </a:t>
            </a:r>
            <a:r>
              <a:rPr lang="tr-TR" sz="2200" dirty="0" err="1"/>
              <a:t>antral</a:t>
            </a:r>
            <a:r>
              <a:rPr lang="tr-TR" sz="2200" dirty="0"/>
              <a:t> ve </a:t>
            </a:r>
            <a:r>
              <a:rPr lang="tr-TR" sz="2200" dirty="0" err="1"/>
              <a:t>pilorik</a:t>
            </a:r>
            <a:r>
              <a:rPr lang="tr-TR" sz="2200" dirty="0"/>
              <a:t> motiliteyi değerlendirmek için kullanılabilir</a:t>
            </a:r>
          </a:p>
        </p:txBody>
      </p:sp>
      <p:sp>
        <p:nvSpPr>
          <p:cNvPr id="6" name="Title 1">
            <a:extLst>
              <a:ext uri="{FF2B5EF4-FFF2-40B4-BE49-F238E27FC236}">
                <a16:creationId xmlns:a16="http://schemas.microsoft.com/office/drawing/2014/main" id="{583BA7A3-737E-F24E-9A27-1628BB6B53B7}"/>
              </a:ext>
            </a:extLst>
          </p:cNvPr>
          <p:cNvSpPr txBox="1">
            <a:spLocks/>
          </p:cNvSpPr>
          <p:nvPr/>
        </p:nvSpPr>
        <p:spPr>
          <a:xfrm>
            <a:off x="563527" y="3201764"/>
            <a:ext cx="11334306" cy="474847"/>
          </a:xfrm>
          <a:prstGeom prst="rect">
            <a:avLst/>
          </a:prstGeom>
          <a:solidFill>
            <a:srgbClr val="FFFF00"/>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200" b="1" dirty="0">
                <a:solidFill>
                  <a:srgbClr val="7030A0"/>
                </a:solidFill>
              </a:rPr>
              <a:t>SMARTPİLL</a:t>
            </a:r>
          </a:p>
        </p:txBody>
      </p:sp>
      <p:sp>
        <p:nvSpPr>
          <p:cNvPr id="7" name="Content Placeholder 2">
            <a:extLst>
              <a:ext uri="{FF2B5EF4-FFF2-40B4-BE49-F238E27FC236}">
                <a16:creationId xmlns:a16="http://schemas.microsoft.com/office/drawing/2014/main" id="{0E11AC6B-12A3-A548-B87F-A394BB6BDD2C}"/>
              </a:ext>
            </a:extLst>
          </p:cNvPr>
          <p:cNvSpPr txBox="1">
            <a:spLocks/>
          </p:cNvSpPr>
          <p:nvPr/>
        </p:nvSpPr>
        <p:spPr>
          <a:xfrm>
            <a:off x="563527" y="3676611"/>
            <a:ext cx="11334306" cy="2213827"/>
          </a:xfrm>
          <a:prstGeom prst="rect">
            <a:avLst/>
          </a:prstGeom>
          <a:ln>
            <a:solidFill>
              <a:schemeClr val="accent1"/>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20000"/>
              </a:lnSpc>
            </a:pPr>
            <a:r>
              <a:rPr lang="tr-TR" dirty="0"/>
              <a:t>Bu, oral olarak verilen, mide, küçük ve büyük bağırsaktan geçerken; basınç, geçiş süresi, </a:t>
            </a:r>
            <a:r>
              <a:rPr lang="tr-TR" dirty="0" err="1"/>
              <a:t>luminal</a:t>
            </a:r>
            <a:r>
              <a:rPr lang="tr-TR" dirty="0"/>
              <a:t> </a:t>
            </a:r>
            <a:r>
              <a:rPr lang="tr-TR" dirty="0" err="1"/>
              <a:t>pH</a:t>
            </a:r>
            <a:r>
              <a:rPr lang="tr-TR" dirty="0"/>
              <a:t> ve sıcaklık verilerini ölçen, </a:t>
            </a:r>
            <a:r>
              <a:rPr lang="tr-TR" dirty="0" err="1"/>
              <a:t>invaziv</a:t>
            </a:r>
            <a:r>
              <a:rPr lang="tr-TR" dirty="0"/>
              <a:t> olmayan kablosuz bir </a:t>
            </a:r>
            <a:r>
              <a:rPr lang="tr-TR" dirty="0" err="1"/>
              <a:t>sensör</a:t>
            </a:r>
            <a:r>
              <a:rPr lang="tr-TR" dirty="0"/>
              <a:t> kapsülüdür. Sağlıklı köpeklerde kullanımı onaylanmıştır, ancak henüz klinik kullanımı değerlendiren çok az çalışma vardır.</a:t>
            </a:r>
          </a:p>
          <a:p>
            <a:pPr>
              <a:lnSpc>
                <a:spcPct val="220000"/>
              </a:lnSpc>
            </a:pPr>
            <a:endParaRPr lang="en-US" sz="2200" dirty="0"/>
          </a:p>
        </p:txBody>
      </p:sp>
    </p:spTree>
    <p:extLst>
      <p:ext uri="{BB962C8B-B14F-4D97-AF65-F5344CB8AC3E}">
        <p14:creationId xmlns:p14="http://schemas.microsoft.com/office/powerpoint/2010/main" val="33140001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62325-E957-3E44-864F-1FD282694DD0}"/>
              </a:ext>
            </a:extLst>
          </p:cNvPr>
          <p:cNvSpPr>
            <a:spLocks noGrp="1"/>
          </p:cNvSpPr>
          <p:nvPr>
            <p:ph type="title"/>
          </p:nvPr>
        </p:nvSpPr>
        <p:spPr>
          <a:xfrm>
            <a:off x="563527" y="365125"/>
            <a:ext cx="11334306" cy="474847"/>
          </a:xfrm>
          <a:solidFill>
            <a:srgbClr val="FFFF00"/>
          </a:solidFill>
          <a:ln>
            <a:solidFill>
              <a:schemeClr val="accent1"/>
            </a:solidFill>
          </a:ln>
        </p:spPr>
        <p:txBody>
          <a:bodyPr>
            <a:normAutofit/>
          </a:bodyPr>
          <a:lstStyle/>
          <a:p>
            <a:pPr algn="ctr"/>
            <a:r>
              <a:rPr lang="tr-TR" sz="2200" b="1" dirty="0">
                <a:solidFill>
                  <a:srgbClr val="7030A0"/>
                </a:solidFill>
              </a:rPr>
              <a:t>ENDOSKOPİ</a:t>
            </a:r>
          </a:p>
        </p:txBody>
      </p:sp>
      <p:sp>
        <p:nvSpPr>
          <p:cNvPr id="3" name="Content Placeholder 2">
            <a:extLst>
              <a:ext uri="{FF2B5EF4-FFF2-40B4-BE49-F238E27FC236}">
                <a16:creationId xmlns:a16="http://schemas.microsoft.com/office/drawing/2014/main" id="{FFD79D0A-F71F-134B-BF33-A60FC4FED427}"/>
              </a:ext>
            </a:extLst>
          </p:cNvPr>
          <p:cNvSpPr>
            <a:spLocks noGrp="1"/>
          </p:cNvSpPr>
          <p:nvPr>
            <p:ph idx="1"/>
          </p:nvPr>
        </p:nvSpPr>
        <p:spPr>
          <a:xfrm>
            <a:off x="563527" y="839972"/>
            <a:ext cx="11334306" cy="2361792"/>
          </a:xfrm>
          <a:ln>
            <a:solidFill>
              <a:schemeClr val="accent1"/>
            </a:solidFill>
          </a:ln>
        </p:spPr>
        <p:txBody>
          <a:bodyPr>
            <a:normAutofit/>
          </a:bodyPr>
          <a:lstStyle/>
          <a:p>
            <a:pPr algn="just">
              <a:lnSpc>
                <a:spcPct val="150000"/>
              </a:lnSpc>
            </a:pPr>
            <a:r>
              <a:rPr lang="tr-TR" sz="2200" dirty="0" err="1"/>
              <a:t>İdiopatik</a:t>
            </a:r>
            <a:r>
              <a:rPr lang="tr-TR" sz="2200" dirty="0"/>
              <a:t> hastalıklarda endoskopik bulgular sıklıkla normaldir. Bulgu olarak, 12 saatlik ön-endoskopik açlık döneminden sonra boş olması gereken midede besin saptanır. Endoskopi, mide </a:t>
            </a:r>
            <a:r>
              <a:rPr lang="tr-TR" sz="2200" dirty="0" err="1"/>
              <a:t>obstrüktif</a:t>
            </a:r>
            <a:r>
              <a:rPr lang="tr-TR" sz="2200" dirty="0"/>
              <a:t> veya inflamatuar hastalıkların tespitinde kullanılır.</a:t>
            </a:r>
          </a:p>
        </p:txBody>
      </p:sp>
      <p:pic>
        <p:nvPicPr>
          <p:cNvPr id="9" name="Picture 8">
            <a:extLst>
              <a:ext uri="{FF2B5EF4-FFF2-40B4-BE49-F238E27FC236}">
                <a16:creationId xmlns:a16="http://schemas.microsoft.com/office/drawing/2014/main" id="{5F1F4288-22C4-F54D-942B-6705AABDCD75}"/>
              </a:ext>
            </a:extLst>
          </p:cNvPr>
          <p:cNvPicPr>
            <a:picLocks noChangeAspect="1"/>
          </p:cNvPicPr>
          <p:nvPr/>
        </p:nvPicPr>
        <p:blipFill>
          <a:blip r:embed="rId2"/>
          <a:stretch>
            <a:fillRect/>
          </a:stretch>
        </p:blipFill>
        <p:spPr>
          <a:xfrm>
            <a:off x="466060" y="3572539"/>
            <a:ext cx="3199735" cy="2844209"/>
          </a:xfrm>
          <a:prstGeom prst="rect">
            <a:avLst/>
          </a:prstGeom>
        </p:spPr>
      </p:pic>
      <p:pic>
        <p:nvPicPr>
          <p:cNvPr id="11" name="Picture 10">
            <a:extLst>
              <a:ext uri="{FF2B5EF4-FFF2-40B4-BE49-F238E27FC236}">
                <a16:creationId xmlns:a16="http://schemas.microsoft.com/office/drawing/2014/main" id="{68163DD6-232F-3C45-AB30-ECFDCDE415C9}"/>
              </a:ext>
            </a:extLst>
          </p:cNvPr>
          <p:cNvPicPr>
            <a:picLocks noChangeAspect="1"/>
          </p:cNvPicPr>
          <p:nvPr/>
        </p:nvPicPr>
        <p:blipFill>
          <a:blip r:embed="rId3"/>
          <a:stretch>
            <a:fillRect/>
          </a:stretch>
        </p:blipFill>
        <p:spPr>
          <a:xfrm>
            <a:off x="4149061" y="3572539"/>
            <a:ext cx="3144874" cy="3072670"/>
          </a:xfrm>
          <a:prstGeom prst="rect">
            <a:avLst/>
          </a:prstGeom>
        </p:spPr>
      </p:pic>
      <p:pic>
        <p:nvPicPr>
          <p:cNvPr id="13" name="Picture 12">
            <a:extLst>
              <a:ext uri="{FF2B5EF4-FFF2-40B4-BE49-F238E27FC236}">
                <a16:creationId xmlns:a16="http://schemas.microsoft.com/office/drawing/2014/main" id="{831E1015-D90B-C041-BCDC-D29CBB9CC375}"/>
              </a:ext>
            </a:extLst>
          </p:cNvPr>
          <p:cNvPicPr>
            <a:picLocks noChangeAspect="1"/>
          </p:cNvPicPr>
          <p:nvPr/>
        </p:nvPicPr>
        <p:blipFill>
          <a:blip r:embed="rId4"/>
          <a:stretch>
            <a:fillRect/>
          </a:stretch>
        </p:blipFill>
        <p:spPr>
          <a:xfrm>
            <a:off x="7777201" y="3301444"/>
            <a:ext cx="3385682" cy="3127301"/>
          </a:xfrm>
          <a:prstGeom prst="rect">
            <a:avLst/>
          </a:prstGeom>
        </p:spPr>
      </p:pic>
    </p:spTree>
    <p:extLst>
      <p:ext uri="{BB962C8B-B14F-4D97-AF65-F5344CB8AC3E}">
        <p14:creationId xmlns:p14="http://schemas.microsoft.com/office/powerpoint/2010/main" val="17876325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3928DD-7A90-3F4A-9A79-09C869DD5BF8}"/>
              </a:ext>
            </a:extLst>
          </p:cNvPr>
          <p:cNvPicPr>
            <a:picLocks noChangeAspect="1"/>
          </p:cNvPicPr>
          <p:nvPr/>
        </p:nvPicPr>
        <p:blipFill>
          <a:blip r:embed="rId2"/>
          <a:stretch>
            <a:fillRect/>
          </a:stretch>
        </p:blipFill>
        <p:spPr>
          <a:xfrm>
            <a:off x="1685788" y="217861"/>
            <a:ext cx="3763322" cy="6379535"/>
          </a:xfrm>
          <a:prstGeom prst="rect">
            <a:avLst/>
          </a:prstGeom>
          <a:ln>
            <a:solidFill>
              <a:srgbClr val="FF0000"/>
            </a:solidFill>
          </a:ln>
        </p:spPr>
      </p:pic>
      <p:pic>
        <p:nvPicPr>
          <p:cNvPr id="5" name="Picture 4">
            <a:extLst>
              <a:ext uri="{FF2B5EF4-FFF2-40B4-BE49-F238E27FC236}">
                <a16:creationId xmlns:a16="http://schemas.microsoft.com/office/drawing/2014/main" id="{8A4A20A6-AD89-5E48-9453-3CB61BC3C805}"/>
              </a:ext>
            </a:extLst>
          </p:cNvPr>
          <p:cNvPicPr>
            <a:picLocks noChangeAspect="1"/>
          </p:cNvPicPr>
          <p:nvPr/>
        </p:nvPicPr>
        <p:blipFill>
          <a:blip r:embed="rId3"/>
          <a:stretch>
            <a:fillRect/>
          </a:stretch>
        </p:blipFill>
        <p:spPr>
          <a:xfrm>
            <a:off x="7113585" y="169910"/>
            <a:ext cx="3924923" cy="6475438"/>
          </a:xfrm>
          <a:prstGeom prst="rect">
            <a:avLst/>
          </a:prstGeom>
          <a:ln>
            <a:solidFill>
              <a:srgbClr val="FF0000"/>
            </a:solidFill>
          </a:ln>
        </p:spPr>
      </p:pic>
    </p:spTree>
    <p:extLst>
      <p:ext uri="{BB962C8B-B14F-4D97-AF65-F5344CB8AC3E}">
        <p14:creationId xmlns:p14="http://schemas.microsoft.com/office/powerpoint/2010/main" val="29670829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CA8328-8A5C-064E-8F37-CF2B644915F3}"/>
              </a:ext>
            </a:extLst>
          </p:cNvPr>
          <p:cNvPicPr>
            <a:picLocks noChangeAspect="1"/>
          </p:cNvPicPr>
          <p:nvPr/>
        </p:nvPicPr>
        <p:blipFill>
          <a:blip r:embed="rId2"/>
          <a:stretch>
            <a:fillRect/>
          </a:stretch>
        </p:blipFill>
        <p:spPr>
          <a:xfrm>
            <a:off x="2445249" y="528401"/>
            <a:ext cx="6302813" cy="5630361"/>
          </a:xfrm>
          <a:prstGeom prst="rect">
            <a:avLst/>
          </a:prstGeom>
        </p:spPr>
      </p:pic>
    </p:spTree>
    <p:extLst>
      <p:ext uri="{BB962C8B-B14F-4D97-AF65-F5344CB8AC3E}">
        <p14:creationId xmlns:p14="http://schemas.microsoft.com/office/powerpoint/2010/main" val="10547400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B8DD89-96F0-9F47-8DCE-8274A8C1F625}"/>
              </a:ext>
            </a:extLst>
          </p:cNvPr>
          <p:cNvPicPr>
            <a:picLocks noChangeAspect="1"/>
          </p:cNvPicPr>
          <p:nvPr/>
        </p:nvPicPr>
        <p:blipFill>
          <a:blip r:embed="rId2"/>
          <a:stretch>
            <a:fillRect/>
          </a:stretch>
        </p:blipFill>
        <p:spPr>
          <a:xfrm>
            <a:off x="1573618" y="383680"/>
            <a:ext cx="8360381" cy="6314831"/>
          </a:xfrm>
          <a:prstGeom prst="rect">
            <a:avLst/>
          </a:prstGeom>
        </p:spPr>
      </p:pic>
    </p:spTree>
    <p:extLst>
      <p:ext uri="{BB962C8B-B14F-4D97-AF65-F5344CB8AC3E}">
        <p14:creationId xmlns:p14="http://schemas.microsoft.com/office/powerpoint/2010/main" val="12433713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19061E-6E8F-274E-83F8-0E819BFE3531}"/>
              </a:ext>
            </a:extLst>
          </p:cNvPr>
          <p:cNvPicPr>
            <a:picLocks noChangeAspect="1"/>
          </p:cNvPicPr>
          <p:nvPr/>
        </p:nvPicPr>
        <p:blipFill>
          <a:blip r:embed="rId2"/>
          <a:stretch>
            <a:fillRect/>
          </a:stretch>
        </p:blipFill>
        <p:spPr>
          <a:xfrm>
            <a:off x="737191" y="659218"/>
            <a:ext cx="5115476" cy="4271778"/>
          </a:xfrm>
          <a:prstGeom prst="rect">
            <a:avLst/>
          </a:prstGeom>
        </p:spPr>
      </p:pic>
      <p:pic>
        <p:nvPicPr>
          <p:cNvPr id="5" name="Picture 4">
            <a:extLst>
              <a:ext uri="{FF2B5EF4-FFF2-40B4-BE49-F238E27FC236}">
                <a16:creationId xmlns:a16="http://schemas.microsoft.com/office/drawing/2014/main" id="{301E493C-5DFB-C044-9C80-3128E941B02C}"/>
              </a:ext>
            </a:extLst>
          </p:cNvPr>
          <p:cNvPicPr>
            <a:picLocks noChangeAspect="1"/>
          </p:cNvPicPr>
          <p:nvPr/>
        </p:nvPicPr>
        <p:blipFill>
          <a:blip r:embed="rId3"/>
          <a:stretch>
            <a:fillRect/>
          </a:stretch>
        </p:blipFill>
        <p:spPr>
          <a:xfrm>
            <a:off x="5710717" y="762785"/>
            <a:ext cx="4868678" cy="4168211"/>
          </a:xfrm>
          <a:prstGeom prst="rect">
            <a:avLst/>
          </a:prstGeom>
        </p:spPr>
      </p:pic>
    </p:spTree>
    <p:extLst>
      <p:ext uri="{BB962C8B-B14F-4D97-AF65-F5344CB8AC3E}">
        <p14:creationId xmlns:p14="http://schemas.microsoft.com/office/powerpoint/2010/main" val="31240018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90935D-DCA1-8943-8CB4-E5CAF81654D5}"/>
              </a:ext>
            </a:extLst>
          </p:cNvPr>
          <p:cNvPicPr>
            <a:picLocks noChangeAspect="1"/>
          </p:cNvPicPr>
          <p:nvPr/>
        </p:nvPicPr>
        <p:blipFill>
          <a:blip r:embed="rId2"/>
          <a:stretch>
            <a:fillRect/>
          </a:stretch>
        </p:blipFill>
        <p:spPr>
          <a:xfrm>
            <a:off x="2482850" y="469900"/>
            <a:ext cx="7226300" cy="5918200"/>
          </a:xfrm>
          <a:prstGeom prst="rect">
            <a:avLst/>
          </a:prstGeom>
        </p:spPr>
      </p:pic>
    </p:spTree>
    <p:extLst>
      <p:ext uri="{BB962C8B-B14F-4D97-AF65-F5344CB8AC3E}">
        <p14:creationId xmlns:p14="http://schemas.microsoft.com/office/powerpoint/2010/main" val="1393331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ED60A-4541-7E4E-9734-997726C55396}"/>
              </a:ext>
            </a:extLst>
          </p:cNvPr>
          <p:cNvSpPr>
            <a:spLocks noGrp="1"/>
          </p:cNvSpPr>
          <p:nvPr>
            <p:ph idx="1"/>
          </p:nvPr>
        </p:nvSpPr>
        <p:spPr>
          <a:xfrm>
            <a:off x="694362" y="870128"/>
            <a:ext cx="10515600" cy="4351338"/>
          </a:xfrm>
        </p:spPr>
        <p:txBody>
          <a:bodyPr>
            <a:normAutofit lnSpcReduction="10000"/>
          </a:bodyPr>
          <a:lstStyle/>
          <a:p>
            <a:pPr marL="0" indent="0" algn="just">
              <a:lnSpc>
                <a:spcPct val="150000"/>
              </a:lnSpc>
              <a:buNone/>
            </a:pPr>
            <a:endParaRPr lang="en-US" sz="2200" dirty="0"/>
          </a:p>
          <a:p>
            <a:pPr algn="just">
              <a:lnSpc>
                <a:spcPct val="150000"/>
              </a:lnSpc>
            </a:pPr>
            <a:r>
              <a:rPr lang="tr-TR" sz="2200" dirty="0" err="1"/>
              <a:t>Antiemetik</a:t>
            </a:r>
            <a:r>
              <a:rPr lang="tr-TR" sz="2200" dirty="0"/>
              <a:t> tedaviye birçok farmakolojik yaklaşım, </a:t>
            </a:r>
            <a:r>
              <a:rPr lang="tr-TR" sz="2200" dirty="0" err="1"/>
              <a:t>CRTZ'de</a:t>
            </a:r>
            <a:r>
              <a:rPr lang="tr-TR" sz="2200" dirty="0"/>
              <a:t> </a:t>
            </a:r>
            <a:r>
              <a:rPr lang="tr-TR" sz="2200" dirty="0" err="1"/>
              <a:t>emez</a:t>
            </a:r>
            <a:r>
              <a:rPr lang="tr-TR" sz="2200" dirty="0"/>
              <a:t> </a:t>
            </a:r>
            <a:r>
              <a:rPr lang="tr-TR" sz="2200" dirty="0" err="1"/>
              <a:t>humoral</a:t>
            </a:r>
            <a:r>
              <a:rPr lang="tr-TR" sz="2200" dirty="0"/>
              <a:t> yolunu kullanan reseptör etkileşimlerine dayanmaktadır.</a:t>
            </a:r>
          </a:p>
          <a:p>
            <a:pPr algn="just">
              <a:lnSpc>
                <a:spcPct val="150000"/>
              </a:lnSpc>
            </a:pPr>
            <a:r>
              <a:rPr lang="tr-TR" sz="2200" dirty="0"/>
              <a:t>Pek çok </a:t>
            </a:r>
            <a:r>
              <a:rPr lang="tr-TR" sz="2200" dirty="0" err="1"/>
              <a:t>antiemetik</a:t>
            </a:r>
            <a:r>
              <a:rPr lang="tr-TR" sz="2200" dirty="0"/>
              <a:t> ajan CRTZ farmakolojisine dayansa da, birçok </a:t>
            </a:r>
            <a:r>
              <a:rPr lang="tr-TR" sz="2200" dirty="0" err="1"/>
              <a:t>spontan</a:t>
            </a:r>
            <a:r>
              <a:rPr lang="tr-TR" sz="2200" dirty="0"/>
              <a:t> kusma bozukluğu </a:t>
            </a:r>
            <a:r>
              <a:rPr lang="tr-TR" sz="2200" dirty="0" err="1"/>
              <a:t>nöral</a:t>
            </a:r>
            <a:r>
              <a:rPr lang="tr-TR" sz="2200" dirty="0"/>
              <a:t> yolun aktivasyonundan kaynaklanmaktadır. Primer gastrointestinal sistem hastalığı (örneğin </a:t>
            </a:r>
            <a:r>
              <a:rPr lang="tr-TR" sz="2200" dirty="0" err="1"/>
              <a:t>inflamasyon</a:t>
            </a:r>
            <a:r>
              <a:rPr lang="tr-TR" sz="2200" dirty="0"/>
              <a:t>, enfeksiyon, </a:t>
            </a:r>
            <a:r>
              <a:rPr lang="tr-TR" sz="2200" dirty="0" err="1"/>
              <a:t>malignite</a:t>
            </a:r>
            <a:r>
              <a:rPr lang="tr-TR" sz="2200" dirty="0"/>
              <a:t>, </a:t>
            </a:r>
            <a:r>
              <a:rPr lang="tr-TR" sz="2200" dirty="0" err="1"/>
              <a:t>toksisite</a:t>
            </a:r>
            <a:r>
              <a:rPr lang="tr-TR" sz="2200" dirty="0"/>
              <a:t>) ile ilişkili kusma, </a:t>
            </a:r>
            <a:r>
              <a:rPr lang="tr-TR" sz="2200" dirty="0" err="1"/>
              <a:t>afferent</a:t>
            </a:r>
            <a:r>
              <a:rPr lang="tr-TR" sz="2200" dirty="0"/>
              <a:t> bir sinir yolunun, </a:t>
            </a:r>
            <a:r>
              <a:rPr lang="tr-TR" sz="2200" dirty="0" err="1"/>
              <a:t>nükleus</a:t>
            </a:r>
            <a:r>
              <a:rPr lang="tr-TR" sz="2200" dirty="0"/>
              <a:t> </a:t>
            </a:r>
            <a:r>
              <a:rPr lang="tr-TR" sz="2200" dirty="0" err="1"/>
              <a:t>traküs</a:t>
            </a:r>
            <a:r>
              <a:rPr lang="tr-TR" sz="2200" dirty="0"/>
              <a:t> </a:t>
            </a:r>
            <a:r>
              <a:rPr lang="tr-TR" sz="2200" dirty="0" err="1"/>
              <a:t>solitarius</a:t>
            </a:r>
            <a:r>
              <a:rPr lang="tr-TR" sz="2200" dirty="0"/>
              <a:t> nöronlarının ve </a:t>
            </a:r>
            <a:r>
              <a:rPr lang="tr-TR" sz="2200" dirty="0" err="1"/>
              <a:t>emetik</a:t>
            </a:r>
            <a:r>
              <a:rPr lang="tr-TR" sz="2200" dirty="0"/>
              <a:t> merkezin aktivasyonundan kaynaklanır.</a:t>
            </a:r>
          </a:p>
        </p:txBody>
      </p:sp>
    </p:spTree>
    <p:extLst>
      <p:ext uri="{BB962C8B-B14F-4D97-AF65-F5344CB8AC3E}">
        <p14:creationId xmlns:p14="http://schemas.microsoft.com/office/powerpoint/2010/main" val="33531900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6C2668-0A63-6748-9453-948021B3D0E8}"/>
              </a:ext>
            </a:extLst>
          </p:cNvPr>
          <p:cNvPicPr>
            <a:picLocks noChangeAspect="1"/>
          </p:cNvPicPr>
          <p:nvPr/>
        </p:nvPicPr>
        <p:blipFill>
          <a:blip r:embed="rId2"/>
          <a:stretch>
            <a:fillRect/>
          </a:stretch>
        </p:blipFill>
        <p:spPr>
          <a:xfrm>
            <a:off x="194692" y="978195"/>
            <a:ext cx="5307389" cy="4346649"/>
          </a:xfrm>
          <a:prstGeom prst="rect">
            <a:avLst/>
          </a:prstGeom>
        </p:spPr>
      </p:pic>
      <p:pic>
        <p:nvPicPr>
          <p:cNvPr id="5" name="Picture 4">
            <a:extLst>
              <a:ext uri="{FF2B5EF4-FFF2-40B4-BE49-F238E27FC236}">
                <a16:creationId xmlns:a16="http://schemas.microsoft.com/office/drawing/2014/main" id="{D603603A-9B0D-4746-BB2B-753A81F9BFFF}"/>
              </a:ext>
            </a:extLst>
          </p:cNvPr>
          <p:cNvPicPr>
            <a:picLocks noChangeAspect="1"/>
          </p:cNvPicPr>
          <p:nvPr/>
        </p:nvPicPr>
        <p:blipFill>
          <a:blip r:embed="rId3"/>
          <a:stretch>
            <a:fillRect/>
          </a:stretch>
        </p:blipFill>
        <p:spPr>
          <a:xfrm>
            <a:off x="5502081" y="978195"/>
            <a:ext cx="5568419" cy="4678326"/>
          </a:xfrm>
          <a:prstGeom prst="rect">
            <a:avLst/>
          </a:prstGeom>
        </p:spPr>
      </p:pic>
    </p:spTree>
    <p:extLst>
      <p:ext uri="{BB962C8B-B14F-4D97-AF65-F5344CB8AC3E}">
        <p14:creationId xmlns:p14="http://schemas.microsoft.com/office/powerpoint/2010/main" val="20480331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FD8655-32AD-6C42-9C1D-8D582FF48467}"/>
              </a:ext>
            </a:extLst>
          </p:cNvPr>
          <p:cNvPicPr>
            <a:picLocks noChangeAspect="1"/>
          </p:cNvPicPr>
          <p:nvPr/>
        </p:nvPicPr>
        <p:blipFill>
          <a:blip r:embed="rId2"/>
          <a:stretch>
            <a:fillRect/>
          </a:stretch>
        </p:blipFill>
        <p:spPr>
          <a:xfrm>
            <a:off x="1435100" y="76200"/>
            <a:ext cx="9321800" cy="6705600"/>
          </a:xfrm>
          <a:prstGeom prst="rect">
            <a:avLst/>
          </a:prstGeom>
        </p:spPr>
      </p:pic>
    </p:spTree>
    <p:extLst>
      <p:ext uri="{BB962C8B-B14F-4D97-AF65-F5344CB8AC3E}">
        <p14:creationId xmlns:p14="http://schemas.microsoft.com/office/powerpoint/2010/main" val="19733081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B45AF9-175F-5249-AD70-AF7603300C4B}"/>
              </a:ext>
            </a:extLst>
          </p:cNvPr>
          <p:cNvPicPr>
            <a:picLocks noChangeAspect="1"/>
          </p:cNvPicPr>
          <p:nvPr/>
        </p:nvPicPr>
        <p:blipFill>
          <a:blip r:embed="rId2"/>
          <a:stretch>
            <a:fillRect/>
          </a:stretch>
        </p:blipFill>
        <p:spPr>
          <a:xfrm>
            <a:off x="2430905" y="0"/>
            <a:ext cx="7330190" cy="6858000"/>
          </a:xfrm>
          <a:prstGeom prst="rect">
            <a:avLst/>
          </a:prstGeom>
        </p:spPr>
      </p:pic>
    </p:spTree>
    <p:extLst>
      <p:ext uri="{BB962C8B-B14F-4D97-AF65-F5344CB8AC3E}">
        <p14:creationId xmlns:p14="http://schemas.microsoft.com/office/powerpoint/2010/main" val="6842651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840EB1-7161-2042-AACF-30C145C75DC6}"/>
              </a:ext>
            </a:extLst>
          </p:cNvPr>
          <p:cNvPicPr>
            <a:picLocks noChangeAspect="1"/>
          </p:cNvPicPr>
          <p:nvPr/>
        </p:nvPicPr>
        <p:blipFill>
          <a:blip r:embed="rId2"/>
          <a:stretch>
            <a:fillRect/>
          </a:stretch>
        </p:blipFill>
        <p:spPr>
          <a:xfrm>
            <a:off x="2747666" y="74428"/>
            <a:ext cx="5803533" cy="6858000"/>
          </a:xfrm>
          <a:prstGeom prst="rect">
            <a:avLst/>
          </a:prstGeom>
        </p:spPr>
      </p:pic>
    </p:spTree>
    <p:extLst>
      <p:ext uri="{BB962C8B-B14F-4D97-AF65-F5344CB8AC3E}">
        <p14:creationId xmlns:p14="http://schemas.microsoft.com/office/powerpoint/2010/main" val="11975625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68329-7B63-CB43-9EC2-66224D85A500}"/>
              </a:ext>
            </a:extLst>
          </p:cNvPr>
          <p:cNvSpPr>
            <a:spLocks noGrp="1"/>
          </p:cNvSpPr>
          <p:nvPr>
            <p:ph type="title"/>
          </p:nvPr>
        </p:nvSpPr>
        <p:spPr>
          <a:xfrm>
            <a:off x="838200" y="375757"/>
            <a:ext cx="10515600" cy="474847"/>
          </a:xfrm>
          <a:solidFill>
            <a:schemeClr val="accent2">
              <a:lumMod val="40000"/>
              <a:lumOff val="60000"/>
            </a:schemeClr>
          </a:solidFill>
          <a:ln>
            <a:solidFill>
              <a:schemeClr val="accent1"/>
            </a:solidFill>
          </a:ln>
        </p:spPr>
        <p:txBody>
          <a:bodyPr>
            <a:normAutofit/>
          </a:bodyPr>
          <a:lstStyle/>
          <a:p>
            <a:pPr algn="ctr"/>
            <a:r>
              <a:rPr lang="tr-TR" sz="2200" b="1" dirty="0">
                <a:solidFill>
                  <a:srgbClr val="7030A0"/>
                </a:solidFill>
              </a:rPr>
              <a:t>SAĞALTIM</a:t>
            </a:r>
            <a:endParaRPr lang="en-US" sz="2200" dirty="0">
              <a:solidFill>
                <a:srgbClr val="7030A0"/>
              </a:solidFill>
            </a:endParaRPr>
          </a:p>
        </p:txBody>
      </p:sp>
      <p:sp>
        <p:nvSpPr>
          <p:cNvPr id="3" name="Content Placeholder 2">
            <a:extLst>
              <a:ext uri="{FF2B5EF4-FFF2-40B4-BE49-F238E27FC236}">
                <a16:creationId xmlns:a16="http://schemas.microsoft.com/office/drawing/2014/main" id="{83A02CDE-FF68-BC44-BD8A-5CB364B45629}"/>
              </a:ext>
            </a:extLst>
          </p:cNvPr>
          <p:cNvSpPr>
            <a:spLocks noGrp="1"/>
          </p:cNvSpPr>
          <p:nvPr>
            <p:ph idx="1"/>
          </p:nvPr>
        </p:nvSpPr>
        <p:spPr>
          <a:xfrm>
            <a:off x="838200" y="1575538"/>
            <a:ext cx="10515600" cy="3905324"/>
          </a:xfrm>
          <a:ln>
            <a:solidFill>
              <a:schemeClr val="accent1"/>
            </a:solidFill>
          </a:ln>
        </p:spPr>
        <p:txBody>
          <a:bodyPr>
            <a:normAutofit/>
          </a:bodyPr>
          <a:lstStyle/>
          <a:p>
            <a:pPr lvl="0" algn="just">
              <a:lnSpc>
                <a:spcPct val="150000"/>
              </a:lnSpc>
            </a:pPr>
            <a:r>
              <a:rPr lang="tr-TR" sz="2200" dirty="0"/>
              <a:t>Primer mide </a:t>
            </a:r>
            <a:r>
              <a:rPr lang="tr-TR" sz="2200" dirty="0" err="1"/>
              <a:t>motilitesi</a:t>
            </a:r>
            <a:r>
              <a:rPr lang="tr-TR" sz="2200" dirty="0"/>
              <a:t> bozukluklarının tedavisinde diyet değişikliğinin yapılması önemlidir. </a:t>
            </a:r>
          </a:p>
          <a:p>
            <a:pPr lvl="0" algn="just">
              <a:lnSpc>
                <a:spcPct val="150000"/>
              </a:lnSpc>
            </a:pPr>
            <a:r>
              <a:rPr lang="tr-TR" sz="2200" dirty="0"/>
              <a:t>Diyetler sıvı veya yarı sıvı kıvamda, düşük yağ ve lif içeriğine sahip olmalıdır.  </a:t>
            </a:r>
          </a:p>
          <a:p>
            <a:pPr lvl="0" algn="just">
              <a:lnSpc>
                <a:spcPct val="150000"/>
              </a:lnSpc>
            </a:pPr>
            <a:r>
              <a:rPr lang="tr-TR" sz="2200" dirty="0"/>
              <a:t>Küçük hacimde sık besleme yapılmalıdır.</a:t>
            </a:r>
          </a:p>
          <a:p>
            <a:pPr lvl="0" algn="just">
              <a:lnSpc>
                <a:spcPct val="150000"/>
              </a:lnSpc>
            </a:pPr>
            <a:r>
              <a:rPr lang="tr-TR" sz="2200" dirty="0"/>
              <a:t>Genellikle diyette değişiklik yapılması motilite bozukluklarının kontrolünde tek başına başarılıdır.</a:t>
            </a:r>
          </a:p>
        </p:txBody>
      </p:sp>
      <p:sp>
        <p:nvSpPr>
          <p:cNvPr id="4" name="Title 1">
            <a:extLst>
              <a:ext uri="{FF2B5EF4-FFF2-40B4-BE49-F238E27FC236}">
                <a16:creationId xmlns:a16="http://schemas.microsoft.com/office/drawing/2014/main" id="{8E02D422-A864-A44D-A706-DD9A1F331DE7}"/>
              </a:ext>
            </a:extLst>
          </p:cNvPr>
          <p:cNvSpPr txBox="1">
            <a:spLocks/>
          </p:cNvSpPr>
          <p:nvPr/>
        </p:nvSpPr>
        <p:spPr>
          <a:xfrm>
            <a:off x="838200" y="1100691"/>
            <a:ext cx="10515600" cy="474847"/>
          </a:xfrm>
          <a:prstGeom prst="rect">
            <a:avLst/>
          </a:prstGeom>
          <a:solidFill>
            <a:srgbClr val="FFFF00"/>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200" b="1" dirty="0">
                <a:solidFill>
                  <a:srgbClr val="7030A0"/>
                </a:solidFill>
              </a:rPr>
              <a:t>DİYET</a:t>
            </a:r>
            <a:r>
              <a:rPr lang="tr-TR" sz="2200" b="1" dirty="0"/>
              <a:t> </a:t>
            </a:r>
            <a:endParaRPr lang="tr-TR" sz="2200" dirty="0"/>
          </a:p>
        </p:txBody>
      </p:sp>
    </p:spTree>
    <p:extLst>
      <p:ext uri="{BB962C8B-B14F-4D97-AF65-F5344CB8AC3E}">
        <p14:creationId xmlns:p14="http://schemas.microsoft.com/office/powerpoint/2010/main" val="15438424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A02CDE-FF68-BC44-BD8A-5CB364B45629}"/>
              </a:ext>
            </a:extLst>
          </p:cNvPr>
          <p:cNvSpPr>
            <a:spLocks noGrp="1"/>
          </p:cNvSpPr>
          <p:nvPr>
            <p:ph idx="1"/>
          </p:nvPr>
        </p:nvSpPr>
        <p:spPr>
          <a:xfrm>
            <a:off x="425302" y="737485"/>
            <a:ext cx="11238614" cy="5461296"/>
          </a:xfrm>
          <a:ln>
            <a:solidFill>
              <a:schemeClr val="accent1"/>
            </a:solidFill>
          </a:ln>
        </p:spPr>
        <p:txBody>
          <a:bodyPr>
            <a:normAutofit/>
          </a:bodyPr>
          <a:lstStyle/>
          <a:p>
            <a:pPr lvl="0" algn="just">
              <a:lnSpc>
                <a:spcPct val="150000"/>
              </a:lnSpc>
            </a:pPr>
            <a:r>
              <a:rPr lang="tr-TR" sz="2200" b="1" dirty="0" err="1">
                <a:solidFill>
                  <a:srgbClr val="FF0000"/>
                </a:solidFill>
              </a:rPr>
              <a:t>Metoklopramid</a:t>
            </a:r>
            <a:r>
              <a:rPr lang="tr-TR" sz="2200" dirty="0"/>
              <a:t> </a:t>
            </a:r>
            <a:r>
              <a:rPr lang="tr-TR" sz="2200" dirty="0" err="1"/>
              <a:t>antral</a:t>
            </a:r>
            <a:r>
              <a:rPr lang="tr-TR" sz="2200" dirty="0"/>
              <a:t> </a:t>
            </a:r>
            <a:r>
              <a:rPr lang="tr-TR" sz="2200" dirty="0" err="1"/>
              <a:t>kontraksiyonların</a:t>
            </a:r>
            <a:r>
              <a:rPr lang="tr-TR" sz="2200" dirty="0"/>
              <a:t> genliğini artırır, </a:t>
            </a:r>
            <a:r>
              <a:rPr lang="tr-TR" sz="2200" dirty="0" err="1"/>
              <a:t>fundik</a:t>
            </a:r>
            <a:r>
              <a:rPr lang="tr-TR" sz="2200" dirty="0"/>
              <a:t> alıcı gevşemeyi engeller ve </a:t>
            </a:r>
            <a:r>
              <a:rPr lang="tr-TR" sz="2200" dirty="0" err="1"/>
              <a:t>duodenal</a:t>
            </a:r>
            <a:r>
              <a:rPr lang="tr-TR" sz="2200" dirty="0"/>
              <a:t>-gastrik motiliteyi koordine eder. </a:t>
            </a:r>
          </a:p>
          <a:p>
            <a:pPr lvl="0" algn="just">
              <a:lnSpc>
                <a:spcPct val="150000"/>
              </a:lnSpc>
            </a:pPr>
            <a:r>
              <a:rPr lang="tr-TR" sz="2200" dirty="0" err="1"/>
              <a:t>Dopamin</a:t>
            </a:r>
            <a:r>
              <a:rPr lang="tr-TR" sz="2200" dirty="0"/>
              <a:t> reseptör antagonisti olan </a:t>
            </a:r>
            <a:r>
              <a:rPr lang="tr-TR" sz="2200" dirty="0" err="1"/>
              <a:t>metoklopramid</a:t>
            </a:r>
            <a:r>
              <a:rPr lang="tr-TR" sz="2200" dirty="0"/>
              <a:t> </a:t>
            </a:r>
            <a:r>
              <a:rPr lang="tr-TR" sz="2200" dirty="0" err="1"/>
              <a:t>proksimal</a:t>
            </a:r>
            <a:r>
              <a:rPr lang="tr-TR" sz="2200" dirty="0"/>
              <a:t> GI kanaldaki </a:t>
            </a:r>
            <a:r>
              <a:rPr lang="tr-TR" sz="2200" dirty="0" err="1"/>
              <a:t>enterik</a:t>
            </a:r>
            <a:r>
              <a:rPr lang="tr-TR" sz="2200" dirty="0"/>
              <a:t> nöronlardan </a:t>
            </a:r>
            <a:r>
              <a:rPr lang="tr-TR" sz="2200" dirty="0" err="1"/>
              <a:t>asetilkolin</a:t>
            </a:r>
            <a:r>
              <a:rPr lang="tr-TR" sz="2200" dirty="0"/>
              <a:t> salınımının artmasına neden olur. </a:t>
            </a:r>
          </a:p>
          <a:p>
            <a:pPr lvl="0" algn="just">
              <a:lnSpc>
                <a:spcPct val="150000"/>
              </a:lnSpc>
            </a:pPr>
            <a:r>
              <a:rPr lang="tr-TR" sz="2200" dirty="0"/>
              <a:t>Daha yüksek </a:t>
            </a:r>
            <a:r>
              <a:rPr lang="tr-TR" sz="2200" dirty="0" err="1"/>
              <a:t>konsantrasyonlda</a:t>
            </a:r>
            <a:r>
              <a:rPr lang="tr-TR" sz="2200" dirty="0"/>
              <a:t> ise </a:t>
            </a:r>
            <a:r>
              <a:rPr lang="tr-TR" sz="2200" dirty="0" err="1"/>
              <a:t>serotonin</a:t>
            </a:r>
            <a:r>
              <a:rPr lang="tr-TR" sz="2200" dirty="0"/>
              <a:t> (5HT4) </a:t>
            </a:r>
            <a:r>
              <a:rPr lang="tr-TR" sz="2200" dirty="0" err="1"/>
              <a:t>agonist</a:t>
            </a:r>
            <a:r>
              <a:rPr lang="tr-TR" sz="2200" dirty="0"/>
              <a:t> </a:t>
            </a:r>
            <a:r>
              <a:rPr lang="tr-TR" sz="2200" dirty="0" err="1"/>
              <a:t>etkilsi</a:t>
            </a:r>
            <a:r>
              <a:rPr lang="tr-TR" sz="2200" dirty="0"/>
              <a:t> vardır. Aynı zamanda köpeklerde beyin sapında </a:t>
            </a:r>
            <a:r>
              <a:rPr lang="tr-TR" sz="2200" dirty="0" err="1"/>
              <a:t>kemoreseptör</a:t>
            </a:r>
            <a:r>
              <a:rPr lang="tr-TR" sz="2200" dirty="0"/>
              <a:t>  </a:t>
            </a:r>
            <a:r>
              <a:rPr lang="tr-TR" sz="2200" dirty="0" err="1"/>
              <a:t>trigger</a:t>
            </a:r>
            <a:r>
              <a:rPr lang="tr-TR" sz="2200" dirty="0"/>
              <a:t> </a:t>
            </a:r>
            <a:r>
              <a:rPr lang="tr-TR" sz="2200" dirty="0" err="1"/>
              <a:t>zone’u</a:t>
            </a:r>
            <a:r>
              <a:rPr lang="tr-TR" sz="2200" dirty="0"/>
              <a:t> bloke ederek </a:t>
            </a:r>
            <a:r>
              <a:rPr lang="tr-TR" sz="2200" dirty="0" err="1"/>
              <a:t>antiemetik</a:t>
            </a:r>
            <a:r>
              <a:rPr lang="tr-TR" sz="2200" dirty="0"/>
              <a:t> etki gösterir. Oral doz yemeklerden 30 dakika önce 8 saat arayla  0.2-0.5 mg/kg  (kedilerde daha düşük doz kullanılmalı) veya CRI olarak günde bir kere 1-2 mg /kg dozunda kullanılır. </a:t>
            </a:r>
            <a:r>
              <a:rPr lang="tr-TR" sz="2200" dirty="0" err="1"/>
              <a:t>Metoklopramid</a:t>
            </a:r>
            <a:r>
              <a:rPr lang="tr-TR" sz="2200" dirty="0"/>
              <a:t>, köpeklerde zayıf </a:t>
            </a:r>
            <a:r>
              <a:rPr lang="tr-TR" sz="2200" dirty="0" err="1"/>
              <a:t>prokinetik</a:t>
            </a:r>
            <a:r>
              <a:rPr lang="tr-TR" sz="2200" dirty="0"/>
              <a:t>  ajandır ve son zamanlarda yapılan çalışmalarda, alt özofagus sfinkter basıncını arttırmakta çok az etkisinin olduğu gösterilmiştir.</a:t>
            </a:r>
          </a:p>
        </p:txBody>
      </p:sp>
      <p:sp>
        <p:nvSpPr>
          <p:cNvPr id="4" name="Title 1">
            <a:extLst>
              <a:ext uri="{FF2B5EF4-FFF2-40B4-BE49-F238E27FC236}">
                <a16:creationId xmlns:a16="http://schemas.microsoft.com/office/drawing/2014/main" id="{8E02D422-A864-A44D-A706-DD9A1F331DE7}"/>
              </a:ext>
            </a:extLst>
          </p:cNvPr>
          <p:cNvSpPr txBox="1">
            <a:spLocks/>
          </p:cNvSpPr>
          <p:nvPr/>
        </p:nvSpPr>
        <p:spPr>
          <a:xfrm>
            <a:off x="425302" y="250086"/>
            <a:ext cx="11238614" cy="474847"/>
          </a:xfrm>
          <a:prstGeom prst="rect">
            <a:avLst/>
          </a:prstGeom>
          <a:solidFill>
            <a:srgbClr val="FFFF00"/>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200" b="1" dirty="0">
                <a:solidFill>
                  <a:srgbClr val="7030A0"/>
                </a:solidFill>
              </a:rPr>
              <a:t>İLAÇLAR  </a:t>
            </a:r>
          </a:p>
        </p:txBody>
      </p:sp>
    </p:spTree>
    <p:extLst>
      <p:ext uri="{BB962C8B-B14F-4D97-AF65-F5344CB8AC3E}">
        <p14:creationId xmlns:p14="http://schemas.microsoft.com/office/powerpoint/2010/main" val="7146126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784E64-5078-734B-A3DD-817565E27AB2}"/>
              </a:ext>
            </a:extLst>
          </p:cNvPr>
          <p:cNvSpPr>
            <a:spLocks noGrp="1"/>
          </p:cNvSpPr>
          <p:nvPr>
            <p:ph idx="1"/>
          </p:nvPr>
        </p:nvSpPr>
        <p:spPr>
          <a:xfrm>
            <a:off x="838200" y="606056"/>
            <a:ext cx="10515600" cy="5570907"/>
          </a:xfrm>
          <a:ln>
            <a:solidFill>
              <a:schemeClr val="accent1"/>
            </a:solidFill>
          </a:ln>
        </p:spPr>
        <p:txBody>
          <a:bodyPr>
            <a:normAutofit/>
          </a:bodyPr>
          <a:lstStyle/>
          <a:p>
            <a:pPr algn="just">
              <a:lnSpc>
                <a:spcPct val="150000"/>
              </a:lnSpc>
            </a:pPr>
            <a:r>
              <a:rPr lang="tr-TR" sz="2200" b="1" dirty="0">
                <a:solidFill>
                  <a:srgbClr val="FF0000"/>
                </a:solidFill>
              </a:rPr>
              <a:t>Sisaprid</a:t>
            </a:r>
            <a:r>
              <a:rPr lang="tr-TR" sz="2200" dirty="0"/>
              <a:t> gastrointestinal düz kasın </a:t>
            </a:r>
            <a:r>
              <a:rPr lang="tr-TR" sz="2200" dirty="0" err="1"/>
              <a:t>kolinerjik</a:t>
            </a:r>
            <a:r>
              <a:rPr lang="tr-TR" sz="2200" dirty="0"/>
              <a:t> </a:t>
            </a:r>
            <a:r>
              <a:rPr lang="tr-TR" sz="2200" dirty="0" err="1"/>
              <a:t>nörotransmisyonu</a:t>
            </a:r>
            <a:r>
              <a:rPr lang="tr-TR" sz="2200" dirty="0"/>
              <a:t> (5HT4 </a:t>
            </a:r>
            <a:r>
              <a:rPr lang="tr-TR" sz="2200" dirty="0" err="1"/>
              <a:t>agonisti</a:t>
            </a:r>
            <a:r>
              <a:rPr lang="tr-TR" sz="2200" dirty="0"/>
              <a:t>) ile direkt olarak motiliteyi stimüle eder. Bu ilaç </a:t>
            </a:r>
            <a:r>
              <a:rPr lang="tr-TR" sz="2200" dirty="0" err="1"/>
              <a:t>miyenterik</a:t>
            </a:r>
            <a:r>
              <a:rPr lang="tr-TR" sz="2200" dirty="0"/>
              <a:t> </a:t>
            </a:r>
            <a:r>
              <a:rPr lang="tr-TR" sz="2200" dirty="0" err="1"/>
              <a:t>pleksusta</a:t>
            </a:r>
            <a:r>
              <a:rPr lang="tr-TR" sz="2200" dirty="0"/>
              <a:t> </a:t>
            </a:r>
            <a:r>
              <a:rPr lang="tr-TR" sz="2200" dirty="0" err="1"/>
              <a:t>asetilkolin</a:t>
            </a:r>
            <a:r>
              <a:rPr lang="tr-TR" sz="2200" dirty="0"/>
              <a:t> salınımını arttırır (</a:t>
            </a:r>
            <a:r>
              <a:rPr lang="tr-TR" sz="2200" dirty="0" err="1"/>
              <a:t>nikotinik</a:t>
            </a:r>
            <a:r>
              <a:rPr lang="tr-TR" sz="2200" dirty="0"/>
              <a:t> veya </a:t>
            </a:r>
            <a:r>
              <a:rPr lang="tr-TR" sz="2200" dirty="0" err="1"/>
              <a:t>muskarinik</a:t>
            </a:r>
            <a:r>
              <a:rPr lang="tr-TR" sz="2200" dirty="0"/>
              <a:t> reseptör </a:t>
            </a:r>
            <a:r>
              <a:rPr lang="tr-TR" sz="2200" dirty="0" err="1"/>
              <a:t>uyarımını</a:t>
            </a:r>
            <a:r>
              <a:rPr lang="tr-TR" sz="2200" dirty="0"/>
              <a:t> </a:t>
            </a:r>
            <a:r>
              <a:rPr lang="tr-TR" sz="2200" dirty="0" err="1"/>
              <a:t>stimülayonuna</a:t>
            </a:r>
            <a:r>
              <a:rPr lang="tr-TR" sz="2200" dirty="0"/>
              <a:t> neden olmaz). </a:t>
            </a:r>
          </a:p>
          <a:p>
            <a:pPr algn="just">
              <a:lnSpc>
                <a:spcPct val="150000"/>
              </a:lnSpc>
            </a:pPr>
            <a:r>
              <a:rPr lang="tr-TR" sz="2200" dirty="0"/>
              <a:t>Sisaprid, düşük </a:t>
            </a:r>
            <a:r>
              <a:rPr lang="tr-TR" sz="2200" dirty="0" err="1"/>
              <a:t>özefagus</a:t>
            </a:r>
            <a:r>
              <a:rPr lang="tr-TR" sz="2200" dirty="0"/>
              <a:t> sfinkter basıncını arttırır, gastrik boşalmayı hızlandırır, ince ve kalın bağırsağın hareketliliğini artırır. Gıda alınımından önce 0.2-0.5 mg/kg dozunda </a:t>
            </a:r>
            <a:r>
              <a:rPr lang="tr-TR" sz="2200" dirty="0" err="1"/>
              <a:t>ağızan</a:t>
            </a:r>
            <a:r>
              <a:rPr lang="tr-TR" sz="2200" dirty="0"/>
              <a:t> 8-12 arayla kullanılması önerilir. </a:t>
            </a:r>
          </a:p>
          <a:p>
            <a:pPr algn="just">
              <a:lnSpc>
                <a:spcPct val="150000"/>
              </a:lnSpc>
            </a:pPr>
            <a:r>
              <a:rPr lang="tr-TR" sz="2200" dirty="0"/>
              <a:t>İnsan preparatı kardiyak aritmilere neden olmaktadır (aritmiler köpeklerde ve kedilerde tespit edilmemiştir). </a:t>
            </a:r>
            <a:r>
              <a:rPr lang="tr-TR" sz="2200" dirty="0" err="1"/>
              <a:t>Mozaprid</a:t>
            </a:r>
            <a:r>
              <a:rPr lang="tr-TR" sz="2200" dirty="0"/>
              <a:t> (0,5–2 mg/kg , PO 12-24 saat arayla) ve </a:t>
            </a:r>
            <a:r>
              <a:rPr lang="tr-TR" sz="2200" dirty="0" err="1"/>
              <a:t>Prucalopride</a:t>
            </a:r>
            <a:r>
              <a:rPr lang="tr-TR" sz="2200" dirty="0"/>
              <a:t> (0.02–0.6 mg /kg PO, 12–24saat arayla),</a:t>
            </a:r>
            <a:endParaRPr lang="en-US" sz="2200" dirty="0"/>
          </a:p>
        </p:txBody>
      </p:sp>
    </p:spTree>
    <p:extLst>
      <p:ext uri="{BB962C8B-B14F-4D97-AF65-F5344CB8AC3E}">
        <p14:creationId xmlns:p14="http://schemas.microsoft.com/office/powerpoint/2010/main" val="38323900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A556A9-6AD9-5046-B216-D8E23BB240FE}"/>
              </a:ext>
            </a:extLst>
          </p:cNvPr>
          <p:cNvSpPr>
            <a:spLocks noGrp="1"/>
          </p:cNvSpPr>
          <p:nvPr>
            <p:ph idx="1"/>
          </p:nvPr>
        </p:nvSpPr>
        <p:spPr>
          <a:xfrm>
            <a:off x="838200" y="669851"/>
            <a:ext cx="10515600" cy="5507112"/>
          </a:xfrm>
          <a:ln>
            <a:solidFill>
              <a:schemeClr val="accent1"/>
            </a:solidFill>
          </a:ln>
        </p:spPr>
        <p:txBody>
          <a:bodyPr>
            <a:normAutofit/>
          </a:bodyPr>
          <a:lstStyle/>
          <a:p>
            <a:pPr algn="just">
              <a:lnSpc>
                <a:spcPct val="150000"/>
              </a:lnSpc>
            </a:pPr>
            <a:r>
              <a:rPr lang="tr-TR" sz="2200" b="1" dirty="0" err="1">
                <a:solidFill>
                  <a:srgbClr val="FF0000"/>
                </a:solidFill>
              </a:rPr>
              <a:t>Eritromisin</a:t>
            </a:r>
            <a:r>
              <a:rPr lang="tr-TR" sz="2200" b="1" dirty="0">
                <a:solidFill>
                  <a:srgbClr val="FF0000"/>
                </a:solidFill>
              </a:rPr>
              <a:t> ve </a:t>
            </a:r>
            <a:r>
              <a:rPr lang="tr-TR" sz="2200" b="1" dirty="0" err="1">
                <a:solidFill>
                  <a:srgbClr val="FF0000"/>
                </a:solidFill>
              </a:rPr>
              <a:t>klaritromisin</a:t>
            </a:r>
            <a:r>
              <a:rPr lang="tr-TR" sz="2200" b="1" dirty="0">
                <a:solidFill>
                  <a:srgbClr val="FF0000"/>
                </a:solidFill>
              </a:rPr>
              <a:t> </a:t>
            </a:r>
            <a:r>
              <a:rPr lang="tr-TR" sz="2200" dirty="0"/>
              <a:t>dahil olmak üzere </a:t>
            </a:r>
            <a:r>
              <a:rPr lang="tr-TR" sz="2200" dirty="0" err="1"/>
              <a:t>makrolid</a:t>
            </a:r>
            <a:r>
              <a:rPr lang="tr-TR" sz="2200" dirty="0"/>
              <a:t> antibiyotikler, </a:t>
            </a:r>
            <a:r>
              <a:rPr lang="tr-TR" sz="2200" dirty="0" err="1"/>
              <a:t>motilin</a:t>
            </a:r>
            <a:r>
              <a:rPr lang="tr-TR" sz="2200" dirty="0"/>
              <a:t> reseptör </a:t>
            </a:r>
            <a:r>
              <a:rPr lang="tr-TR" sz="2200" dirty="0" err="1"/>
              <a:t>agonistleridir</a:t>
            </a:r>
            <a:r>
              <a:rPr lang="tr-TR" sz="2200" dirty="0"/>
              <a:t> ve gastrointestinal motiliteyi arttırırlar. </a:t>
            </a:r>
            <a:r>
              <a:rPr lang="tr-TR" sz="2200" dirty="0" err="1"/>
              <a:t>Motilin</a:t>
            </a:r>
            <a:r>
              <a:rPr lang="tr-TR" sz="2200" dirty="0"/>
              <a:t>, MMC ile ilgili motiliteyi </a:t>
            </a:r>
            <a:r>
              <a:rPr lang="tr-TR" sz="2200" dirty="0" err="1"/>
              <a:t>arrtıran</a:t>
            </a:r>
            <a:r>
              <a:rPr lang="tr-TR" sz="2200" dirty="0"/>
              <a:t> GI bir hormonudur. </a:t>
            </a:r>
          </a:p>
          <a:p>
            <a:pPr algn="just">
              <a:lnSpc>
                <a:spcPct val="150000"/>
              </a:lnSpc>
            </a:pPr>
            <a:r>
              <a:rPr lang="tr-TR" sz="2200" dirty="0"/>
              <a:t>Düşük (</a:t>
            </a:r>
            <a:r>
              <a:rPr lang="tr-TR" sz="2200" dirty="0" err="1"/>
              <a:t>sub</a:t>
            </a:r>
            <a:r>
              <a:rPr lang="tr-TR" sz="2200" dirty="0"/>
              <a:t>-mikrobiyolojik) dozlarda verilen </a:t>
            </a:r>
            <a:r>
              <a:rPr lang="tr-TR" sz="2200" dirty="0" err="1"/>
              <a:t>eritromisin</a:t>
            </a:r>
            <a:r>
              <a:rPr lang="tr-TR" sz="2200" dirty="0"/>
              <a:t> </a:t>
            </a:r>
            <a:r>
              <a:rPr lang="tr-TR" sz="2200" dirty="0" err="1"/>
              <a:t>asetilkolin</a:t>
            </a:r>
            <a:r>
              <a:rPr lang="tr-TR" sz="2200" dirty="0"/>
              <a:t> salınımını teşvik eden </a:t>
            </a:r>
            <a:r>
              <a:rPr lang="tr-TR" sz="2200" dirty="0" err="1"/>
              <a:t>motilin</a:t>
            </a:r>
            <a:r>
              <a:rPr lang="tr-TR" sz="2200" dirty="0"/>
              <a:t> reseptörlerine bağlanır ve bu da gastrik boşalmayı hızlandırır. </a:t>
            </a:r>
          </a:p>
          <a:p>
            <a:pPr algn="just">
              <a:lnSpc>
                <a:spcPct val="150000"/>
              </a:lnSpc>
            </a:pPr>
            <a:r>
              <a:rPr lang="tr-TR" sz="2200" dirty="0" err="1"/>
              <a:t>Eritromisin</a:t>
            </a:r>
            <a:r>
              <a:rPr lang="tr-TR" sz="2200" dirty="0"/>
              <a:t> motilite etkisini </a:t>
            </a:r>
            <a:r>
              <a:rPr lang="tr-TR" sz="2200" dirty="0" err="1"/>
              <a:t>göstemesi</a:t>
            </a:r>
            <a:r>
              <a:rPr lang="tr-TR" sz="2200" dirty="0"/>
              <a:t> için, gıda alınımından 30 dakika önce 0,5-1 mg kg dozunda, PO, 8–12 saat arayla kullanılmalıdır</a:t>
            </a:r>
            <a:endParaRPr lang="en-US" sz="2200" dirty="0"/>
          </a:p>
        </p:txBody>
      </p:sp>
    </p:spTree>
    <p:extLst>
      <p:ext uri="{BB962C8B-B14F-4D97-AF65-F5344CB8AC3E}">
        <p14:creationId xmlns:p14="http://schemas.microsoft.com/office/powerpoint/2010/main" val="29875462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C9350B-4274-214B-BD34-E49DB872E0FF}"/>
              </a:ext>
            </a:extLst>
          </p:cNvPr>
          <p:cNvSpPr>
            <a:spLocks noGrp="1"/>
          </p:cNvSpPr>
          <p:nvPr>
            <p:ph idx="1"/>
          </p:nvPr>
        </p:nvSpPr>
        <p:spPr>
          <a:ln>
            <a:solidFill>
              <a:schemeClr val="accent1"/>
            </a:solidFill>
          </a:ln>
        </p:spPr>
        <p:txBody>
          <a:bodyPr>
            <a:normAutofit/>
          </a:bodyPr>
          <a:lstStyle/>
          <a:p>
            <a:pPr algn="just">
              <a:lnSpc>
                <a:spcPct val="150000"/>
              </a:lnSpc>
            </a:pPr>
            <a:r>
              <a:rPr lang="tr-TR" sz="2200" b="1" dirty="0">
                <a:solidFill>
                  <a:srgbClr val="FF0000"/>
                </a:solidFill>
              </a:rPr>
              <a:t>H2 reseptörü antagonistleri</a:t>
            </a:r>
            <a:r>
              <a:rPr lang="tr-TR" sz="2200" dirty="0"/>
              <a:t>: </a:t>
            </a:r>
            <a:r>
              <a:rPr lang="tr-TR" sz="2200" dirty="0" err="1"/>
              <a:t>ranitidin</a:t>
            </a:r>
            <a:r>
              <a:rPr lang="tr-TR" sz="2200" dirty="0"/>
              <a:t> (1–2 mg / kg 8 saat arayla) ve </a:t>
            </a:r>
            <a:r>
              <a:rPr lang="tr-TR" sz="2200" dirty="0" err="1"/>
              <a:t>nizatidin</a:t>
            </a:r>
            <a:r>
              <a:rPr lang="tr-TR" sz="2200" dirty="0"/>
              <a:t> (2.5-5 mg / kg günde bir kez), </a:t>
            </a:r>
            <a:r>
              <a:rPr lang="tr-TR" sz="2200" dirty="0" err="1"/>
              <a:t>asetilkolinesteraz</a:t>
            </a:r>
            <a:r>
              <a:rPr lang="tr-TR" sz="2200" dirty="0"/>
              <a:t> </a:t>
            </a:r>
            <a:r>
              <a:rPr lang="tr-TR" sz="2200" dirty="0" err="1"/>
              <a:t>inhibisyonuna</a:t>
            </a:r>
            <a:r>
              <a:rPr lang="tr-TR" sz="2200" dirty="0"/>
              <a:t> neden olarak mide </a:t>
            </a:r>
            <a:r>
              <a:rPr lang="tr-TR" sz="2200" dirty="0" err="1"/>
              <a:t>motilitesi</a:t>
            </a:r>
            <a:r>
              <a:rPr lang="tr-TR" sz="2200" dirty="0"/>
              <a:t> üzerine </a:t>
            </a:r>
            <a:r>
              <a:rPr lang="tr-TR" sz="2200" dirty="0" err="1"/>
              <a:t>prokinetik</a:t>
            </a:r>
            <a:r>
              <a:rPr lang="tr-TR" sz="2200" dirty="0"/>
              <a:t> etki gösterir. </a:t>
            </a:r>
          </a:p>
          <a:p>
            <a:pPr algn="just">
              <a:lnSpc>
                <a:spcPct val="150000"/>
              </a:lnSpc>
            </a:pPr>
            <a:r>
              <a:rPr lang="tr-TR" sz="2200" dirty="0"/>
              <a:t>Zayıf </a:t>
            </a:r>
            <a:r>
              <a:rPr lang="tr-TR" sz="2200" dirty="0" err="1"/>
              <a:t>prokinetik</a:t>
            </a:r>
            <a:r>
              <a:rPr lang="tr-TR" sz="2200" dirty="0"/>
              <a:t> ilaçlar olarak kabul edilen köpeklerde </a:t>
            </a:r>
            <a:r>
              <a:rPr lang="tr-TR" sz="2200" dirty="0" err="1"/>
              <a:t>ranitidinin</a:t>
            </a:r>
            <a:r>
              <a:rPr lang="tr-TR" sz="2200" dirty="0"/>
              <a:t> </a:t>
            </a:r>
            <a:r>
              <a:rPr lang="tr-TR" sz="2200" dirty="0" err="1"/>
              <a:t>prokinetik</a:t>
            </a:r>
            <a:r>
              <a:rPr lang="tr-TR" sz="2200" dirty="0"/>
              <a:t> aktivitesi tartışma konusudur. </a:t>
            </a:r>
            <a:r>
              <a:rPr lang="tr-TR" sz="2200" dirty="0" err="1"/>
              <a:t>Simetidin</a:t>
            </a:r>
            <a:r>
              <a:rPr lang="tr-TR" sz="2200" dirty="0"/>
              <a:t>  ve </a:t>
            </a:r>
            <a:r>
              <a:rPr lang="tr-TR" sz="2200" dirty="0" err="1"/>
              <a:t>famotidin</a:t>
            </a:r>
            <a:r>
              <a:rPr lang="tr-TR" sz="2200" dirty="0"/>
              <a:t>’ in  gastrik boşalma üzerine etkisi yoktur.</a:t>
            </a:r>
          </a:p>
          <a:p>
            <a:pPr algn="just">
              <a:lnSpc>
                <a:spcPct val="150000"/>
              </a:lnSpc>
            </a:pPr>
            <a:endParaRPr lang="en-US" sz="2200" dirty="0"/>
          </a:p>
        </p:txBody>
      </p:sp>
    </p:spTree>
    <p:extLst>
      <p:ext uri="{BB962C8B-B14F-4D97-AF65-F5344CB8AC3E}">
        <p14:creationId xmlns:p14="http://schemas.microsoft.com/office/powerpoint/2010/main" val="10017038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A76CDD-B4D8-614C-BD12-82E921E74ACA}"/>
              </a:ext>
            </a:extLst>
          </p:cNvPr>
          <p:cNvSpPr>
            <a:spLocks noGrp="1"/>
          </p:cNvSpPr>
          <p:nvPr>
            <p:ph idx="1"/>
          </p:nvPr>
        </p:nvSpPr>
        <p:spPr>
          <a:xfrm>
            <a:off x="838200" y="435935"/>
            <a:ext cx="11049000" cy="5741028"/>
          </a:xfrm>
          <a:ln>
            <a:solidFill>
              <a:schemeClr val="accent1"/>
            </a:solidFill>
          </a:ln>
        </p:spPr>
        <p:txBody>
          <a:bodyPr>
            <a:normAutofit/>
          </a:bodyPr>
          <a:lstStyle/>
          <a:p>
            <a:pPr marL="0" indent="0" algn="just">
              <a:lnSpc>
                <a:spcPct val="150000"/>
              </a:lnSpc>
              <a:buNone/>
            </a:pPr>
            <a:r>
              <a:rPr lang="tr-TR" sz="2200" b="1" dirty="0">
                <a:solidFill>
                  <a:srgbClr val="FF0000"/>
                </a:solidFill>
              </a:rPr>
              <a:t>KONTRENDİKASYONLAR</a:t>
            </a:r>
            <a:r>
              <a:rPr lang="tr-TR" sz="2200" dirty="0">
                <a:solidFill>
                  <a:srgbClr val="FF0000"/>
                </a:solidFill>
              </a:rPr>
              <a:t> </a:t>
            </a:r>
          </a:p>
          <a:p>
            <a:pPr lvl="0" algn="just">
              <a:lnSpc>
                <a:spcPct val="150000"/>
              </a:lnSpc>
            </a:pPr>
            <a:r>
              <a:rPr lang="tr-TR" sz="2200" dirty="0"/>
              <a:t>Gastrik </a:t>
            </a:r>
            <a:r>
              <a:rPr lang="tr-TR" sz="2200" dirty="0" err="1"/>
              <a:t>prokinetik</a:t>
            </a:r>
            <a:r>
              <a:rPr lang="tr-TR" sz="2200" dirty="0"/>
              <a:t> ilaçlar gastrik obstrüksiyonu olan hastalarda kullanılmamalıdır. </a:t>
            </a:r>
            <a:r>
              <a:rPr lang="tr-TR" sz="2200" dirty="0" err="1"/>
              <a:t>Metoklopramid’in</a:t>
            </a:r>
            <a:r>
              <a:rPr lang="tr-TR" sz="2200" dirty="0"/>
              <a:t>, epilepsili hayvanlarda </a:t>
            </a:r>
            <a:r>
              <a:rPr lang="tr-TR" sz="2200" dirty="0" err="1"/>
              <a:t>fenotiyazin</a:t>
            </a:r>
            <a:r>
              <a:rPr lang="tr-TR" sz="2200" dirty="0"/>
              <a:t> ve narkotik uygulama ile birlikte kullanımı </a:t>
            </a:r>
            <a:r>
              <a:rPr lang="tr-TR" sz="2200" dirty="0" err="1"/>
              <a:t>kontrendikedir</a:t>
            </a:r>
            <a:r>
              <a:rPr lang="tr-TR" sz="2200" dirty="0"/>
              <a:t>.</a:t>
            </a:r>
          </a:p>
          <a:p>
            <a:pPr marL="0" indent="0" algn="just">
              <a:lnSpc>
                <a:spcPct val="150000"/>
              </a:lnSpc>
              <a:buNone/>
            </a:pPr>
            <a:r>
              <a:rPr lang="tr-TR" sz="2200" b="1" dirty="0">
                <a:solidFill>
                  <a:srgbClr val="FF0000"/>
                </a:solidFill>
              </a:rPr>
              <a:t>ÖNLEMLER</a:t>
            </a:r>
            <a:endParaRPr lang="tr-TR" sz="2200" dirty="0">
              <a:solidFill>
                <a:srgbClr val="FF0000"/>
              </a:solidFill>
            </a:endParaRPr>
          </a:p>
          <a:p>
            <a:pPr lvl="0" algn="just">
              <a:lnSpc>
                <a:spcPct val="150000"/>
              </a:lnSpc>
            </a:pPr>
            <a:r>
              <a:rPr lang="tr-TR" sz="2200" dirty="0" err="1"/>
              <a:t>Metoklopramid</a:t>
            </a:r>
            <a:r>
              <a:rPr lang="tr-TR" sz="2200" dirty="0"/>
              <a:t>; sinirlilik, </a:t>
            </a:r>
            <a:r>
              <a:rPr lang="tr-TR" sz="2200" dirty="0" err="1"/>
              <a:t>anksiyete</a:t>
            </a:r>
            <a:r>
              <a:rPr lang="tr-TR" sz="2200" dirty="0"/>
              <a:t> veya depresyona neden olabilir. </a:t>
            </a:r>
          </a:p>
          <a:p>
            <a:pPr lvl="0" algn="just">
              <a:lnSpc>
                <a:spcPct val="150000"/>
              </a:lnSpc>
            </a:pPr>
            <a:r>
              <a:rPr lang="tr-TR" sz="2200" dirty="0"/>
              <a:t>Sisaprid; depresyon, kusma, diyare veya </a:t>
            </a:r>
            <a:r>
              <a:rPr lang="tr-TR" sz="2200" dirty="0" err="1"/>
              <a:t>abdominal</a:t>
            </a:r>
            <a:r>
              <a:rPr lang="tr-TR" sz="2200" dirty="0"/>
              <a:t> kramplara yol açabilir. </a:t>
            </a:r>
          </a:p>
          <a:p>
            <a:pPr lvl="0" algn="just">
              <a:lnSpc>
                <a:spcPct val="150000"/>
              </a:lnSpc>
            </a:pPr>
            <a:r>
              <a:rPr lang="tr-TR" sz="2200" dirty="0" err="1"/>
              <a:t>Eritromisin</a:t>
            </a:r>
            <a:r>
              <a:rPr lang="tr-TR" sz="2200" dirty="0"/>
              <a:t> kusmaya neden olabilir.</a:t>
            </a:r>
          </a:p>
          <a:p>
            <a:pPr algn="just">
              <a:lnSpc>
                <a:spcPct val="150000"/>
              </a:lnSpc>
            </a:pPr>
            <a:endParaRPr lang="en-US" sz="2200" dirty="0"/>
          </a:p>
        </p:txBody>
      </p:sp>
    </p:spTree>
    <p:extLst>
      <p:ext uri="{BB962C8B-B14F-4D97-AF65-F5344CB8AC3E}">
        <p14:creationId xmlns:p14="http://schemas.microsoft.com/office/powerpoint/2010/main" val="550111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546E22-CABD-2C47-B34F-0C5C0A442BD3}"/>
              </a:ext>
            </a:extLst>
          </p:cNvPr>
          <p:cNvPicPr>
            <a:picLocks noChangeAspect="1"/>
          </p:cNvPicPr>
          <p:nvPr/>
        </p:nvPicPr>
        <p:blipFill>
          <a:blip r:embed="rId2"/>
          <a:stretch>
            <a:fillRect/>
          </a:stretch>
        </p:blipFill>
        <p:spPr>
          <a:xfrm>
            <a:off x="3047896" y="429302"/>
            <a:ext cx="5346700" cy="4470400"/>
          </a:xfrm>
          <a:prstGeom prst="rect">
            <a:avLst/>
          </a:prstGeom>
        </p:spPr>
      </p:pic>
      <p:sp>
        <p:nvSpPr>
          <p:cNvPr id="8" name="Rectangle 7">
            <a:extLst>
              <a:ext uri="{FF2B5EF4-FFF2-40B4-BE49-F238E27FC236}">
                <a16:creationId xmlns:a16="http://schemas.microsoft.com/office/drawing/2014/main" id="{C8913467-E186-E04D-AD1E-E70570D0D05F}"/>
              </a:ext>
            </a:extLst>
          </p:cNvPr>
          <p:cNvSpPr/>
          <p:nvPr/>
        </p:nvSpPr>
        <p:spPr>
          <a:xfrm>
            <a:off x="572536" y="5192698"/>
            <a:ext cx="11294115" cy="1200329"/>
          </a:xfrm>
          <a:prstGeom prst="rect">
            <a:avLst/>
          </a:prstGeom>
        </p:spPr>
        <p:txBody>
          <a:bodyPr wrap="square">
            <a:spAutoFit/>
          </a:bodyPr>
          <a:lstStyle/>
          <a:p>
            <a:r>
              <a:rPr lang="en-US" b="1" dirty="0">
                <a:latin typeface="Goudy"/>
              </a:rPr>
              <a:t>Physiology of vomiting: humoral and neural pathways. </a:t>
            </a:r>
            <a:r>
              <a:rPr lang="en-US" i="1" dirty="0">
                <a:latin typeface="Goudy"/>
              </a:rPr>
              <a:t>Humoral pathway—</a:t>
            </a:r>
            <a:r>
              <a:rPr lang="en-US" dirty="0">
                <a:latin typeface="Goudy"/>
              </a:rPr>
              <a:t>Vomiting is initiated through activation of the chemo- receptor trigger zone by bloodborne substances. </a:t>
            </a:r>
            <a:r>
              <a:rPr lang="en-US" i="1" dirty="0">
                <a:latin typeface="Goudy"/>
              </a:rPr>
              <a:t>Neural pathway—</a:t>
            </a:r>
            <a:r>
              <a:rPr lang="en-US" dirty="0">
                <a:latin typeface="Goudy"/>
              </a:rPr>
              <a:t>Vomiting is initiated through activation of the emetic center by </a:t>
            </a:r>
            <a:r>
              <a:rPr lang="en-US" dirty="0" err="1">
                <a:latin typeface="Goudy"/>
              </a:rPr>
              <a:t>vagosympathetic</a:t>
            </a:r>
            <a:r>
              <a:rPr lang="en-US" dirty="0">
                <a:latin typeface="Goudy"/>
              </a:rPr>
              <a:t>, chemoreceptor trigger zone, nucleus </a:t>
            </a:r>
            <a:r>
              <a:rPr lang="en-US" dirty="0" err="1">
                <a:latin typeface="Goudy"/>
              </a:rPr>
              <a:t>tractus</a:t>
            </a:r>
            <a:r>
              <a:rPr lang="en-US" dirty="0">
                <a:latin typeface="Goudy"/>
              </a:rPr>
              <a:t> solitarius (NTS), vestibular, or </a:t>
            </a:r>
            <a:r>
              <a:rPr lang="en-US" dirty="0" err="1">
                <a:latin typeface="Goudy"/>
              </a:rPr>
              <a:t>cerebrocortical</a:t>
            </a:r>
            <a:r>
              <a:rPr lang="en-US" dirty="0">
                <a:latin typeface="Goudy"/>
              </a:rPr>
              <a:t> neurons. DMV, Dorsal motor nucleus of </a:t>
            </a:r>
            <a:r>
              <a:rPr lang="en-US" dirty="0" err="1">
                <a:latin typeface="Goudy"/>
              </a:rPr>
              <a:t>vagus</a:t>
            </a:r>
            <a:r>
              <a:rPr lang="en-US" dirty="0">
                <a:latin typeface="Goudy"/>
              </a:rPr>
              <a:t>; RFN, retro- facial nucleus. </a:t>
            </a:r>
            <a:endParaRPr lang="en-US" dirty="0"/>
          </a:p>
        </p:txBody>
      </p:sp>
    </p:spTree>
    <p:extLst>
      <p:ext uri="{BB962C8B-B14F-4D97-AF65-F5344CB8AC3E}">
        <p14:creationId xmlns:p14="http://schemas.microsoft.com/office/powerpoint/2010/main" val="22026245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DA30E8-C8F7-BE4A-8DFF-2EF217EFB519}"/>
              </a:ext>
            </a:extLst>
          </p:cNvPr>
          <p:cNvSpPr>
            <a:spLocks noGrp="1"/>
          </p:cNvSpPr>
          <p:nvPr>
            <p:ph type="title"/>
          </p:nvPr>
        </p:nvSpPr>
        <p:spPr>
          <a:xfrm>
            <a:off x="831850" y="2870791"/>
            <a:ext cx="10515600" cy="1339702"/>
          </a:xfrm>
          <a:solidFill>
            <a:srgbClr val="FF0000"/>
          </a:solidFill>
          <a:ln>
            <a:solidFill>
              <a:srgbClr val="0070C0"/>
            </a:solidFill>
          </a:ln>
        </p:spPr>
        <p:txBody>
          <a:bodyPr>
            <a:normAutofit fontScale="90000"/>
          </a:bodyPr>
          <a:lstStyle/>
          <a:p>
            <a:r>
              <a:rPr lang="tr-TR" b="1" dirty="0">
                <a:solidFill>
                  <a:schemeClr val="bg1"/>
                </a:solidFill>
              </a:rPr>
              <a:t/>
            </a:r>
            <a:br>
              <a:rPr lang="tr-TR" b="1" dirty="0">
                <a:solidFill>
                  <a:schemeClr val="bg1"/>
                </a:solidFill>
              </a:rPr>
            </a:br>
            <a:r>
              <a:rPr lang="tr-TR" b="1" dirty="0">
                <a:solidFill>
                  <a:schemeClr val="bg1"/>
                </a:solidFill>
              </a:rPr>
              <a:t/>
            </a:r>
            <a:br>
              <a:rPr lang="tr-TR" b="1" dirty="0">
                <a:solidFill>
                  <a:schemeClr val="bg1"/>
                </a:solidFill>
              </a:rPr>
            </a:br>
            <a:r>
              <a:rPr lang="tr-TR" b="1" dirty="0">
                <a:solidFill>
                  <a:schemeClr val="bg1"/>
                </a:solidFill>
              </a:rPr>
              <a:t/>
            </a:r>
            <a:br>
              <a:rPr lang="tr-TR" b="1" dirty="0">
                <a:solidFill>
                  <a:schemeClr val="bg1"/>
                </a:solidFill>
              </a:rPr>
            </a:br>
            <a:r>
              <a:rPr lang="tr-TR" dirty="0">
                <a:solidFill>
                  <a:schemeClr val="bg1"/>
                </a:solidFill>
              </a:rPr>
              <a:t/>
            </a:r>
            <a:br>
              <a:rPr lang="tr-TR" dirty="0">
                <a:solidFill>
                  <a:schemeClr val="bg1"/>
                </a:solidFill>
              </a:rPr>
            </a:br>
            <a:r>
              <a:rPr lang="tr-TR" b="1" dirty="0">
                <a:solidFill>
                  <a:schemeClr val="bg1"/>
                </a:solidFill>
              </a:rPr>
              <a:t>HEMATEMEZ</a:t>
            </a:r>
            <a:endParaRPr lang="en-US" dirty="0">
              <a:solidFill>
                <a:schemeClr val="bg1"/>
              </a:solidFill>
            </a:endParaRPr>
          </a:p>
        </p:txBody>
      </p:sp>
    </p:spTree>
    <p:extLst>
      <p:ext uri="{BB962C8B-B14F-4D97-AF65-F5344CB8AC3E}">
        <p14:creationId xmlns:p14="http://schemas.microsoft.com/office/powerpoint/2010/main" val="30837916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8FCC9D7-FA12-9948-AC64-D40EEF74882B}"/>
              </a:ext>
            </a:extLst>
          </p:cNvPr>
          <p:cNvSpPr>
            <a:spLocks noGrp="1"/>
          </p:cNvSpPr>
          <p:nvPr>
            <p:ph idx="1"/>
          </p:nvPr>
        </p:nvSpPr>
        <p:spPr>
          <a:xfrm>
            <a:off x="923260" y="1325895"/>
            <a:ext cx="10515600" cy="4351338"/>
          </a:xfrm>
          <a:ln>
            <a:solidFill>
              <a:srgbClr val="FF0000"/>
            </a:solidFill>
          </a:ln>
        </p:spPr>
        <p:txBody>
          <a:bodyPr>
            <a:normAutofit/>
          </a:bodyPr>
          <a:lstStyle/>
          <a:p>
            <a:pPr marL="0" indent="0">
              <a:lnSpc>
                <a:spcPct val="150000"/>
              </a:lnSpc>
              <a:buNone/>
            </a:pPr>
            <a:r>
              <a:rPr lang="tr-TR" sz="2200" b="1" dirty="0">
                <a:solidFill>
                  <a:srgbClr val="FF0000"/>
                </a:solidFill>
              </a:rPr>
              <a:t>TANIM</a:t>
            </a:r>
            <a:endParaRPr lang="tr-TR" sz="2200" dirty="0">
              <a:solidFill>
                <a:srgbClr val="FF0000"/>
              </a:solidFill>
            </a:endParaRPr>
          </a:p>
          <a:p>
            <a:pPr marL="0" indent="0">
              <a:lnSpc>
                <a:spcPct val="150000"/>
              </a:lnSpc>
              <a:buNone/>
            </a:pPr>
            <a:r>
              <a:rPr lang="tr-TR" sz="2200" dirty="0"/>
              <a:t>Kusmukta kan görülmesi olarak tanımlanır. </a:t>
            </a:r>
          </a:p>
          <a:p>
            <a:pPr marL="0" indent="0">
              <a:lnSpc>
                <a:spcPct val="150000"/>
              </a:lnSpc>
              <a:buNone/>
            </a:pPr>
            <a:r>
              <a:rPr lang="tr-TR" sz="2200" b="1" dirty="0">
                <a:solidFill>
                  <a:srgbClr val="FF0000"/>
                </a:solidFill>
              </a:rPr>
              <a:t>PATOFİZYOLOJİ</a:t>
            </a:r>
            <a:endParaRPr lang="tr-TR" sz="2200" dirty="0">
              <a:solidFill>
                <a:srgbClr val="FF0000"/>
              </a:solidFill>
            </a:endParaRPr>
          </a:p>
          <a:p>
            <a:pPr marL="0" indent="0">
              <a:lnSpc>
                <a:spcPct val="150000"/>
              </a:lnSpc>
              <a:buNone/>
            </a:pPr>
            <a:r>
              <a:rPr lang="tr-TR" sz="2200" dirty="0"/>
              <a:t>Mide veya üst ince bağırsak mukozal bariyerinde meydana gelen hasar   </a:t>
            </a:r>
            <a:r>
              <a:rPr lang="tr-TR" sz="2200" dirty="0" err="1"/>
              <a:t>inflamasyon</a:t>
            </a:r>
            <a:r>
              <a:rPr lang="tr-TR" sz="2200" dirty="0"/>
              <a:t> ve kanamaya yol açar. </a:t>
            </a:r>
            <a:r>
              <a:rPr lang="tr-TR" sz="2200" dirty="0" err="1"/>
              <a:t>Koagülopati</a:t>
            </a:r>
            <a:r>
              <a:rPr lang="tr-TR" sz="2200" dirty="0"/>
              <a:t> </a:t>
            </a:r>
            <a:r>
              <a:rPr lang="tr-TR" sz="2200" dirty="0" err="1"/>
              <a:t>hematemez</a:t>
            </a:r>
            <a:r>
              <a:rPr lang="tr-TR" sz="2200" dirty="0"/>
              <a:t> ile birlikte görülebilir. Ağız boşluğu veya solunum sistemi kaynaklı kanı yutan hayvanlar kanlı kusabilirler.</a:t>
            </a:r>
          </a:p>
          <a:p>
            <a:pPr>
              <a:lnSpc>
                <a:spcPct val="150000"/>
              </a:lnSpc>
            </a:pPr>
            <a:endParaRPr lang="en-US" sz="2200" dirty="0"/>
          </a:p>
        </p:txBody>
      </p:sp>
    </p:spTree>
    <p:extLst>
      <p:ext uri="{BB962C8B-B14F-4D97-AF65-F5344CB8AC3E}">
        <p14:creationId xmlns:p14="http://schemas.microsoft.com/office/powerpoint/2010/main" val="12492258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76ECF1-3ECB-8443-BD9F-72BA02084035}"/>
              </a:ext>
            </a:extLst>
          </p:cNvPr>
          <p:cNvSpPr>
            <a:spLocks noGrp="1"/>
          </p:cNvSpPr>
          <p:nvPr>
            <p:ph idx="1"/>
          </p:nvPr>
        </p:nvSpPr>
        <p:spPr>
          <a:xfrm>
            <a:off x="795669" y="889960"/>
            <a:ext cx="10515600" cy="4351338"/>
          </a:xfrm>
          <a:ln>
            <a:solidFill>
              <a:srgbClr val="0070C0"/>
            </a:solidFill>
          </a:ln>
        </p:spPr>
        <p:txBody>
          <a:bodyPr>
            <a:normAutofit fontScale="92500"/>
          </a:bodyPr>
          <a:lstStyle/>
          <a:p>
            <a:pPr marL="0" indent="0" algn="just">
              <a:lnSpc>
                <a:spcPct val="150000"/>
              </a:lnSpc>
              <a:buNone/>
            </a:pPr>
            <a:r>
              <a:rPr lang="tr-TR" sz="2400" b="1" dirty="0">
                <a:solidFill>
                  <a:srgbClr val="7030A0"/>
                </a:solidFill>
              </a:rPr>
              <a:t>ETKİLENEN SİSTEMLER</a:t>
            </a:r>
            <a:endParaRPr lang="tr-TR" sz="2400" dirty="0">
              <a:solidFill>
                <a:srgbClr val="7030A0"/>
              </a:solidFill>
            </a:endParaRPr>
          </a:p>
          <a:p>
            <a:pPr lvl="0" algn="just">
              <a:lnSpc>
                <a:spcPct val="150000"/>
              </a:lnSpc>
            </a:pPr>
            <a:r>
              <a:rPr lang="tr-TR" sz="2400" b="1" dirty="0">
                <a:solidFill>
                  <a:srgbClr val="FF0000"/>
                </a:solidFill>
              </a:rPr>
              <a:t>Gastrointestinal</a:t>
            </a:r>
            <a:r>
              <a:rPr lang="tr-TR" sz="2400" dirty="0"/>
              <a:t> - ağız boşluğu, </a:t>
            </a:r>
            <a:r>
              <a:rPr lang="tr-TR" sz="2400" dirty="0" err="1"/>
              <a:t>farengeal</a:t>
            </a:r>
            <a:r>
              <a:rPr lang="tr-TR" sz="2400" dirty="0"/>
              <a:t> alan, yemek borusu, mide ve/veya </a:t>
            </a:r>
            <a:r>
              <a:rPr lang="tr-TR" sz="2400" dirty="0" err="1"/>
              <a:t>duodenumda</a:t>
            </a:r>
            <a:r>
              <a:rPr lang="tr-TR" sz="2400" dirty="0"/>
              <a:t> </a:t>
            </a:r>
            <a:r>
              <a:rPr lang="tr-TR" sz="2400" dirty="0" err="1"/>
              <a:t>inflamasyon</a:t>
            </a:r>
            <a:r>
              <a:rPr lang="tr-TR" sz="2400" dirty="0"/>
              <a:t>, travma, ülserasyon, </a:t>
            </a:r>
            <a:r>
              <a:rPr lang="tr-TR" sz="2400" dirty="0" err="1"/>
              <a:t>neoplazi</a:t>
            </a:r>
            <a:r>
              <a:rPr lang="tr-TR" sz="2400" dirty="0"/>
              <a:t> veya yabancı cisim. </a:t>
            </a:r>
          </a:p>
          <a:p>
            <a:pPr lvl="0" algn="just">
              <a:lnSpc>
                <a:spcPct val="150000"/>
              </a:lnSpc>
            </a:pPr>
            <a:r>
              <a:rPr lang="tr-TR" sz="2400" b="1" dirty="0" err="1">
                <a:solidFill>
                  <a:srgbClr val="FF0000"/>
                </a:solidFill>
              </a:rPr>
              <a:t>Kardiyovasküler</a:t>
            </a:r>
            <a:r>
              <a:rPr lang="tr-TR" sz="2400" dirty="0"/>
              <a:t> – akut ve şiddetli kanamalar; taşikardi, </a:t>
            </a:r>
            <a:r>
              <a:rPr lang="tr-TR" sz="2400" dirty="0" err="1"/>
              <a:t>sistolik</a:t>
            </a:r>
            <a:r>
              <a:rPr lang="tr-TR" sz="2400" dirty="0"/>
              <a:t> kalp üfürümü ve / veya hipotansiyona neden olabilir. </a:t>
            </a:r>
          </a:p>
          <a:p>
            <a:pPr lvl="0" algn="just">
              <a:lnSpc>
                <a:spcPct val="150000"/>
              </a:lnSpc>
            </a:pPr>
            <a:r>
              <a:rPr lang="tr-TR" sz="2400" b="1" dirty="0">
                <a:solidFill>
                  <a:srgbClr val="FF0000"/>
                </a:solidFill>
              </a:rPr>
              <a:t>Hematolojik-</a:t>
            </a:r>
            <a:r>
              <a:rPr lang="tr-TR" sz="2400" dirty="0"/>
              <a:t> gastrointestinal kanama ile birlikte </a:t>
            </a:r>
            <a:r>
              <a:rPr lang="tr-TR" sz="2400" dirty="0" err="1"/>
              <a:t>koagülopati</a:t>
            </a:r>
            <a:r>
              <a:rPr lang="tr-TR" sz="2400" dirty="0"/>
              <a:t> </a:t>
            </a:r>
            <a:r>
              <a:rPr lang="tr-TR" sz="2400" dirty="0" err="1"/>
              <a:t>hematemeze</a:t>
            </a:r>
            <a:r>
              <a:rPr lang="tr-TR" sz="2400" dirty="0"/>
              <a:t> neden olabilir.</a:t>
            </a:r>
          </a:p>
          <a:p>
            <a:pPr lvl="0" algn="just">
              <a:lnSpc>
                <a:spcPct val="150000"/>
              </a:lnSpc>
            </a:pPr>
            <a:r>
              <a:rPr lang="tr-TR" sz="2400" b="1" dirty="0" err="1">
                <a:solidFill>
                  <a:srgbClr val="FF0000"/>
                </a:solidFill>
              </a:rPr>
              <a:t>Respiratuar</a:t>
            </a:r>
            <a:r>
              <a:rPr lang="tr-TR" sz="2400" b="1" dirty="0">
                <a:solidFill>
                  <a:srgbClr val="FF0000"/>
                </a:solidFill>
              </a:rPr>
              <a:t> </a:t>
            </a:r>
            <a:r>
              <a:rPr lang="tr-TR" sz="2400" dirty="0"/>
              <a:t>- solunum yolundaki  kanamanın  yutulması </a:t>
            </a:r>
            <a:r>
              <a:rPr lang="tr-TR" sz="2400" dirty="0" err="1"/>
              <a:t>hematemezise</a:t>
            </a:r>
            <a:r>
              <a:rPr lang="tr-TR" sz="2400" dirty="0"/>
              <a:t> yol açabilir.</a:t>
            </a:r>
          </a:p>
          <a:p>
            <a:pPr algn="just">
              <a:lnSpc>
                <a:spcPct val="150000"/>
              </a:lnSpc>
            </a:pPr>
            <a:endParaRPr lang="en-US" sz="2400" dirty="0"/>
          </a:p>
        </p:txBody>
      </p:sp>
    </p:spTree>
    <p:extLst>
      <p:ext uri="{BB962C8B-B14F-4D97-AF65-F5344CB8AC3E}">
        <p14:creationId xmlns:p14="http://schemas.microsoft.com/office/powerpoint/2010/main" val="3805813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22757-C893-C245-898F-94474C148702}"/>
              </a:ext>
            </a:extLst>
          </p:cNvPr>
          <p:cNvSpPr>
            <a:spLocks noGrp="1"/>
          </p:cNvSpPr>
          <p:nvPr>
            <p:ph type="title"/>
          </p:nvPr>
        </p:nvSpPr>
        <p:spPr>
          <a:xfrm>
            <a:off x="751726" y="161015"/>
            <a:ext cx="10515600" cy="517080"/>
          </a:xfrm>
          <a:ln>
            <a:solidFill>
              <a:srgbClr val="0070C0"/>
            </a:solidFill>
            <a:prstDash val="lgDashDot"/>
          </a:ln>
        </p:spPr>
        <p:txBody>
          <a:bodyPr>
            <a:normAutofit/>
          </a:bodyPr>
          <a:lstStyle/>
          <a:p>
            <a:pPr algn="ctr"/>
            <a:r>
              <a:rPr lang="tr-TR" sz="2800" b="1" dirty="0">
                <a:solidFill>
                  <a:srgbClr val="FF0000"/>
                </a:solidFill>
              </a:rPr>
              <a:t>ETİYOLOJİ</a:t>
            </a:r>
            <a:endParaRPr lang="en-US" sz="2800" dirty="0">
              <a:solidFill>
                <a:srgbClr val="FF0000"/>
              </a:solidFill>
            </a:endParaRPr>
          </a:p>
        </p:txBody>
      </p:sp>
      <p:sp>
        <p:nvSpPr>
          <p:cNvPr id="4" name="Content Placeholder 3">
            <a:extLst>
              <a:ext uri="{FF2B5EF4-FFF2-40B4-BE49-F238E27FC236}">
                <a16:creationId xmlns:a16="http://schemas.microsoft.com/office/drawing/2014/main" id="{0DCBC6DE-75E0-BA46-B983-A9A40FB505ED}"/>
              </a:ext>
            </a:extLst>
          </p:cNvPr>
          <p:cNvSpPr>
            <a:spLocks noGrp="1"/>
          </p:cNvSpPr>
          <p:nvPr>
            <p:ph sz="half" idx="1"/>
          </p:nvPr>
        </p:nvSpPr>
        <p:spPr>
          <a:xfrm>
            <a:off x="232025" y="1126982"/>
            <a:ext cx="5181600" cy="4351338"/>
          </a:xfrm>
          <a:ln>
            <a:solidFill>
              <a:srgbClr val="00B0F0"/>
            </a:solidFill>
            <a:prstDash val="lgDash"/>
          </a:ln>
        </p:spPr>
        <p:txBody>
          <a:bodyPr>
            <a:normAutofit/>
          </a:bodyPr>
          <a:lstStyle/>
          <a:p>
            <a:pPr marL="0" indent="0" algn="ctr">
              <a:buNone/>
            </a:pPr>
            <a:r>
              <a:rPr lang="tr-TR" sz="2200" b="1" dirty="0">
                <a:solidFill>
                  <a:srgbClr val="00B0F0"/>
                </a:solidFill>
              </a:rPr>
              <a:t>KOAGÜLOPATİLER </a:t>
            </a:r>
            <a:endParaRPr lang="tr-TR" sz="2200" dirty="0">
              <a:solidFill>
                <a:srgbClr val="00B0F0"/>
              </a:solidFill>
            </a:endParaRPr>
          </a:p>
          <a:p>
            <a:pPr lvl="0"/>
            <a:r>
              <a:rPr lang="tr-TR" sz="2200" dirty="0" err="1"/>
              <a:t>Trombositopeni</a:t>
            </a:r>
            <a:r>
              <a:rPr lang="tr-TR" sz="2200" dirty="0"/>
              <a:t> </a:t>
            </a:r>
          </a:p>
          <a:p>
            <a:pPr lvl="0"/>
            <a:r>
              <a:rPr lang="tr-TR" sz="2200" dirty="0" err="1"/>
              <a:t>Trombositopati</a:t>
            </a:r>
            <a:r>
              <a:rPr lang="tr-TR" sz="2200" dirty="0"/>
              <a:t> – </a:t>
            </a:r>
            <a:r>
              <a:rPr lang="tr-TR" sz="2200" dirty="0" err="1"/>
              <a:t>von</a:t>
            </a:r>
            <a:r>
              <a:rPr lang="tr-TR" sz="2200" dirty="0"/>
              <a:t> </a:t>
            </a:r>
            <a:r>
              <a:rPr lang="tr-TR" sz="2200" dirty="0" err="1"/>
              <a:t>Willebrand</a:t>
            </a:r>
            <a:r>
              <a:rPr lang="tr-TR" sz="2200" dirty="0"/>
              <a:t> hastalığı, </a:t>
            </a:r>
            <a:r>
              <a:rPr lang="tr-TR" sz="2200" dirty="0" err="1"/>
              <a:t>NSAID'ler</a:t>
            </a:r>
            <a:r>
              <a:rPr lang="tr-TR" sz="2200" dirty="0"/>
              <a:t>, ilaçlar, üremi </a:t>
            </a:r>
          </a:p>
          <a:p>
            <a:pPr lvl="0"/>
            <a:r>
              <a:rPr lang="tr-TR" sz="2200" dirty="0" err="1"/>
              <a:t>Hiperviskozite</a:t>
            </a:r>
            <a:r>
              <a:rPr lang="tr-TR" sz="2200" dirty="0"/>
              <a:t> sendromu</a:t>
            </a:r>
          </a:p>
          <a:p>
            <a:pPr lvl="0"/>
            <a:r>
              <a:rPr lang="tr-TR" sz="2200" dirty="0" err="1"/>
              <a:t>Dissemine</a:t>
            </a:r>
            <a:r>
              <a:rPr lang="tr-TR" sz="2200" dirty="0"/>
              <a:t> </a:t>
            </a:r>
            <a:r>
              <a:rPr lang="tr-TR" sz="2200" dirty="0" err="1"/>
              <a:t>intravasküler</a:t>
            </a:r>
            <a:r>
              <a:rPr lang="tr-TR" sz="2200" dirty="0"/>
              <a:t> </a:t>
            </a:r>
            <a:r>
              <a:rPr lang="tr-TR" sz="2200" dirty="0" err="1"/>
              <a:t>koagülopati</a:t>
            </a:r>
            <a:endParaRPr lang="tr-TR" sz="2200" dirty="0"/>
          </a:p>
          <a:p>
            <a:pPr lvl="0"/>
            <a:r>
              <a:rPr lang="tr-TR" sz="2200" dirty="0" err="1"/>
              <a:t>Antikoagülan</a:t>
            </a:r>
            <a:r>
              <a:rPr lang="tr-TR" sz="2200" dirty="0"/>
              <a:t> </a:t>
            </a:r>
            <a:r>
              <a:rPr lang="tr-TR" sz="2200" dirty="0" err="1"/>
              <a:t>rodentisit</a:t>
            </a:r>
            <a:r>
              <a:rPr lang="tr-TR" sz="2200" dirty="0"/>
              <a:t> </a:t>
            </a:r>
            <a:r>
              <a:rPr lang="tr-TR" sz="2200" dirty="0" err="1"/>
              <a:t>toksisitesi</a:t>
            </a:r>
            <a:endParaRPr lang="tr-TR" sz="2200" dirty="0"/>
          </a:p>
          <a:p>
            <a:pPr lvl="0"/>
            <a:r>
              <a:rPr lang="tr-TR" sz="2200" dirty="0" err="1"/>
              <a:t>Koagülasyon</a:t>
            </a:r>
            <a:r>
              <a:rPr lang="tr-TR" sz="2200" dirty="0"/>
              <a:t> faktörü eksikliği </a:t>
            </a:r>
          </a:p>
          <a:p>
            <a:pPr lvl="0"/>
            <a:r>
              <a:rPr lang="tr-TR" sz="2200" dirty="0"/>
              <a:t>Karaciğer yetmezliği </a:t>
            </a:r>
          </a:p>
          <a:p>
            <a:pPr lvl="0"/>
            <a:r>
              <a:rPr lang="tr-TR" sz="2200" dirty="0" err="1"/>
              <a:t>Polisitemi</a:t>
            </a:r>
            <a:endParaRPr lang="tr-TR" sz="2200" dirty="0"/>
          </a:p>
          <a:p>
            <a:endParaRPr lang="en-US" sz="2200" dirty="0"/>
          </a:p>
        </p:txBody>
      </p:sp>
      <p:sp>
        <p:nvSpPr>
          <p:cNvPr id="6" name="Content Placeholder 3">
            <a:extLst>
              <a:ext uri="{FF2B5EF4-FFF2-40B4-BE49-F238E27FC236}">
                <a16:creationId xmlns:a16="http://schemas.microsoft.com/office/drawing/2014/main" id="{5584D325-62A4-ED44-BECE-EAB00A023674}"/>
              </a:ext>
            </a:extLst>
          </p:cNvPr>
          <p:cNvSpPr txBox="1">
            <a:spLocks/>
          </p:cNvSpPr>
          <p:nvPr/>
        </p:nvSpPr>
        <p:spPr>
          <a:xfrm>
            <a:off x="5695308" y="1126982"/>
            <a:ext cx="5181600" cy="4351338"/>
          </a:xfrm>
          <a:prstGeom prst="rect">
            <a:avLst/>
          </a:prstGeom>
          <a:ln>
            <a:solidFill>
              <a:srgbClr val="00B0F0"/>
            </a:solidFill>
            <a:prstDash val="lgDash"/>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2200" b="1" dirty="0">
                <a:solidFill>
                  <a:srgbClr val="00B0F0"/>
                </a:solidFill>
              </a:rPr>
              <a:t>GASTROİNTESTİNAL HASTALIKLAR</a:t>
            </a:r>
            <a:endParaRPr lang="tr-TR" sz="2200" dirty="0">
              <a:solidFill>
                <a:srgbClr val="00B0F0"/>
              </a:solidFill>
            </a:endParaRPr>
          </a:p>
          <a:p>
            <a:pPr lvl="0"/>
            <a:r>
              <a:rPr lang="tr-TR" sz="2200" dirty="0" err="1"/>
              <a:t>İnflamatuvar</a:t>
            </a:r>
            <a:r>
              <a:rPr lang="tr-TR" sz="2200" dirty="0"/>
              <a:t> barsak hastalığı </a:t>
            </a:r>
          </a:p>
          <a:p>
            <a:pPr lvl="0"/>
            <a:r>
              <a:rPr lang="tr-TR" sz="2200" dirty="0"/>
              <a:t>Gastrik veya </a:t>
            </a:r>
            <a:r>
              <a:rPr lang="tr-TR" sz="2200" dirty="0" err="1"/>
              <a:t>duodenal</a:t>
            </a:r>
            <a:r>
              <a:rPr lang="tr-TR" sz="2200" dirty="0"/>
              <a:t> </a:t>
            </a:r>
            <a:r>
              <a:rPr lang="tr-TR" sz="2200" dirty="0" err="1"/>
              <a:t>neoplaziler</a:t>
            </a:r>
            <a:endParaRPr lang="tr-TR" sz="2200" dirty="0"/>
          </a:p>
          <a:p>
            <a:pPr lvl="0"/>
            <a:r>
              <a:rPr lang="tr-TR" sz="2200" dirty="0"/>
              <a:t>Gastrik veya </a:t>
            </a:r>
            <a:r>
              <a:rPr lang="tr-TR" sz="2200" dirty="0" err="1"/>
              <a:t>duodenal</a:t>
            </a:r>
            <a:r>
              <a:rPr lang="tr-TR" sz="2200" dirty="0"/>
              <a:t> yabancı cisim </a:t>
            </a:r>
          </a:p>
          <a:p>
            <a:pPr lvl="0"/>
            <a:r>
              <a:rPr lang="tr-TR" sz="2200" dirty="0"/>
              <a:t>Mide veya bağırsak </a:t>
            </a:r>
            <a:r>
              <a:rPr lang="tr-TR" sz="2200" dirty="0" err="1"/>
              <a:t>volvulusu</a:t>
            </a:r>
            <a:r>
              <a:rPr lang="tr-TR" sz="2200" dirty="0"/>
              <a:t> veya </a:t>
            </a:r>
            <a:r>
              <a:rPr lang="tr-TR" sz="2200" dirty="0" err="1"/>
              <a:t>torsiyon</a:t>
            </a:r>
            <a:r>
              <a:rPr lang="tr-TR" sz="2200" dirty="0"/>
              <a:t> </a:t>
            </a:r>
          </a:p>
          <a:p>
            <a:pPr lvl="0"/>
            <a:r>
              <a:rPr lang="tr-TR" sz="2200" dirty="0" err="1"/>
              <a:t>Hemorajik</a:t>
            </a:r>
            <a:r>
              <a:rPr lang="tr-TR" sz="2200" dirty="0"/>
              <a:t> </a:t>
            </a:r>
            <a:r>
              <a:rPr lang="tr-TR" sz="2200" dirty="0" err="1"/>
              <a:t>gastroenterit</a:t>
            </a:r>
            <a:endParaRPr lang="tr-TR" sz="2200" dirty="0"/>
          </a:p>
          <a:p>
            <a:pPr lvl="0"/>
            <a:r>
              <a:rPr lang="tr-TR" sz="2200" dirty="0"/>
              <a:t>Gastroduodenal ülserler </a:t>
            </a:r>
          </a:p>
          <a:p>
            <a:pPr lvl="0"/>
            <a:r>
              <a:rPr lang="tr-TR" sz="2200" dirty="0"/>
              <a:t>Gastroözofageal </a:t>
            </a:r>
            <a:r>
              <a:rPr lang="tr-TR" sz="2200" dirty="0" err="1"/>
              <a:t>invaginasyon</a:t>
            </a:r>
            <a:r>
              <a:rPr lang="tr-TR" sz="2200" dirty="0"/>
              <a:t> </a:t>
            </a:r>
          </a:p>
          <a:p>
            <a:endParaRPr lang="en-US" sz="2200" dirty="0"/>
          </a:p>
        </p:txBody>
      </p:sp>
      <p:sp>
        <p:nvSpPr>
          <p:cNvPr id="7" name="Content Placeholder 3">
            <a:extLst>
              <a:ext uri="{FF2B5EF4-FFF2-40B4-BE49-F238E27FC236}">
                <a16:creationId xmlns:a16="http://schemas.microsoft.com/office/drawing/2014/main" id="{F94DDB94-20C4-B04B-A08A-197DD1DCB021}"/>
              </a:ext>
            </a:extLst>
          </p:cNvPr>
          <p:cNvSpPr txBox="1">
            <a:spLocks/>
          </p:cNvSpPr>
          <p:nvPr/>
        </p:nvSpPr>
        <p:spPr>
          <a:xfrm>
            <a:off x="232025" y="5668160"/>
            <a:ext cx="5181600" cy="838806"/>
          </a:xfrm>
          <a:prstGeom prst="rect">
            <a:avLst/>
          </a:prstGeom>
          <a:ln>
            <a:solidFill>
              <a:srgbClr val="00B0F0"/>
            </a:solidFill>
            <a:prstDash val="lgDash"/>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2200" b="1" dirty="0">
                <a:solidFill>
                  <a:srgbClr val="00B0F0"/>
                </a:solidFill>
              </a:rPr>
              <a:t>İLAÇLAR</a:t>
            </a:r>
            <a:endParaRPr lang="tr-TR" sz="2200" dirty="0">
              <a:solidFill>
                <a:srgbClr val="00B0F0"/>
              </a:solidFill>
            </a:endParaRPr>
          </a:p>
          <a:p>
            <a:pPr lvl="0"/>
            <a:r>
              <a:rPr lang="tr-TR" sz="2200" dirty="0" err="1"/>
              <a:t>NSAID'ler</a:t>
            </a:r>
            <a:r>
              <a:rPr lang="tr-TR" sz="2200" dirty="0"/>
              <a:t>, </a:t>
            </a:r>
            <a:r>
              <a:rPr lang="tr-TR" sz="2200" dirty="0" err="1"/>
              <a:t>glukokortikoitler</a:t>
            </a:r>
            <a:endParaRPr lang="tr-TR" sz="2200" dirty="0"/>
          </a:p>
          <a:p>
            <a:endParaRPr lang="en-US" sz="2200" dirty="0"/>
          </a:p>
        </p:txBody>
      </p:sp>
    </p:spTree>
    <p:extLst>
      <p:ext uri="{BB962C8B-B14F-4D97-AF65-F5344CB8AC3E}">
        <p14:creationId xmlns:p14="http://schemas.microsoft.com/office/powerpoint/2010/main" val="41443851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DCBC6DE-75E0-BA46-B983-A9A40FB505ED}"/>
              </a:ext>
            </a:extLst>
          </p:cNvPr>
          <p:cNvSpPr>
            <a:spLocks noGrp="1"/>
          </p:cNvSpPr>
          <p:nvPr>
            <p:ph sz="half" idx="1"/>
          </p:nvPr>
        </p:nvSpPr>
        <p:spPr>
          <a:xfrm>
            <a:off x="375863" y="1126981"/>
            <a:ext cx="5181600" cy="4688191"/>
          </a:xfrm>
          <a:ln>
            <a:solidFill>
              <a:srgbClr val="00B0F0"/>
            </a:solidFill>
            <a:prstDash val="lgDash"/>
          </a:ln>
        </p:spPr>
        <p:txBody>
          <a:bodyPr>
            <a:noAutofit/>
          </a:bodyPr>
          <a:lstStyle/>
          <a:p>
            <a:pPr marL="0" indent="0" algn="ctr">
              <a:buNone/>
            </a:pPr>
            <a:r>
              <a:rPr lang="tr-TR" sz="2200" b="1" dirty="0">
                <a:solidFill>
                  <a:srgbClr val="00B0F0"/>
                </a:solidFill>
              </a:rPr>
              <a:t>TOKSİSİTE</a:t>
            </a:r>
            <a:endParaRPr lang="tr-TR" sz="2200" dirty="0">
              <a:solidFill>
                <a:srgbClr val="00B0F0"/>
              </a:solidFill>
            </a:endParaRPr>
          </a:p>
          <a:p>
            <a:pPr lvl="0"/>
            <a:r>
              <a:rPr lang="tr-TR" sz="2200" dirty="0"/>
              <a:t>Ağır metal zehirlenmesi (arsenik, çinko, talyum, demir veya kurşun) </a:t>
            </a:r>
          </a:p>
          <a:p>
            <a:pPr lvl="0"/>
            <a:r>
              <a:rPr lang="tr-TR" sz="2200" dirty="0"/>
              <a:t>Bitki zehirlenmesi (</a:t>
            </a:r>
            <a:r>
              <a:rPr lang="tr-TR" sz="2200" dirty="0" err="1"/>
              <a:t>dieffenbachia</a:t>
            </a:r>
            <a:r>
              <a:rPr lang="tr-TR" sz="2200" dirty="0"/>
              <a:t>, </a:t>
            </a:r>
            <a:r>
              <a:rPr lang="tr-TR" sz="2200" dirty="0" err="1"/>
              <a:t>sago</a:t>
            </a:r>
            <a:r>
              <a:rPr lang="tr-TR" sz="2200" dirty="0"/>
              <a:t> </a:t>
            </a:r>
            <a:r>
              <a:rPr lang="tr-TR" sz="2200" dirty="0" err="1"/>
              <a:t>palm</a:t>
            </a:r>
            <a:r>
              <a:rPr lang="tr-TR" sz="2200" dirty="0"/>
              <a:t>, mantar, </a:t>
            </a:r>
            <a:r>
              <a:rPr lang="tr-TR" sz="2200" dirty="0" err="1"/>
              <a:t>hint</a:t>
            </a:r>
            <a:r>
              <a:rPr lang="tr-TR" sz="2200" dirty="0"/>
              <a:t> fasulyesi) </a:t>
            </a:r>
          </a:p>
          <a:p>
            <a:pPr lvl="0"/>
            <a:r>
              <a:rPr lang="tr-TR" sz="2200" dirty="0"/>
              <a:t>Kimyasal zehirlenme (fenol, etilen glikol, </a:t>
            </a:r>
            <a:r>
              <a:rPr lang="tr-TR" sz="2200" dirty="0" err="1"/>
              <a:t>korozif</a:t>
            </a:r>
            <a:r>
              <a:rPr lang="tr-TR" sz="2200" dirty="0"/>
              <a:t> ajanlar, sedef kremaları- D vitamini analogları) </a:t>
            </a:r>
          </a:p>
          <a:p>
            <a:pPr lvl="0"/>
            <a:r>
              <a:rPr lang="tr-TR" sz="2200" dirty="0"/>
              <a:t>Pestisit / </a:t>
            </a:r>
            <a:r>
              <a:rPr lang="tr-TR" sz="2200" dirty="0" err="1"/>
              <a:t>rodentisit</a:t>
            </a:r>
            <a:r>
              <a:rPr lang="tr-TR" sz="2200" dirty="0"/>
              <a:t> </a:t>
            </a:r>
            <a:r>
              <a:rPr lang="tr-TR" sz="2200" dirty="0" err="1"/>
              <a:t>toksisitesi</a:t>
            </a:r>
            <a:r>
              <a:rPr lang="tr-TR" sz="2200" dirty="0"/>
              <a:t> (</a:t>
            </a:r>
            <a:r>
              <a:rPr lang="tr-TR" sz="2200" dirty="0" err="1"/>
              <a:t>kolekalsiferol</a:t>
            </a:r>
            <a:r>
              <a:rPr lang="tr-TR" sz="2200" dirty="0"/>
              <a:t>) </a:t>
            </a:r>
          </a:p>
          <a:p>
            <a:pPr lvl="0"/>
            <a:r>
              <a:rPr lang="tr-TR" sz="2200" dirty="0"/>
              <a:t>Yılan ısırığı </a:t>
            </a:r>
            <a:r>
              <a:rPr lang="tr-TR" sz="2200" dirty="0" err="1"/>
              <a:t>aflatoksin</a:t>
            </a:r>
            <a:r>
              <a:rPr lang="tr-TR" sz="2200" dirty="0"/>
              <a:t> </a:t>
            </a:r>
          </a:p>
          <a:p>
            <a:pPr lvl="0"/>
            <a:r>
              <a:rPr lang="tr-TR" sz="2200" dirty="0"/>
              <a:t>Arı sokması</a:t>
            </a:r>
          </a:p>
          <a:p>
            <a:endParaRPr lang="en-US" sz="2200" dirty="0"/>
          </a:p>
        </p:txBody>
      </p:sp>
      <p:sp>
        <p:nvSpPr>
          <p:cNvPr id="6" name="Content Placeholder 3">
            <a:extLst>
              <a:ext uri="{FF2B5EF4-FFF2-40B4-BE49-F238E27FC236}">
                <a16:creationId xmlns:a16="http://schemas.microsoft.com/office/drawing/2014/main" id="{5584D325-62A4-ED44-BECE-EAB00A023674}"/>
              </a:ext>
            </a:extLst>
          </p:cNvPr>
          <p:cNvSpPr txBox="1">
            <a:spLocks/>
          </p:cNvSpPr>
          <p:nvPr/>
        </p:nvSpPr>
        <p:spPr>
          <a:xfrm>
            <a:off x="5695308" y="1126982"/>
            <a:ext cx="5181600" cy="4688190"/>
          </a:xfrm>
          <a:prstGeom prst="rect">
            <a:avLst/>
          </a:prstGeom>
          <a:ln>
            <a:solidFill>
              <a:srgbClr val="00B0F0"/>
            </a:solidFill>
            <a:prstDash val="lgDash"/>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200" b="1" dirty="0">
                <a:solidFill>
                  <a:srgbClr val="00B0F0"/>
                </a:solidFill>
              </a:rPr>
              <a:t>BULAŞICI HASTALIKLAR</a:t>
            </a:r>
            <a:endParaRPr lang="tr-TR" sz="2200" dirty="0">
              <a:solidFill>
                <a:srgbClr val="00B0F0"/>
              </a:solidFill>
            </a:endParaRPr>
          </a:p>
          <a:p>
            <a:pPr lvl="0"/>
            <a:r>
              <a:rPr lang="tr-TR" sz="2200" dirty="0"/>
              <a:t>Gastrointestinal parazitler</a:t>
            </a:r>
          </a:p>
          <a:p>
            <a:pPr lvl="0"/>
            <a:r>
              <a:rPr lang="tr-TR" sz="2200" dirty="0" err="1"/>
              <a:t>Pithiosis</a:t>
            </a:r>
            <a:endParaRPr lang="tr-TR" sz="2200" dirty="0"/>
          </a:p>
          <a:p>
            <a:pPr lvl="0"/>
            <a:r>
              <a:rPr lang="tr-TR" sz="2200" dirty="0" err="1"/>
              <a:t>Viral</a:t>
            </a:r>
            <a:r>
              <a:rPr lang="tr-TR" sz="2200" dirty="0"/>
              <a:t>, bakteriyel, </a:t>
            </a:r>
            <a:r>
              <a:rPr lang="tr-TR" sz="2200" dirty="0" err="1"/>
              <a:t>fungal</a:t>
            </a:r>
            <a:r>
              <a:rPr lang="tr-TR" sz="2200" dirty="0"/>
              <a:t> </a:t>
            </a:r>
            <a:r>
              <a:rPr lang="tr-TR" sz="2200" dirty="0" err="1"/>
              <a:t>gastroenteritis</a:t>
            </a:r>
            <a:endParaRPr lang="tr-TR" sz="2200" dirty="0"/>
          </a:p>
          <a:p>
            <a:pPr lvl="0"/>
            <a:r>
              <a:rPr lang="tr-TR" sz="2200" dirty="0" err="1"/>
              <a:t>Bulasici</a:t>
            </a:r>
            <a:r>
              <a:rPr lang="tr-TR" sz="2200" dirty="0"/>
              <a:t> sistemik </a:t>
            </a:r>
            <a:r>
              <a:rPr lang="tr-TR" sz="2200" dirty="0" err="1"/>
              <a:t>Feline</a:t>
            </a:r>
            <a:r>
              <a:rPr lang="tr-TR" sz="2200" dirty="0"/>
              <a:t> </a:t>
            </a:r>
            <a:r>
              <a:rPr lang="tr-TR" sz="2200" dirty="0" err="1"/>
              <a:t>calicivirus</a:t>
            </a:r>
            <a:r>
              <a:rPr lang="tr-TR" sz="2200" dirty="0"/>
              <a:t> </a:t>
            </a:r>
          </a:p>
          <a:p>
            <a:pPr lvl="0"/>
            <a:r>
              <a:rPr lang="tr-TR" sz="2200" dirty="0" err="1"/>
              <a:t>Riketsiyal</a:t>
            </a:r>
            <a:r>
              <a:rPr lang="tr-TR" sz="2200" dirty="0"/>
              <a:t> enfeksiyonlar</a:t>
            </a:r>
          </a:p>
          <a:p>
            <a:endParaRPr lang="en-US" sz="2200" dirty="0"/>
          </a:p>
        </p:txBody>
      </p:sp>
    </p:spTree>
    <p:extLst>
      <p:ext uri="{BB962C8B-B14F-4D97-AF65-F5344CB8AC3E}">
        <p14:creationId xmlns:p14="http://schemas.microsoft.com/office/powerpoint/2010/main" val="12965155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DCBC6DE-75E0-BA46-B983-A9A40FB505ED}"/>
              </a:ext>
            </a:extLst>
          </p:cNvPr>
          <p:cNvSpPr>
            <a:spLocks noGrp="1"/>
          </p:cNvSpPr>
          <p:nvPr>
            <p:ph sz="half" idx="1"/>
          </p:nvPr>
        </p:nvSpPr>
        <p:spPr>
          <a:xfrm>
            <a:off x="334767" y="315323"/>
            <a:ext cx="5181600" cy="2160749"/>
          </a:xfrm>
          <a:ln>
            <a:solidFill>
              <a:srgbClr val="00B0F0"/>
            </a:solidFill>
            <a:prstDash val="lgDash"/>
          </a:ln>
        </p:spPr>
        <p:txBody>
          <a:bodyPr>
            <a:noAutofit/>
          </a:bodyPr>
          <a:lstStyle/>
          <a:p>
            <a:pPr marL="0" indent="0" algn="ctr">
              <a:buNone/>
            </a:pPr>
            <a:r>
              <a:rPr lang="tr-TR" sz="2200" b="1" dirty="0">
                <a:solidFill>
                  <a:srgbClr val="00B0F0"/>
                </a:solidFill>
              </a:rPr>
              <a:t>METABOLİK HASTALIKLAR</a:t>
            </a:r>
            <a:endParaRPr lang="tr-TR" sz="2200" dirty="0">
              <a:solidFill>
                <a:srgbClr val="00B0F0"/>
              </a:solidFill>
            </a:endParaRPr>
          </a:p>
          <a:p>
            <a:pPr lvl="0"/>
            <a:r>
              <a:rPr lang="tr-TR" sz="2200" dirty="0"/>
              <a:t>Böbrek yetmezliği </a:t>
            </a:r>
          </a:p>
          <a:p>
            <a:pPr lvl="0"/>
            <a:r>
              <a:rPr lang="tr-TR" sz="2200" dirty="0"/>
              <a:t>Karaciğer hastalığı</a:t>
            </a:r>
          </a:p>
          <a:p>
            <a:pPr lvl="0"/>
            <a:r>
              <a:rPr lang="tr-TR" sz="2200" dirty="0" err="1"/>
              <a:t>Hipoadrenokortisizm</a:t>
            </a:r>
            <a:r>
              <a:rPr lang="tr-TR" sz="2200" dirty="0"/>
              <a:t> </a:t>
            </a:r>
          </a:p>
          <a:p>
            <a:pPr lvl="0"/>
            <a:r>
              <a:rPr lang="tr-TR" sz="2200" dirty="0" err="1"/>
              <a:t>Pankreatit</a:t>
            </a:r>
            <a:endParaRPr lang="tr-TR" sz="2200" dirty="0"/>
          </a:p>
          <a:p>
            <a:endParaRPr lang="en-US" sz="2200" dirty="0"/>
          </a:p>
        </p:txBody>
      </p:sp>
      <p:sp>
        <p:nvSpPr>
          <p:cNvPr id="6" name="Content Placeholder 3">
            <a:extLst>
              <a:ext uri="{FF2B5EF4-FFF2-40B4-BE49-F238E27FC236}">
                <a16:creationId xmlns:a16="http://schemas.microsoft.com/office/drawing/2014/main" id="{5584D325-62A4-ED44-BECE-EAB00A023674}"/>
              </a:ext>
            </a:extLst>
          </p:cNvPr>
          <p:cNvSpPr txBox="1">
            <a:spLocks/>
          </p:cNvSpPr>
          <p:nvPr/>
        </p:nvSpPr>
        <p:spPr>
          <a:xfrm>
            <a:off x="334767" y="3007153"/>
            <a:ext cx="5181600" cy="2910762"/>
          </a:xfrm>
          <a:prstGeom prst="rect">
            <a:avLst/>
          </a:prstGeom>
          <a:ln>
            <a:solidFill>
              <a:srgbClr val="00B0F0"/>
            </a:solidFill>
            <a:prstDash val="lgDash"/>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2200" b="1" dirty="0">
                <a:solidFill>
                  <a:srgbClr val="00B0F0"/>
                </a:solidFill>
              </a:rPr>
              <a:t>NEOPLAZİ </a:t>
            </a:r>
            <a:endParaRPr lang="tr-TR" sz="2200" dirty="0">
              <a:solidFill>
                <a:srgbClr val="00B0F0"/>
              </a:solidFill>
            </a:endParaRPr>
          </a:p>
          <a:p>
            <a:pPr lvl="0"/>
            <a:r>
              <a:rPr lang="tr-TR" sz="2200" dirty="0" err="1"/>
              <a:t>Mastositoz</a:t>
            </a:r>
            <a:r>
              <a:rPr lang="tr-TR" sz="2200" dirty="0"/>
              <a:t> </a:t>
            </a:r>
          </a:p>
          <a:p>
            <a:pPr lvl="0"/>
            <a:r>
              <a:rPr lang="tr-TR" sz="2200" dirty="0" err="1"/>
              <a:t>Gastrinoma</a:t>
            </a:r>
            <a:r>
              <a:rPr lang="tr-TR" sz="2200" dirty="0"/>
              <a:t> </a:t>
            </a:r>
          </a:p>
          <a:p>
            <a:pPr lvl="0"/>
            <a:r>
              <a:rPr lang="tr-TR" sz="2200" dirty="0"/>
              <a:t>Oral, nazal, </a:t>
            </a:r>
            <a:r>
              <a:rPr lang="tr-TR" sz="2200" dirty="0" err="1"/>
              <a:t>respiratuar</a:t>
            </a:r>
            <a:r>
              <a:rPr lang="tr-TR" sz="2200" dirty="0"/>
              <a:t> (kan yutulması sonrasında gelişen kusma) veya gastrointestinal tümörler</a:t>
            </a:r>
          </a:p>
          <a:p>
            <a:pPr lvl="0"/>
            <a:r>
              <a:rPr lang="tr-TR" sz="2200" dirty="0" err="1"/>
              <a:t>APUDomas</a:t>
            </a:r>
            <a:endParaRPr lang="tr-TR" sz="2200" dirty="0"/>
          </a:p>
          <a:p>
            <a:endParaRPr lang="en-US" sz="2200" dirty="0"/>
          </a:p>
        </p:txBody>
      </p:sp>
      <p:sp>
        <p:nvSpPr>
          <p:cNvPr id="5" name="Content Placeholder 3">
            <a:extLst>
              <a:ext uri="{FF2B5EF4-FFF2-40B4-BE49-F238E27FC236}">
                <a16:creationId xmlns:a16="http://schemas.microsoft.com/office/drawing/2014/main" id="{4F77EA72-62F4-D04F-ADBC-FC5E39C9896F}"/>
              </a:ext>
            </a:extLst>
          </p:cNvPr>
          <p:cNvSpPr txBox="1">
            <a:spLocks/>
          </p:cNvSpPr>
          <p:nvPr/>
        </p:nvSpPr>
        <p:spPr>
          <a:xfrm>
            <a:off x="5932470" y="315323"/>
            <a:ext cx="5181600" cy="2160749"/>
          </a:xfrm>
          <a:prstGeom prst="rect">
            <a:avLst/>
          </a:prstGeom>
          <a:ln>
            <a:solidFill>
              <a:srgbClr val="00B0F0"/>
            </a:solidFill>
            <a:prstDash val="lgDash"/>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200" b="1" dirty="0">
                <a:solidFill>
                  <a:srgbClr val="00B0F0"/>
                </a:solidFill>
              </a:rPr>
              <a:t>NÖROLOJİK HASTALIKLAR</a:t>
            </a:r>
            <a:endParaRPr lang="tr-TR" sz="2200" dirty="0">
              <a:solidFill>
                <a:srgbClr val="00B0F0"/>
              </a:solidFill>
            </a:endParaRPr>
          </a:p>
          <a:p>
            <a:pPr lvl="0"/>
            <a:r>
              <a:rPr lang="tr-TR" sz="2200" dirty="0"/>
              <a:t>Kafa travması </a:t>
            </a:r>
          </a:p>
          <a:p>
            <a:r>
              <a:rPr lang="tr-TR" sz="2200" dirty="0"/>
              <a:t>Omurilik hastalıkları </a:t>
            </a:r>
            <a:endParaRPr lang="en-US" sz="2200" dirty="0"/>
          </a:p>
        </p:txBody>
      </p:sp>
      <p:sp>
        <p:nvSpPr>
          <p:cNvPr id="7" name="Content Placeholder 3">
            <a:extLst>
              <a:ext uri="{FF2B5EF4-FFF2-40B4-BE49-F238E27FC236}">
                <a16:creationId xmlns:a16="http://schemas.microsoft.com/office/drawing/2014/main" id="{500508AD-0B4E-6B48-848E-C51ECD580946}"/>
              </a:ext>
            </a:extLst>
          </p:cNvPr>
          <p:cNvSpPr txBox="1">
            <a:spLocks/>
          </p:cNvSpPr>
          <p:nvPr/>
        </p:nvSpPr>
        <p:spPr>
          <a:xfrm>
            <a:off x="5932470" y="3007153"/>
            <a:ext cx="5181600" cy="2910762"/>
          </a:xfrm>
          <a:prstGeom prst="rect">
            <a:avLst/>
          </a:prstGeom>
          <a:ln>
            <a:solidFill>
              <a:srgbClr val="00B0F0"/>
            </a:solidFill>
            <a:prstDash val="lgDash"/>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200" b="1" dirty="0">
                <a:solidFill>
                  <a:srgbClr val="00B0F0"/>
                </a:solidFill>
              </a:rPr>
              <a:t>SOLUNUM HASTALIKLARI</a:t>
            </a:r>
            <a:endParaRPr lang="tr-TR" sz="2200" dirty="0">
              <a:solidFill>
                <a:srgbClr val="00B0F0"/>
              </a:solidFill>
            </a:endParaRPr>
          </a:p>
          <a:p>
            <a:pPr lvl="0"/>
            <a:r>
              <a:rPr lang="tr-TR" sz="2200" dirty="0"/>
              <a:t>Nazal hastalıklar- </a:t>
            </a:r>
            <a:r>
              <a:rPr lang="tr-TR" sz="2200" dirty="0" err="1"/>
              <a:t>neoplazi</a:t>
            </a:r>
            <a:r>
              <a:rPr lang="tr-TR" sz="2200" dirty="0"/>
              <a:t>, mantar enfeksiyonu</a:t>
            </a:r>
          </a:p>
          <a:p>
            <a:pPr lvl="0"/>
            <a:r>
              <a:rPr lang="tr-TR" sz="2200" dirty="0"/>
              <a:t>Pulmoner ve hava yolu hastalıkları- </a:t>
            </a:r>
            <a:r>
              <a:rPr lang="tr-TR" sz="2200" dirty="0" err="1"/>
              <a:t>neoplazi</a:t>
            </a:r>
            <a:r>
              <a:rPr lang="tr-TR" sz="2200" dirty="0"/>
              <a:t>, ciddi </a:t>
            </a:r>
            <a:r>
              <a:rPr lang="tr-TR" sz="2200" dirty="0" err="1"/>
              <a:t>pnömoni</a:t>
            </a:r>
            <a:r>
              <a:rPr lang="tr-TR" sz="2200" dirty="0"/>
              <a:t>, mantar enfeksiyonu, yabancı cisim, kalp kurdu hastalığı </a:t>
            </a:r>
          </a:p>
          <a:p>
            <a:pPr lvl="0"/>
            <a:r>
              <a:rPr lang="tr-TR" sz="2200" dirty="0" err="1"/>
              <a:t>Mediastinal</a:t>
            </a:r>
            <a:r>
              <a:rPr lang="tr-TR" sz="2200" dirty="0"/>
              <a:t> </a:t>
            </a:r>
            <a:r>
              <a:rPr lang="tr-TR" sz="2200" dirty="0" err="1"/>
              <a:t>neoplazi</a:t>
            </a:r>
            <a:endParaRPr lang="tr-TR" sz="2200" dirty="0"/>
          </a:p>
          <a:p>
            <a:endParaRPr lang="en-US" sz="2200" dirty="0"/>
          </a:p>
        </p:txBody>
      </p:sp>
    </p:spTree>
    <p:extLst>
      <p:ext uri="{BB962C8B-B14F-4D97-AF65-F5344CB8AC3E}">
        <p14:creationId xmlns:p14="http://schemas.microsoft.com/office/powerpoint/2010/main" val="23601483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DCBC6DE-75E0-BA46-B983-A9A40FB505ED}"/>
              </a:ext>
            </a:extLst>
          </p:cNvPr>
          <p:cNvSpPr>
            <a:spLocks noGrp="1"/>
          </p:cNvSpPr>
          <p:nvPr>
            <p:ph sz="half" idx="1"/>
          </p:nvPr>
        </p:nvSpPr>
        <p:spPr>
          <a:xfrm>
            <a:off x="612169" y="335872"/>
            <a:ext cx="4452991" cy="5838897"/>
          </a:xfrm>
          <a:ln>
            <a:solidFill>
              <a:srgbClr val="00B0F0"/>
            </a:solidFill>
            <a:prstDash val="lgDash"/>
          </a:ln>
        </p:spPr>
        <p:txBody>
          <a:bodyPr>
            <a:noAutofit/>
          </a:bodyPr>
          <a:lstStyle/>
          <a:p>
            <a:pPr marL="0" indent="0">
              <a:buNone/>
            </a:pPr>
            <a:r>
              <a:rPr lang="tr-TR" sz="2200" b="1" dirty="0">
                <a:solidFill>
                  <a:srgbClr val="00B0F0"/>
                </a:solidFill>
              </a:rPr>
              <a:t>STRES / MAJÖR TIBBİ HASTALIK</a:t>
            </a:r>
            <a:endParaRPr lang="tr-TR" sz="2200" dirty="0">
              <a:solidFill>
                <a:srgbClr val="00B0F0"/>
              </a:solidFill>
            </a:endParaRPr>
          </a:p>
          <a:p>
            <a:pPr lvl="0"/>
            <a:r>
              <a:rPr lang="tr-TR" sz="2200" dirty="0"/>
              <a:t>Septik ve </a:t>
            </a:r>
            <a:r>
              <a:rPr lang="tr-TR" sz="2200" dirty="0" err="1"/>
              <a:t>hipovolemik</a:t>
            </a:r>
            <a:r>
              <a:rPr lang="tr-TR" sz="2200" dirty="0"/>
              <a:t> şok </a:t>
            </a:r>
          </a:p>
          <a:p>
            <a:pPr lvl="0"/>
            <a:r>
              <a:rPr lang="tr-TR" sz="2200" dirty="0"/>
              <a:t>Ciddi hastalıklar </a:t>
            </a:r>
          </a:p>
          <a:p>
            <a:pPr lvl="0"/>
            <a:r>
              <a:rPr lang="tr-TR" sz="2200" dirty="0"/>
              <a:t>Yanıklar</a:t>
            </a:r>
          </a:p>
          <a:p>
            <a:pPr lvl="0"/>
            <a:r>
              <a:rPr lang="tr-TR" sz="2200" dirty="0"/>
              <a:t>Kalp krizi</a:t>
            </a:r>
          </a:p>
          <a:p>
            <a:pPr lvl="0"/>
            <a:r>
              <a:rPr lang="tr-TR" sz="2200" dirty="0"/>
              <a:t>Büyük cerrahi işlemler</a:t>
            </a:r>
          </a:p>
          <a:p>
            <a:pPr lvl="0"/>
            <a:r>
              <a:rPr lang="tr-TR" sz="2200" dirty="0"/>
              <a:t>Sürekli yorucu egzersizler</a:t>
            </a:r>
          </a:p>
          <a:p>
            <a:pPr lvl="0"/>
            <a:r>
              <a:rPr lang="tr-TR" sz="2200" dirty="0"/>
              <a:t>Travma</a:t>
            </a:r>
          </a:p>
          <a:p>
            <a:pPr lvl="0"/>
            <a:r>
              <a:rPr lang="tr-TR" sz="2200" dirty="0"/>
              <a:t>Sistemik hipertansiyon</a:t>
            </a:r>
          </a:p>
          <a:p>
            <a:pPr lvl="0"/>
            <a:r>
              <a:rPr lang="tr-TR" sz="2200" dirty="0" err="1"/>
              <a:t>Tromboembolik</a:t>
            </a:r>
            <a:r>
              <a:rPr lang="tr-TR" sz="2200" dirty="0"/>
              <a:t> hastalıklar </a:t>
            </a:r>
          </a:p>
          <a:p>
            <a:pPr lvl="0"/>
            <a:r>
              <a:rPr lang="tr-TR" sz="2200" dirty="0"/>
              <a:t>Hipotansiyon </a:t>
            </a:r>
          </a:p>
          <a:p>
            <a:endParaRPr lang="en-US" sz="2200" dirty="0"/>
          </a:p>
        </p:txBody>
      </p:sp>
    </p:spTree>
    <p:extLst>
      <p:ext uri="{BB962C8B-B14F-4D97-AF65-F5344CB8AC3E}">
        <p14:creationId xmlns:p14="http://schemas.microsoft.com/office/powerpoint/2010/main" val="23048303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1671A8-8146-5E45-AB2C-DC94BAF6D2B4}"/>
              </a:ext>
            </a:extLst>
          </p:cNvPr>
          <p:cNvSpPr>
            <a:spLocks noGrp="1"/>
          </p:cNvSpPr>
          <p:nvPr>
            <p:ph idx="1"/>
          </p:nvPr>
        </p:nvSpPr>
        <p:spPr>
          <a:xfrm>
            <a:off x="565079" y="308226"/>
            <a:ext cx="11281024" cy="5753527"/>
          </a:xfrm>
          <a:ln w="12700">
            <a:solidFill>
              <a:schemeClr val="tx1"/>
            </a:solidFill>
          </a:ln>
        </p:spPr>
        <p:txBody>
          <a:bodyPr>
            <a:noAutofit/>
          </a:bodyPr>
          <a:lstStyle/>
          <a:p>
            <a:pPr marL="0" indent="0">
              <a:lnSpc>
                <a:spcPct val="160000"/>
              </a:lnSpc>
              <a:buNone/>
            </a:pPr>
            <a:r>
              <a:rPr lang="tr-TR" sz="2000" b="1" dirty="0">
                <a:solidFill>
                  <a:srgbClr val="00B0F0"/>
                </a:solidFill>
              </a:rPr>
              <a:t>SEMPTOMLAR</a:t>
            </a:r>
            <a:endParaRPr lang="tr-TR" sz="2000" dirty="0">
              <a:solidFill>
                <a:srgbClr val="00B0F0"/>
              </a:solidFill>
            </a:endParaRPr>
          </a:p>
          <a:p>
            <a:pPr marL="0" indent="0">
              <a:lnSpc>
                <a:spcPct val="160000"/>
              </a:lnSpc>
              <a:buNone/>
            </a:pPr>
            <a:r>
              <a:rPr lang="tr-TR" sz="2000" b="1" i="1" dirty="0">
                <a:solidFill>
                  <a:srgbClr val="FF0000"/>
                </a:solidFill>
              </a:rPr>
              <a:t>	</a:t>
            </a:r>
            <a:r>
              <a:rPr lang="tr-TR" sz="2000" b="1" i="1" dirty="0" err="1">
                <a:solidFill>
                  <a:srgbClr val="FF0000"/>
                </a:solidFill>
              </a:rPr>
              <a:t>Anamnez</a:t>
            </a:r>
            <a:endParaRPr lang="tr-TR" sz="2000" dirty="0">
              <a:solidFill>
                <a:srgbClr val="FF0000"/>
              </a:solidFill>
            </a:endParaRPr>
          </a:p>
          <a:p>
            <a:pPr lvl="0">
              <a:lnSpc>
                <a:spcPct val="160000"/>
              </a:lnSpc>
            </a:pPr>
            <a:r>
              <a:rPr lang="tr-TR" sz="2000" dirty="0"/>
              <a:t>Kanlı kusma — kusmuktaki taze kan pıhtısı veya kan lekeleri gibi, sindirilmiş kan ise  kahve telvesi gibi görünebilir. </a:t>
            </a:r>
          </a:p>
          <a:p>
            <a:pPr lvl="0">
              <a:lnSpc>
                <a:spcPct val="160000"/>
              </a:lnSpc>
            </a:pPr>
            <a:r>
              <a:rPr lang="tr-TR" sz="2000" dirty="0" err="1"/>
              <a:t>Melena</a:t>
            </a:r>
            <a:r>
              <a:rPr lang="tr-TR" sz="2000" dirty="0"/>
              <a:t> gözlenebilir. </a:t>
            </a:r>
          </a:p>
          <a:p>
            <a:pPr lvl="0">
              <a:lnSpc>
                <a:spcPct val="160000"/>
              </a:lnSpc>
            </a:pPr>
            <a:r>
              <a:rPr lang="tr-TR" sz="2000" dirty="0"/>
              <a:t>Anoreksi. </a:t>
            </a:r>
          </a:p>
          <a:p>
            <a:pPr lvl="0">
              <a:lnSpc>
                <a:spcPct val="160000"/>
              </a:lnSpc>
            </a:pPr>
            <a:r>
              <a:rPr lang="tr-TR" sz="2000" dirty="0"/>
              <a:t>Karın ağrısı (dua pozisyonunu).</a:t>
            </a:r>
          </a:p>
          <a:p>
            <a:pPr marL="0" indent="0">
              <a:lnSpc>
                <a:spcPct val="160000"/>
              </a:lnSpc>
              <a:buNone/>
            </a:pPr>
            <a:r>
              <a:rPr lang="tr-TR" sz="2000" b="1" i="1" dirty="0"/>
              <a:t>	</a:t>
            </a:r>
            <a:r>
              <a:rPr lang="tr-TR" sz="2000" b="1" i="1" dirty="0">
                <a:solidFill>
                  <a:srgbClr val="FF0000"/>
                </a:solidFill>
              </a:rPr>
              <a:t>Fiziksel Muayene Bulguları</a:t>
            </a:r>
            <a:endParaRPr lang="tr-TR" sz="2000" dirty="0">
              <a:solidFill>
                <a:srgbClr val="FF0000"/>
              </a:solidFill>
            </a:endParaRPr>
          </a:p>
          <a:p>
            <a:pPr>
              <a:lnSpc>
                <a:spcPct val="160000"/>
              </a:lnSpc>
            </a:pPr>
            <a:r>
              <a:rPr lang="tr-TR" sz="2000" dirty="0"/>
              <a:t>Karın ağrısı-/</a:t>
            </a:r>
            <a:r>
              <a:rPr lang="tr-TR" sz="2000" dirty="0" err="1"/>
              <a:t>Melena</a:t>
            </a:r>
            <a:r>
              <a:rPr lang="tr-TR" sz="2000" dirty="0"/>
              <a:t> /Hasta anemik ise- taşikardi, kalpte üfürüm, solgunluk, halsizlik ve / veya </a:t>
            </a:r>
            <a:r>
              <a:rPr lang="tr-TR" sz="2000" dirty="0" err="1"/>
              <a:t>kolaps</a:t>
            </a:r>
            <a:r>
              <a:rPr lang="tr-TR" sz="2000" dirty="0"/>
              <a:t>.</a:t>
            </a:r>
          </a:p>
          <a:p>
            <a:pPr>
              <a:lnSpc>
                <a:spcPct val="160000"/>
              </a:lnSpc>
            </a:pPr>
            <a:endParaRPr lang="en-US" sz="2000" dirty="0"/>
          </a:p>
        </p:txBody>
      </p:sp>
    </p:spTree>
    <p:extLst>
      <p:ext uri="{BB962C8B-B14F-4D97-AF65-F5344CB8AC3E}">
        <p14:creationId xmlns:p14="http://schemas.microsoft.com/office/powerpoint/2010/main" val="31886377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9E0A3-5717-4145-A2DA-27A4593EEB69}"/>
              </a:ext>
            </a:extLst>
          </p:cNvPr>
          <p:cNvSpPr>
            <a:spLocks noGrp="1"/>
          </p:cNvSpPr>
          <p:nvPr>
            <p:ph type="title"/>
          </p:nvPr>
        </p:nvSpPr>
        <p:spPr>
          <a:xfrm>
            <a:off x="838200" y="365125"/>
            <a:ext cx="10515600" cy="569823"/>
          </a:xfrm>
          <a:solidFill>
            <a:schemeClr val="accent4"/>
          </a:solidFill>
          <a:ln>
            <a:solidFill>
              <a:srgbClr val="00B0F0"/>
            </a:solidFill>
          </a:ln>
        </p:spPr>
        <p:txBody>
          <a:bodyPr>
            <a:normAutofit/>
          </a:bodyPr>
          <a:lstStyle/>
          <a:p>
            <a:pPr algn="ctr"/>
            <a:r>
              <a:rPr lang="tr-TR" sz="2200" b="1" dirty="0"/>
              <a:t>TANI </a:t>
            </a:r>
            <a:endParaRPr lang="en-US" sz="2200" dirty="0"/>
          </a:p>
        </p:txBody>
      </p:sp>
      <p:sp>
        <p:nvSpPr>
          <p:cNvPr id="5" name="Content Placeholder 4">
            <a:extLst>
              <a:ext uri="{FF2B5EF4-FFF2-40B4-BE49-F238E27FC236}">
                <a16:creationId xmlns:a16="http://schemas.microsoft.com/office/drawing/2014/main" id="{F752BBF7-CF2A-AF4E-987A-E2C34A35084E}"/>
              </a:ext>
            </a:extLst>
          </p:cNvPr>
          <p:cNvSpPr>
            <a:spLocks noGrp="1"/>
          </p:cNvSpPr>
          <p:nvPr>
            <p:ph idx="1"/>
          </p:nvPr>
        </p:nvSpPr>
        <p:spPr>
          <a:xfrm>
            <a:off x="838200" y="1315092"/>
            <a:ext cx="10515600" cy="4861871"/>
          </a:xfrm>
          <a:ln>
            <a:solidFill>
              <a:srgbClr val="00B0F0"/>
            </a:solidFill>
            <a:prstDash val="lgDashDot"/>
          </a:ln>
        </p:spPr>
        <p:txBody>
          <a:bodyPr>
            <a:noAutofit/>
          </a:bodyPr>
          <a:lstStyle/>
          <a:p>
            <a:pPr marL="0" indent="0" algn="just">
              <a:buNone/>
            </a:pPr>
            <a:r>
              <a:rPr lang="tr-TR" sz="2200" b="1" dirty="0">
                <a:solidFill>
                  <a:srgbClr val="00B0F0"/>
                </a:solidFill>
              </a:rPr>
              <a:t>TAM KAN/BİYOKİMYA/İDRAR ANALİZİ</a:t>
            </a:r>
            <a:endParaRPr lang="tr-TR" sz="2200" dirty="0">
              <a:solidFill>
                <a:srgbClr val="00B0F0"/>
              </a:solidFill>
            </a:endParaRPr>
          </a:p>
          <a:p>
            <a:pPr lvl="0" algn="just"/>
            <a:r>
              <a:rPr lang="tr-TR" sz="2200" dirty="0">
                <a:solidFill>
                  <a:srgbClr val="FF0000"/>
                </a:solidFill>
              </a:rPr>
              <a:t>Akut (3-5 gün) kan kaybı gelişirse- </a:t>
            </a:r>
            <a:r>
              <a:rPr lang="tr-TR" sz="2200" dirty="0" err="1"/>
              <a:t>nonrejeneratif</a:t>
            </a:r>
            <a:r>
              <a:rPr lang="tr-TR" sz="2200" dirty="0"/>
              <a:t> anemi (</a:t>
            </a:r>
            <a:r>
              <a:rPr lang="tr-TR" sz="2200" dirty="0" err="1"/>
              <a:t>normositik</a:t>
            </a:r>
            <a:r>
              <a:rPr lang="tr-TR" sz="2200" dirty="0"/>
              <a:t>, </a:t>
            </a:r>
            <a:r>
              <a:rPr lang="tr-TR" sz="2200" dirty="0" err="1"/>
              <a:t>normokromik</a:t>
            </a:r>
            <a:r>
              <a:rPr lang="tr-TR" sz="2200" dirty="0"/>
              <a:t>, minimal </a:t>
            </a:r>
            <a:r>
              <a:rPr lang="tr-TR" sz="2200" dirty="0" err="1"/>
              <a:t>retikülositoz</a:t>
            </a:r>
            <a:r>
              <a:rPr lang="tr-TR" sz="2200" dirty="0"/>
              <a:t>).</a:t>
            </a:r>
          </a:p>
          <a:p>
            <a:pPr lvl="0" algn="just"/>
            <a:r>
              <a:rPr lang="tr-TR" sz="2200" dirty="0">
                <a:solidFill>
                  <a:srgbClr val="FF0000"/>
                </a:solidFill>
              </a:rPr>
              <a:t>Kan kaybı 5–7 günden uzun sürerse- </a:t>
            </a:r>
            <a:r>
              <a:rPr lang="tr-TR" sz="2200" dirty="0" err="1"/>
              <a:t>rejeneratif</a:t>
            </a:r>
            <a:r>
              <a:rPr lang="tr-TR" sz="2200" dirty="0"/>
              <a:t> anemi (</a:t>
            </a:r>
            <a:r>
              <a:rPr lang="tr-TR" sz="2200" dirty="0" err="1"/>
              <a:t>makrositik</a:t>
            </a:r>
            <a:r>
              <a:rPr lang="tr-TR" sz="2200" dirty="0"/>
              <a:t>, </a:t>
            </a:r>
            <a:r>
              <a:rPr lang="tr-TR" sz="2200" dirty="0" err="1"/>
              <a:t>retikülositoz</a:t>
            </a:r>
            <a:r>
              <a:rPr lang="tr-TR" sz="2200" dirty="0"/>
              <a:t>). </a:t>
            </a:r>
          </a:p>
          <a:p>
            <a:pPr lvl="0" algn="just"/>
            <a:r>
              <a:rPr lang="tr-TR" sz="2200" dirty="0">
                <a:solidFill>
                  <a:srgbClr val="FF0000"/>
                </a:solidFill>
              </a:rPr>
              <a:t>Kronik kan kaybı </a:t>
            </a:r>
            <a:r>
              <a:rPr lang="tr-TR" sz="2200" dirty="0"/>
              <a:t>- demir eksikliği anemisi (</a:t>
            </a:r>
            <a:r>
              <a:rPr lang="tr-TR" sz="2200" dirty="0" err="1"/>
              <a:t>mikrositik</a:t>
            </a:r>
            <a:r>
              <a:rPr lang="tr-TR" sz="2200" dirty="0"/>
              <a:t>, </a:t>
            </a:r>
            <a:r>
              <a:rPr lang="tr-TR" sz="2200" dirty="0" err="1"/>
              <a:t>hipokromik</a:t>
            </a:r>
            <a:r>
              <a:rPr lang="tr-TR" sz="2200" dirty="0"/>
              <a:t>, değişken </a:t>
            </a:r>
            <a:r>
              <a:rPr lang="tr-TR" sz="2200" dirty="0" err="1"/>
              <a:t>retikülositoz</a:t>
            </a:r>
            <a:r>
              <a:rPr lang="tr-TR" sz="2200" dirty="0"/>
              <a:t>, </a:t>
            </a:r>
            <a:r>
              <a:rPr lang="tr-TR" sz="2200" dirty="0" err="1"/>
              <a:t>trombositoz</a:t>
            </a:r>
            <a:r>
              <a:rPr lang="tr-TR" sz="2200" dirty="0"/>
              <a:t>)</a:t>
            </a:r>
          </a:p>
          <a:p>
            <a:pPr lvl="0" algn="just"/>
            <a:r>
              <a:rPr lang="tr-TR" sz="2200" dirty="0"/>
              <a:t>± </a:t>
            </a:r>
            <a:r>
              <a:rPr lang="tr-TR" sz="2200" dirty="0" err="1"/>
              <a:t>trombositopeni</a:t>
            </a:r>
            <a:r>
              <a:rPr lang="tr-TR" sz="2200" dirty="0"/>
              <a:t>. </a:t>
            </a:r>
          </a:p>
          <a:p>
            <a:pPr lvl="0" algn="just"/>
            <a:r>
              <a:rPr lang="tr-TR" sz="2200" dirty="0"/>
              <a:t>Sindirim sistemi kanaması ile birlikte ± </a:t>
            </a:r>
            <a:r>
              <a:rPr lang="tr-TR" sz="2200" dirty="0" err="1"/>
              <a:t>panhipoproteinemi</a:t>
            </a:r>
            <a:r>
              <a:rPr lang="tr-TR" sz="2200" dirty="0"/>
              <a:t> </a:t>
            </a:r>
          </a:p>
          <a:p>
            <a:pPr lvl="0" algn="just"/>
            <a:r>
              <a:rPr lang="tr-TR" sz="2200" dirty="0" err="1"/>
              <a:t>Sepsis</a:t>
            </a:r>
            <a:r>
              <a:rPr lang="tr-TR" sz="2200" dirty="0"/>
              <a:t> ve/veya </a:t>
            </a:r>
            <a:r>
              <a:rPr lang="tr-TR" sz="2200" dirty="0" err="1"/>
              <a:t>gastroduodenal</a:t>
            </a:r>
            <a:r>
              <a:rPr lang="tr-TR" sz="2200" dirty="0"/>
              <a:t> ülser </a:t>
            </a:r>
            <a:r>
              <a:rPr lang="tr-TR" sz="2200" dirty="0" err="1"/>
              <a:t>perforasyonu</a:t>
            </a:r>
            <a:r>
              <a:rPr lang="tr-TR" sz="2200" dirty="0"/>
              <a:t> ile birlikte, olgun </a:t>
            </a:r>
            <a:r>
              <a:rPr lang="tr-TR" sz="2200" dirty="0" err="1"/>
              <a:t>nötrofil</a:t>
            </a:r>
            <a:r>
              <a:rPr lang="tr-TR" sz="2200" dirty="0"/>
              <a:t> veya sola kayma. </a:t>
            </a:r>
          </a:p>
          <a:p>
            <a:pPr lvl="0" algn="just"/>
            <a:r>
              <a:rPr lang="tr-TR" sz="2200" dirty="0"/>
              <a:t>BUN: </a:t>
            </a:r>
            <a:r>
              <a:rPr lang="tr-TR" sz="2200" dirty="0" err="1"/>
              <a:t>kreatinin</a:t>
            </a:r>
            <a:r>
              <a:rPr lang="tr-TR" sz="2200" dirty="0"/>
              <a:t> oranı gastrointestinal kanama ile artabilir, ancak </a:t>
            </a:r>
            <a:r>
              <a:rPr lang="tr-TR" sz="2200" dirty="0" err="1"/>
              <a:t>dehidrasyona</a:t>
            </a:r>
            <a:r>
              <a:rPr lang="tr-TR" sz="2200" dirty="0"/>
              <a:t> bağlı olarak da yüksele gösterebilir.</a:t>
            </a:r>
          </a:p>
          <a:p>
            <a:pPr algn="just"/>
            <a:endParaRPr lang="en-US" sz="2200" dirty="0"/>
          </a:p>
        </p:txBody>
      </p:sp>
    </p:spTree>
    <p:extLst>
      <p:ext uri="{BB962C8B-B14F-4D97-AF65-F5344CB8AC3E}">
        <p14:creationId xmlns:p14="http://schemas.microsoft.com/office/powerpoint/2010/main" val="22789130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971F66-09F0-7846-9C61-EF47026AB240}"/>
              </a:ext>
            </a:extLst>
          </p:cNvPr>
          <p:cNvSpPr>
            <a:spLocks noGrp="1"/>
          </p:cNvSpPr>
          <p:nvPr>
            <p:ph idx="1"/>
          </p:nvPr>
        </p:nvSpPr>
        <p:spPr>
          <a:xfrm>
            <a:off x="848474" y="698643"/>
            <a:ext cx="10515600" cy="5098176"/>
          </a:xfrm>
          <a:ln>
            <a:solidFill>
              <a:srgbClr val="00B0F0"/>
            </a:solidFill>
            <a:prstDash val="lgDash"/>
          </a:ln>
        </p:spPr>
        <p:txBody>
          <a:bodyPr>
            <a:normAutofit/>
          </a:bodyPr>
          <a:lstStyle/>
          <a:p>
            <a:pPr marL="0" indent="0" algn="just">
              <a:lnSpc>
                <a:spcPct val="150000"/>
              </a:lnSpc>
              <a:buNone/>
            </a:pPr>
            <a:r>
              <a:rPr lang="tr-TR" sz="2200" b="1" dirty="0">
                <a:solidFill>
                  <a:srgbClr val="00B0F0"/>
                </a:solidFill>
              </a:rPr>
              <a:t>DİĞER LABORATUVAR ANALİZLERİ</a:t>
            </a:r>
            <a:r>
              <a:rPr lang="tr-TR" sz="2200" dirty="0">
                <a:solidFill>
                  <a:srgbClr val="00B0F0"/>
                </a:solidFill>
              </a:rPr>
              <a:t>  </a:t>
            </a:r>
          </a:p>
          <a:p>
            <a:pPr lvl="0" algn="just">
              <a:lnSpc>
                <a:spcPct val="150000"/>
              </a:lnSpc>
            </a:pPr>
            <a:r>
              <a:rPr lang="tr-TR" sz="2200" dirty="0"/>
              <a:t>Köpekler testten 3 gün öncesine kadar et içermeyen bir diyette ile beslenmezler ise dışkıdaki gizli kan testi yanlış pozitif olabilir. </a:t>
            </a:r>
          </a:p>
          <a:p>
            <a:pPr lvl="0" algn="just">
              <a:lnSpc>
                <a:spcPct val="150000"/>
              </a:lnSpc>
            </a:pPr>
            <a:r>
              <a:rPr lang="tr-TR" sz="2200" b="1" dirty="0">
                <a:solidFill>
                  <a:srgbClr val="FF0000"/>
                </a:solidFill>
              </a:rPr>
              <a:t>Fekal </a:t>
            </a:r>
            <a:r>
              <a:rPr lang="tr-TR" sz="2200" b="1" dirty="0" err="1">
                <a:solidFill>
                  <a:srgbClr val="FF0000"/>
                </a:solidFill>
              </a:rPr>
              <a:t>flotasyon</a:t>
            </a:r>
            <a:r>
              <a:rPr lang="tr-TR" sz="2200" b="1" dirty="0">
                <a:solidFill>
                  <a:srgbClr val="FF0000"/>
                </a:solidFill>
              </a:rPr>
              <a:t> </a:t>
            </a:r>
            <a:r>
              <a:rPr lang="tr-TR" sz="2200" dirty="0"/>
              <a:t>- gastrointestinal paraziteler için tarama. </a:t>
            </a:r>
          </a:p>
          <a:p>
            <a:pPr lvl="0" algn="just">
              <a:lnSpc>
                <a:spcPct val="150000"/>
              </a:lnSpc>
            </a:pPr>
            <a:r>
              <a:rPr lang="tr-TR" sz="2200" b="1" dirty="0" err="1">
                <a:solidFill>
                  <a:srgbClr val="FF0000"/>
                </a:solidFill>
              </a:rPr>
              <a:t>Koagülasyon</a:t>
            </a:r>
            <a:r>
              <a:rPr lang="tr-TR" sz="2200" b="1" dirty="0">
                <a:solidFill>
                  <a:srgbClr val="FF0000"/>
                </a:solidFill>
              </a:rPr>
              <a:t> profili- </a:t>
            </a:r>
            <a:r>
              <a:rPr lang="tr-TR" sz="2200" dirty="0" err="1"/>
              <a:t>koagülopati</a:t>
            </a:r>
            <a:r>
              <a:rPr lang="tr-TR" sz="2200" dirty="0"/>
              <a:t> şüphesi var ise yapılmalıdır.</a:t>
            </a:r>
          </a:p>
          <a:p>
            <a:pPr lvl="0" algn="just">
              <a:lnSpc>
                <a:spcPct val="150000"/>
              </a:lnSpc>
            </a:pPr>
            <a:r>
              <a:rPr lang="tr-TR" sz="2200" b="1" dirty="0">
                <a:solidFill>
                  <a:srgbClr val="FF0000"/>
                </a:solidFill>
              </a:rPr>
              <a:t>Safra asitleri- </a:t>
            </a:r>
            <a:r>
              <a:rPr lang="tr-TR" sz="2200" dirty="0"/>
              <a:t>karaciğer hastalığı şüphesi var ise.</a:t>
            </a:r>
          </a:p>
          <a:p>
            <a:pPr lvl="0" algn="just">
              <a:lnSpc>
                <a:spcPct val="150000"/>
              </a:lnSpc>
            </a:pPr>
            <a:r>
              <a:rPr lang="tr-TR" sz="2200" b="1" dirty="0">
                <a:solidFill>
                  <a:srgbClr val="FF0000"/>
                </a:solidFill>
              </a:rPr>
              <a:t>ACTH </a:t>
            </a:r>
            <a:r>
              <a:rPr lang="tr-TR" sz="2200" b="1" dirty="0" err="1">
                <a:solidFill>
                  <a:srgbClr val="FF0000"/>
                </a:solidFill>
              </a:rPr>
              <a:t>stimülasyon</a:t>
            </a:r>
            <a:r>
              <a:rPr lang="tr-TR" sz="2200" b="1" dirty="0">
                <a:solidFill>
                  <a:srgbClr val="FF0000"/>
                </a:solidFill>
              </a:rPr>
              <a:t> testi- </a:t>
            </a:r>
            <a:r>
              <a:rPr lang="tr-TR" sz="2200" dirty="0" err="1"/>
              <a:t>hipoadrenokortizmden</a:t>
            </a:r>
            <a:r>
              <a:rPr lang="tr-TR" sz="2200" dirty="0"/>
              <a:t> şüphelenildiği durumlarda</a:t>
            </a:r>
          </a:p>
          <a:p>
            <a:pPr algn="just">
              <a:lnSpc>
                <a:spcPct val="150000"/>
              </a:lnSpc>
            </a:pPr>
            <a:endParaRPr lang="en-US" sz="2200" dirty="0"/>
          </a:p>
        </p:txBody>
      </p:sp>
    </p:spTree>
    <p:extLst>
      <p:ext uri="{BB962C8B-B14F-4D97-AF65-F5344CB8AC3E}">
        <p14:creationId xmlns:p14="http://schemas.microsoft.com/office/powerpoint/2010/main" val="2955599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865F72-9FFC-6B41-A35B-B80072D64026}"/>
              </a:ext>
            </a:extLst>
          </p:cNvPr>
          <p:cNvPicPr>
            <a:picLocks noGrp="1" noChangeAspect="1"/>
          </p:cNvPicPr>
          <p:nvPr>
            <p:ph idx="1"/>
          </p:nvPr>
        </p:nvPicPr>
        <p:blipFill>
          <a:blip r:embed="rId2"/>
          <a:stretch>
            <a:fillRect/>
          </a:stretch>
        </p:blipFill>
        <p:spPr>
          <a:xfrm>
            <a:off x="3228017" y="371579"/>
            <a:ext cx="5466143" cy="4351338"/>
          </a:xfrm>
        </p:spPr>
      </p:pic>
      <p:sp>
        <p:nvSpPr>
          <p:cNvPr id="6" name="Rectangle 5">
            <a:extLst>
              <a:ext uri="{FF2B5EF4-FFF2-40B4-BE49-F238E27FC236}">
                <a16:creationId xmlns:a16="http://schemas.microsoft.com/office/drawing/2014/main" id="{B8F4A1A6-BB5B-4E4D-AD52-E4BBB70F3891}"/>
              </a:ext>
            </a:extLst>
          </p:cNvPr>
          <p:cNvSpPr/>
          <p:nvPr/>
        </p:nvSpPr>
        <p:spPr>
          <a:xfrm>
            <a:off x="634303" y="4928400"/>
            <a:ext cx="11335090" cy="1477328"/>
          </a:xfrm>
          <a:prstGeom prst="rect">
            <a:avLst/>
          </a:prstGeom>
        </p:spPr>
        <p:txBody>
          <a:bodyPr wrap="square">
            <a:spAutoFit/>
          </a:bodyPr>
          <a:lstStyle/>
          <a:p>
            <a:r>
              <a:rPr lang="en-US" b="1" dirty="0">
                <a:solidFill>
                  <a:srgbClr val="59BF19"/>
                </a:solidFill>
                <a:latin typeface="AkzidenzGroteskBE"/>
              </a:rPr>
              <a:t>Figure 23-2 </a:t>
            </a:r>
            <a:r>
              <a:rPr lang="en-US" b="1" dirty="0">
                <a:latin typeface="Goudy"/>
              </a:rPr>
              <a:t>Pharmacology of vomiting—neurotransmitters and receptors. </a:t>
            </a:r>
            <a:r>
              <a:rPr lang="el-GR" dirty="0">
                <a:latin typeface="SymbolNew"/>
              </a:rPr>
              <a:t>α</a:t>
            </a:r>
            <a:r>
              <a:rPr lang="el-GR" sz="800" dirty="0">
                <a:latin typeface="Goudy"/>
              </a:rPr>
              <a:t>2</a:t>
            </a:r>
            <a:r>
              <a:rPr lang="el-GR" dirty="0">
                <a:latin typeface="Goudy"/>
              </a:rPr>
              <a:t>, </a:t>
            </a:r>
            <a:r>
              <a:rPr lang="en-US" dirty="0">
                <a:latin typeface="Goudy"/>
              </a:rPr>
              <a:t>Alpha</a:t>
            </a:r>
            <a:r>
              <a:rPr lang="en-US" sz="800" dirty="0">
                <a:latin typeface="Goudy"/>
              </a:rPr>
              <a:t>2</a:t>
            </a:r>
            <a:r>
              <a:rPr lang="en-US" dirty="0">
                <a:latin typeface="Goudy"/>
              </a:rPr>
              <a:t>-adrenergic receptor; D</a:t>
            </a:r>
            <a:r>
              <a:rPr lang="en-US" sz="800" dirty="0">
                <a:latin typeface="Goudy"/>
              </a:rPr>
              <a:t>2</a:t>
            </a:r>
            <a:r>
              <a:rPr lang="en-US" dirty="0">
                <a:latin typeface="Goudy"/>
              </a:rPr>
              <a:t>, dopamine</a:t>
            </a:r>
            <a:r>
              <a:rPr lang="en-US" sz="800" dirty="0">
                <a:latin typeface="Goudy"/>
              </a:rPr>
              <a:t>2 </a:t>
            </a:r>
            <a:r>
              <a:rPr lang="en-US" dirty="0">
                <a:latin typeface="Goudy"/>
              </a:rPr>
              <a:t>receptor; ENK</a:t>
            </a:r>
            <a:r>
              <a:rPr lang="el-GR" sz="800" dirty="0" err="1">
                <a:latin typeface="SymbolNew"/>
              </a:rPr>
              <a:t>μ</a:t>
            </a:r>
            <a:r>
              <a:rPr lang="el-GR" sz="800" dirty="0" err="1">
                <a:latin typeface="Goudy"/>
              </a:rPr>
              <a:t>,</a:t>
            </a:r>
            <a:r>
              <a:rPr lang="el-GR" sz="800" dirty="0" err="1">
                <a:latin typeface="SymbolNew"/>
              </a:rPr>
              <a:t>δ</a:t>
            </a:r>
            <a:r>
              <a:rPr lang="el-GR" dirty="0">
                <a:latin typeface="Goudy"/>
              </a:rPr>
              <a:t>, </a:t>
            </a:r>
            <a:r>
              <a:rPr lang="en-US" dirty="0">
                <a:latin typeface="Goudy"/>
              </a:rPr>
              <a:t>enkephalin </a:t>
            </a:r>
            <a:r>
              <a:rPr lang="el-GR" sz="800" dirty="0" err="1">
                <a:latin typeface="SymbolNew"/>
              </a:rPr>
              <a:t>μ</a:t>
            </a:r>
            <a:r>
              <a:rPr lang="el-GR" sz="800" dirty="0" err="1">
                <a:latin typeface="Goudy"/>
              </a:rPr>
              <a:t>,</a:t>
            </a:r>
            <a:r>
              <a:rPr lang="el-GR" sz="800" dirty="0" err="1">
                <a:latin typeface="SymbolNew"/>
              </a:rPr>
              <a:t>δ</a:t>
            </a:r>
            <a:r>
              <a:rPr lang="el-GR" sz="800" dirty="0">
                <a:latin typeface="SymbolNew"/>
              </a:rPr>
              <a:t> </a:t>
            </a:r>
            <a:r>
              <a:rPr lang="en-US" dirty="0">
                <a:latin typeface="Goudy"/>
              </a:rPr>
              <a:t>receptor; H</a:t>
            </a:r>
            <a:r>
              <a:rPr lang="en-US" sz="800" dirty="0">
                <a:latin typeface="Goudy"/>
              </a:rPr>
              <a:t>1</a:t>
            </a:r>
            <a:r>
              <a:rPr lang="en-US" dirty="0">
                <a:latin typeface="Goudy"/>
              </a:rPr>
              <a:t>, histamine</a:t>
            </a:r>
            <a:r>
              <a:rPr lang="en-US" sz="800" dirty="0">
                <a:latin typeface="Goudy"/>
              </a:rPr>
              <a:t>1 </a:t>
            </a:r>
            <a:r>
              <a:rPr lang="en-US" dirty="0">
                <a:latin typeface="Goudy"/>
              </a:rPr>
              <a:t>receptor; 5-HT</a:t>
            </a:r>
            <a:r>
              <a:rPr lang="en-US" sz="800" dirty="0">
                <a:latin typeface="Goudy"/>
              </a:rPr>
              <a:t>1A</a:t>
            </a:r>
            <a:r>
              <a:rPr lang="en-US" dirty="0">
                <a:latin typeface="Goudy"/>
              </a:rPr>
              <a:t>, 5-hydroxytryptamine</a:t>
            </a:r>
            <a:r>
              <a:rPr lang="en-US" sz="800" dirty="0">
                <a:latin typeface="Goudy"/>
              </a:rPr>
              <a:t>1A </a:t>
            </a:r>
            <a:r>
              <a:rPr lang="en-US" dirty="0">
                <a:latin typeface="Goudy"/>
              </a:rPr>
              <a:t>receptor; 5-HT</a:t>
            </a:r>
            <a:r>
              <a:rPr lang="en-US" sz="800" dirty="0">
                <a:latin typeface="Goudy"/>
              </a:rPr>
              <a:t>3</a:t>
            </a:r>
            <a:r>
              <a:rPr lang="en-US" dirty="0">
                <a:latin typeface="Goudy"/>
              </a:rPr>
              <a:t>, 5-hydroxytryptamine</a:t>
            </a:r>
            <a:r>
              <a:rPr lang="en-US" sz="800" dirty="0">
                <a:latin typeface="Goudy"/>
              </a:rPr>
              <a:t>3 </a:t>
            </a:r>
            <a:r>
              <a:rPr lang="en-US" dirty="0">
                <a:latin typeface="Goudy"/>
              </a:rPr>
              <a:t>receptor; 5-HT</a:t>
            </a:r>
            <a:r>
              <a:rPr lang="en-US" sz="800" dirty="0">
                <a:latin typeface="Goudy"/>
              </a:rPr>
              <a:t>4</a:t>
            </a:r>
            <a:r>
              <a:rPr lang="en-US" dirty="0">
                <a:latin typeface="Goudy"/>
              </a:rPr>
              <a:t>, 5-hydroxytryptamine</a:t>
            </a:r>
            <a:r>
              <a:rPr lang="en-US" sz="800" dirty="0">
                <a:latin typeface="Goudy"/>
              </a:rPr>
              <a:t>4 </a:t>
            </a:r>
            <a:r>
              <a:rPr lang="en-US" dirty="0">
                <a:latin typeface="Goudy"/>
              </a:rPr>
              <a:t>receptor; M</a:t>
            </a:r>
            <a:r>
              <a:rPr lang="en-US" sz="800" dirty="0">
                <a:latin typeface="Goudy"/>
              </a:rPr>
              <a:t>1</a:t>
            </a:r>
            <a:r>
              <a:rPr lang="en-US" dirty="0">
                <a:latin typeface="Goudy"/>
              </a:rPr>
              <a:t>, muscarinic</a:t>
            </a:r>
            <a:r>
              <a:rPr lang="en-US" sz="800" dirty="0">
                <a:latin typeface="Goudy"/>
              </a:rPr>
              <a:t>1 </a:t>
            </a:r>
            <a:r>
              <a:rPr lang="en-US" dirty="0">
                <a:latin typeface="Goudy"/>
              </a:rPr>
              <a:t>cholinergic receptor; M</a:t>
            </a:r>
            <a:r>
              <a:rPr lang="en-US" sz="800" dirty="0">
                <a:latin typeface="Goudy"/>
              </a:rPr>
              <a:t>2</a:t>
            </a:r>
            <a:r>
              <a:rPr lang="en-US" dirty="0">
                <a:latin typeface="Goudy"/>
              </a:rPr>
              <a:t>, muscarinic</a:t>
            </a:r>
            <a:r>
              <a:rPr lang="en-US" sz="800" dirty="0">
                <a:latin typeface="Goudy"/>
              </a:rPr>
              <a:t>2 </a:t>
            </a:r>
            <a:r>
              <a:rPr lang="en-US" dirty="0">
                <a:latin typeface="Goudy"/>
              </a:rPr>
              <a:t>cholinergic receptor; MOT, motilin receptor; NK</a:t>
            </a:r>
            <a:r>
              <a:rPr lang="en-US" sz="800" dirty="0">
                <a:latin typeface="Goudy"/>
              </a:rPr>
              <a:t>1</a:t>
            </a:r>
            <a:r>
              <a:rPr lang="en-US" dirty="0">
                <a:latin typeface="Goudy"/>
              </a:rPr>
              <a:t>, neurokinin</a:t>
            </a:r>
            <a:r>
              <a:rPr lang="en-US" sz="800" dirty="0">
                <a:latin typeface="Goudy"/>
              </a:rPr>
              <a:t>1 </a:t>
            </a:r>
            <a:r>
              <a:rPr lang="en-US" dirty="0">
                <a:latin typeface="Goudy"/>
              </a:rPr>
              <a:t>receptor; NMDA, N-methyl </a:t>
            </a:r>
            <a:r>
              <a:rPr lang="en-US" sz="800" dirty="0">
                <a:latin typeface="Goudy"/>
              </a:rPr>
              <a:t>D</a:t>
            </a:r>
            <a:r>
              <a:rPr lang="en-US" dirty="0">
                <a:latin typeface="Goudy"/>
              </a:rPr>
              <a:t>-aspartate; NTS, nucleus </a:t>
            </a:r>
            <a:r>
              <a:rPr lang="en-US" dirty="0" err="1">
                <a:latin typeface="Goudy"/>
              </a:rPr>
              <a:t>tractus</a:t>
            </a:r>
            <a:r>
              <a:rPr lang="en-US" dirty="0">
                <a:latin typeface="Goudy"/>
              </a:rPr>
              <a:t> solitarius; </a:t>
            </a:r>
            <a:r>
              <a:rPr lang="el-GR" dirty="0">
                <a:latin typeface="SymbolNew"/>
              </a:rPr>
              <a:t>ω</a:t>
            </a:r>
            <a:r>
              <a:rPr lang="el-GR" sz="800" dirty="0">
                <a:latin typeface="Goudy"/>
              </a:rPr>
              <a:t>2</a:t>
            </a:r>
            <a:r>
              <a:rPr lang="el-GR" dirty="0">
                <a:latin typeface="Goudy"/>
              </a:rPr>
              <a:t>, </a:t>
            </a:r>
            <a:r>
              <a:rPr lang="en-US" dirty="0">
                <a:latin typeface="Goudy"/>
              </a:rPr>
              <a:t>benzodiazepine </a:t>
            </a:r>
            <a:r>
              <a:rPr lang="el-GR" dirty="0">
                <a:latin typeface="SymbolNew"/>
              </a:rPr>
              <a:t>ω</a:t>
            </a:r>
            <a:r>
              <a:rPr lang="el-GR" sz="800" dirty="0">
                <a:latin typeface="Goudy"/>
              </a:rPr>
              <a:t>2 </a:t>
            </a:r>
            <a:r>
              <a:rPr lang="en-US" dirty="0">
                <a:latin typeface="Goudy"/>
              </a:rPr>
              <a:t>receptor. </a:t>
            </a:r>
            <a:endParaRPr lang="en-US" dirty="0"/>
          </a:p>
        </p:txBody>
      </p:sp>
    </p:spTree>
    <p:extLst>
      <p:ext uri="{BB962C8B-B14F-4D97-AF65-F5344CB8AC3E}">
        <p14:creationId xmlns:p14="http://schemas.microsoft.com/office/powerpoint/2010/main" val="25627120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752D04-DC8B-9E4B-BDBE-1D2DBDACB9FE}"/>
              </a:ext>
            </a:extLst>
          </p:cNvPr>
          <p:cNvSpPr>
            <a:spLocks noGrp="1"/>
          </p:cNvSpPr>
          <p:nvPr>
            <p:ph idx="1"/>
          </p:nvPr>
        </p:nvSpPr>
        <p:spPr>
          <a:xfrm>
            <a:off x="359595" y="410966"/>
            <a:ext cx="11620072" cy="6051479"/>
          </a:xfrm>
        </p:spPr>
        <p:txBody>
          <a:bodyPr>
            <a:noAutofit/>
          </a:bodyPr>
          <a:lstStyle/>
          <a:p>
            <a:pPr marL="0" indent="0">
              <a:lnSpc>
                <a:spcPct val="150000"/>
              </a:lnSpc>
              <a:buNone/>
            </a:pPr>
            <a:r>
              <a:rPr lang="tr-TR" sz="2000" b="1" dirty="0">
                <a:solidFill>
                  <a:srgbClr val="00B0F0"/>
                </a:solidFill>
              </a:rPr>
              <a:t>GÖRÜNTÜLEME</a:t>
            </a:r>
            <a:endParaRPr lang="tr-TR" sz="2000" dirty="0">
              <a:solidFill>
                <a:srgbClr val="00B0F0"/>
              </a:solidFill>
            </a:endParaRPr>
          </a:p>
          <a:p>
            <a:pPr lvl="0">
              <a:lnSpc>
                <a:spcPct val="150000"/>
              </a:lnSpc>
            </a:pPr>
            <a:r>
              <a:rPr lang="tr-TR" sz="2000" b="1" dirty="0" err="1">
                <a:solidFill>
                  <a:srgbClr val="FF0000"/>
                </a:solidFill>
              </a:rPr>
              <a:t>Abdominal</a:t>
            </a:r>
            <a:r>
              <a:rPr lang="tr-TR" sz="2000" b="1" dirty="0">
                <a:solidFill>
                  <a:srgbClr val="FF0000"/>
                </a:solidFill>
              </a:rPr>
              <a:t> radyografide; </a:t>
            </a:r>
            <a:r>
              <a:rPr lang="tr-TR" sz="2000" dirty="0"/>
              <a:t>gastrik veya </a:t>
            </a:r>
            <a:r>
              <a:rPr lang="tr-TR" sz="2000" dirty="0" err="1"/>
              <a:t>duodenal</a:t>
            </a:r>
            <a:r>
              <a:rPr lang="tr-TR" sz="2000" dirty="0"/>
              <a:t> yabancı cisim veya kitle, </a:t>
            </a:r>
            <a:r>
              <a:rPr lang="tr-TR" sz="2000" dirty="0" err="1"/>
              <a:t>pankreatit</a:t>
            </a:r>
            <a:r>
              <a:rPr lang="tr-TR" sz="2000" dirty="0"/>
              <a:t>, </a:t>
            </a:r>
            <a:r>
              <a:rPr lang="tr-TR" sz="2000" dirty="0" err="1"/>
              <a:t>pnömoperiton</a:t>
            </a:r>
            <a:r>
              <a:rPr lang="tr-TR" sz="2000" dirty="0"/>
              <a:t>, </a:t>
            </a:r>
            <a:r>
              <a:rPr lang="tr-TR" sz="2000" dirty="0" err="1"/>
              <a:t>efüzyon</a:t>
            </a:r>
            <a:r>
              <a:rPr lang="tr-TR" sz="2000" dirty="0"/>
              <a:t> ya da böbrek, pankreas ve karaciğer hastalığı ile uyumlu değişiklikler belirlenebilir. </a:t>
            </a:r>
          </a:p>
          <a:p>
            <a:pPr lvl="0">
              <a:lnSpc>
                <a:spcPct val="150000"/>
              </a:lnSpc>
            </a:pPr>
            <a:r>
              <a:rPr lang="tr-TR" sz="2000" b="1" dirty="0" err="1">
                <a:solidFill>
                  <a:srgbClr val="FF0000"/>
                </a:solidFill>
              </a:rPr>
              <a:t>Toraks</a:t>
            </a:r>
            <a:r>
              <a:rPr lang="tr-TR" sz="2000" b="1" dirty="0">
                <a:solidFill>
                  <a:srgbClr val="FF0000"/>
                </a:solidFill>
              </a:rPr>
              <a:t> radyografileri</a:t>
            </a:r>
            <a:r>
              <a:rPr lang="tr-TR" sz="2000" dirty="0"/>
              <a:t>; özofageal yabancı </a:t>
            </a:r>
            <a:r>
              <a:rPr lang="tr-TR" sz="2000" dirty="0" err="1"/>
              <a:t>cisimi</a:t>
            </a:r>
            <a:r>
              <a:rPr lang="tr-TR" sz="2000" dirty="0"/>
              <a:t> veya kitleyi, gastroözofageal </a:t>
            </a:r>
            <a:r>
              <a:rPr lang="tr-TR" sz="2000" dirty="0" err="1"/>
              <a:t>invaginasyonu</a:t>
            </a:r>
            <a:r>
              <a:rPr lang="tr-TR" sz="2000" dirty="0"/>
              <a:t>, </a:t>
            </a:r>
            <a:r>
              <a:rPr lang="tr-TR" sz="2000" dirty="0" err="1"/>
              <a:t>mediastinal</a:t>
            </a:r>
            <a:r>
              <a:rPr lang="tr-TR" sz="2000" dirty="0"/>
              <a:t> kitleyi, pulmoner veya hava yolu hastalığı ve / veya pulmoner metastazı ortaya çıkarabilir. </a:t>
            </a:r>
          </a:p>
          <a:p>
            <a:pPr lvl="0">
              <a:lnSpc>
                <a:spcPct val="150000"/>
              </a:lnSpc>
            </a:pPr>
            <a:r>
              <a:rPr lang="tr-TR" sz="2000" b="1" dirty="0" err="1">
                <a:solidFill>
                  <a:srgbClr val="FF0000"/>
                </a:solidFill>
              </a:rPr>
              <a:t>Abdominal</a:t>
            </a:r>
            <a:r>
              <a:rPr lang="tr-TR" sz="2000" b="1" dirty="0">
                <a:solidFill>
                  <a:srgbClr val="FF0000"/>
                </a:solidFill>
              </a:rPr>
              <a:t> ultrasonografi</a:t>
            </a:r>
            <a:r>
              <a:rPr lang="tr-TR" sz="2000" dirty="0"/>
              <a:t>; mide veya </a:t>
            </a:r>
            <a:r>
              <a:rPr lang="tr-TR" sz="2000" dirty="0" err="1"/>
              <a:t>duodenumdaki</a:t>
            </a:r>
            <a:r>
              <a:rPr lang="tr-TR" sz="2000" dirty="0"/>
              <a:t> kitleyi, mide veya </a:t>
            </a:r>
            <a:r>
              <a:rPr lang="tr-TR" sz="2000" dirty="0" err="1"/>
              <a:t>duodenal</a:t>
            </a:r>
            <a:r>
              <a:rPr lang="tr-TR" sz="2000" dirty="0"/>
              <a:t> duvar kalınlaşmasını veya değişik katmanlaşmayı, gastrik ülser ve/veya </a:t>
            </a:r>
            <a:r>
              <a:rPr lang="tr-TR" sz="2000" dirty="0" err="1"/>
              <a:t>abdominal</a:t>
            </a:r>
            <a:r>
              <a:rPr lang="tr-TR" sz="2000" dirty="0"/>
              <a:t> </a:t>
            </a:r>
            <a:r>
              <a:rPr lang="tr-TR" sz="2000" dirty="0" err="1"/>
              <a:t>lenfadenopatiyi</a:t>
            </a:r>
            <a:r>
              <a:rPr lang="tr-TR" sz="2000" dirty="0"/>
              <a:t> tanımlayabilir. </a:t>
            </a:r>
          </a:p>
          <a:p>
            <a:pPr lvl="0">
              <a:lnSpc>
                <a:spcPct val="150000"/>
              </a:lnSpc>
            </a:pPr>
            <a:r>
              <a:rPr lang="tr-TR" sz="2000" b="1" dirty="0" err="1">
                <a:solidFill>
                  <a:srgbClr val="FF0000"/>
                </a:solidFill>
              </a:rPr>
              <a:t>Abdominal</a:t>
            </a:r>
            <a:r>
              <a:rPr lang="tr-TR" sz="2000" b="1" dirty="0">
                <a:solidFill>
                  <a:srgbClr val="FF0000"/>
                </a:solidFill>
              </a:rPr>
              <a:t> ultrason</a:t>
            </a:r>
            <a:r>
              <a:rPr lang="tr-TR" sz="2000" dirty="0"/>
              <a:t> ile pankreas, karaciğer, böbrek ve diğer </a:t>
            </a:r>
            <a:r>
              <a:rPr lang="tr-TR" sz="2000" dirty="0" err="1"/>
              <a:t>abdominal</a:t>
            </a:r>
            <a:r>
              <a:rPr lang="tr-TR" sz="2000" dirty="0"/>
              <a:t> organlarda </a:t>
            </a:r>
            <a:r>
              <a:rPr lang="tr-TR" sz="2000" dirty="0" err="1"/>
              <a:t>hematemez</a:t>
            </a:r>
            <a:r>
              <a:rPr lang="tr-TR" sz="2000" dirty="0"/>
              <a:t> kaynağı olabilecek anormallikler teşhis edilebilir.</a:t>
            </a:r>
          </a:p>
          <a:p>
            <a:pPr lvl="0">
              <a:lnSpc>
                <a:spcPct val="150000"/>
              </a:lnSpc>
            </a:pPr>
            <a:r>
              <a:rPr lang="tr-TR" sz="2000" b="1" dirty="0">
                <a:solidFill>
                  <a:srgbClr val="FF0000"/>
                </a:solidFill>
              </a:rPr>
              <a:t>Gastrointestinal sintigrafi </a:t>
            </a:r>
            <a:r>
              <a:rPr lang="tr-TR" sz="2000" dirty="0"/>
              <a:t>gastrointestinal kan kaybının yerini saptamak için kullanılabilir.</a:t>
            </a:r>
          </a:p>
        </p:txBody>
      </p:sp>
    </p:spTree>
    <p:extLst>
      <p:ext uri="{BB962C8B-B14F-4D97-AF65-F5344CB8AC3E}">
        <p14:creationId xmlns:p14="http://schemas.microsoft.com/office/powerpoint/2010/main" val="9408654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DDA4A0-1C19-5E4C-8E72-46C4F9C8BAF5}"/>
              </a:ext>
            </a:extLst>
          </p:cNvPr>
          <p:cNvSpPr>
            <a:spLocks noGrp="1"/>
          </p:cNvSpPr>
          <p:nvPr>
            <p:ph idx="1"/>
          </p:nvPr>
        </p:nvSpPr>
        <p:spPr>
          <a:xfrm>
            <a:off x="838200" y="678094"/>
            <a:ext cx="10515600" cy="5498869"/>
          </a:xfrm>
        </p:spPr>
        <p:txBody>
          <a:bodyPr>
            <a:normAutofit/>
          </a:bodyPr>
          <a:lstStyle/>
          <a:p>
            <a:pPr marL="0" indent="0" algn="just">
              <a:lnSpc>
                <a:spcPct val="150000"/>
              </a:lnSpc>
              <a:buNone/>
            </a:pPr>
            <a:r>
              <a:rPr lang="tr-TR" sz="2200" b="1" dirty="0">
                <a:solidFill>
                  <a:srgbClr val="FF0000"/>
                </a:solidFill>
              </a:rPr>
              <a:t>TANI PROSEDÜRLERİ</a:t>
            </a:r>
            <a:r>
              <a:rPr lang="tr-TR" sz="2200" dirty="0">
                <a:solidFill>
                  <a:srgbClr val="FF0000"/>
                </a:solidFill>
              </a:rPr>
              <a:t> </a:t>
            </a:r>
          </a:p>
          <a:p>
            <a:pPr lvl="0" algn="just">
              <a:lnSpc>
                <a:spcPct val="150000"/>
              </a:lnSpc>
            </a:pPr>
            <a:r>
              <a:rPr lang="tr-TR" sz="2200" dirty="0" err="1"/>
              <a:t>Hematemezis</a:t>
            </a:r>
            <a:r>
              <a:rPr lang="tr-TR" sz="2200" dirty="0"/>
              <a:t>’ in </a:t>
            </a:r>
            <a:r>
              <a:rPr lang="tr-TR" sz="2200" dirty="0" err="1"/>
              <a:t>ekstragastrointestinal</a:t>
            </a:r>
            <a:r>
              <a:rPr lang="tr-TR" sz="2200" dirty="0"/>
              <a:t> nedenleri elendikten sonra, özofagus, mide ve üst ince bağırsak yolunun mukozal görünümünü değerlendirmek için endoskopi kullanılır.</a:t>
            </a:r>
          </a:p>
          <a:p>
            <a:pPr lvl="0" algn="just">
              <a:lnSpc>
                <a:spcPct val="150000"/>
              </a:lnSpc>
            </a:pPr>
            <a:r>
              <a:rPr lang="tr-TR" sz="2200" dirty="0"/>
              <a:t>Altta yatan gastrointestinal hastalığın teşhisinde mukozal lezyonlardan alınan biyopsi örneklerinin </a:t>
            </a:r>
            <a:r>
              <a:rPr lang="tr-TR" sz="2200" dirty="0" err="1"/>
              <a:t>histopatolojik</a:t>
            </a:r>
            <a:r>
              <a:rPr lang="tr-TR" sz="2200" dirty="0"/>
              <a:t> incelemeleri yapılmalıdır.</a:t>
            </a:r>
          </a:p>
          <a:p>
            <a:pPr lvl="0" algn="just">
              <a:lnSpc>
                <a:spcPct val="150000"/>
              </a:lnSpc>
            </a:pPr>
            <a:r>
              <a:rPr lang="tr-TR" sz="2200" dirty="0" err="1"/>
              <a:t>Abdominosentez</a:t>
            </a:r>
            <a:r>
              <a:rPr lang="tr-TR" sz="2200" dirty="0"/>
              <a:t> ile septik </a:t>
            </a:r>
            <a:r>
              <a:rPr lang="tr-TR" sz="2200" dirty="0" err="1"/>
              <a:t>peritonitis</a:t>
            </a:r>
            <a:r>
              <a:rPr lang="tr-TR" sz="2200" dirty="0"/>
              <a:t> teşhis edilebilir. </a:t>
            </a:r>
          </a:p>
          <a:p>
            <a:pPr lvl="0" algn="just">
              <a:lnSpc>
                <a:spcPct val="150000"/>
              </a:lnSpc>
            </a:pPr>
            <a:r>
              <a:rPr lang="tr-TR" sz="2200" dirty="0" err="1"/>
              <a:t>Neoplazi</a:t>
            </a:r>
            <a:r>
              <a:rPr lang="tr-TR" sz="2200" dirty="0"/>
              <a:t>/hastalığı tanımlamak için </a:t>
            </a:r>
            <a:r>
              <a:rPr lang="tr-TR" sz="2200" dirty="0" err="1"/>
              <a:t>kutanöz</a:t>
            </a:r>
            <a:r>
              <a:rPr lang="tr-TR" sz="2200" dirty="0"/>
              <a:t> veya </a:t>
            </a:r>
            <a:r>
              <a:rPr lang="tr-TR" sz="2200" dirty="0" err="1"/>
              <a:t>intraabdominal</a:t>
            </a:r>
            <a:r>
              <a:rPr lang="tr-TR" sz="2200" dirty="0"/>
              <a:t> kitlelerden ince iğne </a:t>
            </a:r>
            <a:r>
              <a:rPr lang="tr-TR" sz="2200" dirty="0" err="1"/>
              <a:t>aspiratları</a:t>
            </a:r>
            <a:r>
              <a:rPr lang="tr-TR" sz="2200" dirty="0"/>
              <a:t> veya biyopsi örnekleri alınması gerekir.</a:t>
            </a:r>
          </a:p>
          <a:p>
            <a:pPr algn="just">
              <a:lnSpc>
                <a:spcPct val="150000"/>
              </a:lnSpc>
            </a:pPr>
            <a:endParaRPr lang="en-US" sz="2200" dirty="0"/>
          </a:p>
        </p:txBody>
      </p:sp>
    </p:spTree>
    <p:extLst>
      <p:ext uri="{BB962C8B-B14F-4D97-AF65-F5344CB8AC3E}">
        <p14:creationId xmlns:p14="http://schemas.microsoft.com/office/powerpoint/2010/main" val="22695239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A0ABC5-41D5-5B46-AD20-2027D20FAABF}"/>
              </a:ext>
            </a:extLst>
          </p:cNvPr>
          <p:cNvSpPr>
            <a:spLocks noGrp="1"/>
          </p:cNvSpPr>
          <p:nvPr>
            <p:ph type="ctrTitle"/>
          </p:nvPr>
        </p:nvSpPr>
        <p:spPr>
          <a:xfrm>
            <a:off x="1524000" y="2176410"/>
            <a:ext cx="9144000" cy="1425628"/>
          </a:xfrm>
          <a:ln>
            <a:solidFill>
              <a:srgbClr val="00B0F0"/>
            </a:solidFill>
          </a:ln>
        </p:spPr>
        <p:txBody>
          <a:bodyPr/>
          <a:lstStyle/>
          <a:p>
            <a:r>
              <a:rPr lang="tr-TR" b="1" dirty="0">
                <a:solidFill>
                  <a:srgbClr val="00B0F0"/>
                </a:solidFill>
              </a:rPr>
              <a:t>SAĞALTIM</a:t>
            </a:r>
            <a:endParaRPr lang="en-US" dirty="0">
              <a:solidFill>
                <a:srgbClr val="00B0F0"/>
              </a:solidFill>
            </a:endParaRPr>
          </a:p>
        </p:txBody>
      </p:sp>
      <p:sp>
        <p:nvSpPr>
          <p:cNvPr id="5" name="Subtitle 4">
            <a:extLst>
              <a:ext uri="{FF2B5EF4-FFF2-40B4-BE49-F238E27FC236}">
                <a16:creationId xmlns:a16="http://schemas.microsoft.com/office/drawing/2014/main" id="{51C3EB09-EDFE-3A48-A5D0-2A34DE5E366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869358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425B60-6B69-E94D-8031-1B7C62C57B22}"/>
              </a:ext>
            </a:extLst>
          </p:cNvPr>
          <p:cNvSpPr>
            <a:spLocks noGrp="1"/>
          </p:cNvSpPr>
          <p:nvPr>
            <p:ph idx="1"/>
          </p:nvPr>
        </p:nvSpPr>
        <p:spPr>
          <a:xfrm>
            <a:off x="817651" y="705742"/>
            <a:ext cx="10515600" cy="4351338"/>
          </a:xfrm>
          <a:ln w="28575">
            <a:solidFill>
              <a:srgbClr val="00B0F0"/>
            </a:solidFill>
            <a:prstDash val="dash"/>
          </a:ln>
        </p:spPr>
        <p:txBody>
          <a:bodyPr>
            <a:normAutofit/>
          </a:bodyPr>
          <a:lstStyle/>
          <a:p>
            <a:pPr marL="0" indent="0" algn="just">
              <a:lnSpc>
                <a:spcPct val="150000"/>
              </a:lnSpc>
              <a:buNone/>
            </a:pPr>
            <a:r>
              <a:rPr lang="tr-TR" sz="2200" b="1" dirty="0">
                <a:solidFill>
                  <a:srgbClr val="00B0F0"/>
                </a:solidFill>
              </a:rPr>
              <a:t>UYGUN SAĞLIK BAKIMI</a:t>
            </a:r>
            <a:endParaRPr lang="tr-TR" sz="2200" dirty="0">
              <a:solidFill>
                <a:srgbClr val="00B0F0"/>
              </a:solidFill>
            </a:endParaRPr>
          </a:p>
          <a:p>
            <a:pPr lvl="0" algn="just">
              <a:lnSpc>
                <a:spcPct val="150000"/>
              </a:lnSpc>
            </a:pPr>
            <a:r>
              <a:rPr lang="tr-TR" sz="2200" dirty="0"/>
              <a:t>Altta yatan hastalıklar tedavi edilmeli. </a:t>
            </a:r>
          </a:p>
          <a:p>
            <a:pPr lvl="0" algn="just">
              <a:lnSpc>
                <a:spcPct val="150000"/>
              </a:lnSpc>
            </a:pPr>
            <a:r>
              <a:rPr lang="tr-TR" sz="2200" dirty="0"/>
              <a:t>Neden belirlenmiş, kusma aşırı değil ve </a:t>
            </a:r>
            <a:r>
              <a:rPr lang="tr-TR" sz="2200" dirty="0" err="1"/>
              <a:t>gastroduodenal</a:t>
            </a:r>
            <a:r>
              <a:rPr lang="tr-TR" sz="2200" dirty="0"/>
              <a:t> kanama minimal ise hastanın </a:t>
            </a:r>
            <a:r>
              <a:rPr lang="tr-TR" sz="2200" dirty="0" err="1"/>
              <a:t>hospitalizasyonuna</a:t>
            </a:r>
            <a:r>
              <a:rPr lang="tr-TR" sz="2200" dirty="0"/>
              <a:t> gerek yoktur. Hasta ayakta tedavi edilebilir.  </a:t>
            </a:r>
          </a:p>
          <a:p>
            <a:pPr lvl="0" algn="just">
              <a:lnSpc>
                <a:spcPct val="150000"/>
              </a:lnSpc>
            </a:pPr>
            <a:r>
              <a:rPr lang="tr-TR" sz="2200" dirty="0" err="1"/>
              <a:t>Hospitalizasyon</a:t>
            </a:r>
            <a:r>
              <a:rPr lang="tr-TR" sz="2200" dirty="0"/>
              <a:t>- şiddetli </a:t>
            </a:r>
            <a:r>
              <a:rPr lang="tr-TR" sz="2200" dirty="0" err="1"/>
              <a:t>gastroduodenal</a:t>
            </a:r>
            <a:r>
              <a:rPr lang="tr-TR" sz="2200" dirty="0"/>
              <a:t> kanama, ülser </a:t>
            </a:r>
            <a:r>
              <a:rPr lang="tr-TR" sz="2200" dirty="0" err="1"/>
              <a:t>perforasyonu</a:t>
            </a:r>
            <a:r>
              <a:rPr lang="tr-TR" sz="2200" dirty="0"/>
              <a:t>, aşırı kusma ve / veya şok gelişen vakalar.</a:t>
            </a:r>
          </a:p>
          <a:p>
            <a:pPr algn="just">
              <a:lnSpc>
                <a:spcPct val="150000"/>
              </a:lnSpc>
            </a:pPr>
            <a:endParaRPr lang="en-US" sz="2200" dirty="0"/>
          </a:p>
        </p:txBody>
      </p:sp>
    </p:spTree>
    <p:extLst>
      <p:ext uri="{BB962C8B-B14F-4D97-AF65-F5344CB8AC3E}">
        <p14:creationId xmlns:p14="http://schemas.microsoft.com/office/powerpoint/2010/main" val="37411579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425B60-6B69-E94D-8031-1B7C62C57B22}"/>
              </a:ext>
            </a:extLst>
          </p:cNvPr>
          <p:cNvSpPr>
            <a:spLocks noGrp="1"/>
          </p:cNvSpPr>
          <p:nvPr>
            <p:ph idx="1"/>
          </p:nvPr>
        </p:nvSpPr>
        <p:spPr>
          <a:xfrm>
            <a:off x="297952" y="318499"/>
            <a:ext cx="11702264" cy="6226139"/>
          </a:xfrm>
          <a:ln w="28575">
            <a:solidFill>
              <a:srgbClr val="00B0F0"/>
            </a:solidFill>
            <a:prstDash val="dash"/>
          </a:ln>
        </p:spPr>
        <p:txBody>
          <a:bodyPr>
            <a:normAutofit lnSpcReduction="10000"/>
          </a:bodyPr>
          <a:lstStyle/>
          <a:p>
            <a:pPr lvl="0" algn="just">
              <a:lnSpc>
                <a:spcPct val="150000"/>
              </a:lnSpc>
            </a:pPr>
            <a:r>
              <a:rPr lang="tr-TR" sz="2200" dirty="0" err="1"/>
              <a:t>Hidrasyonu</a:t>
            </a:r>
            <a:r>
              <a:rPr lang="tr-TR" sz="2200" dirty="0"/>
              <a:t> korumak için </a:t>
            </a:r>
            <a:r>
              <a:rPr lang="tr-TR" sz="2200" dirty="0" err="1"/>
              <a:t>intravenöz</a:t>
            </a:r>
            <a:r>
              <a:rPr lang="tr-TR" sz="2200" dirty="0"/>
              <a:t> sıvılar.</a:t>
            </a:r>
          </a:p>
          <a:p>
            <a:pPr lvl="0" algn="just">
              <a:lnSpc>
                <a:spcPct val="150000"/>
              </a:lnSpc>
            </a:pPr>
            <a:r>
              <a:rPr lang="tr-TR" sz="2200" dirty="0"/>
              <a:t>Şok </a:t>
            </a:r>
            <a:r>
              <a:rPr lang="tr-TR" sz="2200" dirty="0" err="1"/>
              <a:t>gelisen</a:t>
            </a:r>
            <a:r>
              <a:rPr lang="tr-TR" sz="2200" dirty="0"/>
              <a:t> </a:t>
            </a:r>
            <a:r>
              <a:rPr lang="tr-TR" sz="2200" dirty="0" err="1"/>
              <a:t>vaklarda</a:t>
            </a:r>
            <a:r>
              <a:rPr lang="tr-TR" sz="2200" dirty="0"/>
              <a:t>  </a:t>
            </a:r>
            <a:r>
              <a:rPr lang="tr-TR" sz="2200" dirty="0" err="1"/>
              <a:t>kristalloid</a:t>
            </a:r>
            <a:r>
              <a:rPr lang="tr-TR" sz="2200" dirty="0"/>
              <a:t> ve/veya </a:t>
            </a:r>
            <a:r>
              <a:rPr lang="tr-TR" sz="2200" dirty="0" err="1"/>
              <a:t>kolloider</a:t>
            </a:r>
            <a:r>
              <a:rPr lang="tr-TR" sz="2200" dirty="0"/>
              <a:t> agresif </a:t>
            </a:r>
            <a:r>
              <a:rPr lang="tr-TR" sz="2200" dirty="0" err="1"/>
              <a:t>intravenöz</a:t>
            </a:r>
            <a:r>
              <a:rPr lang="tr-TR" sz="2200" dirty="0"/>
              <a:t> sıvı tedavisine ihtiyaç olabilir.</a:t>
            </a:r>
          </a:p>
          <a:p>
            <a:pPr lvl="0" algn="just">
              <a:lnSpc>
                <a:spcPct val="150000"/>
              </a:lnSpc>
            </a:pPr>
            <a:r>
              <a:rPr lang="tr-TR" sz="2200" dirty="0"/>
              <a:t>Şiddetli </a:t>
            </a:r>
            <a:r>
              <a:rPr lang="tr-TR" sz="2200" dirty="0" err="1"/>
              <a:t>hipoproteinemik</a:t>
            </a:r>
            <a:r>
              <a:rPr lang="tr-TR" sz="2200" dirty="0"/>
              <a:t> hastalarda vasküler </a:t>
            </a:r>
            <a:r>
              <a:rPr lang="tr-TR" sz="2200" dirty="0" err="1"/>
              <a:t>onkotik</a:t>
            </a:r>
            <a:r>
              <a:rPr lang="tr-TR" sz="2200" dirty="0"/>
              <a:t> basıncı arttırmak için </a:t>
            </a:r>
            <a:r>
              <a:rPr lang="tr-TR" sz="2200" dirty="0" err="1"/>
              <a:t>kolloid</a:t>
            </a:r>
            <a:r>
              <a:rPr lang="tr-TR" sz="2200" dirty="0"/>
              <a:t> ve / veya plazma gerekebilir. </a:t>
            </a:r>
          </a:p>
          <a:p>
            <a:pPr lvl="0" algn="just">
              <a:lnSpc>
                <a:spcPct val="150000"/>
              </a:lnSpc>
            </a:pPr>
            <a:r>
              <a:rPr lang="tr-TR" sz="2200" dirty="0"/>
              <a:t>Şiddetli </a:t>
            </a:r>
            <a:r>
              <a:rPr lang="tr-TR" sz="2200" dirty="0" err="1"/>
              <a:t>gastroduodenal</a:t>
            </a:r>
            <a:r>
              <a:rPr lang="tr-TR" sz="2200" dirty="0"/>
              <a:t> </a:t>
            </a:r>
            <a:r>
              <a:rPr lang="tr-TR" sz="2200" dirty="0" err="1"/>
              <a:t>hemorajisi</a:t>
            </a:r>
            <a:r>
              <a:rPr lang="tr-TR" sz="2200" dirty="0"/>
              <a:t> olan hastalarda kan transfüzyonuna (tam kan veya </a:t>
            </a:r>
            <a:r>
              <a:rPr lang="tr-TR" sz="2200" dirty="0" err="1"/>
              <a:t>packed</a:t>
            </a:r>
            <a:r>
              <a:rPr lang="tr-TR" sz="2200" dirty="0"/>
              <a:t> alyuvar hücreleri) ihtiyaç olabilir. </a:t>
            </a:r>
          </a:p>
          <a:p>
            <a:pPr lvl="0" algn="just">
              <a:lnSpc>
                <a:spcPct val="150000"/>
              </a:lnSpc>
            </a:pPr>
            <a:r>
              <a:rPr lang="tr-TR" sz="2200" dirty="0" err="1"/>
              <a:t>Koagülopatili</a:t>
            </a:r>
            <a:r>
              <a:rPr lang="tr-TR" sz="2200" dirty="0"/>
              <a:t> hastalarda, pıhtılaşma faktörlerini değiştirmek için tam kan veya taze donmuş plazmaya ihtiyaç duyabilirler. </a:t>
            </a:r>
          </a:p>
          <a:p>
            <a:pPr lvl="0" algn="just">
              <a:lnSpc>
                <a:spcPct val="150000"/>
              </a:lnSpc>
            </a:pPr>
            <a:r>
              <a:rPr lang="tr-TR" sz="2200" dirty="0"/>
              <a:t>Şiddetli </a:t>
            </a:r>
            <a:r>
              <a:rPr lang="tr-TR" sz="2200" dirty="0" err="1"/>
              <a:t>hematemez</a:t>
            </a:r>
            <a:r>
              <a:rPr lang="tr-TR" sz="2200" dirty="0"/>
              <a:t> vakalarında- gastrointestinal kanamayı durdurmak için, buzlu su lavajı (15–30 dakika mide kalan 10-20 </a:t>
            </a:r>
            <a:r>
              <a:rPr lang="tr-TR" sz="2200" dirty="0" err="1"/>
              <a:t>mL</a:t>
            </a:r>
            <a:r>
              <a:rPr lang="tr-TR" sz="2200" dirty="0"/>
              <a:t> / kg) veya buzlu suda seyreltilmiş </a:t>
            </a:r>
            <a:r>
              <a:rPr lang="tr-TR" sz="2200" dirty="0" err="1"/>
              <a:t>norepinefrin</a:t>
            </a:r>
            <a:r>
              <a:rPr lang="tr-TR" sz="2200" dirty="0"/>
              <a:t> (8 mg / 500 </a:t>
            </a:r>
            <a:r>
              <a:rPr lang="tr-TR" sz="2200" dirty="0" err="1"/>
              <a:t>mL</a:t>
            </a:r>
            <a:r>
              <a:rPr lang="tr-TR" sz="2200" dirty="0"/>
              <a:t>) ile lavaj denenebilir.</a:t>
            </a:r>
          </a:p>
          <a:p>
            <a:pPr marL="0" lvl="0" indent="0" algn="just">
              <a:lnSpc>
                <a:spcPct val="150000"/>
              </a:lnSpc>
              <a:buNone/>
            </a:pPr>
            <a:endParaRPr lang="tr-TR" sz="2200" dirty="0"/>
          </a:p>
          <a:p>
            <a:pPr algn="just">
              <a:lnSpc>
                <a:spcPct val="150000"/>
              </a:lnSpc>
            </a:pPr>
            <a:endParaRPr lang="en-US" sz="2200" dirty="0"/>
          </a:p>
        </p:txBody>
      </p:sp>
    </p:spTree>
    <p:extLst>
      <p:ext uri="{BB962C8B-B14F-4D97-AF65-F5344CB8AC3E}">
        <p14:creationId xmlns:p14="http://schemas.microsoft.com/office/powerpoint/2010/main" val="2901633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A8B3-9914-4948-BD23-030C70FF33DF}"/>
              </a:ext>
            </a:extLst>
          </p:cNvPr>
          <p:cNvSpPr>
            <a:spLocks noGrp="1"/>
          </p:cNvSpPr>
          <p:nvPr>
            <p:ph type="title"/>
          </p:nvPr>
        </p:nvSpPr>
        <p:spPr>
          <a:xfrm>
            <a:off x="359596" y="308225"/>
            <a:ext cx="11486507" cy="554804"/>
          </a:xfrm>
          <a:ln>
            <a:solidFill>
              <a:srgbClr val="00B0F0"/>
            </a:solidFill>
          </a:ln>
        </p:spPr>
        <p:txBody>
          <a:bodyPr>
            <a:normAutofit/>
          </a:bodyPr>
          <a:lstStyle/>
          <a:p>
            <a:pPr algn="ctr"/>
            <a:r>
              <a:rPr lang="tr-TR" sz="2800" b="1" dirty="0">
                <a:solidFill>
                  <a:srgbClr val="00B0F0"/>
                </a:solidFill>
              </a:rPr>
              <a:t>MEDİKAL TEDAVİ</a:t>
            </a:r>
            <a:endParaRPr lang="en-US" sz="2800" dirty="0">
              <a:solidFill>
                <a:srgbClr val="00B0F0"/>
              </a:solidFill>
            </a:endParaRPr>
          </a:p>
        </p:txBody>
      </p:sp>
      <p:sp>
        <p:nvSpPr>
          <p:cNvPr id="3" name="Content Placeholder 2">
            <a:extLst>
              <a:ext uri="{FF2B5EF4-FFF2-40B4-BE49-F238E27FC236}">
                <a16:creationId xmlns:a16="http://schemas.microsoft.com/office/drawing/2014/main" id="{BAEC2687-DFEE-704F-93F6-3A98CB682610}"/>
              </a:ext>
            </a:extLst>
          </p:cNvPr>
          <p:cNvSpPr>
            <a:spLocks noGrp="1"/>
          </p:cNvSpPr>
          <p:nvPr>
            <p:ph idx="1"/>
          </p:nvPr>
        </p:nvSpPr>
        <p:spPr>
          <a:xfrm>
            <a:off x="359595" y="1013967"/>
            <a:ext cx="11589250" cy="4351338"/>
          </a:xfrm>
          <a:ln>
            <a:solidFill>
              <a:srgbClr val="00B0F0"/>
            </a:solidFill>
          </a:ln>
        </p:spPr>
        <p:txBody>
          <a:bodyPr>
            <a:noAutofit/>
          </a:bodyPr>
          <a:lstStyle/>
          <a:p>
            <a:pPr algn="just">
              <a:lnSpc>
                <a:spcPct val="150000"/>
              </a:lnSpc>
            </a:pPr>
            <a:r>
              <a:rPr lang="tr-TR" sz="2200" dirty="0" err="1"/>
              <a:t>Histamin</a:t>
            </a:r>
            <a:r>
              <a:rPr lang="tr-TR" sz="2200" dirty="0"/>
              <a:t> (H2) reseptör antagonistleri gastrik asit </a:t>
            </a:r>
            <a:r>
              <a:rPr lang="tr-TR" sz="2200" dirty="0" err="1"/>
              <a:t>sekresyonunu</a:t>
            </a:r>
            <a:r>
              <a:rPr lang="tr-TR" sz="2200" dirty="0"/>
              <a:t> rekabetçi olarak </a:t>
            </a:r>
            <a:r>
              <a:rPr lang="tr-TR" sz="2200" dirty="0" err="1"/>
              <a:t>inhibe</a:t>
            </a:r>
            <a:r>
              <a:rPr lang="tr-TR" sz="2200" dirty="0"/>
              <a:t> eder ve ilk tercih edilen ilaçtır (</a:t>
            </a:r>
            <a:r>
              <a:rPr lang="tr-TR" sz="2200" dirty="0" err="1"/>
              <a:t>ranitidin</a:t>
            </a:r>
            <a:r>
              <a:rPr lang="tr-TR" sz="2200" dirty="0"/>
              <a:t> 1–2 mg / kg SC, PO, IV q8–12h, köpek ve kedi; </a:t>
            </a:r>
            <a:r>
              <a:rPr lang="tr-TR" sz="2200" dirty="0" err="1"/>
              <a:t>famotidin</a:t>
            </a:r>
            <a:r>
              <a:rPr lang="tr-TR" sz="2200" dirty="0"/>
              <a:t> 0.5-1 mg / kg PO, IV) q12–24h, köpek ve kedi; </a:t>
            </a:r>
            <a:r>
              <a:rPr lang="tr-TR" sz="2200" dirty="0" err="1"/>
              <a:t>nizatidin</a:t>
            </a:r>
            <a:r>
              <a:rPr lang="tr-TR" sz="2200" dirty="0"/>
              <a:t> 5 mg / kg PO q24h, köpek). H2 reseptörü antagonistleri, etki ve etki süresi bakımından farklıdır. </a:t>
            </a:r>
            <a:r>
              <a:rPr lang="tr-TR" sz="2200" dirty="0" err="1"/>
              <a:t>Famotidin</a:t>
            </a:r>
            <a:r>
              <a:rPr lang="tr-TR" sz="2200" dirty="0"/>
              <a:t> en güçlü olanıdır bunu </a:t>
            </a:r>
            <a:r>
              <a:rPr lang="tr-TR" sz="2200" dirty="0" err="1"/>
              <a:t>ranitidin</a:t>
            </a:r>
            <a:r>
              <a:rPr lang="tr-TR" sz="2200" dirty="0"/>
              <a:t> takip eder.</a:t>
            </a:r>
          </a:p>
          <a:p>
            <a:pPr algn="just">
              <a:lnSpc>
                <a:spcPct val="150000"/>
              </a:lnSpc>
            </a:pPr>
            <a:r>
              <a:rPr lang="en-US" sz="2200" dirty="0" err="1"/>
              <a:t>En</a:t>
            </a:r>
            <a:r>
              <a:rPr lang="en-US" sz="2200" dirty="0"/>
              <a:t> </a:t>
            </a:r>
            <a:r>
              <a:rPr lang="en-US" sz="2200" dirty="0" err="1"/>
              <a:t>az</a:t>
            </a:r>
            <a:r>
              <a:rPr lang="en-US" sz="2200" dirty="0"/>
              <a:t> 6-8 </a:t>
            </a:r>
            <a:r>
              <a:rPr lang="en-US" sz="2200" dirty="0" err="1"/>
              <a:t>hafta</a:t>
            </a:r>
            <a:r>
              <a:rPr lang="en-US" sz="2200" dirty="0"/>
              <a:t> </a:t>
            </a:r>
            <a:r>
              <a:rPr lang="en-US" sz="2200" dirty="0" err="1"/>
              <a:t>tedavi</a:t>
            </a:r>
            <a:r>
              <a:rPr lang="en-US" sz="2200" dirty="0"/>
              <a:t> </a:t>
            </a:r>
            <a:r>
              <a:rPr lang="en-US" sz="2200" dirty="0" err="1"/>
              <a:t>uygulanmalıdır</a:t>
            </a:r>
            <a:r>
              <a:rPr lang="en-US" sz="2200" dirty="0"/>
              <a:t>. </a:t>
            </a:r>
            <a:r>
              <a:rPr lang="en-US" sz="2200" dirty="0" err="1"/>
              <a:t>Reaktif</a:t>
            </a:r>
            <a:r>
              <a:rPr lang="en-US" sz="2200" dirty="0"/>
              <a:t> gastrik </a:t>
            </a:r>
            <a:r>
              <a:rPr lang="en-US" sz="2200" dirty="0" err="1"/>
              <a:t>asit</a:t>
            </a:r>
            <a:r>
              <a:rPr lang="en-US" sz="2200" dirty="0"/>
              <a:t> </a:t>
            </a:r>
            <a:r>
              <a:rPr lang="en-US" sz="2200" dirty="0" err="1"/>
              <a:t>hipersekresyonu</a:t>
            </a:r>
            <a:r>
              <a:rPr lang="en-US" sz="2200" dirty="0"/>
              <a:t>, H2 </a:t>
            </a:r>
            <a:r>
              <a:rPr lang="en-US" sz="2200" dirty="0" err="1"/>
              <a:t>blokerleri</a:t>
            </a:r>
            <a:r>
              <a:rPr lang="en-US" sz="2200" dirty="0"/>
              <a:t> </a:t>
            </a:r>
            <a:r>
              <a:rPr lang="en-US" sz="2200" dirty="0" err="1"/>
              <a:t>kesildiğinde</a:t>
            </a:r>
            <a:r>
              <a:rPr lang="en-US" sz="2200" dirty="0"/>
              <a:t> </a:t>
            </a:r>
            <a:r>
              <a:rPr lang="en-US" sz="2200" dirty="0" err="1"/>
              <a:t>ortaya</a:t>
            </a:r>
            <a:r>
              <a:rPr lang="en-US" sz="2200" dirty="0"/>
              <a:t> </a:t>
            </a:r>
            <a:r>
              <a:rPr lang="en-US" sz="2200" dirty="0" err="1"/>
              <a:t>çıkabilir</a:t>
            </a:r>
            <a:r>
              <a:rPr lang="en-US" sz="2200" dirty="0"/>
              <a:t>, </a:t>
            </a:r>
            <a:r>
              <a:rPr lang="en-US" sz="2200" dirty="0" err="1"/>
              <a:t>ancak</a:t>
            </a:r>
            <a:r>
              <a:rPr lang="en-US" sz="2200" dirty="0"/>
              <a:t> </a:t>
            </a:r>
            <a:r>
              <a:rPr lang="en-US" sz="2200" dirty="0" err="1"/>
              <a:t>dozun</a:t>
            </a:r>
            <a:r>
              <a:rPr lang="en-US" sz="2200" dirty="0"/>
              <a:t> </a:t>
            </a:r>
            <a:r>
              <a:rPr lang="en-US" sz="2200" dirty="0" err="1"/>
              <a:t>azaltılmasıyla</a:t>
            </a:r>
            <a:r>
              <a:rPr lang="en-US" sz="2200" dirty="0"/>
              <a:t> </a:t>
            </a:r>
            <a:r>
              <a:rPr lang="en-US" sz="2200" dirty="0" err="1"/>
              <a:t>bu</a:t>
            </a:r>
            <a:r>
              <a:rPr lang="en-US" sz="2200" dirty="0"/>
              <a:t> </a:t>
            </a:r>
            <a:r>
              <a:rPr lang="en-US" sz="2200" dirty="0" err="1"/>
              <a:t>en</a:t>
            </a:r>
            <a:r>
              <a:rPr lang="en-US" sz="2200" dirty="0"/>
              <a:t> </a:t>
            </a:r>
            <a:r>
              <a:rPr lang="en-US" sz="2200" dirty="0" err="1"/>
              <a:t>aza</a:t>
            </a:r>
            <a:r>
              <a:rPr lang="en-US" sz="2200" dirty="0"/>
              <a:t> </a:t>
            </a:r>
            <a:r>
              <a:rPr lang="en-US" sz="2200" dirty="0" err="1"/>
              <a:t>indirilebilir</a:t>
            </a:r>
            <a:r>
              <a:rPr lang="en-US" sz="2200" dirty="0"/>
              <a:t>.</a:t>
            </a:r>
          </a:p>
          <a:p>
            <a:pPr algn="just">
              <a:lnSpc>
                <a:spcPct val="150000"/>
              </a:lnSpc>
            </a:pPr>
            <a:endParaRPr lang="en-US" sz="2200" dirty="0"/>
          </a:p>
          <a:p>
            <a:pPr algn="just">
              <a:lnSpc>
                <a:spcPct val="150000"/>
              </a:lnSpc>
            </a:pPr>
            <a:endParaRPr lang="en-US" sz="2200" dirty="0"/>
          </a:p>
        </p:txBody>
      </p:sp>
    </p:spTree>
    <p:extLst>
      <p:ext uri="{BB962C8B-B14F-4D97-AF65-F5344CB8AC3E}">
        <p14:creationId xmlns:p14="http://schemas.microsoft.com/office/powerpoint/2010/main" val="30077156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C6083B-5C34-BA4D-B1D5-4BA85034CFE7}"/>
              </a:ext>
            </a:extLst>
          </p:cNvPr>
          <p:cNvSpPr>
            <a:spLocks noGrp="1"/>
          </p:cNvSpPr>
          <p:nvPr>
            <p:ph idx="1"/>
          </p:nvPr>
        </p:nvSpPr>
        <p:spPr>
          <a:xfrm>
            <a:off x="725184" y="582452"/>
            <a:ext cx="11141467" cy="5458752"/>
          </a:xfrm>
          <a:ln>
            <a:solidFill>
              <a:srgbClr val="00B0F0"/>
            </a:solidFill>
            <a:prstDash val="dash"/>
          </a:ln>
        </p:spPr>
        <p:txBody>
          <a:bodyPr>
            <a:normAutofit/>
          </a:bodyPr>
          <a:lstStyle/>
          <a:p>
            <a:pPr algn="just">
              <a:lnSpc>
                <a:spcPct val="150000"/>
              </a:lnSpc>
            </a:pPr>
            <a:r>
              <a:rPr lang="tr-TR" sz="2200" dirty="0"/>
              <a:t>H2-reseptör antagonistleri, proton pompa inhibitörlerinden daha az etkilidir. Antiasitler gastrik asidi nötralize eder ve bazıları mukozal </a:t>
            </a:r>
            <a:r>
              <a:rPr lang="tr-TR" sz="2200" dirty="0" err="1"/>
              <a:t>protektanların</a:t>
            </a:r>
            <a:r>
              <a:rPr lang="tr-TR" sz="2200" dirty="0"/>
              <a:t> lokal sentezini indükler, ancak etkili olabilmesi için en az dört ila altı kez / gün verilmesi gerekir. Hasta sahipleri genellikle bu ilacı düzenli olarak veremezler.</a:t>
            </a:r>
          </a:p>
          <a:p>
            <a:pPr algn="just">
              <a:lnSpc>
                <a:spcPct val="150000"/>
              </a:lnSpc>
            </a:pPr>
            <a:r>
              <a:rPr lang="en-US" sz="2200" dirty="0" err="1"/>
              <a:t>Sukralfat</a:t>
            </a:r>
            <a:r>
              <a:rPr lang="en-US" sz="2200" dirty="0"/>
              <a:t> </a:t>
            </a:r>
            <a:r>
              <a:rPr lang="en-US" sz="2200" dirty="0" err="1"/>
              <a:t>süspansiyonu</a:t>
            </a:r>
            <a:r>
              <a:rPr lang="en-US" sz="2200" dirty="0"/>
              <a:t> (0.5–1g PO 6–8 </a:t>
            </a:r>
            <a:r>
              <a:rPr lang="en-US" sz="2200" dirty="0" err="1"/>
              <a:t>saat</a:t>
            </a:r>
            <a:r>
              <a:rPr lang="en-US" sz="2200" dirty="0"/>
              <a:t> </a:t>
            </a:r>
            <a:r>
              <a:rPr lang="en-US" sz="2200" dirty="0" err="1"/>
              <a:t>arayla</a:t>
            </a:r>
            <a:r>
              <a:rPr lang="en-US" sz="2200" dirty="0"/>
              <a:t>); </a:t>
            </a:r>
            <a:r>
              <a:rPr lang="en-US" sz="2200" dirty="0" err="1"/>
              <a:t>ülser</a:t>
            </a:r>
            <a:r>
              <a:rPr lang="en-US" sz="2200" dirty="0"/>
              <a:t> </a:t>
            </a:r>
            <a:r>
              <a:rPr lang="en-US" sz="2200" dirty="0" err="1"/>
              <a:t>bölgelerine</a:t>
            </a:r>
            <a:r>
              <a:rPr lang="en-US" sz="2200" dirty="0"/>
              <a:t> </a:t>
            </a:r>
            <a:r>
              <a:rPr lang="en-US" sz="2200" dirty="0" err="1"/>
              <a:t>bağlanarak</a:t>
            </a:r>
            <a:r>
              <a:rPr lang="en-US" sz="2200" dirty="0"/>
              <a:t>(</a:t>
            </a:r>
            <a:r>
              <a:rPr lang="en-US" sz="2200" dirty="0" err="1"/>
              <a:t>sitoproteksiyon</a:t>
            </a:r>
            <a:r>
              <a:rPr lang="en-US" sz="2200" dirty="0"/>
              <a:t>), pepsin </a:t>
            </a:r>
            <a:r>
              <a:rPr lang="en-US" sz="2200" dirty="0" err="1"/>
              <a:t>ve</a:t>
            </a:r>
            <a:r>
              <a:rPr lang="en-US" sz="2200" dirty="0"/>
              <a:t> </a:t>
            </a:r>
            <a:r>
              <a:rPr lang="en-US" sz="2200" dirty="0" err="1"/>
              <a:t>safra</a:t>
            </a:r>
            <a:r>
              <a:rPr lang="en-US" sz="2200" dirty="0"/>
              <a:t> </a:t>
            </a:r>
            <a:r>
              <a:rPr lang="en-US" sz="2200" dirty="0" err="1"/>
              <a:t>tuzlarını</a:t>
            </a:r>
            <a:r>
              <a:rPr lang="en-US" sz="2200" dirty="0"/>
              <a:t> </a:t>
            </a:r>
            <a:r>
              <a:rPr lang="en-US" sz="2200" dirty="0" err="1"/>
              <a:t>emerek</a:t>
            </a:r>
            <a:r>
              <a:rPr lang="en-US" sz="2200" dirty="0"/>
              <a:t> </a:t>
            </a:r>
            <a:r>
              <a:rPr lang="en-US" sz="2200" dirty="0" err="1"/>
              <a:t>ve</a:t>
            </a:r>
            <a:r>
              <a:rPr lang="en-US" sz="2200" dirty="0"/>
              <a:t> prostaglandin </a:t>
            </a:r>
            <a:r>
              <a:rPr lang="en-US" sz="2200" dirty="0" err="1"/>
              <a:t>sentezini</a:t>
            </a:r>
            <a:r>
              <a:rPr lang="en-US" sz="2200" dirty="0"/>
              <a:t> stimüle </a:t>
            </a:r>
            <a:r>
              <a:rPr lang="en-US" sz="2200" dirty="0" err="1"/>
              <a:t>ederek</a:t>
            </a:r>
            <a:r>
              <a:rPr lang="en-US" sz="2200" dirty="0"/>
              <a:t> </a:t>
            </a:r>
            <a:r>
              <a:rPr lang="en-US" sz="2200" dirty="0" err="1"/>
              <a:t>ülserasyonlu</a:t>
            </a:r>
            <a:r>
              <a:rPr lang="en-US" sz="2200" dirty="0"/>
              <a:t> </a:t>
            </a:r>
            <a:r>
              <a:rPr lang="en-US" sz="2200" dirty="0" err="1"/>
              <a:t>dokuları</a:t>
            </a:r>
            <a:r>
              <a:rPr lang="en-US" sz="2200" dirty="0"/>
              <a:t> </a:t>
            </a:r>
            <a:r>
              <a:rPr lang="en-US" sz="2200" dirty="0" err="1"/>
              <a:t>korur</a:t>
            </a:r>
            <a:r>
              <a:rPr lang="en-US" sz="2200" dirty="0"/>
              <a:t>. </a:t>
            </a:r>
            <a:r>
              <a:rPr lang="en-US" sz="2200" dirty="0" err="1"/>
              <a:t>Sukralfat</a:t>
            </a:r>
            <a:r>
              <a:rPr lang="en-US" sz="2200" dirty="0"/>
              <a:t> </a:t>
            </a:r>
            <a:r>
              <a:rPr lang="en-US" sz="2200" dirty="0" err="1"/>
              <a:t>mideki</a:t>
            </a:r>
            <a:r>
              <a:rPr lang="en-US" sz="2200" dirty="0"/>
              <a:t> </a:t>
            </a:r>
            <a:r>
              <a:rPr lang="en-US" sz="2200" dirty="0" err="1"/>
              <a:t>ülserlere</a:t>
            </a:r>
            <a:r>
              <a:rPr lang="en-US" sz="2200" dirty="0"/>
              <a:t> </a:t>
            </a:r>
            <a:r>
              <a:rPr lang="en-US" sz="2200" dirty="0" err="1"/>
              <a:t>oranla</a:t>
            </a:r>
            <a:r>
              <a:rPr lang="en-US" sz="2200" dirty="0"/>
              <a:t> </a:t>
            </a:r>
            <a:r>
              <a:rPr lang="en-US" sz="2200" dirty="0" err="1"/>
              <a:t>duodenumdaki</a:t>
            </a:r>
            <a:r>
              <a:rPr lang="en-US" sz="2200" dirty="0"/>
              <a:t> </a:t>
            </a:r>
            <a:r>
              <a:rPr lang="en-US" sz="2200" dirty="0" err="1"/>
              <a:t>ülserlere</a:t>
            </a:r>
            <a:r>
              <a:rPr lang="en-US" sz="2200" dirty="0"/>
              <a:t> </a:t>
            </a:r>
            <a:r>
              <a:rPr lang="en-US" sz="2200" dirty="0" err="1"/>
              <a:t>daha</a:t>
            </a:r>
            <a:r>
              <a:rPr lang="en-US" sz="2200" dirty="0"/>
              <a:t> </a:t>
            </a:r>
            <a:r>
              <a:rPr lang="en-US" sz="2200" dirty="0" err="1"/>
              <a:t>fazla</a:t>
            </a:r>
            <a:r>
              <a:rPr lang="en-US" sz="2200" dirty="0"/>
              <a:t> </a:t>
            </a:r>
            <a:r>
              <a:rPr lang="en-US" sz="2200" dirty="0" err="1"/>
              <a:t>bağlanır</a:t>
            </a:r>
            <a:r>
              <a:rPr lang="en-US" sz="2200" dirty="0"/>
              <a:t>. </a:t>
            </a:r>
          </a:p>
          <a:p>
            <a:pPr algn="just">
              <a:lnSpc>
                <a:spcPct val="150000"/>
              </a:lnSpc>
            </a:pPr>
            <a:r>
              <a:rPr lang="en-US" sz="2200" dirty="0"/>
              <a:t>Gastrointestinal mukozal </a:t>
            </a:r>
            <a:r>
              <a:rPr lang="en-US" sz="2200" dirty="0" err="1"/>
              <a:t>bariyerde</a:t>
            </a:r>
            <a:r>
              <a:rPr lang="en-US" sz="2200" dirty="0"/>
              <a:t> </a:t>
            </a:r>
            <a:r>
              <a:rPr lang="en-US" sz="2200" dirty="0" err="1"/>
              <a:t>hasar</a:t>
            </a:r>
            <a:r>
              <a:rPr lang="en-US" sz="2200" dirty="0"/>
              <a:t> </a:t>
            </a:r>
            <a:r>
              <a:rPr lang="en-US" sz="2200" dirty="0" err="1"/>
              <a:t>şüphesi</a:t>
            </a:r>
            <a:r>
              <a:rPr lang="en-US" sz="2200" dirty="0"/>
              <a:t> </a:t>
            </a:r>
            <a:r>
              <a:rPr lang="en-US" sz="2200" dirty="0" err="1"/>
              <a:t>veya</a:t>
            </a:r>
            <a:r>
              <a:rPr lang="en-US" sz="2200" dirty="0"/>
              <a:t> aspirasyon pnömonisi </a:t>
            </a:r>
            <a:r>
              <a:rPr lang="en-US" sz="2200" dirty="0" err="1"/>
              <a:t>varsa</a:t>
            </a:r>
            <a:r>
              <a:rPr lang="en-US" sz="2200" dirty="0"/>
              <a:t>, </a:t>
            </a:r>
            <a:r>
              <a:rPr lang="en-US" sz="2200" dirty="0" err="1"/>
              <a:t>enterik</a:t>
            </a:r>
            <a:r>
              <a:rPr lang="en-US" sz="2200" dirty="0"/>
              <a:t> gram </a:t>
            </a:r>
            <a:r>
              <a:rPr lang="en-US" sz="2200" dirty="0" err="1"/>
              <a:t>negatif</a:t>
            </a:r>
            <a:r>
              <a:rPr lang="en-US" sz="2200" dirty="0"/>
              <a:t> </a:t>
            </a:r>
            <a:r>
              <a:rPr lang="en-US" sz="2200" dirty="0" err="1"/>
              <a:t>bakterilere</a:t>
            </a:r>
            <a:r>
              <a:rPr lang="en-US" sz="2200" dirty="0"/>
              <a:t> </a:t>
            </a:r>
            <a:r>
              <a:rPr lang="en-US" sz="2200" dirty="0" err="1"/>
              <a:t>ve</a:t>
            </a:r>
            <a:r>
              <a:rPr lang="en-US" sz="2200" dirty="0"/>
              <a:t> </a:t>
            </a:r>
            <a:r>
              <a:rPr lang="en-US" sz="2200" dirty="0" err="1"/>
              <a:t>anaeroblara</a:t>
            </a:r>
            <a:r>
              <a:rPr lang="en-US" sz="2200" dirty="0"/>
              <a:t> </a:t>
            </a:r>
            <a:r>
              <a:rPr lang="en-US" sz="2200" dirty="0" err="1"/>
              <a:t>karşı</a:t>
            </a:r>
            <a:r>
              <a:rPr lang="en-US" sz="2200" dirty="0"/>
              <a:t> </a:t>
            </a:r>
            <a:r>
              <a:rPr lang="en-US" sz="2200" dirty="0" err="1"/>
              <a:t>antibiyotik</a:t>
            </a:r>
            <a:r>
              <a:rPr lang="en-US" sz="2200" dirty="0"/>
              <a:t>(</a:t>
            </a:r>
            <a:r>
              <a:rPr lang="en-US" sz="2200" dirty="0" err="1"/>
              <a:t>ler</a:t>
            </a:r>
            <a:r>
              <a:rPr lang="en-US" sz="2200" dirty="0"/>
              <a:t>) </a:t>
            </a:r>
            <a:r>
              <a:rPr lang="en-US" sz="2200" dirty="0" err="1"/>
              <a:t>kullanılmalıdır</a:t>
            </a:r>
            <a:r>
              <a:rPr lang="en-US" sz="2200" dirty="0"/>
              <a:t>.</a:t>
            </a:r>
          </a:p>
          <a:p>
            <a:pPr algn="just">
              <a:lnSpc>
                <a:spcPct val="150000"/>
              </a:lnSpc>
            </a:pPr>
            <a:endParaRPr lang="en-US" sz="2200" dirty="0"/>
          </a:p>
          <a:p>
            <a:pPr algn="just">
              <a:lnSpc>
                <a:spcPct val="150000"/>
              </a:lnSpc>
            </a:pPr>
            <a:endParaRPr lang="en-US" sz="2200" dirty="0"/>
          </a:p>
        </p:txBody>
      </p:sp>
    </p:spTree>
    <p:extLst>
      <p:ext uri="{BB962C8B-B14F-4D97-AF65-F5344CB8AC3E}">
        <p14:creationId xmlns:p14="http://schemas.microsoft.com/office/powerpoint/2010/main" val="41739043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C6083B-5C34-BA4D-B1D5-4BA85034CFE7}"/>
              </a:ext>
            </a:extLst>
          </p:cNvPr>
          <p:cNvSpPr>
            <a:spLocks noGrp="1"/>
          </p:cNvSpPr>
          <p:nvPr>
            <p:ph idx="1"/>
          </p:nvPr>
        </p:nvSpPr>
        <p:spPr>
          <a:xfrm>
            <a:off x="725184" y="582452"/>
            <a:ext cx="11141467" cy="5458752"/>
          </a:xfrm>
          <a:ln>
            <a:solidFill>
              <a:srgbClr val="00B0F0"/>
            </a:solidFill>
            <a:prstDash val="dash"/>
          </a:ln>
        </p:spPr>
        <p:txBody>
          <a:bodyPr>
            <a:normAutofit/>
          </a:bodyPr>
          <a:lstStyle/>
          <a:p>
            <a:pPr algn="just">
              <a:lnSpc>
                <a:spcPct val="150000"/>
              </a:lnSpc>
            </a:pPr>
            <a:r>
              <a:rPr lang="tr-TR" sz="2200" dirty="0" err="1"/>
              <a:t>Antiemetikler</a:t>
            </a:r>
            <a:r>
              <a:rPr lang="tr-TR" sz="2200" dirty="0"/>
              <a:t> (</a:t>
            </a:r>
            <a:r>
              <a:rPr lang="tr-TR" sz="2200" dirty="0" err="1"/>
              <a:t>klorpromazin</a:t>
            </a:r>
            <a:r>
              <a:rPr lang="tr-TR" sz="2200" dirty="0"/>
              <a:t> 0.5 mg/kg 6–8 saat arayla SC, IM, IV, köpek ve kedi; </a:t>
            </a:r>
            <a:r>
              <a:rPr lang="tr-TR" sz="2200" dirty="0" err="1"/>
              <a:t>proklorperazin</a:t>
            </a:r>
            <a:r>
              <a:rPr lang="tr-TR" sz="2200" dirty="0"/>
              <a:t> 0.1-0.5 mg/kg 6–8 saat arayla SC, IM, köpek ve kedi; </a:t>
            </a:r>
            <a:r>
              <a:rPr lang="tr-TR" sz="2200" b="1" dirty="0" err="1">
                <a:solidFill>
                  <a:srgbClr val="FF0000"/>
                </a:solidFill>
              </a:rPr>
              <a:t>ondansetron</a:t>
            </a:r>
            <a:r>
              <a:rPr lang="tr-TR" sz="2200" dirty="0"/>
              <a:t> 0.5 mg/kg IV 12 saat arayla, köpek; 0.2 mg / kg IV 12 saat arayla, kedi </a:t>
            </a:r>
            <a:r>
              <a:rPr lang="tr-TR" sz="2200" dirty="0" err="1"/>
              <a:t>metoklopramid</a:t>
            </a:r>
            <a:r>
              <a:rPr lang="tr-TR" sz="2200" dirty="0"/>
              <a:t> 1–2 mg /kg/24 saat CRI, köpek ve kedi; </a:t>
            </a:r>
            <a:r>
              <a:rPr lang="tr-TR" sz="2200" dirty="0" err="1"/>
              <a:t>maropitant</a:t>
            </a:r>
            <a:r>
              <a:rPr lang="tr-TR" sz="2200" dirty="0"/>
              <a:t> 1 mg/kg SC 24 saat arayla 5 gün, köpek; 5 gün boyunca 2 mg/kg PO 24 saat arayla, köpek) kusma sık görülür veya önemli sıvı kayıplarına yol açarsa uygulanır.</a:t>
            </a:r>
          </a:p>
          <a:p>
            <a:pPr algn="just">
              <a:lnSpc>
                <a:spcPct val="150000"/>
              </a:lnSpc>
            </a:pPr>
            <a:r>
              <a:rPr lang="tr-TR" sz="2200" dirty="0"/>
              <a:t>Proton pompa inhibitörleri (</a:t>
            </a:r>
            <a:r>
              <a:rPr lang="tr-TR" sz="2200" dirty="0" err="1"/>
              <a:t>omeprazol</a:t>
            </a:r>
            <a:r>
              <a:rPr lang="tr-TR" sz="2200" dirty="0"/>
              <a:t> 1 mg /kg PO q12–24h, köpek; </a:t>
            </a:r>
            <a:r>
              <a:rPr lang="tr-TR" sz="2200" dirty="0" err="1"/>
              <a:t>pantoprazol</a:t>
            </a:r>
            <a:r>
              <a:rPr lang="tr-TR" sz="2200" dirty="0"/>
              <a:t> 1 mg / kg IV köpek) --</a:t>
            </a:r>
            <a:r>
              <a:rPr lang="tr-TR" sz="2200" dirty="0" err="1"/>
              <a:t>omeprazol</a:t>
            </a:r>
            <a:r>
              <a:rPr lang="tr-TR" sz="2200" dirty="0"/>
              <a:t> gastrik asit </a:t>
            </a:r>
            <a:r>
              <a:rPr lang="tr-TR" sz="2200" dirty="0" err="1"/>
              <a:t>sekresyonunun</a:t>
            </a:r>
            <a:r>
              <a:rPr lang="tr-TR" sz="2200" dirty="0"/>
              <a:t> </a:t>
            </a:r>
            <a:r>
              <a:rPr lang="tr-TR" sz="2200" dirty="0" err="1"/>
              <a:t>inhibisyonunda</a:t>
            </a:r>
            <a:r>
              <a:rPr lang="tr-TR" sz="2200" dirty="0"/>
              <a:t> kullanılan en güçlü inhibitörüdür; H2 </a:t>
            </a:r>
            <a:r>
              <a:rPr lang="tr-TR" sz="2200" dirty="0" err="1"/>
              <a:t>bloker</a:t>
            </a:r>
            <a:r>
              <a:rPr lang="tr-TR" sz="2200" dirty="0"/>
              <a:t> tedavisine cevap vermeyen </a:t>
            </a:r>
            <a:r>
              <a:rPr lang="tr-TR" sz="2200" dirty="0" err="1"/>
              <a:t>gastroduodenal</a:t>
            </a:r>
            <a:r>
              <a:rPr lang="tr-TR" sz="2200" dirty="0"/>
              <a:t> hastalıklarda ve metastaz veya </a:t>
            </a:r>
            <a:r>
              <a:rPr lang="tr-TR" sz="2200" dirty="0" err="1"/>
              <a:t>rezektabl</a:t>
            </a:r>
            <a:r>
              <a:rPr lang="tr-TR" sz="2200" dirty="0"/>
              <a:t> olmayan </a:t>
            </a:r>
            <a:r>
              <a:rPr lang="tr-TR" sz="2200" dirty="0" err="1"/>
              <a:t>gastrinomalarda</a:t>
            </a:r>
            <a:r>
              <a:rPr lang="tr-TR" sz="2200" dirty="0"/>
              <a:t> tercih edilmelidir</a:t>
            </a:r>
            <a:r>
              <a:rPr lang="en-US" sz="2200" dirty="0"/>
              <a:t>.</a:t>
            </a:r>
          </a:p>
          <a:p>
            <a:pPr algn="just">
              <a:lnSpc>
                <a:spcPct val="150000"/>
              </a:lnSpc>
            </a:pPr>
            <a:endParaRPr lang="en-US" sz="2200" dirty="0"/>
          </a:p>
          <a:p>
            <a:pPr algn="just">
              <a:lnSpc>
                <a:spcPct val="150000"/>
              </a:lnSpc>
            </a:pPr>
            <a:endParaRPr lang="en-US" sz="2200" dirty="0"/>
          </a:p>
        </p:txBody>
      </p:sp>
    </p:spTree>
    <p:extLst>
      <p:ext uri="{BB962C8B-B14F-4D97-AF65-F5344CB8AC3E}">
        <p14:creationId xmlns:p14="http://schemas.microsoft.com/office/powerpoint/2010/main" val="28984688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8594C-53D0-D143-9520-8BC72C1BD037}"/>
              </a:ext>
            </a:extLst>
          </p:cNvPr>
          <p:cNvSpPr>
            <a:spLocks noGrp="1"/>
          </p:cNvSpPr>
          <p:nvPr>
            <p:ph idx="1"/>
          </p:nvPr>
        </p:nvSpPr>
        <p:spPr>
          <a:xfrm>
            <a:off x="858748" y="664645"/>
            <a:ext cx="10515600" cy="4351338"/>
          </a:xfrm>
          <a:ln w="12700">
            <a:solidFill>
              <a:srgbClr val="FF0000"/>
            </a:solidFill>
            <a:prstDash val="lgDash"/>
          </a:ln>
        </p:spPr>
        <p:txBody>
          <a:bodyPr>
            <a:normAutofit fontScale="92500" lnSpcReduction="20000"/>
          </a:bodyPr>
          <a:lstStyle/>
          <a:p>
            <a:pPr marL="0" indent="0" algn="ctr">
              <a:lnSpc>
                <a:spcPct val="150000"/>
              </a:lnSpc>
              <a:buNone/>
            </a:pPr>
            <a:r>
              <a:rPr lang="tr-TR" b="1" dirty="0">
                <a:solidFill>
                  <a:srgbClr val="FF0000"/>
                </a:solidFill>
              </a:rPr>
              <a:t>OLASI ETKİLEŞİMLER</a:t>
            </a:r>
            <a:r>
              <a:rPr lang="tr-TR" dirty="0">
                <a:solidFill>
                  <a:srgbClr val="FF0000"/>
                </a:solidFill>
              </a:rPr>
              <a:t> </a:t>
            </a:r>
          </a:p>
          <a:p>
            <a:pPr marL="0" indent="0" algn="just">
              <a:lnSpc>
                <a:spcPct val="150000"/>
              </a:lnSpc>
              <a:buNone/>
            </a:pPr>
            <a:endParaRPr lang="tr-TR" dirty="0">
              <a:solidFill>
                <a:srgbClr val="FF0000"/>
              </a:solidFill>
            </a:endParaRPr>
          </a:p>
          <a:p>
            <a:pPr lvl="0" algn="just">
              <a:lnSpc>
                <a:spcPct val="150000"/>
              </a:lnSpc>
            </a:pPr>
            <a:r>
              <a:rPr lang="tr-TR" dirty="0"/>
              <a:t>H2 </a:t>
            </a:r>
            <a:r>
              <a:rPr lang="tr-TR" dirty="0" err="1"/>
              <a:t>blokerler</a:t>
            </a:r>
            <a:r>
              <a:rPr lang="tr-TR" dirty="0"/>
              <a:t>, </a:t>
            </a:r>
            <a:r>
              <a:rPr lang="tr-TR" dirty="0" err="1"/>
              <a:t>oksimik</a:t>
            </a:r>
            <a:r>
              <a:rPr lang="tr-TR" dirty="0"/>
              <a:t> hücreler tarafından </a:t>
            </a:r>
            <a:r>
              <a:rPr lang="tr-TR" dirty="0" err="1"/>
              <a:t>omeprazol</a:t>
            </a:r>
            <a:r>
              <a:rPr lang="tr-TR" dirty="0"/>
              <a:t> emilimini önler. </a:t>
            </a:r>
          </a:p>
          <a:p>
            <a:pPr lvl="0" algn="just">
              <a:lnSpc>
                <a:spcPct val="150000"/>
              </a:lnSpc>
            </a:pPr>
            <a:r>
              <a:rPr lang="tr-TR" dirty="0" err="1"/>
              <a:t>Sucralfat</a:t>
            </a:r>
            <a:r>
              <a:rPr lang="tr-TR" dirty="0"/>
              <a:t> diğer ilaçların emilimini değiştirebilir. Bu nedenle, diğer oral ilaçlardan 2 saat önce veya sonra aç karnına verilmelidir. </a:t>
            </a:r>
          </a:p>
          <a:p>
            <a:pPr lvl="0" algn="just">
              <a:lnSpc>
                <a:spcPct val="150000"/>
              </a:lnSpc>
            </a:pPr>
            <a:r>
              <a:rPr lang="tr-TR" dirty="0"/>
              <a:t>Antiasitler diğer ilaçların oral emilimini ve </a:t>
            </a:r>
            <a:r>
              <a:rPr lang="tr-TR" dirty="0" err="1"/>
              <a:t>renal</a:t>
            </a:r>
            <a:r>
              <a:rPr lang="tr-TR" dirty="0"/>
              <a:t> eliminasyonunu değiştirebilir.</a:t>
            </a:r>
          </a:p>
          <a:p>
            <a:pPr algn="just">
              <a:lnSpc>
                <a:spcPct val="150000"/>
              </a:lnSpc>
            </a:pPr>
            <a:endParaRPr lang="en-US" dirty="0"/>
          </a:p>
        </p:txBody>
      </p:sp>
    </p:spTree>
    <p:extLst>
      <p:ext uri="{BB962C8B-B14F-4D97-AF65-F5344CB8AC3E}">
        <p14:creationId xmlns:p14="http://schemas.microsoft.com/office/powerpoint/2010/main" val="766374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A95343-441A-FE4A-B56F-9F720AF087C7}"/>
              </a:ext>
            </a:extLst>
          </p:cNvPr>
          <p:cNvSpPr>
            <a:spLocks noGrp="1"/>
          </p:cNvSpPr>
          <p:nvPr>
            <p:ph type="title"/>
          </p:nvPr>
        </p:nvSpPr>
        <p:spPr/>
        <p:txBody>
          <a:bodyPr/>
          <a:lstStyle/>
          <a:p>
            <a:r>
              <a:rPr lang="en-US" b="1" dirty="0">
                <a:solidFill>
                  <a:srgbClr val="FF0000"/>
                </a:solidFill>
              </a:rPr>
              <a:t>DİYARE İLE KARAKTERİZE HASTALIKLAR </a:t>
            </a:r>
          </a:p>
        </p:txBody>
      </p:sp>
    </p:spTree>
    <p:extLst>
      <p:ext uri="{BB962C8B-B14F-4D97-AF65-F5344CB8AC3E}">
        <p14:creationId xmlns:p14="http://schemas.microsoft.com/office/powerpoint/2010/main" val="417219139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7315</Words>
  <Application>Microsoft Office PowerPoint</Application>
  <PresentationFormat>Geniş ekran</PresentationFormat>
  <Paragraphs>703</Paragraphs>
  <Slides>142</Slides>
  <Notes>6</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142</vt:i4>
      </vt:variant>
    </vt:vector>
  </HeadingPairs>
  <TitlesOfParts>
    <vt:vector size="152" baseType="lpstr">
      <vt:lpstr>AGaramond</vt:lpstr>
      <vt:lpstr>AkzidenzGroteskBE</vt:lpstr>
      <vt:lpstr>Arial</vt:lpstr>
      <vt:lpstr>Calibri</vt:lpstr>
      <vt:lpstr>Calibri Light</vt:lpstr>
      <vt:lpstr>Goudy</vt:lpstr>
      <vt:lpstr>MathematicalPi</vt:lpstr>
      <vt:lpstr>SymbolNew</vt:lpstr>
      <vt:lpstr>Wingdings</vt:lpstr>
      <vt:lpstr>Office Teması</vt:lpstr>
      <vt:lpstr>KUSMA İLE KARAKTERİZE HASTALIKLAR </vt:lpstr>
      <vt:lpstr>PowerPoint Sunusu</vt:lpstr>
      <vt:lpstr>Kusma Merkezinin afferent uyarımı </vt:lpstr>
      <vt:lpstr>PowerPoint Sunusu</vt:lpstr>
      <vt:lpstr>PowerPoint Sunusu</vt:lpstr>
      <vt:lpstr>PowerPoint Sunusu</vt:lpstr>
      <vt:lpstr>PowerPoint Sunusu</vt:lpstr>
      <vt:lpstr>PowerPoint Sunusu</vt:lpstr>
      <vt:lpstr>PowerPoint Sunusu</vt:lpstr>
      <vt:lpstr>PowerPoint Sunusu</vt:lpstr>
      <vt:lpstr>Akut Gastritis</vt:lpstr>
      <vt:lpstr>PowerPoint Sunusu</vt:lpstr>
      <vt:lpstr>Akut Gastritin etiyolojisi</vt:lpstr>
      <vt:lpstr>PowerPoint Sunusu</vt:lpstr>
      <vt:lpstr>PowerPoint Sunusu</vt:lpstr>
      <vt:lpstr>PowerPoint Sunusu</vt:lpstr>
      <vt:lpstr>PowerPoint Sunusu</vt:lpstr>
      <vt:lpstr>Sekonder gastritisin nedenleri</vt:lpstr>
      <vt:lpstr>1- Gastrik Hiperasiditeye Neden Olan Bozukluklar </vt:lpstr>
      <vt:lpstr>PowerPoint Sunusu</vt:lpstr>
      <vt:lpstr>2-Gastrik mukozal kan akımını azaltan bozukluklar </vt:lpstr>
      <vt:lpstr>3- Gastroduodenal Refluksa Neden Olan Bozukluklar </vt:lpstr>
      <vt:lpstr>4- Mukus Bikarbonat Mukozal Tabakasının Etkileyen Bozukluklar </vt:lpstr>
      <vt:lpstr>PowerPoint Sunusu</vt:lpstr>
      <vt:lpstr>Klinik Bulgular </vt:lpstr>
      <vt:lpstr>Tanı </vt:lpstr>
      <vt:lpstr>TEDAVİ</vt:lpstr>
      <vt:lpstr>PowerPoint Sunusu</vt:lpstr>
      <vt:lpstr>PowerPoint Sunusu</vt:lpstr>
      <vt:lpstr>DİYET TEDAVİSİ </vt:lpstr>
      <vt:lpstr>Sucralfate </vt:lpstr>
      <vt:lpstr>BISMUTH </vt:lpstr>
      <vt:lpstr>GASTRIK ASIT SEKRESYONUNUN INHIBASYONU </vt:lpstr>
      <vt:lpstr>PowerPoint Sunusu</vt:lpstr>
      <vt:lpstr>PowerPoint Sunusu</vt:lpstr>
      <vt:lpstr>Metoclopramide</vt:lpstr>
      <vt:lpstr>ANTIBIYOTIKLER </vt:lpstr>
      <vt:lpstr>KRONIK GASTRIK HASTALIKLAR </vt:lpstr>
      <vt:lpstr>GASTRODUODENAL ÜLSER/EROZYON (GUE) </vt:lpstr>
      <vt:lpstr>PowerPoint Sunusu</vt:lpstr>
      <vt:lpstr>PowerPoint Sunusu</vt:lpstr>
      <vt:lpstr>PowerPoint Sunusu</vt:lpstr>
      <vt:lpstr>PowerPoint Sunusu</vt:lpstr>
      <vt:lpstr>PowerPoint Sunusu</vt:lpstr>
      <vt:lpstr>AYIRICI TANI </vt:lpstr>
      <vt:lpstr>TAM KAN/BİYOKİMYA/İDRAR ANALİZİ</vt:lpstr>
      <vt:lpstr>PowerPoint Sunusu</vt:lpstr>
      <vt:lpstr>SAĞALTIM</vt:lpstr>
      <vt:lpstr>PowerPoint Sunusu</vt:lpstr>
      <vt:lpstr>İLAÇ SAĞALTIMI</vt:lpstr>
      <vt:lpstr>İLAÇ SAĞALTIMI</vt:lpstr>
      <vt:lpstr>İLAÇ SAĞALTIMI</vt:lpstr>
      <vt:lpstr>GASTRİK MOTİLİTE HASTALIKLARI</vt:lpstr>
      <vt:lpstr>PATOFİZYOLOJİ</vt:lpstr>
      <vt:lpstr>ETİYOLOJİ</vt:lpstr>
      <vt:lpstr>ETİYOLOJİ</vt:lpstr>
      <vt:lpstr>SEMPTOMLAR</vt:lpstr>
      <vt:lpstr>PowerPoint Sunusu</vt:lpstr>
      <vt:lpstr>FİZİKSEL MUAYENE BULGULARI</vt:lpstr>
      <vt:lpstr>TANI </vt:lpstr>
      <vt:lpstr>AYIRICI TANI </vt:lpstr>
      <vt:lpstr>RADYOGRAFİ</vt:lpstr>
      <vt:lpstr>RADYONÜKLİD EMİSYONU GÖRÜNTÜLEME</vt:lpstr>
      <vt:lpstr>ENDOSKOPİ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SAĞALTIM</vt:lpstr>
      <vt:lpstr>PowerPoint Sunusu</vt:lpstr>
      <vt:lpstr>PowerPoint Sunusu</vt:lpstr>
      <vt:lpstr>PowerPoint Sunusu</vt:lpstr>
      <vt:lpstr>PowerPoint Sunusu</vt:lpstr>
      <vt:lpstr>PowerPoint Sunusu</vt:lpstr>
      <vt:lpstr>    HEMATEMEZ</vt:lpstr>
      <vt:lpstr>PowerPoint Sunusu</vt:lpstr>
      <vt:lpstr>PowerPoint Sunusu</vt:lpstr>
      <vt:lpstr>ETİYOLOJİ</vt:lpstr>
      <vt:lpstr>PowerPoint Sunusu</vt:lpstr>
      <vt:lpstr>PowerPoint Sunusu</vt:lpstr>
      <vt:lpstr>PowerPoint Sunusu</vt:lpstr>
      <vt:lpstr>PowerPoint Sunusu</vt:lpstr>
      <vt:lpstr>TANI </vt:lpstr>
      <vt:lpstr>PowerPoint Sunusu</vt:lpstr>
      <vt:lpstr>PowerPoint Sunusu</vt:lpstr>
      <vt:lpstr>PowerPoint Sunusu</vt:lpstr>
      <vt:lpstr>SAĞALTIM</vt:lpstr>
      <vt:lpstr>PowerPoint Sunusu</vt:lpstr>
      <vt:lpstr>PowerPoint Sunusu</vt:lpstr>
      <vt:lpstr>MEDİKAL TEDAVİ</vt:lpstr>
      <vt:lpstr>PowerPoint Sunusu</vt:lpstr>
      <vt:lpstr>PowerPoint Sunusu</vt:lpstr>
      <vt:lpstr>PowerPoint Sunusu</vt:lpstr>
      <vt:lpstr>DİYARE İLE KARAKTERİZE HASTALIKLAR </vt:lpstr>
      <vt:lpstr>1-OZMATİK DİYARE </vt:lpstr>
      <vt:lpstr>PowerPoint Sunusu</vt:lpstr>
      <vt:lpstr>2-Secretory Diarrhea </vt:lpstr>
      <vt:lpstr>PowerPoint Sunusu</vt:lpstr>
      <vt:lpstr>3- ARTMIŞ MUCOSAL PERMEABILITY </vt:lpstr>
      <vt:lpstr>Motilitenin bozulmasi</vt:lpstr>
      <vt:lpstr>PowerPoint Sunusu</vt:lpstr>
      <vt:lpstr>PowerPoint Sunusu</vt:lpstr>
      <vt:lpstr>PowerPoint Sunusu</vt:lpstr>
      <vt:lpstr>PowerPoint Sunusu</vt:lpstr>
      <vt:lpstr>AKUT İNCE BARSAK DİYARE </vt:lpstr>
      <vt:lpstr>AKUT İNCE BARSAK DİYARE </vt:lpstr>
      <vt:lpstr>KRONİK İNCE BARSAK DİYARE </vt:lpstr>
      <vt:lpstr>KRONİK İNCE BARSAK DİYARE </vt:lpstr>
      <vt:lpstr>AKUT KALIN BARSAK DİYARE </vt:lpstr>
      <vt:lpstr>AKUT KALIN BARSAK DİYARE </vt:lpstr>
      <vt:lpstr>TANI</vt:lpstr>
      <vt:lpstr>TAM KAN SAYIMI</vt:lpstr>
      <vt:lpstr>SERUM BİYOKİMYASI</vt:lpstr>
      <vt:lpstr>PowerPoint Sunusu</vt:lpstr>
      <vt:lpstr>PowerPoint Sunusu</vt:lpstr>
      <vt:lpstr>FELİNE LÖSEMİ VİRÜSÜ VE FELİNE İMMÜN YETMEZLİK VİRÜSÜ SEROLOJİK TARAMA.</vt:lpstr>
      <vt:lpstr>FEKAL ENTERIK PANEL</vt:lpstr>
      <vt:lpstr>ABDOMINAL RADIOGRAPHY</vt:lpstr>
      <vt:lpstr>PowerPoint Sunusu</vt:lpstr>
      <vt:lpstr> ABDOMINAL ULTRASONOGRAPHY </vt:lpstr>
      <vt:lpstr>PowerPoint Sunusu</vt:lpstr>
      <vt:lpstr>SPESİFİK GASTROINTESTINAL FONKSIYON TESTLERI</vt:lpstr>
      <vt:lpstr>PowerPoint Sunusu</vt:lpstr>
      <vt:lpstr>PowerPoint Sunusu</vt:lpstr>
      <vt:lpstr>SERUM COBALAMIN AND FOLATE </vt:lpstr>
      <vt:lpstr>PowerPoint Sunusu</vt:lpstr>
      <vt:lpstr>Fecal α1-Proteinase Inhibitor</vt:lpstr>
      <vt:lpstr>PowerPoint Sunusu</vt:lpstr>
      <vt:lpstr>Intestinal Biopsy </vt:lpstr>
      <vt:lpstr>Rigid Proctoscopy and Biopsy. </vt:lpstr>
      <vt:lpstr>PowerPoint Sunusu</vt:lpstr>
      <vt:lpstr> Akut, Kendini Sınırlayan İshallerin Tedavi ve Yönetimi </vt:lpstr>
      <vt:lpstr>PowerPoint Sunusu</vt:lpstr>
      <vt:lpstr>Dietary Therapy </vt:lpstr>
      <vt:lpstr>ANTIMICROBIALS </vt:lpstr>
      <vt:lpstr>Oral Protectants </vt:lpstr>
      <vt:lpstr>SIVI SAĞALTIMI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KUSMA İLE KARAKTERİZE HASTALIKLAR </dc:title>
  <dc:creator>OST</dc:creator>
  <cp:lastModifiedBy>OST</cp:lastModifiedBy>
  <cp:revision>1</cp:revision>
  <dcterms:created xsi:type="dcterms:W3CDTF">2019-11-06T07:27:27Z</dcterms:created>
  <dcterms:modified xsi:type="dcterms:W3CDTF">2019-11-06T07:27:35Z</dcterms:modified>
</cp:coreProperties>
</file>