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390" r:id="rId3"/>
    <p:sldId id="363" r:id="rId4"/>
    <p:sldId id="364" r:id="rId5"/>
    <p:sldId id="365" r:id="rId6"/>
    <p:sldId id="366" r:id="rId7"/>
    <p:sldId id="367" r:id="rId8"/>
    <p:sldId id="368" r:id="rId9"/>
    <p:sldId id="374" r:id="rId10"/>
    <p:sldId id="370" r:id="rId11"/>
    <p:sldId id="371" r:id="rId12"/>
    <p:sldId id="389" r:id="rId13"/>
    <p:sldId id="388" r:id="rId14"/>
    <p:sldId id="375" r:id="rId15"/>
    <p:sldId id="386" r:id="rId16"/>
    <p:sldId id="383"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5" autoAdjust="0"/>
    <p:restoredTop sz="86785" autoAdjust="0"/>
  </p:normalViewPr>
  <p:slideViewPr>
    <p:cSldViewPr>
      <p:cViewPr varScale="1">
        <p:scale>
          <a:sx n="77" d="100"/>
          <a:sy n="77" d="100"/>
        </p:scale>
        <p:origin x="802" y="67"/>
      </p:cViewPr>
      <p:guideLst>
        <p:guide orient="horz" pos="2160"/>
        <p:guide pos="2880"/>
      </p:guideLst>
    </p:cSldViewPr>
  </p:slideViewPr>
  <p:outlineViewPr>
    <p:cViewPr>
      <p:scale>
        <a:sx n="33" d="100"/>
        <a:sy n="33" d="100"/>
      </p:scale>
      <p:origin x="0" y="185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CBD45B-E730-475D-BD20-F78503D34471}" type="datetimeFigureOut">
              <a:rPr lang="tr-TR" smtClean="0"/>
              <a:pPr/>
              <a:t>10.10.2019</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EC859D-B9DD-4026-99DC-E9A994B5962C}"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09EEA02-A089-4CA0-B6DB-5656DABF50C4}" type="datetimeFigureOut">
              <a:rPr lang="tr-TR" smtClean="0"/>
              <a:pPr/>
              <a:t>10.10.2019</a:t>
            </a:fld>
            <a:endParaRPr lang="tr-TR"/>
          </a:p>
        </p:txBody>
      </p:sp>
      <p:sp>
        <p:nvSpPr>
          <p:cNvPr id="17" name="Footer Placeholder 16"/>
          <p:cNvSpPr>
            <a:spLocks noGrp="1"/>
          </p:cNvSpPr>
          <p:nvPr>
            <p:ph type="ftr" sz="quarter" idx="11"/>
          </p:nvPr>
        </p:nvSpPr>
        <p:spPr>
          <a:xfrm>
            <a:off x="2898648" y="6355080"/>
            <a:ext cx="3474720" cy="365760"/>
          </a:xfrm>
        </p:spPr>
        <p:txBody>
          <a:bodyPr/>
          <a:lstStyle/>
          <a:p>
            <a:endParaRPr lang="tr-TR"/>
          </a:p>
        </p:txBody>
      </p:sp>
      <p:sp>
        <p:nvSpPr>
          <p:cNvPr id="29" name="Slide Number Placeholder 28"/>
          <p:cNvSpPr>
            <a:spLocks noGrp="1"/>
          </p:cNvSpPr>
          <p:nvPr>
            <p:ph type="sldNum" sz="quarter" idx="12"/>
          </p:nvPr>
        </p:nvSpPr>
        <p:spPr>
          <a:xfrm>
            <a:off x="1216152" y="6355080"/>
            <a:ext cx="1219200" cy="365760"/>
          </a:xfrm>
        </p:spPr>
        <p:txBody>
          <a:bodyPr/>
          <a:lstStyle/>
          <a:p>
            <a:fld id="{9BD21C35-E717-4B2D-9B87-B8D3FBFF9DEF}" type="slidenum">
              <a:rPr lang="tr-TR" smtClean="0"/>
              <a:pPr/>
              <a:t>‹#›</a:t>
            </a:fld>
            <a:endParaRPr lang="tr-T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a:xfrm>
            <a:off x="2898648" y="6355080"/>
            <a:ext cx="3474720" cy="365760"/>
          </a:xfrm>
        </p:spPr>
        <p:txBody>
          <a:bodyPr/>
          <a:lstStyle/>
          <a:p>
            <a:endParaRPr lang="tr-TR"/>
          </a:p>
        </p:txBody>
      </p:sp>
      <p:sp>
        <p:nvSpPr>
          <p:cNvPr id="6" name="Slide Number Placeholder 5"/>
          <p:cNvSpPr>
            <a:spLocks noGrp="1"/>
          </p:cNvSpPr>
          <p:nvPr>
            <p:ph type="sldNum" sz="quarter" idx="12"/>
          </p:nvPr>
        </p:nvSpPr>
        <p:spPr>
          <a:xfrm>
            <a:off x="1069848" y="6355080"/>
            <a:ext cx="1520952" cy="365760"/>
          </a:xfrm>
        </p:spPr>
        <p:txBody>
          <a:bodyPr/>
          <a:lstStyle/>
          <a:p>
            <a:fld id="{9BD21C35-E717-4B2D-9B87-B8D3FBFF9DEF}" type="slidenum">
              <a:rPr lang="tr-TR" smtClean="0"/>
              <a:pPr/>
              <a:t>‹#›</a:t>
            </a:fld>
            <a:endParaRPr lang="tr-T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D21C35-E717-4B2D-9B87-B8D3FBFF9DEF}" type="slidenum">
              <a:rPr lang="tr-TR" smtClean="0"/>
              <a:pPr/>
              <a:t>‹#›</a:t>
            </a:fld>
            <a:endParaRPr lang="tr-T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D21C35-E717-4B2D-9B87-B8D3FBFF9DEF}" type="slidenum">
              <a:rPr lang="tr-TR" smtClean="0"/>
              <a:pPr/>
              <a:t>‹#›</a:t>
            </a:fld>
            <a:endParaRPr lang="tr-T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D21C35-E717-4B2D-9B87-B8D3FBFF9DEF}" type="slidenum">
              <a:rPr lang="tr-TR" smtClean="0"/>
              <a:pPr/>
              <a:t>‹#›</a:t>
            </a:fld>
            <a:endParaRPr lang="tr-T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09EEA02-A089-4CA0-B6DB-5656DABF50C4}" type="datetimeFigureOut">
              <a:rPr lang="tr-TR" smtClean="0"/>
              <a:pPr/>
              <a:t>10.10.2019</a:t>
            </a:fld>
            <a:endParaRPr lang="tr-T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BD21C35-E717-4B2D-9B87-B8D3FBFF9DEF}" type="slidenum">
              <a:rPr lang="tr-TR" smtClean="0"/>
              <a:pPr/>
              <a:t>‹#›</a:t>
            </a:fld>
            <a:endParaRPr lang="tr-T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internationalphoneticalphabet.org/ipa-sounds/ipa-chart-with-sound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3643314"/>
            <a:ext cx="7072362" cy="1071570"/>
          </a:xfrm>
        </p:spPr>
        <p:txBody>
          <a:bodyPr>
            <a:noAutofit/>
          </a:bodyPr>
          <a:lstStyle/>
          <a:p>
            <a:r>
              <a:rPr lang="tr-TR" sz="2600" b="1" dirty="0" smtClean="0">
                <a:latin typeface="+mn-lt"/>
              </a:rPr>
              <a:t/>
            </a:r>
            <a:br>
              <a:rPr lang="tr-TR" sz="2600" b="1" dirty="0" smtClean="0">
                <a:latin typeface="+mn-lt"/>
              </a:rPr>
            </a:br>
            <a:r>
              <a:rPr lang="tr-TR" sz="2600" b="1" dirty="0" smtClean="0">
                <a:latin typeface="+mn-lt"/>
              </a:rPr>
              <a:t>Türkçe Ses Dizgesinin İşleyişi - I</a:t>
            </a:r>
            <a:endParaRPr lang="tr-TR" sz="2600" dirty="0">
              <a:latin typeface="+mn-lt"/>
            </a:endParaRPr>
          </a:p>
        </p:txBody>
      </p:sp>
      <p:sp>
        <p:nvSpPr>
          <p:cNvPr id="4" name="Title 1"/>
          <p:cNvSpPr txBox="1">
            <a:spLocks/>
          </p:cNvSpPr>
          <p:nvPr/>
        </p:nvSpPr>
        <p:spPr>
          <a:xfrm>
            <a:off x="1357290" y="5072074"/>
            <a:ext cx="6858048" cy="642942"/>
          </a:xfrm>
          <a:prstGeom prst="rect">
            <a:avLst/>
          </a:prstGeom>
        </p:spPr>
        <p:txBody>
          <a:bodyPr vert="horz" anchor="t" anchorCtr="0">
            <a:noAutofit/>
          </a:bodyPr>
          <a:lstStyle/>
          <a:p>
            <a:pPr lvl="0" algn="r">
              <a:spcBef>
                <a:spcPct val="0"/>
              </a:spcBef>
              <a:defRPr/>
            </a:pPr>
            <a:r>
              <a:rPr lang="tr-TR" sz="1600" dirty="0" smtClean="0"/>
              <a:t>Dr</a:t>
            </a:r>
            <a:r>
              <a:rPr lang="tr-TR" sz="1600" dirty="0"/>
              <a:t>. </a:t>
            </a:r>
            <a:r>
              <a:rPr lang="tr-TR" sz="1600" dirty="0" err="1"/>
              <a:t>Öğr</a:t>
            </a:r>
            <a:r>
              <a:rPr lang="tr-TR" sz="1600" dirty="0"/>
              <a:t>. Üyesi İpek Pınar Uzun</a:t>
            </a:r>
          </a:p>
        </p:txBody>
      </p:sp>
      <p:pic>
        <p:nvPicPr>
          <p:cNvPr id="6" name="Picture 5" descr="C:\Documents and Settings\XP\Desktop\adsıznnnnnnn.JPG"/>
          <p:cNvPicPr>
            <a:picLocks noChangeAspect="1" noChangeArrowheads="1"/>
          </p:cNvPicPr>
          <p:nvPr/>
        </p:nvPicPr>
        <p:blipFill>
          <a:blip r:embed="rId2" cstate="print"/>
          <a:srcRect/>
          <a:stretch>
            <a:fillRect/>
          </a:stretch>
        </p:blipFill>
        <p:spPr bwMode="auto">
          <a:xfrm>
            <a:off x="1857356" y="1428736"/>
            <a:ext cx="5357850" cy="15456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Uluslararası Sesbilim Abecesi (IPA)</a:t>
            </a:r>
            <a:endParaRPr lang="tr-TR" sz="2200" dirty="0"/>
          </a:p>
        </p:txBody>
      </p:sp>
      <p:sp>
        <p:nvSpPr>
          <p:cNvPr id="18" name="Rectangle 17"/>
          <p:cNvSpPr/>
          <p:nvPr/>
        </p:nvSpPr>
        <p:spPr>
          <a:xfrm>
            <a:off x="642910" y="4201547"/>
            <a:ext cx="8072494" cy="584775"/>
          </a:xfrm>
          <a:prstGeom prst="rect">
            <a:avLst/>
          </a:prstGeom>
        </p:spPr>
        <p:txBody>
          <a:bodyPr wrap="square">
            <a:spAutoFit/>
          </a:bodyPr>
          <a:lstStyle/>
          <a:p>
            <a:pPr lvl="0" algn="just"/>
            <a:r>
              <a:rPr lang="tr-TR" sz="1600" dirty="0" smtClean="0">
                <a:solidFill>
                  <a:srgbClr val="000000"/>
                </a:solidFill>
                <a:latin typeface="Book Antiqua" pitchFamily="18" charset="0"/>
                <a:hlinkClick r:id="rId2"/>
              </a:rPr>
              <a:t>http://www.internationalphoneticalphabet.org/ipa-sounds/ipa-chart-with-sounds/</a:t>
            </a:r>
            <a:endParaRPr lang="tr-TR" sz="1600" dirty="0" smtClean="0">
              <a:solidFill>
                <a:srgbClr val="000000"/>
              </a:solidFill>
              <a:latin typeface="Book Antiqua" pitchFamily="18" charset="0"/>
            </a:endParaRPr>
          </a:p>
          <a:p>
            <a:pPr lvl="0" algn="just"/>
            <a:endParaRPr lang="tr-TR" sz="1600" dirty="0">
              <a:solidFill>
                <a:srgbClr val="000000"/>
              </a:solidFill>
              <a:latin typeface="Book Antiqua" pitchFamily="18" charset="0"/>
            </a:endParaRPr>
          </a:p>
        </p:txBody>
      </p:sp>
      <p:sp>
        <p:nvSpPr>
          <p:cNvPr id="6" name="Rectangle 5"/>
          <p:cNvSpPr/>
          <p:nvPr/>
        </p:nvSpPr>
        <p:spPr>
          <a:xfrm>
            <a:off x="642910" y="1357298"/>
            <a:ext cx="8072494" cy="2800767"/>
          </a:xfrm>
          <a:prstGeom prst="rect">
            <a:avLst/>
          </a:prstGeom>
        </p:spPr>
        <p:txBody>
          <a:bodyPr wrap="square">
            <a:spAutoFit/>
          </a:bodyPr>
          <a:lstStyle/>
          <a:p>
            <a:pPr lvl="0" algn="just"/>
            <a:r>
              <a:rPr lang="tr-TR" sz="1600" dirty="0" smtClean="0">
                <a:solidFill>
                  <a:srgbClr val="000000"/>
                </a:solidFill>
                <a:latin typeface="Book Antiqua" pitchFamily="18" charset="0"/>
              </a:rPr>
              <a:t>IPA, sözlü dildeki seslerin standardize edilmiş biçimidir (transkripsiyon/çeviriyazı sorununu ortadan kaldırma amaçlıdır).</a:t>
            </a: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1886: Fransız (Paul Passy) ve Britanyalı ekip</a:t>
            </a: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Latin yazıbirimleri temel alınmıştır.</a:t>
            </a: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X-SAMPA: IPA için üretilen daktilo sistemi (Konuşma Değerleri Yöntemi Sesbilim Abecesi, 1995, John Wellsy)</a:t>
            </a:r>
          </a:p>
          <a:p>
            <a:pPr lvl="0" algn="just"/>
            <a:endParaRPr lang="tr-TR" sz="1600" dirty="0" smtClean="0">
              <a:solidFill>
                <a:srgbClr val="000000"/>
              </a:solidFill>
              <a:latin typeface="Book Antiqua" pitchFamily="18" charset="0"/>
            </a:endParaRPr>
          </a:p>
          <a:p>
            <a:pPr lvl="0" algn="just"/>
            <a:endParaRPr lang="tr-TR" sz="1600" dirty="0">
              <a:solidFill>
                <a:srgbClr val="000000"/>
              </a:solidFill>
              <a:latin typeface="Book Antiqua"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Uluslararası Sesbilim Abecesi (IPA) - ÜNLÜLER</a:t>
            </a:r>
            <a:endParaRPr lang="tr-TR" sz="2200" dirty="0"/>
          </a:p>
        </p:txBody>
      </p:sp>
      <p:sp>
        <p:nvSpPr>
          <p:cNvPr id="18" name="Rectangle 17"/>
          <p:cNvSpPr/>
          <p:nvPr/>
        </p:nvSpPr>
        <p:spPr>
          <a:xfrm rot="16200000">
            <a:off x="-121448" y="3478978"/>
            <a:ext cx="2214578" cy="40011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ctr"/>
            <a:r>
              <a:rPr lang="tr-TR" sz="2000" b="1" dirty="0" smtClean="0">
                <a:solidFill>
                  <a:srgbClr val="000000"/>
                </a:solidFill>
                <a:latin typeface="Book Antiqua" pitchFamily="18" charset="0"/>
              </a:rPr>
              <a:t>Dilin Yüksekliği</a:t>
            </a:r>
            <a:endParaRPr lang="tr-TR" sz="2000" b="1" dirty="0">
              <a:solidFill>
                <a:srgbClr val="000000"/>
              </a:solidFill>
              <a:latin typeface="Book Antiqua" pitchFamily="18" charset="0"/>
            </a:endParaRPr>
          </a:p>
        </p:txBody>
      </p:sp>
      <p:pic>
        <p:nvPicPr>
          <p:cNvPr id="6" name="Picture 5" descr="ipa-vowels.gif"/>
          <p:cNvPicPr>
            <a:picLocks noChangeAspect="1"/>
          </p:cNvPicPr>
          <p:nvPr/>
        </p:nvPicPr>
        <p:blipFill>
          <a:blip r:embed="rId2" cstate="print"/>
          <a:stretch>
            <a:fillRect/>
          </a:stretch>
        </p:blipFill>
        <p:spPr>
          <a:xfrm>
            <a:off x="2143108" y="2000240"/>
            <a:ext cx="4214842" cy="4289916"/>
          </a:xfrm>
          <a:prstGeom prst="rect">
            <a:avLst/>
          </a:prstGeom>
        </p:spPr>
      </p:pic>
      <p:sp>
        <p:nvSpPr>
          <p:cNvPr id="7" name="Rectangle 6"/>
          <p:cNvSpPr/>
          <p:nvPr/>
        </p:nvSpPr>
        <p:spPr>
          <a:xfrm>
            <a:off x="3500430" y="1385816"/>
            <a:ext cx="2071702" cy="40011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ctr"/>
            <a:r>
              <a:rPr lang="tr-TR" sz="2000" b="1" dirty="0" smtClean="0">
                <a:solidFill>
                  <a:srgbClr val="000000"/>
                </a:solidFill>
                <a:latin typeface="Book Antiqua" pitchFamily="18" charset="0"/>
              </a:rPr>
              <a:t>Dilin Devinimi</a:t>
            </a:r>
            <a:endParaRPr lang="tr-TR" sz="2000" b="1" dirty="0">
              <a:solidFill>
                <a:srgbClr val="000000"/>
              </a:solidFill>
              <a:latin typeface="Book Antiqua" pitchFamily="18" charset="0"/>
            </a:endParaRPr>
          </a:p>
        </p:txBody>
      </p:sp>
      <p:sp>
        <p:nvSpPr>
          <p:cNvPr id="8" name="Rectangle 7"/>
          <p:cNvSpPr/>
          <p:nvPr/>
        </p:nvSpPr>
        <p:spPr>
          <a:xfrm>
            <a:off x="3071802" y="5572140"/>
            <a:ext cx="3357586" cy="707886"/>
          </a:xfrm>
          <a:prstGeom prst="rect">
            <a:avLst/>
          </a:prstGeom>
          <a:ln>
            <a:noFill/>
          </a:ln>
        </p:spPr>
        <p:style>
          <a:lnRef idx="2">
            <a:schemeClr val="dk1"/>
          </a:lnRef>
          <a:fillRef idx="1">
            <a:schemeClr val="lt1"/>
          </a:fillRef>
          <a:effectRef idx="0">
            <a:schemeClr val="dk1"/>
          </a:effectRef>
          <a:fontRef idx="minor">
            <a:schemeClr val="dk1"/>
          </a:fontRef>
        </p:style>
        <p:txBody>
          <a:bodyPr wrap="square">
            <a:spAutoFit/>
          </a:bodyPr>
          <a:lstStyle/>
          <a:p>
            <a:pPr lvl="0" algn="ctr"/>
            <a:endParaRPr lang="tr-TR" sz="2000" b="1" dirty="0" smtClean="0">
              <a:solidFill>
                <a:srgbClr val="000000"/>
              </a:solidFill>
              <a:latin typeface="Book Antiqua" pitchFamily="18" charset="0"/>
            </a:endParaRPr>
          </a:p>
          <a:p>
            <a:pPr lvl="0" algn="ctr"/>
            <a:endParaRPr lang="tr-TR" sz="2000" b="1" dirty="0">
              <a:solidFill>
                <a:srgbClr val="000000"/>
              </a:solidFill>
              <a:latin typeface="Book Antiqua" pitchFamily="18" charset="0"/>
            </a:endParaRPr>
          </a:p>
        </p:txBody>
      </p:sp>
      <p:grpSp>
        <p:nvGrpSpPr>
          <p:cNvPr id="12" name="Group 11"/>
          <p:cNvGrpSpPr/>
          <p:nvPr/>
        </p:nvGrpSpPr>
        <p:grpSpPr>
          <a:xfrm>
            <a:off x="7286644" y="3786190"/>
            <a:ext cx="1357322" cy="1631216"/>
            <a:chOff x="6500826" y="3429000"/>
            <a:chExt cx="1357322" cy="1631216"/>
          </a:xfrm>
        </p:grpSpPr>
        <p:sp>
          <p:nvSpPr>
            <p:cNvPr id="9" name="Rectangle 8"/>
            <p:cNvSpPr/>
            <p:nvPr/>
          </p:nvSpPr>
          <p:spPr>
            <a:xfrm>
              <a:off x="6500826" y="3429000"/>
              <a:ext cx="1357322" cy="1631216"/>
            </a:xfrm>
            <a:prstGeom prst="rect">
              <a:avLst/>
            </a:prstGeom>
            <a:solidFill>
              <a:schemeClr val="lt1"/>
            </a:solidFill>
            <a:ln>
              <a:noFill/>
            </a:ln>
          </p:spPr>
          <p:style>
            <a:lnRef idx="1">
              <a:schemeClr val="accent4"/>
            </a:lnRef>
            <a:fillRef idx="2">
              <a:schemeClr val="accent4"/>
            </a:fillRef>
            <a:effectRef idx="1">
              <a:schemeClr val="accent4"/>
            </a:effectRef>
            <a:fontRef idx="minor">
              <a:schemeClr val="dk1"/>
            </a:fontRef>
          </p:style>
          <p:txBody>
            <a:bodyPr wrap="square">
              <a:spAutoFit/>
            </a:bodyPr>
            <a:lstStyle/>
            <a:p>
              <a:pPr lvl="0" algn="ctr"/>
              <a:r>
                <a:rPr lang="tr-TR" sz="2000" b="1" dirty="0" smtClean="0">
                  <a:solidFill>
                    <a:srgbClr val="000000"/>
                  </a:solidFill>
                  <a:latin typeface="Book Antiqua" pitchFamily="18" charset="0"/>
                </a:rPr>
                <a:t>Öndil</a:t>
              </a:r>
            </a:p>
            <a:p>
              <a:pPr lvl="0" algn="ctr"/>
              <a:endParaRPr lang="tr-TR" sz="2000" b="1" dirty="0" smtClean="0">
                <a:solidFill>
                  <a:srgbClr val="000000"/>
                </a:solidFill>
                <a:latin typeface="Book Antiqua" pitchFamily="18" charset="0"/>
              </a:endParaRPr>
            </a:p>
            <a:p>
              <a:pPr lvl="0" algn="ctr"/>
              <a:r>
                <a:rPr lang="tr-TR" sz="2000" b="1" dirty="0" smtClean="0">
                  <a:solidFill>
                    <a:srgbClr val="000000"/>
                  </a:solidFill>
                  <a:latin typeface="Book Antiqua" pitchFamily="18" charset="0"/>
                </a:rPr>
                <a:t>Ortadil</a:t>
              </a:r>
            </a:p>
            <a:p>
              <a:pPr lvl="0" algn="ctr"/>
              <a:endParaRPr lang="tr-TR" sz="2000" b="1" dirty="0" smtClean="0">
                <a:solidFill>
                  <a:srgbClr val="000000"/>
                </a:solidFill>
                <a:latin typeface="Book Antiqua" pitchFamily="18" charset="0"/>
              </a:endParaRPr>
            </a:p>
            <a:p>
              <a:pPr lvl="0" algn="ctr"/>
              <a:r>
                <a:rPr lang="tr-TR" sz="2000" b="1" dirty="0" smtClean="0">
                  <a:solidFill>
                    <a:srgbClr val="000000"/>
                  </a:solidFill>
                  <a:latin typeface="Book Antiqua" pitchFamily="18" charset="0"/>
                </a:rPr>
                <a:t>Arkadil</a:t>
              </a:r>
              <a:endParaRPr lang="tr-TR" sz="2000" b="1" dirty="0">
                <a:solidFill>
                  <a:srgbClr val="000000"/>
                </a:solidFill>
                <a:latin typeface="Book Antiqua" pitchFamily="18" charset="0"/>
              </a:endParaRPr>
            </a:p>
          </p:txBody>
        </p:sp>
        <p:sp>
          <p:nvSpPr>
            <p:cNvPr id="10" name="Right Arrow 9"/>
            <p:cNvSpPr/>
            <p:nvPr/>
          </p:nvSpPr>
          <p:spPr>
            <a:xfrm rot="16200000">
              <a:off x="7036611" y="4464851"/>
              <a:ext cx="357190"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Right Arrow 10"/>
            <p:cNvSpPr/>
            <p:nvPr/>
          </p:nvSpPr>
          <p:spPr>
            <a:xfrm rot="16200000">
              <a:off x="7036611" y="3893347"/>
              <a:ext cx="357190"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sp>
        <p:nvSpPr>
          <p:cNvPr id="13" name="TextBox 12"/>
          <p:cNvSpPr txBox="1"/>
          <p:nvPr/>
        </p:nvSpPr>
        <p:spPr>
          <a:xfrm>
            <a:off x="2000232" y="1571612"/>
            <a:ext cx="1071570" cy="369332"/>
          </a:xfrm>
          <a:prstGeom prst="rect">
            <a:avLst/>
          </a:prstGeom>
          <a:solidFill>
            <a:schemeClr val="lt1"/>
          </a:solidFill>
        </p:spPr>
        <p:txBody>
          <a:bodyPr wrap="square" rtlCol="0">
            <a:spAutoFit/>
          </a:bodyPr>
          <a:lstStyle/>
          <a:p>
            <a:r>
              <a:rPr lang="tr-TR" dirty="0" smtClean="0"/>
              <a:t>Ünlüler</a:t>
            </a:r>
            <a:endParaRPr lang="tr-TR" dirty="0"/>
          </a:p>
        </p:txBody>
      </p:sp>
      <p:sp>
        <p:nvSpPr>
          <p:cNvPr id="14" name="TextBox 13"/>
          <p:cNvSpPr txBox="1"/>
          <p:nvPr/>
        </p:nvSpPr>
        <p:spPr>
          <a:xfrm>
            <a:off x="2000232" y="2559602"/>
            <a:ext cx="714380"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Kapalı</a:t>
            </a:r>
            <a:endParaRPr lang="tr-TR" sz="1600" dirty="0"/>
          </a:p>
        </p:txBody>
      </p:sp>
      <p:sp>
        <p:nvSpPr>
          <p:cNvPr id="15" name="TextBox 14"/>
          <p:cNvSpPr txBox="1"/>
          <p:nvPr/>
        </p:nvSpPr>
        <p:spPr>
          <a:xfrm>
            <a:off x="1785918" y="2988230"/>
            <a:ext cx="1071570"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Yarı-kapalı</a:t>
            </a:r>
            <a:endParaRPr lang="tr-TR" sz="1600" dirty="0"/>
          </a:p>
        </p:txBody>
      </p:sp>
      <p:sp>
        <p:nvSpPr>
          <p:cNvPr id="16" name="TextBox 15"/>
          <p:cNvSpPr txBox="1"/>
          <p:nvPr/>
        </p:nvSpPr>
        <p:spPr>
          <a:xfrm>
            <a:off x="2214546" y="4286256"/>
            <a:ext cx="928694"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Yarı-açık</a:t>
            </a:r>
            <a:endParaRPr lang="tr-TR" sz="1600" dirty="0"/>
          </a:p>
        </p:txBody>
      </p:sp>
      <p:sp>
        <p:nvSpPr>
          <p:cNvPr id="17" name="TextBox 16"/>
          <p:cNvSpPr txBox="1"/>
          <p:nvPr/>
        </p:nvSpPr>
        <p:spPr>
          <a:xfrm>
            <a:off x="2143108" y="5202808"/>
            <a:ext cx="571504"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Açık</a:t>
            </a:r>
            <a:endParaRPr lang="tr-TR" sz="1600" dirty="0"/>
          </a:p>
        </p:txBody>
      </p:sp>
      <p:sp>
        <p:nvSpPr>
          <p:cNvPr id="20" name="TextBox 19"/>
          <p:cNvSpPr txBox="1"/>
          <p:nvPr/>
        </p:nvSpPr>
        <p:spPr>
          <a:xfrm>
            <a:off x="2000232" y="3429000"/>
            <a:ext cx="1143008"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Orta-kapalı</a:t>
            </a:r>
            <a:endParaRPr lang="tr-TR" sz="1600" dirty="0"/>
          </a:p>
        </p:txBody>
      </p:sp>
      <p:sp>
        <p:nvSpPr>
          <p:cNvPr id="21" name="TextBox 20"/>
          <p:cNvSpPr txBox="1"/>
          <p:nvPr/>
        </p:nvSpPr>
        <p:spPr>
          <a:xfrm>
            <a:off x="2500298" y="3857628"/>
            <a:ext cx="642942"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Orta</a:t>
            </a:r>
            <a:endParaRPr lang="tr-TR" sz="1600" dirty="0"/>
          </a:p>
        </p:txBody>
      </p:sp>
      <p:sp>
        <p:nvSpPr>
          <p:cNvPr id="22" name="TextBox 21"/>
          <p:cNvSpPr txBox="1"/>
          <p:nvPr/>
        </p:nvSpPr>
        <p:spPr>
          <a:xfrm>
            <a:off x="2143108" y="4714884"/>
            <a:ext cx="1000132"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Orta-açık</a:t>
            </a:r>
            <a:endParaRPr lang="tr-TR" sz="1600" dirty="0"/>
          </a:p>
        </p:txBody>
      </p:sp>
      <p:sp>
        <p:nvSpPr>
          <p:cNvPr id="29" name="Rectangle 28"/>
          <p:cNvSpPr/>
          <p:nvPr/>
        </p:nvSpPr>
        <p:spPr>
          <a:xfrm>
            <a:off x="2214546" y="2000240"/>
            <a:ext cx="4071966" cy="461665"/>
          </a:xfrm>
          <a:prstGeom prst="rect">
            <a:avLst/>
          </a:prstGeom>
          <a:ln>
            <a:noFill/>
          </a:ln>
        </p:spPr>
        <p:style>
          <a:lnRef idx="2">
            <a:schemeClr val="dk1"/>
          </a:lnRef>
          <a:fillRef idx="1">
            <a:schemeClr val="lt1"/>
          </a:fillRef>
          <a:effectRef idx="0">
            <a:schemeClr val="dk1"/>
          </a:effectRef>
          <a:fontRef idx="minor">
            <a:schemeClr val="dk1"/>
          </a:fontRef>
        </p:style>
        <p:txBody>
          <a:bodyPr wrap="square">
            <a:spAutoFit/>
          </a:bodyPr>
          <a:lstStyle/>
          <a:p>
            <a:pPr lvl="0" algn="ctr"/>
            <a:endParaRPr lang="tr-TR" sz="1200" b="1" dirty="0" smtClean="0">
              <a:solidFill>
                <a:srgbClr val="000000"/>
              </a:solidFill>
              <a:latin typeface="Book Antiqua" pitchFamily="18" charset="0"/>
            </a:endParaRPr>
          </a:p>
          <a:p>
            <a:pPr lvl="0" algn="ctr"/>
            <a:endParaRPr lang="tr-TR" sz="1200" b="1" dirty="0">
              <a:solidFill>
                <a:srgbClr val="000000"/>
              </a:solidFill>
              <a:latin typeface="Book Antiqua" pitchFamily="18" charset="0"/>
            </a:endParaRPr>
          </a:p>
        </p:txBody>
      </p:sp>
      <p:grpSp>
        <p:nvGrpSpPr>
          <p:cNvPr id="28" name="Group 27"/>
          <p:cNvGrpSpPr/>
          <p:nvPr/>
        </p:nvGrpSpPr>
        <p:grpSpPr>
          <a:xfrm>
            <a:off x="2428860" y="2161752"/>
            <a:ext cx="4214842" cy="338554"/>
            <a:chOff x="2428860" y="2161752"/>
            <a:chExt cx="4214842" cy="338554"/>
          </a:xfrm>
        </p:grpSpPr>
        <p:sp>
          <p:nvSpPr>
            <p:cNvPr id="23" name="TextBox 22"/>
            <p:cNvSpPr txBox="1"/>
            <p:nvPr/>
          </p:nvSpPr>
          <p:spPr>
            <a:xfrm>
              <a:off x="2428860" y="2161752"/>
              <a:ext cx="642942" cy="30777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tr-TR" sz="1400" dirty="0" smtClean="0"/>
                <a:t>Öndil</a:t>
              </a:r>
              <a:endParaRPr lang="tr-TR" sz="1400" dirty="0"/>
            </a:p>
          </p:txBody>
        </p:sp>
        <p:sp>
          <p:nvSpPr>
            <p:cNvPr id="24" name="TextBox 23"/>
            <p:cNvSpPr txBox="1"/>
            <p:nvPr/>
          </p:nvSpPr>
          <p:spPr>
            <a:xfrm>
              <a:off x="3143240" y="2214554"/>
              <a:ext cx="785818" cy="27699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tr-TR" sz="1200" dirty="0" smtClean="0"/>
                <a:t>Yarı-öndil</a:t>
              </a:r>
              <a:endParaRPr lang="tr-TR" sz="1200" dirty="0"/>
            </a:p>
          </p:txBody>
        </p:sp>
        <p:sp>
          <p:nvSpPr>
            <p:cNvPr id="25" name="TextBox 24"/>
            <p:cNvSpPr txBox="1"/>
            <p:nvPr/>
          </p:nvSpPr>
          <p:spPr>
            <a:xfrm>
              <a:off x="4000496" y="2161752"/>
              <a:ext cx="785818" cy="33855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tr-TR" sz="1600" dirty="0" smtClean="0"/>
                <a:t>Ortadil</a:t>
              </a:r>
              <a:endParaRPr lang="tr-TR" sz="1600" dirty="0"/>
            </a:p>
          </p:txBody>
        </p:sp>
        <p:sp>
          <p:nvSpPr>
            <p:cNvPr id="26" name="TextBox 25"/>
            <p:cNvSpPr txBox="1"/>
            <p:nvPr/>
          </p:nvSpPr>
          <p:spPr>
            <a:xfrm>
              <a:off x="4857752" y="2214554"/>
              <a:ext cx="928694" cy="27699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tr-TR" sz="1200" dirty="0" smtClean="0"/>
                <a:t>Yarı-arkadil</a:t>
              </a:r>
              <a:endParaRPr lang="tr-TR" sz="1200" dirty="0"/>
            </a:p>
          </p:txBody>
        </p:sp>
        <p:sp>
          <p:nvSpPr>
            <p:cNvPr id="27" name="TextBox 26"/>
            <p:cNvSpPr txBox="1"/>
            <p:nvPr/>
          </p:nvSpPr>
          <p:spPr>
            <a:xfrm>
              <a:off x="5857884" y="2161752"/>
              <a:ext cx="785818" cy="33855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tr-TR" sz="1600" dirty="0" smtClean="0"/>
                <a:t>Arkadil</a:t>
              </a:r>
              <a:endParaRPr lang="tr-TR" sz="1600" dirty="0"/>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IPA – </a:t>
            </a:r>
            <a:r>
              <a:rPr lang="tr-TR" sz="2200" dirty="0" smtClean="0"/>
              <a:t>Online Yazım - http://ipa.typeit.org/</a:t>
            </a:r>
            <a:endParaRPr lang="tr-TR" sz="2200" b="1" dirty="0"/>
          </a:p>
        </p:txBody>
      </p:sp>
      <p:pic>
        <p:nvPicPr>
          <p:cNvPr id="5" name="Picture 4" descr="Adsız.png"/>
          <p:cNvPicPr>
            <a:picLocks noChangeAspect="1"/>
          </p:cNvPicPr>
          <p:nvPr/>
        </p:nvPicPr>
        <p:blipFill>
          <a:blip r:embed="rId2" cstate="print"/>
          <a:stretch>
            <a:fillRect/>
          </a:stretch>
        </p:blipFill>
        <p:spPr>
          <a:xfrm>
            <a:off x="0" y="1500174"/>
            <a:ext cx="9144000" cy="4420860"/>
          </a:xfrm>
          <a:prstGeom prst="rect">
            <a:avLst/>
          </a:prstGeom>
        </p:spPr>
      </p:pic>
      <p:pic>
        <p:nvPicPr>
          <p:cNvPr id="8" name="Picture 7" descr="ss.png"/>
          <p:cNvPicPr>
            <a:picLocks noChangeAspect="1"/>
          </p:cNvPicPr>
          <p:nvPr/>
        </p:nvPicPr>
        <p:blipFill>
          <a:blip r:embed="rId3" cstate="print"/>
          <a:stretch>
            <a:fillRect/>
          </a:stretch>
        </p:blipFill>
        <p:spPr>
          <a:xfrm>
            <a:off x="7000892" y="3214686"/>
            <a:ext cx="1743413" cy="2493486"/>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IPA </a:t>
            </a:r>
            <a:r>
              <a:rPr lang="tr-TR" sz="2200" dirty="0" smtClean="0"/>
              <a:t>- İngilizce</a:t>
            </a:r>
            <a:endParaRPr lang="tr-TR" sz="2200" dirty="0"/>
          </a:p>
        </p:txBody>
      </p:sp>
      <p:pic>
        <p:nvPicPr>
          <p:cNvPr id="5" name="Picture 4" descr="letters2.gif"/>
          <p:cNvPicPr>
            <a:picLocks noChangeAspect="1"/>
          </p:cNvPicPr>
          <p:nvPr/>
        </p:nvPicPr>
        <p:blipFill>
          <a:blip r:embed="rId2" cstate="print"/>
          <a:stretch>
            <a:fillRect/>
          </a:stretch>
        </p:blipFill>
        <p:spPr>
          <a:xfrm>
            <a:off x="467544" y="1484784"/>
            <a:ext cx="8144024" cy="4376528"/>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PARÇALI SESBİLİM (</a:t>
            </a:r>
            <a:r>
              <a:rPr lang="tr-TR" sz="2200" dirty="0" smtClean="0"/>
              <a:t>Segmental Phonology</a:t>
            </a:r>
            <a:r>
              <a:rPr lang="tr-TR" sz="2200" b="1" dirty="0" smtClean="0"/>
              <a:t>)</a:t>
            </a:r>
            <a:endParaRPr lang="tr-TR" sz="2200" b="1" dirty="0"/>
          </a:p>
        </p:txBody>
      </p:sp>
      <p:sp>
        <p:nvSpPr>
          <p:cNvPr id="10" name="Dikdörtgen 1"/>
          <p:cNvSpPr/>
          <p:nvPr/>
        </p:nvSpPr>
        <p:spPr>
          <a:xfrm>
            <a:off x="428596" y="1428736"/>
            <a:ext cx="8143932" cy="4370427"/>
          </a:xfrm>
          <a:prstGeom prst="rect">
            <a:avLst/>
          </a:prstGeom>
        </p:spPr>
        <p:txBody>
          <a:bodyPr wrap="square">
            <a:spAutoFit/>
          </a:bodyPr>
          <a:lstStyle/>
          <a:p>
            <a:pPr algn="just"/>
            <a:r>
              <a:rPr lang="tr-TR" sz="2000" b="1" dirty="0" smtClean="0">
                <a:latin typeface="Book Antiqua" pitchFamily="18" charset="0"/>
              </a:rPr>
              <a:t>Parçalı sesbilim</a:t>
            </a:r>
            <a:r>
              <a:rPr lang="tr-TR" sz="2000" dirty="0" smtClean="0">
                <a:latin typeface="Book Antiqua" pitchFamily="18" charset="0"/>
              </a:rPr>
              <a:t>, tek parçadan oluşan sesel birimlerle ilgilenmektedir. </a:t>
            </a:r>
          </a:p>
          <a:p>
            <a:pPr algn="just"/>
            <a:endParaRPr lang="tr-TR" sz="2000" dirty="0" smtClean="0">
              <a:latin typeface="Book Antiqua" pitchFamily="18" charset="0"/>
            </a:endParaRPr>
          </a:p>
          <a:p>
            <a:pPr algn="just"/>
            <a:r>
              <a:rPr lang="tr-TR" sz="2000" b="1" dirty="0" smtClean="0">
                <a:latin typeface="Book Antiqua" pitchFamily="18" charset="0"/>
              </a:rPr>
              <a:t>Sesbirim</a:t>
            </a:r>
            <a:r>
              <a:rPr lang="tr-TR" sz="2000" dirty="0" smtClean="0">
                <a:latin typeface="Book Antiqua" pitchFamily="18" charset="0"/>
              </a:rPr>
              <a:t> (phoneme), en temel araştırma nesnesidir.</a:t>
            </a:r>
          </a:p>
          <a:p>
            <a:pPr algn="just"/>
            <a:endParaRPr lang="tr-TR" sz="2000" dirty="0" smtClean="0">
              <a:latin typeface="Book Antiqua" pitchFamily="18" charset="0"/>
            </a:endParaRPr>
          </a:p>
          <a:p>
            <a:pPr algn="just"/>
            <a:r>
              <a:rPr lang="tr-TR" sz="2000" dirty="0" smtClean="0">
                <a:latin typeface="Book Antiqua" pitchFamily="18" charset="0"/>
              </a:rPr>
              <a:t>Seslerin nitelik ve nicelik farklılıklarıyla ilgilenmekte olan bu alan, seslerin </a:t>
            </a:r>
            <a:r>
              <a:rPr lang="tr-TR" sz="2000" b="1" dirty="0" smtClean="0">
                <a:latin typeface="Book Antiqua" pitchFamily="18" charset="0"/>
              </a:rPr>
              <a:t>anlam ayırıcılık özellikleri</a:t>
            </a:r>
            <a:r>
              <a:rPr lang="tr-TR" sz="2000" dirty="0" smtClean="0">
                <a:latin typeface="Book Antiqua" pitchFamily="18" charset="0"/>
              </a:rPr>
              <a:t>ne dayalı olarak </a:t>
            </a:r>
            <a:r>
              <a:rPr lang="tr-TR" sz="2000" b="1" dirty="0" smtClean="0">
                <a:latin typeface="Book Antiqua" pitchFamily="18" charset="0"/>
              </a:rPr>
              <a:t>karşıtlık ilkesi </a:t>
            </a:r>
            <a:r>
              <a:rPr lang="tr-TR" sz="2000" dirty="0" smtClean="0">
                <a:latin typeface="Book Antiqua" pitchFamily="18" charset="0"/>
              </a:rPr>
              <a:t>temelinde inceleme yapmaktadır.</a:t>
            </a:r>
          </a:p>
          <a:p>
            <a:pPr algn="just"/>
            <a:endParaRPr lang="tr-TR" sz="2000" dirty="0" smtClean="0">
              <a:latin typeface="Book Antiqua" pitchFamily="18" charset="0"/>
            </a:endParaRPr>
          </a:p>
          <a:p>
            <a:pPr algn="just"/>
            <a:r>
              <a:rPr lang="tr-TR" sz="2000" dirty="0" smtClean="0">
                <a:latin typeface="Book Antiqua" pitchFamily="18" charset="0"/>
              </a:rPr>
              <a:t>Dildeki seslerin </a:t>
            </a:r>
            <a:r>
              <a:rPr lang="tr-TR" sz="2000" b="1" dirty="0" smtClean="0">
                <a:latin typeface="Book Antiqua" pitchFamily="18" charset="0"/>
              </a:rPr>
              <a:t>üçboyutluluğa göre sınıflandırılması</a:t>
            </a:r>
            <a:r>
              <a:rPr lang="tr-TR" sz="2000" dirty="0" smtClean="0">
                <a:latin typeface="Book Antiqua" pitchFamily="18" charset="0"/>
              </a:rPr>
              <a:t>, parçalı sesbilimin araştırma konusudur. </a:t>
            </a:r>
          </a:p>
          <a:p>
            <a:pPr algn="just"/>
            <a:endParaRPr lang="tr-TR" sz="2000" dirty="0" smtClean="0">
              <a:latin typeface="Book Antiqua" pitchFamily="18" charset="0"/>
            </a:endParaRPr>
          </a:p>
          <a:p>
            <a:pPr algn="just"/>
            <a:r>
              <a:rPr lang="tr-TR" sz="2000" b="1" dirty="0" smtClean="0">
                <a:latin typeface="Book Antiqua" pitchFamily="18" charset="0"/>
              </a:rPr>
              <a:t>Uluslararası Sesbilim Abecesi (IPA)</a:t>
            </a:r>
            <a:r>
              <a:rPr lang="tr-TR" sz="2000" dirty="0" smtClean="0">
                <a:latin typeface="Book Antiqua" pitchFamily="18" charset="0"/>
              </a:rPr>
              <a:t>,</a:t>
            </a:r>
            <a:r>
              <a:rPr lang="tr-TR" sz="2000" b="1" dirty="0" smtClean="0">
                <a:latin typeface="Book Antiqua" pitchFamily="18" charset="0"/>
              </a:rPr>
              <a:t> </a:t>
            </a:r>
            <a:r>
              <a:rPr lang="tr-TR" sz="2000" dirty="0" smtClean="0">
                <a:latin typeface="Book Antiqua" pitchFamily="18" charset="0"/>
              </a:rPr>
              <a:t>parçalı sesbilim temelinde oluşturulmuştur. </a:t>
            </a:r>
          </a:p>
          <a:p>
            <a:pPr algn="just"/>
            <a:endParaRPr lang="tr-TR" sz="2000" dirty="0">
              <a:latin typeface="Book Antiqua"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just"/>
            <a:endParaRPr lang="tr-TR" sz="2400" dirty="0" smtClean="0">
              <a:latin typeface="Arial" pitchFamily="34" charset="0"/>
              <a:cs typeface="Arial" pitchFamily="34" charset="0"/>
            </a:endParaRPr>
          </a:p>
          <a:p>
            <a:pPr algn="just"/>
            <a:endParaRPr lang="tr-TR" sz="2400" dirty="0" smtClean="0">
              <a:latin typeface="Arial" pitchFamily="34" charset="0"/>
              <a:cs typeface="Arial" pitchFamily="34" charset="0"/>
            </a:endParaRPr>
          </a:p>
          <a:p>
            <a:pPr algn="just"/>
            <a:endParaRPr lang="tr-TR" sz="2400" dirty="0" smtClean="0">
              <a:latin typeface="Arial" pitchFamily="34" charset="0"/>
              <a:cs typeface="Arial" pitchFamily="34" charset="0"/>
            </a:endParaRPr>
          </a:p>
          <a:p>
            <a:pPr algn="just"/>
            <a:endParaRPr lang="tr-TR" sz="2400" dirty="0" smtClean="0">
              <a:latin typeface="Arial" pitchFamily="34" charset="0"/>
              <a:cs typeface="Arial" pitchFamily="34" charset="0"/>
            </a:endParaRPr>
          </a:p>
          <a:p>
            <a:pPr algn="just"/>
            <a:endParaRPr lang="tr-TR" sz="2400" dirty="0" smtClean="0">
              <a:latin typeface="Arial" pitchFamily="34" charset="0"/>
              <a:cs typeface="Arial" pitchFamily="34" charset="0"/>
            </a:endParaRPr>
          </a:p>
          <a:p>
            <a:pPr algn="just"/>
            <a:endParaRPr lang="tr-TR" sz="2400" b="1" dirty="0" smtClean="0">
              <a:latin typeface="Arial" pitchFamily="34" charset="0"/>
              <a:cs typeface="Arial" pitchFamily="34" charset="0"/>
            </a:endParaRPr>
          </a:p>
          <a:p>
            <a:pPr algn="just"/>
            <a:endParaRPr lang="tr-TR" sz="2400" b="1" dirty="0" smtClean="0">
              <a:latin typeface="Arial" pitchFamily="34" charset="0"/>
              <a:cs typeface="Arial" pitchFamily="34" charset="0"/>
            </a:endParaRPr>
          </a:p>
        </p:txBody>
      </p:sp>
      <p:grpSp>
        <p:nvGrpSpPr>
          <p:cNvPr id="44" name="Group 43"/>
          <p:cNvGrpSpPr/>
          <p:nvPr/>
        </p:nvGrpSpPr>
        <p:grpSpPr>
          <a:xfrm>
            <a:off x="680549" y="1285860"/>
            <a:ext cx="7034723" cy="4849848"/>
            <a:chOff x="312392" y="1871199"/>
            <a:chExt cx="6677533" cy="4635534"/>
          </a:xfrm>
        </p:grpSpPr>
        <p:sp>
          <p:nvSpPr>
            <p:cNvPr id="4" name="3 Metin kutusu"/>
            <p:cNvSpPr txBox="1"/>
            <p:nvPr/>
          </p:nvSpPr>
          <p:spPr>
            <a:xfrm>
              <a:off x="612648" y="2423655"/>
              <a:ext cx="2081048" cy="67660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tr-TR" sz="2000" b="1" dirty="0" smtClean="0">
                  <a:solidFill>
                    <a:schemeClr val="tx1"/>
                  </a:solidFill>
                  <a:latin typeface="Book Antiqua" pitchFamily="18" charset="0"/>
                  <a:cs typeface="Arial" pitchFamily="34" charset="0"/>
                </a:rPr>
                <a:t>DİLİN DEVİNİMİ</a:t>
              </a:r>
              <a:endParaRPr lang="tr-TR" sz="2000" b="1" dirty="0">
                <a:solidFill>
                  <a:schemeClr val="tx1"/>
                </a:solidFill>
                <a:latin typeface="Book Antiqua" pitchFamily="18" charset="0"/>
                <a:cs typeface="Arial" pitchFamily="34" charset="0"/>
              </a:endParaRPr>
            </a:p>
          </p:txBody>
        </p:sp>
        <p:sp>
          <p:nvSpPr>
            <p:cNvPr id="5" name="4 Metin kutusu"/>
            <p:cNvSpPr txBox="1"/>
            <p:nvPr/>
          </p:nvSpPr>
          <p:spPr>
            <a:xfrm>
              <a:off x="612648" y="4345624"/>
              <a:ext cx="2081048" cy="38242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tr-TR" sz="2000" b="1" dirty="0" smtClean="0">
                  <a:solidFill>
                    <a:schemeClr val="tx1"/>
                  </a:solidFill>
                  <a:latin typeface="Book Antiqua" pitchFamily="18" charset="0"/>
                  <a:cs typeface="Arial" pitchFamily="34" charset="0"/>
                </a:rPr>
                <a:t>ÇENE AÇISI</a:t>
              </a:r>
              <a:endParaRPr lang="tr-TR" sz="2000" b="1" dirty="0">
                <a:solidFill>
                  <a:schemeClr val="tx1"/>
                </a:solidFill>
                <a:latin typeface="Book Antiqua" pitchFamily="18" charset="0"/>
                <a:cs typeface="Arial" pitchFamily="34" charset="0"/>
              </a:endParaRPr>
            </a:p>
          </p:txBody>
        </p:sp>
        <p:sp>
          <p:nvSpPr>
            <p:cNvPr id="6" name="5 Metin kutusu"/>
            <p:cNvSpPr txBox="1"/>
            <p:nvPr/>
          </p:nvSpPr>
          <p:spPr>
            <a:xfrm>
              <a:off x="312392" y="5694944"/>
              <a:ext cx="2532993" cy="67660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tr-TR" sz="2000" b="1" dirty="0" smtClean="0">
                  <a:solidFill>
                    <a:schemeClr val="tx1"/>
                  </a:solidFill>
                  <a:latin typeface="Book Antiqua" pitchFamily="18" charset="0"/>
                  <a:cs typeface="Arial" pitchFamily="34" charset="0"/>
                </a:rPr>
                <a:t>DUDAKLARIN DURUMU</a:t>
              </a:r>
              <a:endParaRPr lang="tr-TR" sz="2000" b="1" dirty="0">
                <a:solidFill>
                  <a:schemeClr val="tx1"/>
                </a:solidFill>
                <a:latin typeface="Book Antiqua" pitchFamily="18" charset="0"/>
                <a:cs typeface="Arial" pitchFamily="34" charset="0"/>
              </a:endParaRPr>
            </a:p>
          </p:txBody>
        </p:sp>
        <p:sp>
          <p:nvSpPr>
            <p:cNvPr id="7" name="6 Metin kutusu"/>
            <p:cNvSpPr txBox="1"/>
            <p:nvPr/>
          </p:nvSpPr>
          <p:spPr>
            <a:xfrm>
              <a:off x="3240087" y="1884847"/>
              <a:ext cx="1439493"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b="1" dirty="0" err="1" smtClean="0">
                  <a:latin typeface="Book Antiqua" pitchFamily="18" charset="0"/>
                  <a:cs typeface="Arial" pitchFamily="34" charset="0"/>
                </a:rPr>
                <a:t>arkadil</a:t>
              </a:r>
              <a:endParaRPr lang="tr-TR" b="1" dirty="0" smtClean="0">
                <a:latin typeface="Book Antiqua" pitchFamily="18" charset="0"/>
                <a:cs typeface="Arial" pitchFamily="34" charset="0"/>
              </a:endParaRPr>
            </a:p>
          </p:txBody>
        </p:sp>
        <p:sp>
          <p:nvSpPr>
            <p:cNvPr id="8" name="7 Metin kutusu"/>
            <p:cNvSpPr txBox="1"/>
            <p:nvPr/>
          </p:nvSpPr>
          <p:spPr>
            <a:xfrm>
              <a:off x="3294679" y="3990141"/>
              <a:ext cx="121395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dar</a:t>
              </a:r>
            </a:p>
          </p:txBody>
        </p:sp>
        <p:sp>
          <p:nvSpPr>
            <p:cNvPr id="9" name="8 Metin kutusu"/>
            <p:cNvSpPr txBox="1"/>
            <p:nvPr/>
          </p:nvSpPr>
          <p:spPr>
            <a:xfrm>
              <a:off x="3288197" y="5502347"/>
              <a:ext cx="121395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düz</a:t>
              </a:r>
            </a:p>
          </p:txBody>
        </p:sp>
        <p:cxnSp>
          <p:nvCxnSpPr>
            <p:cNvPr id="13" name="12 Düz Ok Bağlayıcısı"/>
            <p:cNvCxnSpPr/>
            <p:nvPr/>
          </p:nvCxnSpPr>
          <p:spPr>
            <a:xfrm>
              <a:off x="4739337" y="2075977"/>
              <a:ext cx="423080" cy="0"/>
            </a:xfrm>
            <a:prstGeom prst="straightConnector1">
              <a:avLst/>
            </a:prstGeom>
            <a:ln w="44450">
              <a:tailEnd type="arrow"/>
            </a:ln>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a:off x="3240087" y="2539661"/>
              <a:ext cx="1439493"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b="1" dirty="0" err="1" smtClean="0">
                  <a:latin typeface="Book Antiqua" pitchFamily="18" charset="0"/>
                  <a:cs typeface="Arial" pitchFamily="34" charset="0"/>
                </a:rPr>
                <a:t>ortadil</a:t>
              </a:r>
              <a:endParaRPr lang="tr-TR" b="1" dirty="0" smtClean="0">
                <a:latin typeface="Book Antiqua" pitchFamily="18" charset="0"/>
                <a:cs typeface="Arial" pitchFamily="34" charset="0"/>
              </a:endParaRPr>
            </a:p>
          </p:txBody>
        </p:sp>
        <p:sp>
          <p:nvSpPr>
            <p:cNvPr id="17" name="16 Metin kutusu"/>
            <p:cNvSpPr txBox="1"/>
            <p:nvPr/>
          </p:nvSpPr>
          <p:spPr>
            <a:xfrm>
              <a:off x="3240087" y="3215003"/>
              <a:ext cx="1439493"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b="1" dirty="0" err="1" smtClean="0">
                  <a:latin typeface="Book Antiqua" pitchFamily="18" charset="0"/>
                  <a:cs typeface="Arial" pitchFamily="34" charset="0"/>
                </a:rPr>
                <a:t>öndil</a:t>
              </a:r>
              <a:endParaRPr lang="tr-TR" b="1" dirty="0" smtClean="0">
                <a:latin typeface="Book Antiqua" pitchFamily="18" charset="0"/>
                <a:cs typeface="Arial" pitchFamily="34" charset="0"/>
              </a:endParaRPr>
            </a:p>
          </p:txBody>
        </p:sp>
        <p:sp>
          <p:nvSpPr>
            <p:cNvPr id="18" name="17 Metin kutusu"/>
            <p:cNvSpPr txBox="1"/>
            <p:nvPr/>
          </p:nvSpPr>
          <p:spPr>
            <a:xfrm>
              <a:off x="5187441" y="1871199"/>
              <a:ext cx="1592234" cy="40011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tr-TR" sz="2000" b="1" dirty="0" smtClean="0">
                  <a:latin typeface="Book Antiqua" pitchFamily="18" charset="0"/>
                  <a:cs typeface="Arial" pitchFamily="34" charset="0"/>
                </a:rPr>
                <a:t>/a/, /o/, /u/</a:t>
              </a:r>
            </a:p>
          </p:txBody>
        </p:sp>
        <p:sp>
          <p:nvSpPr>
            <p:cNvPr id="19" name="18 Metin kutusu"/>
            <p:cNvSpPr txBox="1"/>
            <p:nvPr/>
          </p:nvSpPr>
          <p:spPr>
            <a:xfrm>
              <a:off x="5528766" y="2542223"/>
              <a:ext cx="918673" cy="38242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tr-TR" sz="2000" b="1" dirty="0" smtClean="0">
                  <a:latin typeface="Book Antiqua" pitchFamily="18" charset="0"/>
                  <a:cs typeface="Arial" pitchFamily="34" charset="0"/>
                </a:rPr>
                <a:t>/ı/</a:t>
              </a:r>
            </a:p>
          </p:txBody>
        </p:sp>
        <p:sp>
          <p:nvSpPr>
            <p:cNvPr id="20" name="19 Metin kutusu"/>
            <p:cNvSpPr txBox="1"/>
            <p:nvPr/>
          </p:nvSpPr>
          <p:spPr>
            <a:xfrm>
              <a:off x="5176064" y="3210975"/>
              <a:ext cx="1784293" cy="40011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tr-TR" sz="2000" b="1" dirty="0" smtClean="0">
                  <a:latin typeface="Book Antiqua" pitchFamily="18" charset="0"/>
                  <a:cs typeface="Arial" pitchFamily="34" charset="0"/>
                </a:rPr>
                <a:t>/e/, /i/, /ö/, /ü/</a:t>
              </a:r>
            </a:p>
          </p:txBody>
        </p:sp>
        <p:sp>
          <p:nvSpPr>
            <p:cNvPr id="23" name="22 Metin kutusu"/>
            <p:cNvSpPr txBox="1"/>
            <p:nvPr/>
          </p:nvSpPr>
          <p:spPr>
            <a:xfrm>
              <a:off x="3310599" y="4661165"/>
              <a:ext cx="121395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geniş</a:t>
              </a:r>
            </a:p>
          </p:txBody>
        </p:sp>
        <p:sp>
          <p:nvSpPr>
            <p:cNvPr id="24" name="23 Metin kutusu"/>
            <p:cNvSpPr txBox="1"/>
            <p:nvPr/>
          </p:nvSpPr>
          <p:spPr>
            <a:xfrm>
              <a:off x="3288197" y="6116507"/>
              <a:ext cx="121395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yuvarlak</a:t>
              </a:r>
            </a:p>
          </p:txBody>
        </p:sp>
        <p:sp>
          <p:nvSpPr>
            <p:cNvPr id="25" name="24 Metin kutusu"/>
            <p:cNvSpPr txBox="1"/>
            <p:nvPr/>
          </p:nvSpPr>
          <p:spPr>
            <a:xfrm>
              <a:off x="5162417" y="3961615"/>
              <a:ext cx="1797940" cy="40011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tr-TR" sz="2000" b="1" dirty="0" smtClean="0">
                  <a:latin typeface="Book Antiqua" pitchFamily="18" charset="0"/>
                  <a:cs typeface="Arial" pitchFamily="34" charset="0"/>
                </a:rPr>
                <a:t>/ı/, /i/, /u/, /ü/</a:t>
              </a:r>
            </a:p>
          </p:txBody>
        </p:sp>
        <p:sp>
          <p:nvSpPr>
            <p:cNvPr id="27" name="26 Metin kutusu"/>
            <p:cNvSpPr txBox="1"/>
            <p:nvPr/>
          </p:nvSpPr>
          <p:spPr>
            <a:xfrm>
              <a:off x="5178337" y="4646287"/>
              <a:ext cx="1797940" cy="40011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tr-TR" sz="2000" b="1" dirty="0" smtClean="0">
                  <a:latin typeface="Book Antiqua" pitchFamily="18" charset="0"/>
                  <a:cs typeface="Arial" pitchFamily="34" charset="0"/>
                </a:rPr>
                <a:t>/a/, /e/, /o/, /ö/</a:t>
              </a:r>
            </a:p>
          </p:txBody>
        </p:sp>
        <p:sp>
          <p:nvSpPr>
            <p:cNvPr id="28" name="27 Metin kutusu"/>
            <p:cNvSpPr txBox="1"/>
            <p:nvPr/>
          </p:nvSpPr>
          <p:spPr>
            <a:xfrm>
              <a:off x="5164689" y="5478815"/>
              <a:ext cx="1797940" cy="40011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tr-TR" sz="2000" b="1" dirty="0" smtClean="0">
                  <a:latin typeface="Book Antiqua" pitchFamily="18" charset="0"/>
                  <a:cs typeface="Arial" pitchFamily="34" charset="0"/>
                </a:rPr>
                <a:t>/a/, /e/, /ı/, /i/</a:t>
              </a:r>
            </a:p>
          </p:txBody>
        </p:sp>
        <p:sp>
          <p:nvSpPr>
            <p:cNvPr id="29" name="28 Metin kutusu"/>
            <p:cNvSpPr txBox="1"/>
            <p:nvPr/>
          </p:nvSpPr>
          <p:spPr>
            <a:xfrm>
              <a:off x="5191985" y="6106623"/>
              <a:ext cx="1797940" cy="40011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tr-TR" sz="2000" b="1" dirty="0" smtClean="0">
                  <a:latin typeface="Book Antiqua" pitchFamily="18" charset="0"/>
                  <a:cs typeface="Arial" pitchFamily="34" charset="0"/>
                </a:rPr>
                <a:t>/o/, /ö/, /u/, /ü/</a:t>
              </a:r>
            </a:p>
          </p:txBody>
        </p:sp>
        <p:cxnSp>
          <p:nvCxnSpPr>
            <p:cNvPr id="32" name="31 Düz Ok Bağlayıcısı"/>
            <p:cNvCxnSpPr/>
            <p:nvPr/>
          </p:nvCxnSpPr>
          <p:spPr>
            <a:xfrm>
              <a:off x="4734789" y="2775096"/>
              <a:ext cx="423080" cy="0"/>
            </a:xfrm>
            <a:prstGeom prst="straightConnector1">
              <a:avLst/>
            </a:prstGeom>
            <a:ln w="44450">
              <a:tailEnd type="arrow"/>
            </a:ln>
          </p:spPr>
          <p:style>
            <a:lnRef idx="1">
              <a:schemeClr val="accent1"/>
            </a:lnRef>
            <a:fillRef idx="0">
              <a:schemeClr val="accent1"/>
            </a:fillRef>
            <a:effectRef idx="0">
              <a:schemeClr val="accent1"/>
            </a:effectRef>
            <a:fontRef idx="minor">
              <a:schemeClr val="tx1"/>
            </a:fontRef>
          </p:style>
        </p:cxnSp>
        <p:cxnSp>
          <p:nvCxnSpPr>
            <p:cNvPr id="33" name="32 Düz Ok Bağlayıcısı"/>
            <p:cNvCxnSpPr/>
            <p:nvPr/>
          </p:nvCxnSpPr>
          <p:spPr>
            <a:xfrm>
              <a:off x="4718865" y="3406911"/>
              <a:ext cx="423080" cy="0"/>
            </a:xfrm>
            <a:prstGeom prst="straightConnector1">
              <a:avLst/>
            </a:prstGeom>
            <a:ln w="44450">
              <a:tailEnd type="arrow"/>
            </a:ln>
          </p:spPr>
          <p:style>
            <a:lnRef idx="1">
              <a:schemeClr val="accent1"/>
            </a:lnRef>
            <a:fillRef idx="0">
              <a:schemeClr val="accent1"/>
            </a:fillRef>
            <a:effectRef idx="0">
              <a:schemeClr val="accent1"/>
            </a:effectRef>
            <a:fontRef idx="minor">
              <a:schemeClr val="tx1"/>
            </a:fontRef>
          </p:style>
        </p:cxnSp>
        <p:cxnSp>
          <p:nvCxnSpPr>
            <p:cNvPr id="34" name="33 Düz Ok Bağlayıcısı"/>
            <p:cNvCxnSpPr/>
            <p:nvPr/>
          </p:nvCxnSpPr>
          <p:spPr>
            <a:xfrm>
              <a:off x="4679580" y="4189863"/>
              <a:ext cx="423080" cy="0"/>
            </a:xfrm>
            <a:prstGeom prst="straightConnector1">
              <a:avLst/>
            </a:prstGeom>
            <a:ln w="44450">
              <a:tailEnd type="arrow"/>
            </a:ln>
          </p:spPr>
          <p:style>
            <a:lnRef idx="1">
              <a:schemeClr val="accent1"/>
            </a:lnRef>
            <a:fillRef idx="0">
              <a:schemeClr val="accent1"/>
            </a:fillRef>
            <a:effectRef idx="0">
              <a:schemeClr val="accent1"/>
            </a:effectRef>
            <a:fontRef idx="minor">
              <a:schemeClr val="tx1"/>
            </a:fontRef>
          </p:style>
        </p:cxnSp>
        <p:cxnSp>
          <p:nvCxnSpPr>
            <p:cNvPr id="35" name="34 Düz Ok Bağlayıcısı"/>
            <p:cNvCxnSpPr/>
            <p:nvPr/>
          </p:nvCxnSpPr>
          <p:spPr>
            <a:xfrm>
              <a:off x="4689297" y="4866721"/>
              <a:ext cx="423080" cy="0"/>
            </a:xfrm>
            <a:prstGeom prst="straightConnector1">
              <a:avLst/>
            </a:prstGeom>
            <a:ln w="44450">
              <a:tailEnd type="arrow"/>
            </a:ln>
          </p:spPr>
          <p:style>
            <a:lnRef idx="1">
              <a:schemeClr val="accent1"/>
            </a:lnRef>
            <a:fillRef idx="0">
              <a:schemeClr val="accent1"/>
            </a:fillRef>
            <a:effectRef idx="0">
              <a:schemeClr val="accent1"/>
            </a:effectRef>
            <a:fontRef idx="minor">
              <a:schemeClr val="tx1"/>
            </a:fontRef>
          </p:style>
        </p:cxnSp>
        <p:cxnSp>
          <p:nvCxnSpPr>
            <p:cNvPr id="36" name="35 Düz Ok Bağlayıcısı"/>
            <p:cNvCxnSpPr/>
            <p:nvPr/>
          </p:nvCxnSpPr>
          <p:spPr>
            <a:xfrm>
              <a:off x="4675649" y="5707903"/>
              <a:ext cx="423080" cy="0"/>
            </a:xfrm>
            <a:prstGeom prst="straightConnector1">
              <a:avLst/>
            </a:prstGeom>
            <a:ln w="44450">
              <a:tailEnd type="arrow"/>
            </a:ln>
          </p:spPr>
          <p:style>
            <a:lnRef idx="1">
              <a:schemeClr val="accent1"/>
            </a:lnRef>
            <a:fillRef idx="0">
              <a:schemeClr val="accent1"/>
            </a:fillRef>
            <a:effectRef idx="0">
              <a:schemeClr val="accent1"/>
            </a:effectRef>
            <a:fontRef idx="minor">
              <a:schemeClr val="tx1"/>
            </a:fontRef>
          </p:style>
        </p:cxnSp>
        <p:cxnSp>
          <p:nvCxnSpPr>
            <p:cNvPr id="37" name="36 Düz Ok Bağlayıcısı"/>
            <p:cNvCxnSpPr/>
            <p:nvPr/>
          </p:nvCxnSpPr>
          <p:spPr>
            <a:xfrm>
              <a:off x="4662001" y="6333344"/>
              <a:ext cx="423080" cy="0"/>
            </a:xfrm>
            <a:prstGeom prst="straightConnector1">
              <a:avLst/>
            </a:prstGeom>
            <a:ln w="44450">
              <a:tailEnd type="arrow"/>
            </a:ln>
          </p:spPr>
          <p:style>
            <a:lnRef idx="1">
              <a:schemeClr val="accent1"/>
            </a:lnRef>
            <a:fillRef idx="0">
              <a:schemeClr val="accent1"/>
            </a:fillRef>
            <a:effectRef idx="0">
              <a:schemeClr val="accent1"/>
            </a:effectRef>
            <a:fontRef idx="minor">
              <a:schemeClr val="tx1"/>
            </a:fontRef>
          </p:style>
        </p:cxnSp>
        <p:sp>
          <p:nvSpPr>
            <p:cNvPr id="38" name="37 Sağ Ayraç"/>
            <p:cNvSpPr/>
            <p:nvPr/>
          </p:nvSpPr>
          <p:spPr>
            <a:xfrm>
              <a:off x="2831737" y="2021385"/>
              <a:ext cx="285518" cy="1385526"/>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latin typeface="Book Antiqua" pitchFamily="18" charset="0"/>
              </a:endParaRPr>
            </a:p>
          </p:txBody>
        </p:sp>
        <p:sp>
          <p:nvSpPr>
            <p:cNvPr id="39" name="38 Sağ Ayraç"/>
            <p:cNvSpPr/>
            <p:nvPr/>
          </p:nvSpPr>
          <p:spPr>
            <a:xfrm>
              <a:off x="2913625" y="4053896"/>
              <a:ext cx="230926" cy="992501"/>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latin typeface="Book Antiqua" pitchFamily="18" charset="0"/>
              </a:endParaRPr>
            </a:p>
          </p:txBody>
        </p:sp>
        <p:sp>
          <p:nvSpPr>
            <p:cNvPr id="40" name="39 Sağ Ayraç"/>
            <p:cNvSpPr/>
            <p:nvPr/>
          </p:nvSpPr>
          <p:spPr>
            <a:xfrm>
              <a:off x="2943193" y="5502347"/>
              <a:ext cx="230926" cy="992501"/>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latin typeface="Book Antiqua" pitchFamily="18" charset="0"/>
              </a:endParaRPr>
            </a:p>
          </p:txBody>
        </p:sp>
      </p:grpSp>
      <p:sp>
        <p:nvSpPr>
          <p:cNvPr id="43" name="TextBox 42"/>
          <p:cNvSpPr txBox="1"/>
          <p:nvPr/>
        </p:nvSpPr>
        <p:spPr>
          <a:xfrm>
            <a:off x="500034" y="642918"/>
            <a:ext cx="8001056" cy="461665"/>
          </a:xfrm>
          <a:prstGeom prst="rect">
            <a:avLst/>
          </a:prstGeom>
          <a:noFill/>
        </p:spPr>
        <p:txBody>
          <a:bodyPr wrap="square" rtlCol="0">
            <a:spAutoFit/>
          </a:bodyPr>
          <a:lstStyle/>
          <a:p>
            <a:r>
              <a:rPr lang="tr-TR" sz="2400" b="1" dirty="0" smtClean="0"/>
              <a:t>TÜRKÇEDE ÜNLÜ SİSTEMİ</a:t>
            </a:r>
            <a:endParaRPr lang="tr-TR" sz="24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p:cNvGrpSpPr/>
          <p:nvPr/>
        </p:nvGrpSpPr>
        <p:grpSpPr>
          <a:xfrm>
            <a:off x="3286116" y="2857496"/>
            <a:ext cx="5062945" cy="3400057"/>
            <a:chOff x="760619" y="1630908"/>
            <a:chExt cx="7383281" cy="5333483"/>
          </a:xfrm>
        </p:grpSpPr>
        <p:pic>
          <p:nvPicPr>
            <p:cNvPr id="8" name="Picture 7" descr="vowels.jpg"/>
            <p:cNvPicPr>
              <a:picLocks noChangeAspect="1"/>
            </p:cNvPicPr>
            <p:nvPr/>
          </p:nvPicPr>
          <p:blipFill>
            <a:blip r:embed="rId2" cstate="print"/>
            <a:stretch>
              <a:fillRect/>
            </a:stretch>
          </p:blipFill>
          <p:spPr>
            <a:xfrm>
              <a:off x="1214414" y="1689479"/>
              <a:ext cx="6572296" cy="5097107"/>
            </a:xfrm>
            <a:prstGeom prst="rect">
              <a:avLst/>
            </a:prstGeom>
          </p:spPr>
        </p:pic>
        <p:sp>
          <p:nvSpPr>
            <p:cNvPr id="9" name="TextBox 5"/>
            <p:cNvSpPr txBox="1"/>
            <p:nvPr/>
          </p:nvSpPr>
          <p:spPr>
            <a:xfrm>
              <a:off x="760619" y="2202412"/>
              <a:ext cx="1382492" cy="482793"/>
            </a:xfrm>
            <a:prstGeom prst="rect">
              <a:avLst/>
            </a:prstGeom>
            <a:solidFill>
              <a:schemeClr val="bg1"/>
            </a:solid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sz="1400" b="1" dirty="0" smtClean="0">
                  <a:latin typeface="Book Antiqua" pitchFamily="18" charset="0"/>
                  <a:cs typeface="Times New Roman" pitchFamily="18" charset="0"/>
                </a:rPr>
                <a:t>Kapalı</a:t>
              </a:r>
              <a:endParaRPr lang="tr-TR" sz="1400" b="1" dirty="0">
                <a:latin typeface="Book Antiqua" pitchFamily="18" charset="0"/>
                <a:cs typeface="Times New Roman" pitchFamily="18" charset="0"/>
              </a:endParaRPr>
            </a:p>
          </p:txBody>
        </p:sp>
        <p:sp>
          <p:nvSpPr>
            <p:cNvPr id="10" name="TextBox 6"/>
            <p:cNvSpPr txBox="1"/>
            <p:nvPr/>
          </p:nvSpPr>
          <p:spPr>
            <a:xfrm>
              <a:off x="1071538" y="3347701"/>
              <a:ext cx="1714510" cy="482793"/>
            </a:xfrm>
            <a:prstGeom prst="rect">
              <a:avLst/>
            </a:prstGeom>
            <a:solidFill>
              <a:schemeClr val="bg1"/>
            </a:solid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sz="1400" b="1" dirty="0" smtClean="0">
                  <a:latin typeface="Book Antiqua" pitchFamily="18" charset="0"/>
                  <a:cs typeface="Times New Roman" pitchFamily="18" charset="0"/>
                </a:rPr>
                <a:t>Yarı-kapalı</a:t>
              </a:r>
              <a:endParaRPr lang="tr-TR" sz="1400" b="1" dirty="0">
                <a:latin typeface="Book Antiqua" pitchFamily="18" charset="0"/>
                <a:cs typeface="Times New Roman" pitchFamily="18" charset="0"/>
              </a:endParaRPr>
            </a:p>
          </p:txBody>
        </p:sp>
        <p:sp>
          <p:nvSpPr>
            <p:cNvPr id="11" name="TextBox 7"/>
            <p:cNvSpPr txBox="1"/>
            <p:nvPr/>
          </p:nvSpPr>
          <p:spPr>
            <a:xfrm>
              <a:off x="1071538" y="4559868"/>
              <a:ext cx="2071701" cy="482793"/>
            </a:xfrm>
            <a:prstGeom prst="rect">
              <a:avLst/>
            </a:prstGeom>
            <a:solidFill>
              <a:schemeClr val="bg1"/>
            </a:solid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sz="1400" b="1" dirty="0" smtClean="0">
                  <a:latin typeface="Book Antiqua" pitchFamily="18" charset="0"/>
                  <a:cs typeface="Times New Roman" pitchFamily="18" charset="0"/>
                </a:rPr>
                <a:t>Yarı-açık</a:t>
              </a:r>
              <a:endParaRPr lang="tr-TR" sz="1400" b="1" dirty="0">
                <a:latin typeface="Book Antiqua" pitchFamily="18" charset="0"/>
                <a:cs typeface="Times New Roman" pitchFamily="18" charset="0"/>
              </a:endParaRPr>
            </a:p>
          </p:txBody>
        </p:sp>
        <p:sp>
          <p:nvSpPr>
            <p:cNvPr id="12" name="TextBox 8"/>
            <p:cNvSpPr txBox="1"/>
            <p:nvPr/>
          </p:nvSpPr>
          <p:spPr>
            <a:xfrm>
              <a:off x="1214414" y="5715015"/>
              <a:ext cx="2286017" cy="482793"/>
            </a:xfrm>
            <a:prstGeom prst="rect">
              <a:avLst/>
            </a:prstGeom>
            <a:solidFill>
              <a:schemeClr val="bg1"/>
            </a:solid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sz="1400" b="1" dirty="0" smtClean="0">
                  <a:latin typeface="Book Antiqua" pitchFamily="18" charset="0"/>
                  <a:cs typeface="Times New Roman" pitchFamily="18" charset="0"/>
                </a:rPr>
                <a:t>Açık</a:t>
              </a:r>
              <a:endParaRPr lang="tr-TR" sz="1400" b="1" dirty="0">
                <a:latin typeface="Book Antiqua" pitchFamily="18" charset="0"/>
                <a:cs typeface="Times New Roman" pitchFamily="18" charset="0"/>
              </a:endParaRPr>
            </a:p>
          </p:txBody>
        </p:sp>
        <p:sp>
          <p:nvSpPr>
            <p:cNvPr id="13" name="TextBox 9"/>
            <p:cNvSpPr txBox="1"/>
            <p:nvPr/>
          </p:nvSpPr>
          <p:spPr>
            <a:xfrm>
              <a:off x="2857488" y="6143644"/>
              <a:ext cx="5072098" cy="820747"/>
            </a:xfrm>
            <a:prstGeom prst="rect">
              <a:avLst/>
            </a:prstGeom>
            <a:solidFill>
              <a:schemeClr val="bg1"/>
            </a:solid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tr-TR" sz="1400" b="1" dirty="0" smtClean="0">
                <a:latin typeface="Book Antiqua" pitchFamily="18" charset="0"/>
                <a:cs typeface="Times New Roman" pitchFamily="18" charset="0"/>
              </a:endParaRPr>
            </a:p>
            <a:p>
              <a:pPr algn="ctr"/>
              <a:endParaRPr lang="tr-TR" sz="1400" b="1" dirty="0">
                <a:latin typeface="Book Antiqua" pitchFamily="18" charset="0"/>
                <a:cs typeface="Times New Roman" pitchFamily="18" charset="0"/>
              </a:endParaRPr>
            </a:p>
          </p:txBody>
        </p:sp>
        <p:sp>
          <p:nvSpPr>
            <p:cNvPr id="14" name="TextBox 10"/>
            <p:cNvSpPr txBox="1"/>
            <p:nvPr/>
          </p:nvSpPr>
          <p:spPr>
            <a:xfrm>
              <a:off x="1857355" y="1630908"/>
              <a:ext cx="1500197" cy="482793"/>
            </a:xfrm>
            <a:prstGeom prst="rect">
              <a:avLst/>
            </a:prstGeom>
            <a:solidFill>
              <a:schemeClr val="bg1"/>
            </a:solid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sz="1400" b="1" dirty="0" smtClean="0">
                  <a:latin typeface="Book Antiqua" pitchFamily="18" charset="0"/>
                  <a:cs typeface="Times New Roman" pitchFamily="18" charset="0"/>
                </a:rPr>
                <a:t>Öndil</a:t>
              </a:r>
              <a:endParaRPr lang="tr-TR" sz="1400" b="1" dirty="0">
                <a:latin typeface="Book Antiqua" pitchFamily="18" charset="0"/>
                <a:cs typeface="Times New Roman" pitchFamily="18" charset="0"/>
              </a:endParaRPr>
            </a:p>
          </p:txBody>
        </p:sp>
        <p:sp>
          <p:nvSpPr>
            <p:cNvPr id="15" name="TextBox 11"/>
            <p:cNvSpPr txBox="1"/>
            <p:nvPr/>
          </p:nvSpPr>
          <p:spPr>
            <a:xfrm>
              <a:off x="4071935" y="1630908"/>
              <a:ext cx="1500197" cy="482793"/>
            </a:xfrm>
            <a:prstGeom prst="rect">
              <a:avLst/>
            </a:prstGeom>
            <a:solidFill>
              <a:schemeClr val="bg1"/>
            </a:solid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sz="1400" b="1" dirty="0" smtClean="0">
                  <a:latin typeface="Book Antiqua" pitchFamily="18" charset="0"/>
                  <a:cs typeface="Times New Roman" pitchFamily="18" charset="0"/>
                </a:rPr>
                <a:t>Ortadil </a:t>
              </a:r>
              <a:endParaRPr lang="tr-TR" sz="1400" b="1" dirty="0">
                <a:latin typeface="Book Antiqua" pitchFamily="18" charset="0"/>
                <a:cs typeface="Times New Roman" pitchFamily="18" charset="0"/>
              </a:endParaRPr>
            </a:p>
          </p:txBody>
        </p:sp>
        <p:sp>
          <p:nvSpPr>
            <p:cNvPr id="16" name="TextBox 12"/>
            <p:cNvSpPr txBox="1"/>
            <p:nvPr/>
          </p:nvSpPr>
          <p:spPr>
            <a:xfrm>
              <a:off x="6643703" y="1630908"/>
              <a:ext cx="1500197" cy="482793"/>
            </a:xfrm>
            <a:prstGeom prst="rect">
              <a:avLst/>
            </a:prstGeom>
            <a:solidFill>
              <a:schemeClr val="bg1"/>
            </a:solid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sz="1400" b="1" dirty="0" smtClean="0">
                  <a:latin typeface="Book Antiqua" pitchFamily="18" charset="0"/>
                  <a:cs typeface="Times New Roman" pitchFamily="18" charset="0"/>
                </a:rPr>
                <a:t>Arkadil</a:t>
              </a:r>
              <a:endParaRPr lang="tr-TR" sz="1400" b="1" dirty="0">
                <a:latin typeface="Book Antiqua" pitchFamily="18" charset="0"/>
                <a:cs typeface="Times New Roman" pitchFamily="18" charset="0"/>
              </a:endParaRPr>
            </a:p>
          </p:txBody>
        </p:sp>
      </p:grpSp>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TÜRKÇEDE ÜNLÜ DÖRTGENİ (</a:t>
            </a:r>
            <a:r>
              <a:rPr lang="tr-TR" sz="2200" dirty="0" smtClean="0"/>
              <a:t>Vowel Quadrilateral</a:t>
            </a:r>
            <a:r>
              <a:rPr lang="tr-TR" sz="2200" b="1" dirty="0" smtClean="0"/>
              <a:t>)</a:t>
            </a:r>
            <a:endParaRPr lang="tr-TR" sz="2200" dirty="0"/>
          </a:p>
        </p:txBody>
      </p:sp>
      <p:sp>
        <p:nvSpPr>
          <p:cNvPr id="17" name="Rectangle 16"/>
          <p:cNvSpPr/>
          <p:nvPr/>
        </p:nvSpPr>
        <p:spPr>
          <a:xfrm>
            <a:off x="357158" y="1285860"/>
            <a:ext cx="8358214" cy="1446550"/>
          </a:xfrm>
          <a:prstGeom prst="rect">
            <a:avLst/>
          </a:prstGeom>
        </p:spPr>
        <p:txBody>
          <a:bodyPr wrap="square">
            <a:spAutoFit/>
          </a:bodyPr>
          <a:lstStyle/>
          <a:p>
            <a:pPr algn="just"/>
            <a:r>
              <a:rPr lang="tr-TR" sz="1600" dirty="0" smtClean="0">
                <a:latin typeface="Book Antiqua" pitchFamily="18" charset="0"/>
              </a:rPr>
              <a:t>Ünlü dörtgeninin dikey konumu ünlülerin </a:t>
            </a:r>
            <a:r>
              <a:rPr lang="tr-TR" b="1" dirty="0" smtClean="0">
                <a:latin typeface="Book Antiqua" pitchFamily="18" charset="0"/>
              </a:rPr>
              <a:t>kapalılık</a:t>
            </a:r>
            <a:r>
              <a:rPr lang="tr-TR" sz="1600" dirty="0" smtClean="0">
                <a:latin typeface="Book Antiqua" pitchFamily="18" charset="0"/>
              </a:rPr>
              <a:t> durumunu, yatay konumu ise ünlülerin ağız boşluğundaki </a:t>
            </a:r>
            <a:r>
              <a:rPr lang="tr-TR" b="1" dirty="0" smtClean="0">
                <a:latin typeface="Book Antiqua" pitchFamily="18" charset="0"/>
              </a:rPr>
              <a:t>devinim</a:t>
            </a:r>
            <a:r>
              <a:rPr lang="tr-TR" sz="1600" b="1" dirty="0" smtClean="0">
                <a:latin typeface="Book Antiqua" pitchFamily="18" charset="0"/>
              </a:rPr>
              <a:t> </a:t>
            </a:r>
            <a:r>
              <a:rPr lang="tr-TR" sz="1600" dirty="0" smtClean="0">
                <a:latin typeface="Book Antiqua" pitchFamily="18" charset="0"/>
              </a:rPr>
              <a:t>ve </a:t>
            </a:r>
            <a:r>
              <a:rPr lang="tr-TR" b="1" dirty="0" smtClean="0">
                <a:latin typeface="Book Antiqua" pitchFamily="18" charset="0"/>
              </a:rPr>
              <a:t>yükseklik</a:t>
            </a:r>
            <a:r>
              <a:rPr lang="tr-TR" sz="1600" dirty="0" smtClean="0">
                <a:latin typeface="Book Antiqua" pitchFamily="18" charset="0"/>
              </a:rPr>
              <a:t> ilişkisini sunmaktadır. Formant değerlerinin değişimi açısından incelendiğinde, ünlülerin kapalılık durumlarını gösteren dikey kısım </a:t>
            </a:r>
            <a:r>
              <a:rPr lang="tr-TR" b="1" dirty="0" smtClean="0">
                <a:latin typeface="Book Antiqua" pitchFamily="18" charset="0"/>
              </a:rPr>
              <a:t>F1</a:t>
            </a:r>
            <a:r>
              <a:rPr lang="tr-TR" sz="1600" dirty="0" smtClean="0">
                <a:latin typeface="Book Antiqua" pitchFamily="18" charset="0"/>
              </a:rPr>
              <a:t>’</a:t>
            </a:r>
            <a:r>
              <a:rPr lang="tr-TR" sz="1400" dirty="0" smtClean="0">
                <a:latin typeface="Book Antiqua" pitchFamily="18" charset="0"/>
              </a:rPr>
              <a:t>i</a:t>
            </a:r>
            <a:r>
              <a:rPr lang="tr-TR" sz="1600" dirty="0" smtClean="0">
                <a:latin typeface="Book Antiqua" pitchFamily="18" charset="0"/>
              </a:rPr>
              <a:t>, ünlülerin ağız boşluğundaki devinimi ve yükseklik ilişkilerini belirleyen yatay kısım ise </a:t>
            </a:r>
            <a:r>
              <a:rPr lang="tr-TR" b="1" dirty="0" smtClean="0">
                <a:latin typeface="Book Antiqua" pitchFamily="18" charset="0"/>
              </a:rPr>
              <a:t>F2</a:t>
            </a:r>
            <a:r>
              <a:rPr lang="tr-TR" sz="1600" dirty="0" smtClean="0">
                <a:latin typeface="Book Antiqua" pitchFamily="18" charset="0"/>
              </a:rPr>
              <a:t>’y</a:t>
            </a:r>
            <a:r>
              <a:rPr lang="tr-TR" sz="1400" dirty="0" smtClean="0">
                <a:latin typeface="Book Antiqua" pitchFamily="18" charset="0"/>
              </a:rPr>
              <a:t>i </a:t>
            </a:r>
            <a:r>
              <a:rPr lang="tr-TR" sz="1600" dirty="0" smtClean="0">
                <a:latin typeface="Book Antiqua" pitchFamily="18" charset="0"/>
              </a:rPr>
              <a:t>vermektedir. </a:t>
            </a:r>
            <a:endParaRPr lang="tr-TR" sz="1600" dirty="0">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205884"/>
            <a:ext cx="8229600" cy="4937760"/>
          </a:xfrm>
        </p:spPr>
        <p:txBody>
          <a:bodyPr>
            <a:noAutofit/>
          </a:bodyPr>
          <a:lstStyle/>
          <a:p>
            <a:pPr lvl="0"/>
            <a:r>
              <a:rPr lang="tr-TR" sz="1100" dirty="0" smtClean="0">
                <a:latin typeface="Book Antiqua" pitchFamily="18" charset="0"/>
              </a:rPr>
              <a:t>Carr, P. (2008). </a:t>
            </a:r>
            <a:r>
              <a:rPr lang="tr-TR" sz="1100" i="1" dirty="0" smtClean="0">
                <a:latin typeface="Book Antiqua" pitchFamily="18" charset="0"/>
              </a:rPr>
              <a:t>A Glossary of Phonology. </a:t>
            </a:r>
            <a:r>
              <a:rPr lang="tr-TR" sz="1100" dirty="0" smtClean="0">
                <a:latin typeface="Book Antiqua" pitchFamily="18" charset="0"/>
              </a:rPr>
              <a:t>Edinburgh University Press.</a:t>
            </a:r>
          </a:p>
          <a:p>
            <a:pPr lvl="0"/>
            <a:r>
              <a:rPr lang="tr-TR" sz="1100" dirty="0" smtClean="0">
                <a:latin typeface="Book Antiqua" pitchFamily="18" charset="0"/>
              </a:rPr>
              <a:t>Clark, J. (2007). </a:t>
            </a:r>
            <a:r>
              <a:rPr lang="tr-TR" sz="1100" i="1" dirty="0" smtClean="0">
                <a:latin typeface="Book Antiqua" pitchFamily="18" charset="0"/>
              </a:rPr>
              <a:t>An Introduction to Phonetics and Phonology</a:t>
            </a:r>
            <a:r>
              <a:rPr lang="tr-TR" sz="1100" dirty="0" smtClean="0">
                <a:latin typeface="Book Antiqua" pitchFamily="18" charset="0"/>
              </a:rPr>
              <a:t>. Üçüncü Baskı. Blackwell Yayınları.</a:t>
            </a:r>
          </a:p>
          <a:p>
            <a:pPr lvl="0"/>
            <a:r>
              <a:rPr lang="tr-TR" sz="1100" dirty="0" smtClean="0">
                <a:latin typeface="Book Antiqua" pitchFamily="18" charset="0"/>
              </a:rPr>
              <a:t>Crystal, D. (1980). </a:t>
            </a:r>
            <a:r>
              <a:rPr lang="tr-TR" sz="1100" i="1" dirty="0" smtClean="0">
                <a:latin typeface="Book Antiqua" pitchFamily="18" charset="0"/>
              </a:rPr>
              <a:t>A Dictionary of Linguistics and Phonetics</a:t>
            </a:r>
            <a:r>
              <a:rPr lang="tr-TR" sz="1100" dirty="0" smtClean="0">
                <a:latin typeface="Book Antiqua" pitchFamily="18" charset="0"/>
              </a:rPr>
              <a:t>. Wiley Yayınları. </a:t>
            </a:r>
          </a:p>
          <a:p>
            <a:pPr lvl="0"/>
            <a:r>
              <a:rPr lang="tr-TR" sz="1100" dirty="0" smtClean="0">
                <a:latin typeface="Book Antiqua" pitchFamily="18" charset="0"/>
              </a:rPr>
              <a:t>Ergenç, İ. (2002). </a:t>
            </a:r>
            <a:r>
              <a:rPr lang="tr-TR" sz="1100" i="1" dirty="0" smtClean="0">
                <a:latin typeface="Book Antiqua" pitchFamily="18" charset="0"/>
              </a:rPr>
              <a:t>Konuşma Dili ve Türkçenin Söyleyiş Sözlüğü</a:t>
            </a:r>
            <a:r>
              <a:rPr lang="tr-TR" sz="1100" dirty="0" smtClean="0">
                <a:latin typeface="Book Antiqua" pitchFamily="18" charset="0"/>
              </a:rPr>
              <a:t>. Multilingual Yayınları. </a:t>
            </a:r>
          </a:p>
          <a:p>
            <a:pPr lvl="0"/>
            <a:r>
              <a:rPr lang="tr-TR" sz="1100" dirty="0" smtClean="0">
                <a:latin typeface="Book Antiqua" pitchFamily="18" charset="0"/>
              </a:rPr>
              <a:t>Gussenhoven, C. (2011). </a:t>
            </a:r>
            <a:r>
              <a:rPr lang="tr-TR" sz="1100" i="1" dirty="0" smtClean="0">
                <a:latin typeface="Book Antiqua" pitchFamily="18" charset="0"/>
              </a:rPr>
              <a:t>Understanding Phonology.</a:t>
            </a:r>
            <a:r>
              <a:rPr lang="tr-TR" sz="1100" dirty="0" smtClean="0">
                <a:latin typeface="Book Antiqua" pitchFamily="18" charset="0"/>
              </a:rPr>
              <a:t> 3. Baskı. Hodder Education.</a:t>
            </a:r>
          </a:p>
          <a:p>
            <a:pPr lvl="0"/>
            <a:r>
              <a:rPr lang="tr-TR" sz="1100" i="1" dirty="0" smtClean="0">
                <a:latin typeface="Book Antiqua" pitchFamily="18" charset="0"/>
              </a:rPr>
              <a:t>Handbook of the International Phonetic Association: A Guide to the Use of the International Phonetic Alphabet</a:t>
            </a:r>
            <a:r>
              <a:rPr lang="tr-TR" sz="1100" dirty="0" smtClean="0">
                <a:latin typeface="Book Antiqua" pitchFamily="18" charset="0"/>
              </a:rPr>
              <a:t>. (1999). Cambridge Üniversitesi Yayınları. </a:t>
            </a:r>
          </a:p>
          <a:p>
            <a:pPr lvl="0"/>
            <a:r>
              <a:rPr lang="tr-TR" sz="1100" dirty="0" smtClean="0">
                <a:latin typeface="Book Antiqua" pitchFamily="18" charset="0"/>
              </a:rPr>
              <a:t>Johnson, K. (2003). </a:t>
            </a:r>
            <a:r>
              <a:rPr lang="tr-TR" sz="1100" i="1" dirty="0" smtClean="0">
                <a:latin typeface="Book Antiqua" pitchFamily="18" charset="0"/>
              </a:rPr>
              <a:t>Acoustics &amp; Auditory Phonetics</a:t>
            </a:r>
            <a:r>
              <a:rPr lang="tr-TR" sz="1100" dirty="0" smtClean="0">
                <a:latin typeface="Book Antiqua" pitchFamily="18" charset="0"/>
              </a:rPr>
              <a:t>. Blackwell Publishing. İkinci Baskı.</a:t>
            </a:r>
          </a:p>
          <a:p>
            <a:pPr lvl="0"/>
            <a:r>
              <a:rPr lang="tr-TR" sz="1100" dirty="0" smtClean="0">
                <a:latin typeface="Book Antiqua" pitchFamily="18" charset="0"/>
              </a:rPr>
              <a:t>Katz, W.F. (2013). </a:t>
            </a:r>
            <a:r>
              <a:rPr lang="tr-TR" sz="1100" i="1" dirty="0" smtClean="0">
                <a:latin typeface="Book Antiqua" pitchFamily="18" charset="0"/>
              </a:rPr>
              <a:t>Phonetic for Dummies. </a:t>
            </a:r>
            <a:r>
              <a:rPr lang="tr-TR" sz="1100" dirty="0" smtClean="0">
                <a:latin typeface="Book Antiqua" pitchFamily="18" charset="0"/>
              </a:rPr>
              <a:t>John Wiley &amp; Sons.</a:t>
            </a:r>
          </a:p>
          <a:p>
            <a:pPr lvl="0"/>
            <a:r>
              <a:rPr lang="tr-TR" sz="1100" dirty="0" smtClean="0">
                <a:latin typeface="Book Antiqua" pitchFamily="18" charset="0"/>
              </a:rPr>
              <a:t>Kent, R.D. ve Read, C. (2002). </a:t>
            </a:r>
            <a:r>
              <a:rPr lang="tr-TR" sz="1100" i="1" dirty="0" smtClean="0">
                <a:latin typeface="Book Antiqua" pitchFamily="18" charset="0"/>
              </a:rPr>
              <a:t>Acoustic Analysis of Speech</a:t>
            </a:r>
            <a:r>
              <a:rPr lang="tr-TR" sz="1100" dirty="0" smtClean="0">
                <a:latin typeface="Book Antiqua" pitchFamily="18" charset="0"/>
              </a:rPr>
              <a:t>. Thomson Learning. İkinci Baskı.</a:t>
            </a:r>
          </a:p>
          <a:p>
            <a:pPr lvl="0"/>
            <a:r>
              <a:rPr lang="tr-TR" sz="1100" dirty="0" smtClean="0">
                <a:latin typeface="Book Antiqua" pitchFamily="18" charset="0"/>
              </a:rPr>
              <a:t>Lacy, de P. (2007). </a:t>
            </a:r>
            <a:r>
              <a:rPr lang="tr-TR" sz="1100" i="1" dirty="0" smtClean="0">
                <a:latin typeface="Book Antiqua" pitchFamily="18" charset="0"/>
              </a:rPr>
              <a:t>The Cambridge Handbook of Phonology</a:t>
            </a:r>
            <a:r>
              <a:rPr lang="tr-TR" sz="1100" dirty="0" smtClean="0">
                <a:latin typeface="Book Antiqua" pitchFamily="18" charset="0"/>
              </a:rPr>
              <a:t>. Cambridge University Press.</a:t>
            </a:r>
          </a:p>
          <a:p>
            <a:pPr lvl="0"/>
            <a:r>
              <a:rPr lang="tr-TR" sz="1100" dirty="0" smtClean="0">
                <a:latin typeface="Book Antiqua" pitchFamily="18" charset="0"/>
              </a:rPr>
              <a:t>Ladefoged, P. (2005). </a:t>
            </a:r>
            <a:r>
              <a:rPr lang="tr-TR" sz="1100" i="1" dirty="0" smtClean="0">
                <a:latin typeface="Book Antiqua" pitchFamily="18" charset="0"/>
              </a:rPr>
              <a:t>Vowels and Consonants</a:t>
            </a:r>
            <a:r>
              <a:rPr lang="tr-TR" sz="1100" dirty="0" smtClean="0">
                <a:latin typeface="Book Antiqua" pitchFamily="18" charset="0"/>
              </a:rPr>
              <a:t>. Blackwell Publishing. İkinci Baskı.</a:t>
            </a:r>
          </a:p>
          <a:p>
            <a:pPr lvl="0"/>
            <a:r>
              <a:rPr lang="tr-TR" sz="1100" dirty="0" smtClean="0">
                <a:latin typeface="Book Antiqua" pitchFamily="18" charset="0"/>
              </a:rPr>
              <a:t>Ladefoged, P. (2006). </a:t>
            </a:r>
            <a:r>
              <a:rPr lang="tr-TR" sz="1100" i="1" dirty="0" smtClean="0">
                <a:latin typeface="Book Antiqua" pitchFamily="18" charset="0"/>
              </a:rPr>
              <a:t>A Course in Phonetics</a:t>
            </a:r>
            <a:r>
              <a:rPr lang="tr-TR" sz="1100" dirty="0" smtClean="0">
                <a:latin typeface="Book Antiqua" pitchFamily="18" charset="0"/>
              </a:rPr>
              <a:t>. Thomson/Wadsworth Yayınları. Beşinci Baskı.</a:t>
            </a:r>
          </a:p>
          <a:p>
            <a:pPr lvl="0"/>
            <a:r>
              <a:rPr lang="tr-TR" sz="1100" dirty="0" smtClean="0">
                <a:latin typeface="Book Antiqua" pitchFamily="18" charset="0"/>
              </a:rPr>
              <a:t>Odden, D. (2005). </a:t>
            </a:r>
            <a:r>
              <a:rPr lang="tr-TR" sz="1100" i="1" dirty="0" smtClean="0">
                <a:latin typeface="Book Antiqua" pitchFamily="18" charset="0"/>
              </a:rPr>
              <a:t>Introducing Phonology</a:t>
            </a:r>
            <a:r>
              <a:rPr lang="tr-TR" sz="1100" dirty="0" smtClean="0">
                <a:latin typeface="Book Antiqua" pitchFamily="18" charset="0"/>
              </a:rPr>
              <a:t>. Cambridge University Press.</a:t>
            </a:r>
          </a:p>
          <a:p>
            <a:pPr lvl="0"/>
            <a:r>
              <a:rPr lang="tr-TR" sz="1100" dirty="0" smtClean="0">
                <a:latin typeface="Book Antiqua" pitchFamily="18" charset="0"/>
              </a:rPr>
              <a:t>Özsoy, S., Erk-Emeksiz, Z., Turan, Ü.D. ve Uzun, L. (2011). </a:t>
            </a:r>
            <a:r>
              <a:rPr lang="tr-TR" sz="1100" i="1" dirty="0" smtClean="0">
                <a:latin typeface="Book Antiqua" pitchFamily="18" charset="0"/>
              </a:rPr>
              <a:t>Genel Dilbilim II</a:t>
            </a:r>
            <a:r>
              <a:rPr lang="tr-TR" sz="1100" dirty="0" smtClean="0">
                <a:latin typeface="Book Antiqua" pitchFamily="18" charset="0"/>
              </a:rPr>
              <a:t>. (Ed. Özsoy, S., Erk-Emeksiz, Z.). Anadolu Üniversitesi Yayını.</a:t>
            </a:r>
            <a:r>
              <a:rPr lang="tr-TR" sz="1100" i="1" dirty="0" smtClean="0">
                <a:latin typeface="Book Antiqua" pitchFamily="18" charset="0"/>
              </a:rPr>
              <a:t> </a:t>
            </a:r>
            <a:endParaRPr lang="tr-TR" sz="1100" dirty="0" smtClean="0">
              <a:latin typeface="Book Antiqua" pitchFamily="18" charset="0"/>
            </a:endParaRPr>
          </a:p>
          <a:p>
            <a:pPr lvl="0"/>
            <a:r>
              <a:rPr lang="tr-TR" sz="1100" dirty="0" smtClean="0">
                <a:latin typeface="Book Antiqua" pitchFamily="18" charset="0"/>
              </a:rPr>
              <a:t>Reetz, H. ve Jongman, A. (2009). </a:t>
            </a:r>
            <a:r>
              <a:rPr lang="tr-TR" sz="1100" i="1" dirty="0" smtClean="0">
                <a:latin typeface="Book Antiqua" pitchFamily="18" charset="0"/>
              </a:rPr>
              <a:t>Phonetics: Transcription, Production, Acoustics and Perception</a:t>
            </a:r>
            <a:r>
              <a:rPr lang="tr-TR" sz="1100" dirty="0" smtClean="0">
                <a:latin typeface="Book Antiqua" pitchFamily="18" charset="0"/>
              </a:rPr>
              <a:t>. Blackwell Yayınları.</a:t>
            </a:r>
          </a:p>
          <a:p>
            <a:pPr lvl="0"/>
            <a:r>
              <a:rPr lang="tr-TR" sz="1100" dirty="0" smtClean="0">
                <a:latin typeface="Book Antiqua" pitchFamily="18" charset="0"/>
              </a:rPr>
              <a:t>Seikel, J.A., King, D.W. ve Drumright, D.G. (2009). </a:t>
            </a:r>
            <a:r>
              <a:rPr lang="tr-TR" sz="1100" i="1" dirty="0" smtClean="0">
                <a:latin typeface="Book Antiqua" pitchFamily="18" charset="0"/>
              </a:rPr>
              <a:t>Anatomy &amp; Physiology for Speech, Language and Hearing</a:t>
            </a:r>
            <a:r>
              <a:rPr lang="tr-TR" sz="1100" dirty="0" smtClean="0">
                <a:latin typeface="Book Antiqua" pitchFamily="18" charset="0"/>
              </a:rPr>
              <a:t>. 4. Baskı. Delmar Cangage Learning Yayınları.</a:t>
            </a:r>
          </a:p>
          <a:p>
            <a:pPr lvl="0"/>
            <a:r>
              <a:rPr lang="tr-TR" sz="1100" dirty="0" smtClean="0">
                <a:latin typeface="Book Antiqua" pitchFamily="18" charset="0"/>
              </a:rPr>
              <a:t>Stevens, K. (2000). </a:t>
            </a:r>
            <a:r>
              <a:rPr lang="tr-TR" sz="1100" i="1" dirty="0" smtClean="0">
                <a:latin typeface="Book Antiqua" pitchFamily="18" charset="0"/>
              </a:rPr>
              <a:t>Acoustic Phonetics</a:t>
            </a:r>
            <a:r>
              <a:rPr lang="tr-TR" sz="1100" dirty="0" smtClean="0">
                <a:latin typeface="Book Antiqua" pitchFamily="18" charset="0"/>
              </a:rPr>
              <a:t>. The MIT Press. Birinci Baskı.</a:t>
            </a:r>
          </a:p>
          <a:p>
            <a:pPr lvl="0"/>
            <a:r>
              <a:rPr lang="tr-TR" sz="1100" dirty="0" smtClean="0">
                <a:latin typeface="Book Antiqua" pitchFamily="18" charset="0"/>
              </a:rPr>
              <a:t>Zsiga, E.C. (2013). </a:t>
            </a:r>
            <a:r>
              <a:rPr lang="tr-TR" sz="1100" i="1" dirty="0" smtClean="0">
                <a:latin typeface="Book Antiqua" pitchFamily="18" charset="0"/>
              </a:rPr>
              <a:t>The Sounds of Language: An Introduction to Phonetics and Phonology</a:t>
            </a:r>
            <a:r>
              <a:rPr lang="tr-TR" sz="1100" dirty="0" smtClean="0">
                <a:latin typeface="Book Antiqua" pitchFamily="18" charset="0"/>
              </a:rPr>
              <a:t>. Wiley-Blackwell Yayınları. </a:t>
            </a:r>
            <a:endParaRPr lang="tr-TR" sz="1100" dirty="0">
              <a:latin typeface="Book Antiqua" pitchFamily="18" charset="0"/>
            </a:endParaRPr>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Okuma Listesi</a:t>
            </a:r>
            <a:endParaRPr lang="tr-TR" sz="2800" b="1" dirty="0"/>
          </a:p>
        </p:txBody>
      </p:sp>
      <p:pic>
        <p:nvPicPr>
          <p:cNvPr id="6" name="Picture 5" descr="default_book_image.gif"/>
          <p:cNvPicPr>
            <a:picLocks noChangeAspect="1"/>
          </p:cNvPicPr>
          <p:nvPr/>
        </p:nvPicPr>
        <p:blipFill>
          <a:blip r:embed="rId2" cstate="print"/>
          <a:stretch>
            <a:fillRect/>
          </a:stretch>
        </p:blipFill>
        <p:spPr>
          <a:xfrm>
            <a:off x="7619764" y="357166"/>
            <a:ext cx="947988" cy="64294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ÜNLÜLER (</a:t>
            </a:r>
            <a:r>
              <a:rPr lang="tr-TR" sz="2200" dirty="0" smtClean="0"/>
              <a:t>Vowels</a:t>
            </a:r>
            <a:r>
              <a:rPr lang="tr-TR" sz="2200" b="1" dirty="0" smtClean="0"/>
              <a:t>)</a:t>
            </a:r>
            <a:endParaRPr lang="tr-TR" sz="2200" dirty="0"/>
          </a:p>
        </p:txBody>
      </p:sp>
      <p:sp>
        <p:nvSpPr>
          <p:cNvPr id="4" name="Rectangle 3"/>
          <p:cNvSpPr/>
          <p:nvPr/>
        </p:nvSpPr>
        <p:spPr>
          <a:xfrm>
            <a:off x="357158" y="1214422"/>
            <a:ext cx="8429684" cy="5078313"/>
          </a:xfrm>
          <a:prstGeom prst="rect">
            <a:avLst/>
          </a:prstGeom>
        </p:spPr>
        <p:txBody>
          <a:bodyPr wrap="square">
            <a:spAutoFit/>
          </a:bodyPr>
          <a:lstStyle/>
          <a:p>
            <a:pPr algn="just"/>
            <a:r>
              <a:rPr lang="tr-TR" sz="1600" b="1" i="1" dirty="0" smtClean="0">
                <a:latin typeface="Book Antiqua" pitchFamily="18" charset="0"/>
              </a:rPr>
              <a:t>Ünlüler</a:t>
            </a:r>
            <a:r>
              <a:rPr lang="tr-TR" sz="1600" dirty="0" smtClean="0">
                <a:latin typeface="Book Antiqua" pitchFamily="18" charset="0"/>
              </a:rPr>
              <a:t>, ses üretimi sırasında konuşma organlarında kapanma ya da akciğerlerden gelen hava akımında engel olmadığı için </a:t>
            </a:r>
            <a:r>
              <a:rPr lang="tr-TR" sz="1600" b="1" dirty="0" smtClean="0">
                <a:latin typeface="Book Antiqua" pitchFamily="18" charset="0"/>
              </a:rPr>
              <a:t>gürültüsüz</a:t>
            </a:r>
            <a:r>
              <a:rPr lang="tr-TR" sz="1600" dirty="0" smtClean="0">
                <a:latin typeface="Book Antiqua" pitchFamily="18" charset="0"/>
              </a:rPr>
              <a:t> olarak çıkarılır. </a:t>
            </a:r>
          </a:p>
          <a:p>
            <a:pPr algn="just"/>
            <a:endParaRPr lang="tr-TR" sz="1600" dirty="0" smtClean="0">
              <a:latin typeface="Book Antiqua" pitchFamily="18" charset="0"/>
            </a:endParaRPr>
          </a:p>
          <a:p>
            <a:pPr algn="just"/>
            <a:r>
              <a:rPr lang="tr-TR" sz="1600" dirty="0" smtClean="0">
                <a:latin typeface="Book Antiqua" pitchFamily="18" charset="0"/>
              </a:rPr>
              <a:t>Ses yolunda herhangi bir engele takılmadığı için bütün ünlüler </a:t>
            </a:r>
            <a:r>
              <a:rPr lang="tr-TR" sz="1600" b="1" dirty="0" smtClean="0">
                <a:latin typeface="Book Antiqua" pitchFamily="18" charset="0"/>
              </a:rPr>
              <a:t>titreşimli</a:t>
            </a:r>
            <a:r>
              <a:rPr lang="tr-TR" sz="1600" dirty="0" smtClean="0">
                <a:latin typeface="Book Antiqua" pitchFamily="18" charset="0"/>
              </a:rPr>
              <a:t>dir.</a:t>
            </a:r>
          </a:p>
          <a:p>
            <a:pPr algn="just"/>
            <a:endParaRPr lang="tr-TR" sz="1600" dirty="0" smtClean="0">
              <a:latin typeface="Book Antiqua" pitchFamily="18" charset="0"/>
            </a:endParaRPr>
          </a:p>
          <a:p>
            <a:pPr algn="just"/>
            <a:r>
              <a:rPr lang="tr-TR" sz="1600" dirty="0" smtClean="0">
                <a:latin typeface="Book Antiqua" pitchFamily="18" charset="0"/>
              </a:rPr>
              <a:t>Ünlülerin belirlenmesinde kullanılan akustik ölçütlerin başında </a:t>
            </a:r>
            <a:r>
              <a:rPr lang="tr-TR" sz="1600" b="1" dirty="0" smtClean="0">
                <a:latin typeface="Book Antiqua" pitchFamily="18" charset="0"/>
              </a:rPr>
              <a:t>formant</a:t>
            </a:r>
            <a:r>
              <a:rPr lang="tr-TR" sz="1600" dirty="0" smtClean="0">
                <a:latin typeface="Book Antiqua" pitchFamily="18" charset="0"/>
              </a:rPr>
              <a:t>lar gelmektedir. </a:t>
            </a:r>
          </a:p>
          <a:p>
            <a:pPr algn="just"/>
            <a:endParaRPr lang="tr-TR" sz="1600" dirty="0" smtClean="0">
              <a:latin typeface="Book Antiqua" pitchFamily="18" charset="0"/>
            </a:endParaRPr>
          </a:p>
          <a:p>
            <a:pPr algn="just"/>
            <a:endParaRPr lang="tr-TR" sz="1600" dirty="0" smtClean="0">
              <a:latin typeface="Book Antiqua" pitchFamily="18" charset="0"/>
            </a:endParaRPr>
          </a:p>
          <a:p>
            <a:pPr algn="just"/>
            <a:endParaRPr lang="tr-TR" sz="1600" dirty="0" smtClean="0">
              <a:latin typeface="Book Antiqua" pitchFamily="18" charset="0"/>
            </a:endParaRPr>
          </a:p>
          <a:p>
            <a:pPr algn="just"/>
            <a:endParaRPr lang="tr-TR" sz="1600" dirty="0" smtClean="0">
              <a:latin typeface="Book Antiqua" pitchFamily="18" charset="0"/>
            </a:endParaRPr>
          </a:p>
          <a:p>
            <a:pPr marL="342900" indent="-342900" algn="just">
              <a:buAutoNum type="alphaLcPeriod"/>
            </a:pPr>
            <a:r>
              <a:rPr lang="tr-TR" sz="2000" b="1" i="1" dirty="0" smtClean="0">
                <a:latin typeface="Book Antiqua" pitchFamily="18" charset="0"/>
              </a:rPr>
              <a:t>Çene Açısı</a:t>
            </a:r>
          </a:p>
          <a:p>
            <a:pPr marL="342900" indent="-342900" algn="just">
              <a:buAutoNum type="alphaLcPeriod"/>
            </a:pPr>
            <a:endParaRPr lang="tr-TR" sz="2000" b="1" i="1" dirty="0" smtClean="0">
              <a:latin typeface="Book Antiqua" pitchFamily="18" charset="0"/>
            </a:endParaRPr>
          </a:p>
          <a:p>
            <a:pPr marL="342900" indent="-342900" algn="just">
              <a:buAutoNum type="alphaLcPeriod"/>
            </a:pPr>
            <a:r>
              <a:rPr lang="tr-TR" sz="2000" b="1" i="1" dirty="0" smtClean="0">
                <a:latin typeface="Book Antiqua" pitchFamily="18" charset="0"/>
              </a:rPr>
              <a:t>Dudakların Durumu</a:t>
            </a:r>
          </a:p>
          <a:p>
            <a:pPr marL="342900" indent="-342900" algn="just">
              <a:buAutoNum type="alphaLcPeriod"/>
            </a:pPr>
            <a:endParaRPr lang="tr-TR" sz="2000" b="1" i="1" dirty="0" smtClean="0">
              <a:latin typeface="Book Antiqua" pitchFamily="18" charset="0"/>
            </a:endParaRPr>
          </a:p>
          <a:p>
            <a:pPr marL="342900" indent="-342900" algn="just">
              <a:buAutoNum type="alphaLcPeriod"/>
            </a:pPr>
            <a:r>
              <a:rPr lang="tr-TR" sz="2000" b="1" i="1" dirty="0" smtClean="0">
                <a:latin typeface="Book Antiqua" pitchFamily="18" charset="0"/>
              </a:rPr>
              <a:t>Dilin Devinimi</a:t>
            </a:r>
          </a:p>
          <a:p>
            <a:pPr algn="just"/>
            <a:endParaRPr lang="tr-TR" sz="1600" dirty="0" smtClean="0">
              <a:latin typeface="Book Antiqua" pitchFamily="18" charset="0"/>
            </a:endParaRPr>
          </a:p>
          <a:p>
            <a:pPr algn="just"/>
            <a:endParaRPr lang="tr-TR" sz="1600" dirty="0" smtClean="0">
              <a:latin typeface="Book Antiqua" pitchFamily="18" charset="0"/>
            </a:endParaRPr>
          </a:p>
          <a:p>
            <a:pPr algn="just"/>
            <a:endParaRPr lang="tr-TR" sz="1600" dirty="0" smtClean="0">
              <a:latin typeface="Book Antiqua" pitchFamily="18" charset="0"/>
            </a:endParaRPr>
          </a:p>
          <a:p>
            <a:pPr lvl="0" algn="just"/>
            <a:endParaRPr lang="tr-TR" sz="1600" dirty="0" smtClean="0">
              <a:solidFill>
                <a:srgbClr val="000000"/>
              </a:solidFill>
              <a:latin typeface="Book Antiqua" pitchFamily="18" charset="0"/>
            </a:endParaRPr>
          </a:p>
        </p:txBody>
      </p:sp>
      <p:pic>
        <p:nvPicPr>
          <p:cNvPr id="5" name="Picture 4" descr="Picture1.png"/>
          <p:cNvPicPr>
            <a:picLocks noChangeAspect="1"/>
          </p:cNvPicPr>
          <p:nvPr/>
        </p:nvPicPr>
        <p:blipFill>
          <a:blip r:embed="rId2" cstate="print"/>
          <a:stretch>
            <a:fillRect/>
          </a:stretch>
        </p:blipFill>
        <p:spPr>
          <a:xfrm>
            <a:off x="3263275" y="3286124"/>
            <a:ext cx="5380691" cy="2286016"/>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Ünlülerde ÜÇBOYUTLULUK – Dilin Devinimi</a:t>
            </a:r>
          </a:p>
        </p:txBody>
      </p:sp>
      <p:sp>
        <p:nvSpPr>
          <p:cNvPr id="4" name="Rectangle 3"/>
          <p:cNvSpPr/>
          <p:nvPr/>
        </p:nvSpPr>
        <p:spPr>
          <a:xfrm>
            <a:off x="357158" y="1214422"/>
            <a:ext cx="8429684" cy="5078313"/>
          </a:xfrm>
          <a:prstGeom prst="rect">
            <a:avLst/>
          </a:prstGeom>
        </p:spPr>
        <p:txBody>
          <a:bodyPr wrap="square">
            <a:spAutoFit/>
          </a:bodyPr>
          <a:lstStyle/>
          <a:p>
            <a:pPr algn="just"/>
            <a:endParaRPr lang="tr-TR" dirty="0" smtClean="0">
              <a:latin typeface="Book Antiqua" pitchFamily="18" charset="0"/>
            </a:endParaRPr>
          </a:p>
          <a:p>
            <a:pPr algn="just"/>
            <a:r>
              <a:rPr lang="tr-TR" dirty="0" smtClean="0">
                <a:latin typeface="Book Antiqua" pitchFamily="18" charset="0"/>
              </a:rPr>
              <a:t>Dilin ön, arka ve orta kısımlarının ağız boşluğunda yükselmesi ve oynaklığı dilin devinimiyle ilgilidir. Ünlülerin çıkarılışı sırasında dilin ağız boşluğunda damağa doğru yükselmesiyle uzun ünlüler, dilin ağız boşluğunda alçalmasıyla kısa ünlüler sesletilmektedir.  </a:t>
            </a: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lvl="0" algn="just"/>
            <a:endParaRPr lang="tr-TR" dirty="0" smtClean="0">
              <a:solidFill>
                <a:srgbClr val="000000"/>
              </a:solidFill>
              <a:latin typeface="Book Antiqua" pitchFamily="18" charset="0"/>
            </a:endParaRPr>
          </a:p>
          <a:p>
            <a:pPr lvl="0" algn="just"/>
            <a:endParaRPr lang="tr-TR" dirty="0" smtClean="0">
              <a:solidFill>
                <a:srgbClr val="000000"/>
              </a:solidFill>
              <a:latin typeface="Book Antiqua" pitchFamily="18" charset="0"/>
            </a:endParaRPr>
          </a:p>
          <a:p>
            <a:pPr lvl="0" algn="just"/>
            <a:endParaRPr lang="tr-TR" dirty="0" smtClean="0">
              <a:solidFill>
                <a:srgbClr val="000000"/>
              </a:solidFill>
              <a:latin typeface="Book Antiqua" pitchFamily="18" charset="0"/>
            </a:endParaRPr>
          </a:p>
          <a:p>
            <a:pPr lvl="0" algn="just"/>
            <a:endParaRPr lang="tr-TR" dirty="0" smtClean="0">
              <a:solidFill>
                <a:srgbClr val="000000"/>
              </a:solidFill>
              <a:latin typeface="Book Antiqua" pitchFamily="18" charset="0"/>
            </a:endParaRPr>
          </a:p>
          <a:p>
            <a:pPr lvl="0" algn="just"/>
            <a:r>
              <a:rPr lang="tr-TR" dirty="0" smtClean="0">
                <a:solidFill>
                  <a:srgbClr val="000000"/>
                </a:solidFill>
                <a:latin typeface="Book Antiqua" pitchFamily="18" charset="0"/>
              </a:rPr>
              <a:t>Öndil ve arkadil ünlüleri formant değerleri açısından ters orantılı bir işleyişe sahiptir. Buna göre, </a:t>
            </a:r>
            <a:r>
              <a:rPr lang="tr-TR" b="1" i="1" dirty="0" smtClean="0">
                <a:solidFill>
                  <a:srgbClr val="000000"/>
                </a:solidFill>
                <a:latin typeface="Book Antiqua" pitchFamily="18" charset="0"/>
              </a:rPr>
              <a:t>arkadil ünlüleri </a:t>
            </a:r>
            <a:r>
              <a:rPr lang="tr-TR" dirty="0" smtClean="0">
                <a:solidFill>
                  <a:srgbClr val="000000"/>
                </a:solidFill>
                <a:latin typeface="Book Antiqua" pitchFamily="18" charset="0"/>
              </a:rPr>
              <a:t>yaklaşık olarak </a:t>
            </a:r>
            <a:r>
              <a:rPr lang="tr-TR" b="1" dirty="0" smtClean="0">
                <a:solidFill>
                  <a:srgbClr val="000000"/>
                </a:solidFill>
                <a:latin typeface="Book Antiqua" pitchFamily="18" charset="0"/>
              </a:rPr>
              <a:t>500-1200 Hz </a:t>
            </a:r>
            <a:r>
              <a:rPr lang="tr-TR" dirty="0" smtClean="0">
                <a:solidFill>
                  <a:srgbClr val="000000"/>
                </a:solidFill>
                <a:latin typeface="Book Antiqua" pitchFamily="18" charset="0"/>
              </a:rPr>
              <a:t>arasında belirlenirken, </a:t>
            </a:r>
            <a:r>
              <a:rPr lang="tr-TR" b="1" i="1" dirty="0" smtClean="0">
                <a:solidFill>
                  <a:srgbClr val="000000"/>
                </a:solidFill>
                <a:latin typeface="Book Antiqua" pitchFamily="18" charset="0"/>
              </a:rPr>
              <a:t>öndil ünlüleri</a:t>
            </a:r>
            <a:r>
              <a:rPr lang="tr-TR" dirty="0" smtClean="0">
                <a:solidFill>
                  <a:srgbClr val="000000"/>
                </a:solidFill>
                <a:latin typeface="Book Antiqua" pitchFamily="18" charset="0"/>
              </a:rPr>
              <a:t> sıklıkla </a:t>
            </a:r>
            <a:r>
              <a:rPr lang="tr-TR" b="1" dirty="0" smtClean="0">
                <a:solidFill>
                  <a:srgbClr val="000000"/>
                </a:solidFill>
                <a:latin typeface="Book Antiqua" pitchFamily="18" charset="0"/>
              </a:rPr>
              <a:t>1200-2200 Hz </a:t>
            </a:r>
            <a:r>
              <a:rPr lang="tr-TR" dirty="0" smtClean="0">
                <a:solidFill>
                  <a:srgbClr val="000000"/>
                </a:solidFill>
                <a:latin typeface="Book Antiqua" pitchFamily="18" charset="0"/>
              </a:rPr>
              <a:t>aralığında değişim göstermektedir. </a:t>
            </a:r>
            <a:r>
              <a:rPr lang="tr-TR" b="1" i="1" dirty="0" smtClean="0">
                <a:solidFill>
                  <a:srgbClr val="000000"/>
                </a:solidFill>
                <a:latin typeface="Book Antiqua" pitchFamily="18" charset="0"/>
              </a:rPr>
              <a:t>Ortadil ünlüleri </a:t>
            </a:r>
            <a:r>
              <a:rPr lang="tr-TR" dirty="0" smtClean="0">
                <a:solidFill>
                  <a:srgbClr val="000000"/>
                </a:solidFill>
                <a:latin typeface="Book Antiqua" pitchFamily="18" charset="0"/>
              </a:rPr>
              <a:t>ise arkadil ünlülerine benzer özellik göstererek, </a:t>
            </a:r>
            <a:r>
              <a:rPr lang="tr-TR" b="1" dirty="0" smtClean="0">
                <a:solidFill>
                  <a:srgbClr val="000000"/>
                </a:solidFill>
                <a:latin typeface="Book Antiqua" pitchFamily="18" charset="0"/>
              </a:rPr>
              <a:t>500-1000 Hz </a:t>
            </a:r>
            <a:r>
              <a:rPr lang="tr-TR" dirty="0" smtClean="0">
                <a:solidFill>
                  <a:srgbClr val="000000"/>
                </a:solidFill>
                <a:latin typeface="Book Antiqua" pitchFamily="18" charset="0"/>
              </a:rPr>
              <a:t>aralığında belirlenir. </a:t>
            </a:r>
          </a:p>
        </p:txBody>
      </p:sp>
      <p:pic>
        <p:nvPicPr>
          <p:cNvPr id="5" name="Picture 20" descr="C:\Documents and Settings\XP\Desktop\akanX-rays.gif"/>
          <p:cNvPicPr>
            <a:picLocks noChangeAspect="1" noChangeArrowheads="1"/>
          </p:cNvPicPr>
          <p:nvPr/>
        </p:nvPicPr>
        <p:blipFill>
          <a:blip r:embed="rId2" cstate="print"/>
          <a:srcRect/>
          <a:stretch>
            <a:fillRect/>
          </a:stretch>
        </p:blipFill>
        <p:spPr bwMode="auto">
          <a:xfrm>
            <a:off x="6429388" y="2857496"/>
            <a:ext cx="2000238" cy="157711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Ünlülerde ÜÇBOYUTLULUK – Dilin Devinimi</a:t>
            </a:r>
          </a:p>
        </p:txBody>
      </p:sp>
      <p:grpSp>
        <p:nvGrpSpPr>
          <p:cNvPr id="2" name="Group 9"/>
          <p:cNvGrpSpPr/>
          <p:nvPr/>
        </p:nvGrpSpPr>
        <p:grpSpPr>
          <a:xfrm>
            <a:off x="4214810" y="3000372"/>
            <a:ext cx="4283622" cy="2786082"/>
            <a:chOff x="4572000" y="2996952"/>
            <a:chExt cx="4140746" cy="2160240"/>
          </a:xfrm>
        </p:grpSpPr>
        <p:pic>
          <p:nvPicPr>
            <p:cNvPr id="11" name="3 Resim" descr="f1f2-2.png"/>
            <p:cNvPicPr/>
            <p:nvPr/>
          </p:nvPicPr>
          <p:blipFill>
            <a:blip r:embed="rId2" cstate="print"/>
            <a:stretch>
              <a:fillRect/>
            </a:stretch>
          </p:blipFill>
          <p:spPr>
            <a:xfrm>
              <a:off x="5137996" y="3024645"/>
              <a:ext cx="3574750" cy="2132547"/>
            </a:xfrm>
            <a:prstGeom prst="rect">
              <a:avLst/>
            </a:prstGeom>
          </p:spPr>
        </p:pic>
        <p:sp>
          <p:nvSpPr>
            <p:cNvPr id="12" name="Text Box 8"/>
            <p:cNvSpPr txBox="1">
              <a:spLocks noChangeArrowheads="1"/>
            </p:cNvSpPr>
            <p:nvPr/>
          </p:nvSpPr>
          <p:spPr bwMode="auto">
            <a:xfrm>
              <a:off x="5364088" y="2996952"/>
              <a:ext cx="836295" cy="21602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50" b="1" i="0" u="none" strike="noStrike" cap="none" normalizeH="0" baseline="0" dirty="0" smtClean="0">
                  <a:ln>
                    <a:noFill/>
                  </a:ln>
                  <a:solidFill>
                    <a:schemeClr val="tx1"/>
                  </a:solidFill>
                  <a:effectLst/>
                  <a:latin typeface="Book Antiqua" pitchFamily="18" charset="0"/>
                </a:rPr>
                <a:t>yüksek</a:t>
              </a:r>
              <a:endParaRPr kumimoji="0" lang="tr-TR" sz="1050" b="0" i="0" u="none" strike="noStrike" cap="none" normalizeH="0" baseline="0" dirty="0" smtClean="0">
                <a:ln>
                  <a:noFill/>
                </a:ln>
                <a:solidFill>
                  <a:schemeClr val="tx1"/>
                </a:solidFill>
                <a:effectLst/>
                <a:latin typeface="Book Antiqua" pitchFamily="18" charset="0"/>
              </a:endParaRPr>
            </a:p>
          </p:txBody>
        </p:sp>
        <p:sp>
          <p:nvSpPr>
            <p:cNvPr id="13" name="Text Box 8"/>
            <p:cNvSpPr txBox="1">
              <a:spLocks noChangeArrowheads="1"/>
            </p:cNvSpPr>
            <p:nvPr/>
          </p:nvSpPr>
          <p:spPr bwMode="auto">
            <a:xfrm>
              <a:off x="7768153" y="2996952"/>
              <a:ext cx="836295" cy="21602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50" b="1" i="0" u="none" strike="noStrike" cap="none" normalizeH="0" baseline="0" dirty="0" smtClean="0">
                  <a:ln>
                    <a:noFill/>
                  </a:ln>
                  <a:solidFill>
                    <a:schemeClr val="tx1"/>
                  </a:solidFill>
                  <a:effectLst/>
                  <a:latin typeface="Book Antiqua" pitchFamily="18" charset="0"/>
                </a:rPr>
                <a:t>alçak</a:t>
              </a:r>
              <a:endParaRPr kumimoji="0" lang="tr-TR" sz="1050" b="0" i="0" u="none" strike="noStrike" cap="none" normalizeH="0" baseline="0" dirty="0" smtClean="0">
                <a:ln>
                  <a:noFill/>
                </a:ln>
                <a:solidFill>
                  <a:schemeClr val="tx1"/>
                </a:solidFill>
                <a:effectLst/>
                <a:latin typeface="Book Antiqua" pitchFamily="18" charset="0"/>
              </a:endParaRPr>
            </a:p>
          </p:txBody>
        </p:sp>
        <p:sp>
          <p:nvSpPr>
            <p:cNvPr id="14" name="Text Box 8"/>
            <p:cNvSpPr txBox="1">
              <a:spLocks noChangeArrowheads="1"/>
            </p:cNvSpPr>
            <p:nvPr/>
          </p:nvSpPr>
          <p:spPr bwMode="auto">
            <a:xfrm>
              <a:off x="4599801" y="4797152"/>
              <a:ext cx="836295" cy="21602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50" b="1" i="0" u="none" strike="noStrike" cap="none" normalizeH="0" baseline="0" dirty="0" smtClean="0">
                  <a:ln>
                    <a:noFill/>
                  </a:ln>
                  <a:solidFill>
                    <a:schemeClr val="tx1"/>
                  </a:solidFill>
                  <a:effectLst/>
                  <a:latin typeface="Book Antiqua" pitchFamily="18" charset="0"/>
                </a:rPr>
                <a:t>        yüksek</a:t>
              </a:r>
              <a:endParaRPr kumimoji="0" lang="tr-TR" sz="1050" b="0" i="0" u="none" strike="noStrike" cap="none" normalizeH="0" baseline="0" dirty="0" smtClean="0">
                <a:ln>
                  <a:noFill/>
                </a:ln>
                <a:solidFill>
                  <a:schemeClr val="tx1"/>
                </a:solidFill>
                <a:effectLst/>
                <a:latin typeface="Book Antiqua" pitchFamily="18" charset="0"/>
              </a:endParaRPr>
            </a:p>
          </p:txBody>
        </p:sp>
        <p:sp>
          <p:nvSpPr>
            <p:cNvPr id="15" name="Text Box 8"/>
            <p:cNvSpPr txBox="1">
              <a:spLocks noChangeArrowheads="1"/>
            </p:cNvSpPr>
            <p:nvPr/>
          </p:nvSpPr>
          <p:spPr bwMode="auto">
            <a:xfrm>
              <a:off x="4572000" y="3212976"/>
              <a:ext cx="836295" cy="21602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tr-TR" sz="1050" b="1" dirty="0" smtClean="0">
                  <a:latin typeface="Book Antiqua" pitchFamily="18" charset="0"/>
                </a:rPr>
                <a:t>            alça</a:t>
              </a:r>
              <a:r>
                <a:rPr kumimoji="0" lang="tr-TR" sz="1050" b="1" i="0" u="none" strike="noStrike" cap="none" normalizeH="0" baseline="0" dirty="0" smtClean="0">
                  <a:ln>
                    <a:noFill/>
                  </a:ln>
                  <a:solidFill>
                    <a:schemeClr val="tx1"/>
                  </a:solidFill>
                  <a:effectLst/>
                  <a:latin typeface="Book Antiqua" pitchFamily="18" charset="0"/>
                </a:rPr>
                <a:t>k</a:t>
              </a:r>
              <a:endParaRPr kumimoji="0" lang="tr-TR" sz="1050" b="0" i="0" u="none" strike="noStrike" cap="none" normalizeH="0" baseline="0" dirty="0" smtClean="0">
                <a:ln>
                  <a:noFill/>
                </a:ln>
                <a:solidFill>
                  <a:schemeClr val="tx1"/>
                </a:solidFill>
                <a:effectLst/>
                <a:latin typeface="Book Antiqua" pitchFamily="18" charset="0"/>
              </a:endParaRPr>
            </a:p>
          </p:txBody>
        </p:sp>
      </p:grpSp>
      <p:sp>
        <p:nvSpPr>
          <p:cNvPr id="16" name="Rectangle 15"/>
          <p:cNvSpPr/>
          <p:nvPr/>
        </p:nvSpPr>
        <p:spPr>
          <a:xfrm>
            <a:off x="428596" y="1357298"/>
            <a:ext cx="8429684" cy="1754326"/>
          </a:xfrm>
          <a:prstGeom prst="rect">
            <a:avLst/>
          </a:prstGeom>
        </p:spPr>
        <p:txBody>
          <a:bodyPr wrap="square">
            <a:spAutoFit/>
          </a:bodyPr>
          <a:lstStyle/>
          <a:p>
            <a:pPr algn="just"/>
            <a:r>
              <a:rPr lang="tr-TR" dirty="0" smtClean="0">
                <a:latin typeface="Book Antiqua" pitchFamily="18" charset="0"/>
              </a:rPr>
              <a:t>Ünlülerin belirlenmesinde öncü rol oynayan </a:t>
            </a:r>
            <a:r>
              <a:rPr lang="tr-TR" b="1" dirty="0" smtClean="0">
                <a:latin typeface="Book Antiqua" pitchFamily="18" charset="0"/>
              </a:rPr>
              <a:t>birinci formant (F1) </a:t>
            </a:r>
            <a:r>
              <a:rPr lang="tr-TR" dirty="0" smtClean="0">
                <a:latin typeface="Book Antiqua" pitchFamily="18" charset="0"/>
              </a:rPr>
              <a:t>ve </a:t>
            </a:r>
            <a:r>
              <a:rPr lang="tr-TR" b="1" dirty="0" smtClean="0">
                <a:latin typeface="Book Antiqua" pitchFamily="18" charset="0"/>
              </a:rPr>
              <a:t>ikinci formant (F2) </a:t>
            </a:r>
            <a:r>
              <a:rPr lang="tr-TR" dirty="0" smtClean="0">
                <a:latin typeface="Book Antiqua" pitchFamily="18" charset="0"/>
              </a:rPr>
              <a:t>değerleri dilin ağız boşluğundaki devinimi ve yüksekliğine dayalı olarak ele alınır. Dilin devinimi açısından ise yüksek F2 formant değeri taşıyan ünlüler ‘öndil’, düşük F2 formant değeri taşıyan ünlüler ‘arkadil’ özelliği gösterir.   </a:t>
            </a:r>
          </a:p>
          <a:p>
            <a:pPr algn="just"/>
            <a:endParaRPr lang="tr-TR" dirty="0" smtClean="0">
              <a:latin typeface="Book Antiqu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0034" y="642918"/>
            <a:ext cx="8001056" cy="430887"/>
          </a:xfrm>
          <a:prstGeom prst="rect">
            <a:avLst/>
          </a:prstGeom>
          <a:noFill/>
        </p:spPr>
        <p:txBody>
          <a:bodyPr wrap="square" rtlCol="0">
            <a:spAutoFit/>
          </a:bodyPr>
          <a:lstStyle/>
          <a:p>
            <a:r>
              <a:rPr lang="tr-TR" sz="2200" b="1" dirty="0" smtClean="0"/>
              <a:t>Ünlülerde ÜÇBOYUTLULUK – Dudakların Durumu</a:t>
            </a:r>
          </a:p>
        </p:txBody>
      </p:sp>
      <p:sp>
        <p:nvSpPr>
          <p:cNvPr id="8" name="Rectangle 7"/>
          <p:cNvSpPr/>
          <p:nvPr/>
        </p:nvSpPr>
        <p:spPr>
          <a:xfrm>
            <a:off x="357158" y="1423088"/>
            <a:ext cx="8429684" cy="1077218"/>
          </a:xfrm>
          <a:prstGeom prst="rect">
            <a:avLst/>
          </a:prstGeom>
        </p:spPr>
        <p:txBody>
          <a:bodyPr wrap="square">
            <a:spAutoFit/>
          </a:bodyPr>
          <a:lstStyle/>
          <a:p>
            <a:pPr algn="just"/>
            <a:r>
              <a:rPr lang="tr-TR" sz="1600" dirty="0" smtClean="0">
                <a:latin typeface="Book Antiqua" pitchFamily="18" charset="0"/>
              </a:rPr>
              <a:t>Dilin yüksekliği ve dudakların konuşma eylemi sırasında aldığı biçim ve yuvarlaklaşma arasında doğru orantılı bir işleyiş bulunur. </a:t>
            </a:r>
            <a:r>
              <a:rPr lang="tr-TR" sz="1600" b="1" dirty="0" smtClean="0">
                <a:latin typeface="Book Antiqua" pitchFamily="18" charset="0"/>
              </a:rPr>
              <a:t>Dudaksıllaşma </a:t>
            </a:r>
            <a:r>
              <a:rPr lang="tr-TR" sz="1600" dirty="0" smtClean="0">
                <a:latin typeface="Book Antiqua" pitchFamily="18" charset="0"/>
              </a:rPr>
              <a:t>(</a:t>
            </a:r>
            <a:r>
              <a:rPr lang="tr-TR" sz="1600" i="1" dirty="0" smtClean="0">
                <a:latin typeface="Book Antiqua" pitchFamily="18" charset="0"/>
              </a:rPr>
              <a:t>labialisation</a:t>
            </a:r>
            <a:r>
              <a:rPr lang="tr-TR" sz="1600" dirty="0" smtClean="0">
                <a:latin typeface="Book Antiqua" pitchFamily="18" charset="0"/>
              </a:rPr>
              <a:t>) ve yuvarlaklaşma arasındaki ilişki, </a:t>
            </a:r>
            <a:r>
              <a:rPr lang="tr-TR" sz="1600" b="1" dirty="0" smtClean="0">
                <a:latin typeface="Book Antiqua" pitchFamily="18" charset="0"/>
              </a:rPr>
              <a:t>dudak-içi yuvarlaklaşma</a:t>
            </a:r>
            <a:r>
              <a:rPr lang="tr-TR" sz="1600" dirty="0" smtClean="0">
                <a:latin typeface="Book Antiqua" pitchFamily="18" charset="0"/>
              </a:rPr>
              <a:t> (</a:t>
            </a:r>
            <a:r>
              <a:rPr lang="tr-TR" sz="1600" i="1" dirty="0" smtClean="0">
                <a:latin typeface="Book Antiqua" pitchFamily="18" charset="0"/>
              </a:rPr>
              <a:t>endolabial rounding</a:t>
            </a:r>
            <a:r>
              <a:rPr lang="tr-TR" sz="1600" dirty="0" smtClean="0">
                <a:latin typeface="Book Antiqua" pitchFamily="18" charset="0"/>
              </a:rPr>
              <a:t>) ve </a:t>
            </a:r>
            <a:r>
              <a:rPr lang="tr-TR" sz="1600" b="1" dirty="0" smtClean="0">
                <a:latin typeface="Book Antiqua" pitchFamily="18" charset="0"/>
              </a:rPr>
              <a:t>dudak-dışı yuvarlaklaşma </a:t>
            </a:r>
            <a:r>
              <a:rPr lang="tr-TR" sz="1600" dirty="0" smtClean="0">
                <a:latin typeface="Book Antiqua" pitchFamily="18" charset="0"/>
              </a:rPr>
              <a:t>(</a:t>
            </a:r>
            <a:r>
              <a:rPr lang="tr-TR" sz="1600" i="1" dirty="0" smtClean="0">
                <a:latin typeface="Book Antiqua" pitchFamily="18" charset="0"/>
              </a:rPr>
              <a:t>exolabial rounding</a:t>
            </a:r>
            <a:r>
              <a:rPr lang="tr-TR" sz="1600" dirty="0" smtClean="0">
                <a:latin typeface="Book Antiqua" pitchFamily="18" charset="0"/>
              </a:rPr>
              <a:t>) biçiminde iki temel sınıf çerçevesinde incelenir. </a:t>
            </a:r>
          </a:p>
        </p:txBody>
      </p:sp>
      <p:sp>
        <p:nvSpPr>
          <p:cNvPr id="9" name="Rectangle 8"/>
          <p:cNvSpPr/>
          <p:nvPr/>
        </p:nvSpPr>
        <p:spPr>
          <a:xfrm>
            <a:off x="428596" y="5463147"/>
            <a:ext cx="8429684" cy="584775"/>
          </a:xfrm>
          <a:prstGeom prst="rect">
            <a:avLst/>
          </a:prstGeom>
        </p:spPr>
        <p:txBody>
          <a:bodyPr wrap="square">
            <a:spAutoFit/>
          </a:bodyPr>
          <a:lstStyle/>
          <a:p>
            <a:pPr algn="just"/>
            <a:r>
              <a:rPr lang="tr-TR" sz="1600" dirty="0" smtClean="0">
                <a:latin typeface="Book Antiqua" pitchFamily="18" charset="0"/>
              </a:rPr>
              <a:t>Dudak-dışı yuvarlaklaşma’, arkadil, yüksek, yuvarlak ünlülerle ilişkilendirilirken, ‘dudak-içi yuvarlaklaşma’, öndil, yüksek ve yuvarlak ünlülerle ilişkilendirilir.</a:t>
            </a:r>
          </a:p>
        </p:txBody>
      </p:sp>
      <p:pic>
        <p:nvPicPr>
          <p:cNvPr id="10" name="14 Resim" descr="images (3).jpg"/>
          <p:cNvPicPr/>
          <p:nvPr/>
        </p:nvPicPr>
        <p:blipFill>
          <a:blip r:embed="rId2" cstate="print"/>
          <a:stretch>
            <a:fillRect/>
          </a:stretch>
        </p:blipFill>
        <p:spPr>
          <a:xfrm>
            <a:off x="3071802" y="2928934"/>
            <a:ext cx="3000396" cy="1928826"/>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Ünlülerde ÜÇBOYUTLULUK – Çene Açısının Durumu</a:t>
            </a:r>
          </a:p>
        </p:txBody>
      </p:sp>
      <p:sp>
        <p:nvSpPr>
          <p:cNvPr id="10" name="Rectangle 9"/>
          <p:cNvSpPr/>
          <p:nvPr/>
        </p:nvSpPr>
        <p:spPr>
          <a:xfrm>
            <a:off x="357158" y="1423088"/>
            <a:ext cx="8429684" cy="1846659"/>
          </a:xfrm>
          <a:prstGeom prst="rect">
            <a:avLst/>
          </a:prstGeom>
        </p:spPr>
        <p:txBody>
          <a:bodyPr wrap="square">
            <a:spAutoFit/>
          </a:bodyPr>
          <a:lstStyle/>
          <a:p>
            <a:pPr algn="just"/>
            <a:r>
              <a:rPr lang="tr-TR" b="1" dirty="0" smtClean="0">
                <a:latin typeface="Book Antiqua" pitchFamily="18" charset="0"/>
              </a:rPr>
              <a:t>Uluslararası Sesbilim </a:t>
            </a:r>
            <a:r>
              <a:rPr lang="tr-TR" b="1" dirty="0" err="1" smtClean="0">
                <a:latin typeface="Book Antiqua" pitchFamily="18" charset="0"/>
              </a:rPr>
              <a:t>Abecesi</a:t>
            </a:r>
            <a:r>
              <a:rPr lang="tr-TR" sz="1600" dirty="0" err="1" smtClean="0">
                <a:latin typeface="Book Antiqua" pitchFamily="18" charset="0"/>
              </a:rPr>
              <a:t>’nde</a:t>
            </a:r>
            <a:r>
              <a:rPr lang="tr-TR" sz="1600" dirty="0" smtClean="0">
                <a:latin typeface="Book Antiqua" pitchFamily="18" charset="0"/>
              </a:rPr>
              <a:t> </a:t>
            </a:r>
            <a:r>
              <a:rPr lang="tr-TR" sz="1600" b="1" dirty="0" smtClean="0">
                <a:latin typeface="Book Antiqua" pitchFamily="18" charset="0"/>
              </a:rPr>
              <a:t>(IPA) </a:t>
            </a:r>
            <a:r>
              <a:rPr lang="tr-TR" sz="1600" dirty="0" smtClean="0">
                <a:latin typeface="Book Antiqua" pitchFamily="18" charset="0"/>
              </a:rPr>
              <a:t>çene açısının durumuna göre ünlüler;</a:t>
            </a:r>
          </a:p>
          <a:p>
            <a:pPr algn="just"/>
            <a:endParaRPr lang="tr-TR" sz="1600" dirty="0" smtClean="0">
              <a:latin typeface="Book Antiqua" pitchFamily="18" charset="0"/>
            </a:endParaRPr>
          </a:p>
          <a:p>
            <a:pPr algn="just"/>
            <a:r>
              <a:rPr lang="tr-TR" sz="1600" b="1" dirty="0" smtClean="0">
                <a:latin typeface="Book Antiqua" pitchFamily="18" charset="0"/>
              </a:rPr>
              <a:t>‘kapalı’, ‘kapalıya yakın’, ‘yarı-kapalı’, ‘orta’, ‘açık’, ‘açığa yakın’ ve ‘yarı-açık’ ünlüler </a:t>
            </a:r>
            <a:r>
              <a:rPr lang="tr-TR" sz="1600" dirty="0" smtClean="0">
                <a:latin typeface="Book Antiqua" pitchFamily="18" charset="0"/>
              </a:rPr>
              <a:t>şeklinde alt gruplara ayrılır. Dilin ağız boşluğunda yükselmesine dayalı olarak ‘kapalı’ ünlüler çıkarılırken, dil ağız boşluğunda alçalması sonucu dil palası daha fazla açıldığı için ‘açık’ ünlüler sesletilmektedir. </a:t>
            </a:r>
          </a:p>
          <a:p>
            <a:pPr algn="just"/>
            <a:endParaRPr lang="tr-TR" sz="1600" dirty="0" smtClean="0">
              <a:latin typeface="Book Antiqua" pitchFamily="18" charset="0"/>
            </a:endParaRPr>
          </a:p>
        </p:txBody>
      </p:sp>
      <p:pic>
        <p:nvPicPr>
          <p:cNvPr id="13" name="17 Resim" descr="VolReson.gif"/>
          <p:cNvPicPr/>
          <p:nvPr/>
        </p:nvPicPr>
        <p:blipFill>
          <a:blip r:embed="rId2" cstate="print"/>
          <a:stretch>
            <a:fillRect/>
          </a:stretch>
        </p:blipFill>
        <p:spPr>
          <a:xfrm>
            <a:off x="5357818" y="3071810"/>
            <a:ext cx="2714644" cy="2000264"/>
          </a:xfrm>
          <a:prstGeom prst="rect">
            <a:avLst/>
          </a:prstGeom>
        </p:spPr>
      </p:pic>
      <p:sp>
        <p:nvSpPr>
          <p:cNvPr id="8" name="Rectangle 7"/>
          <p:cNvSpPr/>
          <p:nvPr/>
        </p:nvSpPr>
        <p:spPr>
          <a:xfrm>
            <a:off x="428596" y="5463147"/>
            <a:ext cx="8429684" cy="830997"/>
          </a:xfrm>
          <a:prstGeom prst="rect">
            <a:avLst/>
          </a:prstGeom>
        </p:spPr>
        <p:txBody>
          <a:bodyPr wrap="square">
            <a:spAutoFit/>
          </a:bodyPr>
          <a:lstStyle/>
          <a:p>
            <a:pPr algn="just"/>
            <a:r>
              <a:rPr lang="tr-TR" sz="1600" dirty="0" smtClean="0"/>
              <a:t>Ünlüler, dil orta yükseklik düzeyindeyse ‘yarı-kapalı’ ya da ‘orta-kapalı’, orta alçaklık düzeyindeyse ‘yarı-açık’ ya da ‘orta-açık’ ve dilin yüksekliği ‘orta-yüksek’ ve ‘orta-alçak’ arasında bir konumda yer alıyorsa yalnızca ‘orta’ olarak çıkarılmaktadır.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158" y="1423088"/>
            <a:ext cx="8429684" cy="1107996"/>
          </a:xfrm>
          <a:prstGeom prst="rect">
            <a:avLst/>
          </a:prstGeom>
        </p:spPr>
        <p:txBody>
          <a:bodyPr wrap="square">
            <a:spAutoFit/>
          </a:bodyPr>
          <a:lstStyle/>
          <a:p>
            <a:pPr algn="just"/>
            <a:r>
              <a:rPr lang="tr-TR" sz="1600" dirty="0" smtClean="0"/>
              <a:t>Dilin yüksekliği, dilin damağa doğru yükselmesiyle ve çene açısının durumuyla ilişkilendirilir. Buna göre ünlüler ‘alçak’ ya da ‘yüksek’ olarak tanımlanabilir. </a:t>
            </a:r>
          </a:p>
          <a:p>
            <a:pPr algn="just"/>
            <a:endParaRPr lang="tr-TR" sz="1600" dirty="0" smtClean="0"/>
          </a:p>
          <a:p>
            <a:pPr algn="just"/>
            <a:r>
              <a:rPr lang="tr-TR" sz="1600" dirty="0" smtClean="0"/>
              <a:t>Ünlülerin yükseklik özelliği ve formantların titreşim sıklıkları arasında </a:t>
            </a:r>
            <a:r>
              <a:rPr lang="tr-TR" b="1" dirty="0" smtClean="0"/>
              <a:t>ters orantı </a:t>
            </a:r>
            <a:r>
              <a:rPr lang="tr-TR" sz="1600" dirty="0" smtClean="0"/>
              <a:t>vardır.</a:t>
            </a:r>
          </a:p>
        </p:txBody>
      </p:sp>
      <p:sp>
        <p:nvSpPr>
          <p:cNvPr id="7" name="Rectangle 6"/>
          <p:cNvSpPr/>
          <p:nvPr/>
        </p:nvSpPr>
        <p:spPr>
          <a:xfrm>
            <a:off x="428596" y="5463147"/>
            <a:ext cx="8429684" cy="1077218"/>
          </a:xfrm>
          <a:prstGeom prst="rect">
            <a:avLst/>
          </a:prstGeom>
        </p:spPr>
        <p:txBody>
          <a:bodyPr wrap="square">
            <a:spAutoFit/>
          </a:bodyPr>
          <a:lstStyle/>
          <a:p>
            <a:pPr algn="just"/>
            <a:r>
              <a:rPr lang="tr-TR" sz="1600" dirty="0" smtClean="0"/>
              <a:t>Yüksek ünlülerde F1 formantının değeri düşükken, alçak ünlülerde bu değer yüksektir. Yüksek ünlülerde F1 formant değeri F</a:t>
            </a:r>
            <a:r>
              <a:rPr lang="tr-TR" sz="1600" baseline="-25000" dirty="0" smtClean="0"/>
              <a:t>0</a:t>
            </a:r>
            <a:r>
              <a:rPr lang="tr-TR" sz="1600" dirty="0" smtClean="0"/>
              <a:t> değerine yakındır, alçak ünlülerde ise F1 ve F</a:t>
            </a:r>
            <a:r>
              <a:rPr lang="tr-TR" sz="1600" baseline="-25000" dirty="0" smtClean="0"/>
              <a:t>0</a:t>
            </a:r>
            <a:r>
              <a:rPr lang="tr-TR" sz="1600" dirty="0" smtClean="0"/>
              <a:t> arasındaki aralık daha geniştir. </a:t>
            </a:r>
          </a:p>
          <a:p>
            <a:pPr algn="just"/>
            <a:endParaRPr lang="tr-TR" sz="1600" dirty="0" smtClean="0"/>
          </a:p>
        </p:txBody>
      </p:sp>
      <p:pic>
        <p:nvPicPr>
          <p:cNvPr id="8" name="Picture 7" descr="400px-Cardinal_vowel_tongue_position-front.svg.png"/>
          <p:cNvPicPr>
            <a:picLocks noChangeAspect="1"/>
          </p:cNvPicPr>
          <p:nvPr/>
        </p:nvPicPr>
        <p:blipFill>
          <a:blip r:embed="rId2" cstate="print"/>
          <a:stretch>
            <a:fillRect/>
          </a:stretch>
        </p:blipFill>
        <p:spPr>
          <a:xfrm>
            <a:off x="7929586" y="95240"/>
            <a:ext cx="1047744" cy="1047744"/>
          </a:xfrm>
          <a:prstGeom prst="rect">
            <a:avLst/>
          </a:prstGeom>
        </p:spPr>
      </p:pic>
      <p:pic>
        <p:nvPicPr>
          <p:cNvPr id="10" name="Picture 9" descr="CardinalBackVowels.png"/>
          <p:cNvPicPr>
            <a:picLocks noChangeAspect="1"/>
          </p:cNvPicPr>
          <p:nvPr/>
        </p:nvPicPr>
        <p:blipFill>
          <a:blip r:embed="rId3" cstate="print"/>
          <a:stretch>
            <a:fillRect/>
          </a:stretch>
        </p:blipFill>
        <p:spPr>
          <a:xfrm>
            <a:off x="1500166" y="3071810"/>
            <a:ext cx="1791925" cy="1785950"/>
          </a:xfrm>
          <a:prstGeom prst="rect">
            <a:avLst/>
          </a:prstGeom>
        </p:spPr>
      </p:pic>
      <p:pic>
        <p:nvPicPr>
          <p:cNvPr id="12" name="Picture 11" descr="Adsız.png"/>
          <p:cNvPicPr>
            <a:picLocks noChangeAspect="1"/>
          </p:cNvPicPr>
          <p:nvPr/>
        </p:nvPicPr>
        <p:blipFill>
          <a:blip r:embed="rId4" cstate="print"/>
          <a:stretch>
            <a:fillRect/>
          </a:stretch>
        </p:blipFill>
        <p:spPr>
          <a:xfrm>
            <a:off x="5624294" y="2500306"/>
            <a:ext cx="2453402" cy="2865826"/>
          </a:xfrm>
          <a:prstGeom prst="rect">
            <a:avLst/>
          </a:prstGeom>
        </p:spPr>
      </p:pic>
      <p:sp>
        <p:nvSpPr>
          <p:cNvPr id="14" name="Text Box 8"/>
          <p:cNvSpPr txBox="1">
            <a:spLocks noChangeArrowheads="1"/>
          </p:cNvSpPr>
          <p:nvPr/>
        </p:nvSpPr>
        <p:spPr bwMode="auto">
          <a:xfrm>
            <a:off x="5552285" y="4625646"/>
            <a:ext cx="129870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800" b="1" i="0" u="none" strike="noStrike" cap="none" normalizeH="0" baseline="0" dirty="0" smtClean="0">
                <a:ln>
                  <a:noFill/>
                </a:ln>
                <a:solidFill>
                  <a:schemeClr val="tx1"/>
                </a:solidFill>
                <a:effectLst/>
                <a:latin typeface="Arial" pitchFamily="34" charset="0"/>
              </a:rPr>
              <a:t>Dilin</a:t>
            </a:r>
            <a:r>
              <a:rPr kumimoji="0" lang="tr-TR" sz="800" b="1" i="0" u="none" strike="noStrike" cap="none" normalizeH="0" dirty="0" smtClean="0">
                <a:ln>
                  <a:noFill/>
                </a:ln>
                <a:solidFill>
                  <a:schemeClr val="tx1"/>
                </a:solidFill>
                <a:effectLst/>
                <a:latin typeface="Arial" pitchFamily="34" charset="0"/>
              </a:rPr>
              <a:t> Konumu</a:t>
            </a:r>
            <a:endParaRPr kumimoji="0" lang="tr-TR" sz="800" b="0" i="0" u="none" strike="noStrike" cap="none" normalizeH="0" baseline="0" dirty="0" smtClean="0">
              <a:ln>
                <a:noFill/>
              </a:ln>
              <a:solidFill>
                <a:schemeClr val="tx1"/>
              </a:solidFill>
              <a:effectLst/>
              <a:latin typeface="Arial" pitchFamily="34" charset="0"/>
            </a:endParaRPr>
          </a:p>
        </p:txBody>
      </p:sp>
      <p:sp>
        <p:nvSpPr>
          <p:cNvPr id="15" name="Text Box 8"/>
          <p:cNvSpPr txBox="1">
            <a:spLocks noChangeArrowheads="1"/>
          </p:cNvSpPr>
          <p:nvPr/>
        </p:nvSpPr>
        <p:spPr bwMode="auto">
          <a:xfrm>
            <a:off x="5704685" y="5057694"/>
            <a:ext cx="129870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tr-TR" sz="800" b="0" i="0" u="none" strike="noStrike" cap="none" normalizeH="0" baseline="0" dirty="0" smtClean="0">
              <a:ln>
                <a:noFill/>
              </a:ln>
              <a:solidFill>
                <a:schemeClr val="tx1"/>
              </a:solidFill>
              <a:effectLst/>
              <a:latin typeface="Arial" pitchFamily="34" charset="0"/>
            </a:endParaRPr>
          </a:p>
        </p:txBody>
      </p:sp>
      <p:sp>
        <p:nvSpPr>
          <p:cNvPr id="16" name="Text Box 8"/>
          <p:cNvSpPr txBox="1">
            <a:spLocks noChangeArrowheads="1"/>
          </p:cNvSpPr>
          <p:nvPr/>
        </p:nvSpPr>
        <p:spPr bwMode="auto">
          <a:xfrm>
            <a:off x="5292080" y="4814180"/>
            <a:ext cx="57607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tr-TR" sz="800" b="0" i="0" u="none" strike="noStrike" cap="none" normalizeH="0" baseline="0" dirty="0" smtClean="0">
              <a:ln>
                <a:noFill/>
              </a:ln>
              <a:solidFill>
                <a:schemeClr val="tx1"/>
              </a:solidFill>
              <a:effectLst/>
              <a:latin typeface="Arial" pitchFamily="34" charset="0"/>
            </a:endParaRPr>
          </a:p>
        </p:txBody>
      </p:sp>
      <p:sp>
        <p:nvSpPr>
          <p:cNvPr id="17" name="Text Box 8"/>
          <p:cNvSpPr txBox="1">
            <a:spLocks noChangeArrowheads="1"/>
          </p:cNvSpPr>
          <p:nvPr/>
        </p:nvSpPr>
        <p:spPr bwMode="auto">
          <a:xfrm>
            <a:off x="6129631" y="4869160"/>
            <a:ext cx="24256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tr-TR" sz="800" b="0" i="0" u="none" strike="noStrike" cap="none" normalizeH="0" baseline="0" dirty="0" smtClean="0">
              <a:ln>
                <a:noFill/>
              </a:ln>
              <a:solidFill>
                <a:schemeClr val="tx1"/>
              </a:solidFill>
              <a:effectLst/>
              <a:latin typeface="Arial" pitchFamily="34" charset="0"/>
            </a:endParaRPr>
          </a:p>
        </p:txBody>
      </p:sp>
      <p:sp>
        <p:nvSpPr>
          <p:cNvPr id="18" name="TextBox 17"/>
          <p:cNvSpPr txBox="1"/>
          <p:nvPr/>
        </p:nvSpPr>
        <p:spPr>
          <a:xfrm>
            <a:off x="500034" y="642918"/>
            <a:ext cx="8001056" cy="430887"/>
          </a:xfrm>
          <a:prstGeom prst="rect">
            <a:avLst/>
          </a:prstGeom>
          <a:noFill/>
        </p:spPr>
        <p:txBody>
          <a:bodyPr wrap="square" rtlCol="0">
            <a:spAutoFit/>
          </a:bodyPr>
          <a:lstStyle/>
          <a:p>
            <a:r>
              <a:rPr lang="tr-TR" sz="2200" b="1" dirty="0" smtClean="0"/>
              <a:t>Ünlülerde ÜÇBOYUTLULUK – Dilin Yüksekliği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158" y="1423088"/>
            <a:ext cx="8429684" cy="1815882"/>
          </a:xfrm>
          <a:prstGeom prst="rect">
            <a:avLst/>
          </a:prstGeom>
        </p:spPr>
        <p:txBody>
          <a:bodyPr wrap="square">
            <a:spAutoFit/>
          </a:bodyPr>
          <a:lstStyle/>
          <a:p>
            <a:pPr algn="just"/>
            <a:r>
              <a:rPr lang="tr-TR" sz="1600" dirty="0" smtClean="0">
                <a:latin typeface="Book Antiqua" pitchFamily="18" charset="0"/>
              </a:rPr>
              <a:t>İlk defa Daniel Jones tarafından ortaya konulan </a:t>
            </a:r>
            <a:r>
              <a:rPr lang="tr-TR" sz="1600" b="1" dirty="0" smtClean="0">
                <a:latin typeface="Book Antiqua" pitchFamily="18" charset="0"/>
              </a:rPr>
              <a:t>kardinal ünlüler</a:t>
            </a:r>
            <a:r>
              <a:rPr lang="tr-TR" sz="1600" dirty="0" smtClean="0">
                <a:latin typeface="Book Antiqua" pitchFamily="18" charset="0"/>
              </a:rPr>
              <a:t> (</a:t>
            </a:r>
            <a:r>
              <a:rPr lang="tr-TR" sz="1600" i="1" dirty="0" smtClean="0">
                <a:latin typeface="Book Antiqua" pitchFamily="18" charset="0"/>
              </a:rPr>
              <a:t>cardinal vowels</a:t>
            </a:r>
            <a:r>
              <a:rPr lang="tr-TR" sz="1600" dirty="0" smtClean="0">
                <a:latin typeface="Book Antiqua" pitchFamily="18" charset="0"/>
              </a:rPr>
              <a:t>), herhangi bir dile ait belirli seslerin sunulumu değil, dünya dillerindeki bütün seslerin evrensel olarak sunulumudur. Kardinal ünlüler kendi içinde dilin öndil-arkadil özelliğine dayalı olarak değişen </a:t>
            </a:r>
            <a:r>
              <a:rPr lang="tr-TR" sz="1600" b="1" dirty="0" smtClean="0">
                <a:latin typeface="Book Antiqua" pitchFamily="18" charset="0"/>
              </a:rPr>
              <a:t>birincil kardinal ünlüler</a:t>
            </a:r>
            <a:r>
              <a:rPr lang="tr-TR" sz="1600" dirty="0" smtClean="0">
                <a:latin typeface="Book Antiqua" pitchFamily="18" charset="0"/>
              </a:rPr>
              <a:t> (</a:t>
            </a:r>
            <a:r>
              <a:rPr lang="tr-TR" sz="1600" i="1" dirty="0" smtClean="0">
                <a:latin typeface="Book Antiqua" pitchFamily="18" charset="0"/>
              </a:rPr>
              <a:t>primary cardinal vowels</a:t>
            </a:r>
            <a:r>
              <a:rPr lang="tr-TR" sz="1600" dirty="0" smtClean="0">
                <a:latin typeface="Book Antiqua" pitchFamily="18" charset="0"/>
              </a:rPr>
              <a:t>) ve dudakların durumuna göre şekil alan </a:t>
            </a:r>
            <a:r>
              <a:rPr lang="tr-TR" sz="1600" b="1" dirty="0" smtClean="0">
                <a:latin typeface="Book Antiqua" pitchFamily="18" charset="0"/>
              </a:rPr>
              <a:t>ikincil kardinal ünlüler</a:t>
            </a:r>
            <a:r>
              <a:rPr lang="tr-TR" sz="1600" dirty="0" smtClean="0">
                <a:latin typeface="Book Antiqua" pitchFamily="18" charset="0"/>
              </a:rPr>
              <a:t> (</a:t>
            </a:r>
            <a:r>
              <a:rPr lang="tr-TR" sz="1600" i="1" dirty="0" smtClean="0">
                <a:latin typeface="Book Antiqua" pitchFamily="18" charset="0"/>
              </a:rPr>
              <a:t>secondary cardinal vowels</a:t>
            </a:r>
            <a:r>
              <a:rPr lang="tr-TR" sz="1600" dirty="0" smtClean="0">
                <a:latin typeface="Book Antiqua" pitchFamily="18" charset="0"/>
              </a:rPr>
              <a:t>) biçiminde sınıflandırılmaktadır.   </a:t>
            </a:r>
          </a:p>
          <a:p>
            <a:pPr algn="just"/>
            <a:endParaRPr lang="tr-TR" sz="1600" dirty="0" smtClean="0">
              <a:latin typeface="Book Antiqua" pitchFamily="18" charset="0"/>
            </a:endParaRPr>
          </a:p>
        </p:txBody>
      </p:sp>
      <p:pic>
        <p:nvPicPr>
          <p:cNvPr id="8" name="Picture 7" descr="400px-Cardinal_vowel_tongue_position-front.svg.png"/>
          <p:cNvPicPr>
            <a:picLocks noChangeAspect="1"/>
          </p:cNvPicPr>
          <p:nvPr/>
        </p:nvPicPr>
        <p:blipFill>
          <a:blip r:embed="rId2" cstate="print"/>
          <a:stretch>
            <a:fillRect/>
          </a:stretch>
        </p:blipFill>
        <p:spPr>
          <a:xfrm>
            <a:off x="7929586" y="95240"/>
            <a:ext cx="1047744" cy="1047744"/>
          </a:xfrm>
          <a:prstGeom prst="rect">
            <a:avLst/>
          </a:prstGeom>
        </p:spPr>
      </p:pic>
      <p:sp>
        <p:nvSpPr>
          <p:cNvPr id="17" name="Text Box 8"/>
          <p:cNvSpPr txBox="1">
            <a:spLocks noChangeArrowheads="1"/>
          </p:cNvSpPr>
          <p:nvPr/>
        </p:nvSpPr>
        <p:spPr bwMode="auto">
          <a:xfrm>
            <a:off x="6129631" y="4869160"/>
            <a:ext cx="24256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tr-TR" sz="800" b="0" i="0" u="none" strike="noStrike" cap="none" normalizeH="0" baseline="0" dirty="0" smtClean="0">
              <a:ln>
                <a:noFill/>
              </a:ln>
              <a:solidFill>
                <a:schemeClr val="tx1"/>
              </a:solidFill>
              <a:effectLst/>
              <a:latin typeface="Arial" pitchFamily="34" charset="0"/>
            </a:endParaRPr>
          </a:p>
        </p:txBody>
      </p:sp>
      <p:sp>
        <p:nvSpPr>
          <p:cNvPr id="18" name="TextBox 17"/>
          <p:cNvSpPr txBox="1"/>
          <p:nvPr/>
        </p:nvSpPr>
        <p:spPr>
          <a:xfrm>
            <a:off x="500034" y="642918"/>
            <a:ext cx="8001056" cy="430887"/>
          </a:xfrm>
          <a:prstGeom prst="rect">
            <a:avLst/>
          </a:prstGeom>
          <a:noFill/>
        </p:spPr>
        <p:txBody>
          <a:bodyPr wrap="square" rtlCol="0">
            <a:spAutoFit/>
          </a:bodyPr>
          <a:lstStyle/>
          <a:p>
            <a:r>
              <a:rPr lang="tr-TR" sz="2200" b="1" dirty="0" smtClean="0"/>
              <a:t>Dilin Yüksekliği – Kardinal Ünlüler</a:t>
            </a:r>
          </a:p>
        </p:txBody>
      </p:sp>
      <p:pic>
        <p:nvPicPr>
          <p:cNvPr id="19" name="Picture 18"/>
          <p:cNvPicPr/>
          <p:nvPr/>
        </p:nvPicPr>
        <p:blipFill>
          <a:blip r:embed="rId3" cstate="print"/>
          <a:stretch>
            <a:fillRect/>
          </a:stretch>
        </p:blipFill>
        <p:spPr>
          <a:xfrm>
            <a:off x="5214942" y="4071942"/>
            <a:ext cx="1750022" cy="1254760"/>
          </a:xfrm>
          <a:prstGeom prst="rect">
            <a:avLst/>
          </a:prstGeom>
          <a:ln>
            <a:noFill/>
          </a:ln>
          <a:effectLst>
            <a:outerShdw blurRad="190500" algn="tl" rotWithShape="0">
              <a:srgbClr val="000000">
                <a:alpha val="70000"/>
              </a:srgbClr>
            </a:outerShdw>
          </a:effectLst>
        </p:spPr>
      </p:pic>
      <p:sp>
        <p:nvSpPr>
          <p:cNvPr id="1026" name="Text Box 2"/>
          <p:cNvSpPr txBox="1">
            <a:spLocks noChangeArrowheads="1"/>
          </p:cNvSpPr>
          <p:nvPr/>
        </p:nvSpPr>
        <p:spPr bwMode="auto">
          <a:xfrm>
            <a:off x="1000100" y="3357584"/>
            <a:ext cx="2679697" cy="285749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[i]</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kapalı, öndil,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[e]</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yarı-kapalı, öndil,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[ɛ]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yarı-açık, öndil,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[a]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açık, öndamaksıl,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[ɑ]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açık, arkadil,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[ɔ]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yarı-açık, arkadil,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[o]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yarı-kapalı, arkadil,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[u]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kapalı, arkadil,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[y]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kapalı, öndil, yuvarlak ünlü</a:t>
            </a:r>
            <a:endParaRPr kumimoji="0" lang="tr-TR" sz="1000" b="1" i="0" u="none" strike="noStrike" cap="none" normalizeH="0" baseline="0" dirty="0" smtClean="0">
              <a:ln>
                <a:noFill/>
              </a:ln>
              <a:solidFill>
                <a:schemeClr val="tx1"/>
              </a:solidFill>
              <a:effectLst/>
              <a:latin typeface="Book Antiqua"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[ø]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yarı-kapalı, öndil,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[œ]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yarı-açık, öndil,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[ɶ]</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açık, öndil,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[ɒ]</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açık, arkadil,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[ʌ]</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yarı-açık, arkadil,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[ɤ]</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yarı-kapalı, arkadil,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[ɯ]</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kapalı, arkadil,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[ɨ]</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kapalı, ortadil,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[ʉ]</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kapalı, ortadil, yuvarlak ünlü</a:t>
            </a:r>
            <a:endParaRPr kumimoji="0" lang="tr-TR" sz="1800" b="0" i="0" u="none" strike="noStrike" cap="none" normalizeH="0" baseline="0" dirty="0" smtClean="0">
              <a:ln>
                <a:noFill/>
              </a:ln>
              <a:solidFill>
                <a:schemeClr val="tx1"/>
              </a:solidFill>
              <a:effectLst/>
              <a:latin typeface="Book Antiqua" pitchFamily="18"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5852</TotalTime>
  <Words>1154</Words>
  <Application>Microsoft Office PowerPoint</Application>
  <PresentationFormat>Ekran Gösterisi (4:3)</PresentationFormat>
  <Paragraphs>164</Paragraphs>
  <Slides>16</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16</vt:i4>
      </vt:variant>
    </vt:vector>
  </HeadingPairs>
  <TitlesOfParts>
    <vt:vector size="25" baseType="lpstr">
      <vt:lpstr>Arial</vt:lpstr>
      <vt:lpstr>Book Antiqua</vt:lpstr>
      <vt:lpstr>Bookman Old Style</vt:lpstr>
      <vt:lpstr>Calibri</vt:lpstr>
      <vt:lpstr>Gill Sans MT</vt:lpstr>
      <vt:lpstr>Times New Roman</vt:lpstr>
      <vt:lpstr>Wingdings</vt:lpstr>
      <vt:lpstr>Wingdings 3</vt:lpstr>
      <vt:lpstr>Origin</vt:lpstr>
      <vt:lpstr> Türkçe Ses Dizgesinin İşleyişi - 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DBB411 Bilimsel Araştırma ve Yazma Teknikleri</dc:title>
  <dc:creator>user</dc:creator>
  <cp:lastModifiedBy>Hakem</cp:lastModifiedBy>
  <cp:revision>226</cp:revision>
  <dcterms:created xsi:type="dcterms:W3CDTF">2015-09-22T13:45:05Z</dcterms:created>
  <dcterms:modified xsi:type="dcterms:W3CDTF">2019-10-10T10:50:52Z</dcterms:modified>
</cp:coreProperties>
</file>