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4" r:id="rId1"/>
  </p:sldMasterIdLst>
  <p:notesMasterIdLst>
    <p:notesMasterId r:id="rId16"/>
  </p:notesMasterIdLst>
  <p:sldIdLst>
    <p:sldId id="256" r:id="rId2"/>
    <p:sldId id="274" r:id="rId3"/>
    <p:sldId id="275" r:id="rId4"/>
    <p:sldId id="285" r:id="rId5"/>
    <p:sldId id="276" r:id="rId6"/>
    <p:sldId id="286" r:id="rId7"/>
    <p:sldId id="283" r:id="rId8"/>
    <p:sldId id="287" r:id="rId9"/>
    <p:sldId id="277" r:id="rId10"/>
    <p:sldId id="278" r:id="rId11"/>
    <p:sldId id="288" r:id="rId12"/>
    <p:sldId id="279" r:id="rId13"/>
    <p:sldId id="284" r:id="rId14"/>
    <p:sldId id="280" r:id="rId1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5854"/>
    <p:restoredTop sz="93161"/>
  </p:normalViewPr>
  <p:slideViewPr>
    <p:cSldViewPr snapToGrid="0">
      <p:cViewPr varScale="1">
        <p:scale>
          <a:sx n="106" d="100"/>
          <a:sy n="106" d="100"/>
        </p:scale>
        <p:origin x="1352"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A647A10-40A0-B744-9827-D74B8D76378E}" type="datetimeFigureOut">
              <a:rPr lang="tr-TR" smtClean="0"/>
              <a:t>26.01.2020</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r>
              <a:rPr lang="tr-TR"/>
              <a:t>Asıl metin stillerini düzenle
İkinci düzey
Üçüncü düzey
Dördüncü düzey
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EB668F3-F488-114A-997E-9360DA9A2B98}" type="slidenum">
              <a:rPr lang="tr-TR" smtClean="0"/>
              <a:t>‹#›</a:t>
            </a:fld>
            <a:endParaRPr lang="tr-TR"/>
          </a:p>
        </p:txBody>
      </p:sp>
    </p:spTree>
    <p:extLst>
      <p:ext uri="{BB962C8B-B14F-4D97-AF65-F5344CB8AC3E}">
        <p14:creationId xmlns:p14="http://schemas.microsoft.com/office/powerpoint/2010/main" val="34723193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tr-TR"/>
              <a:t>Asıl başlık stili için tıklatın</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tıklatın</a:t>
            </a:r>
            <a:endParaRPr lang="en-US" dirty="0"/>
          </a:p>
        </p:txBody>
      </p:sp>
      <p:sp>
        <p:nvSpPr>
          <p:cNvPr id="4" name="Date Placeholder 3"/>
          <p:cNvSpPr>
            <a:spLocks noGrp="1"/>
          </p:cNvSpPr>
          <p:nvPr>
            <p:ph type="dt" sz="half" idx="10"/>
          </p:nvPr>
        </p:nvSpPr>
        <p:spPr/>
        <p:txBody>
          <a:bodyPr/>
          <a:lstStyle/>
          <a:p>
            <a:fld id="{82AC4082-2199-4B6F-80B0-AE685C09201C}" type="datetimeFigureOut">
              <a:rPr lang="tr-TR" smtClean="0"/>
              <a:t>26.01.2020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28641709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82AC4082-2199-4B6F-80B0-AE685C09201C}" type="datetimeFigureOut">
              <a:rPr lang="tr-TR" smtClean="0"/>
              <a:t>26.01.2020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39794331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tr-TR"/>
              <a:t>Asıl başlık stili için tıklatın</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82AC4082-2199-4B6F-80B0-AE685C09201C}" type="datetimeFigureOut">
              <a:rPr lang="tr-TR" smtClean="0"/>
              <a:t>26.01.2020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28749403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tr-TR"/>
              <a:t>Asıl başlık stili için tıklatın</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82AC4082-2199-4B6F-80B0-AE685C09201C}" type="datetimeFigureOut">
              <a:rPr lang="tr-TR" smtClean="0"/>
              <a:t>26.01.2020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FA766D6-23FB-4FEB-A2F5-F92C02791B6D}" type="slidenum">
              <a:rPr lang="tr-TR" smtClean="0"/>
              <a:t>‹#›</a:t>
            </a:fld>
            <a:endParaRPr lang="tr-TR"/>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42456428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tr-TR"/>
              <a:t>Asıl başlık stili için tıklatın</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82AC4082-2199-4B6F-80B0-AE685C09201C}" type="datetimeFigureOut">
              <a:rPr lang="tr-TR" smtClean="0"/>
              <a:t>26.01.2020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56146929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tr-TR"/>
              <a:t>Asıl başlık stili için tıklatın</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3" name="Date Placeholder 2"/>
          <p:cNvSpPr>
            <a:spLocks noGrp="1"/>
          </p:cNvSpPr>
          <p:nvPr>
            <p:ph type="dt" sz="half" idx="10"/>
          </p:nvPr>
        </p:nvSpPr>
        <p:spPr/>
        <p:txBody>
          <a:bodyPr/>
          <a:lstStyle/>
          <a:p>
            <a:fld id="{82AC4082-2199-4B6F-80B0-AE685C09201C}" type="datetimeFigureOut">
              <a:rPr lang="tr-TR" smtClean="0"/>
              <a:t>26.01.2020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70264445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tr-TR"/>
              <a:t>Asıl başlık stili için tıklatın</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3" name="Date Placeholder 2"/>
          <p:cNvSpPr>
            <a:spLocks noGrp="1"/>
          </p:cNvSpPr>
          <p:nvPr>
            <p:ph type="dt" sz="half" idx="10"/>
          </p:nvPr>
        </p:nvSpPr>
        <p:spPr/>
        <p:txBody>
          <a:bodyPr/>
          <a:lstStyle/>
          <a:p>
            <a:fld id="{82AC4082-2199-4B6F-80B0-AE685C09201C}" type="datetimeFigureOut">
              <a:rPr lang="tr-TR" smtClean="0"/>
              <a:t>26.01.2020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201543242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tr-TR"/>
              <a:t>Asıl başlık stili için tıklatın</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2AC4082-2199-4B6F-80B0-AE685C09201C}" type="datetimeFigureOut">
              <a:rPr lang="tr-TR" smtClean="0"/>
              <a:t>26.01.2020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22235471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tr-TR"/>
              <a:t>Asıl başlık stili için tıklatın</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2AC4082-2199-4B6F-80B0-AE685C09201C}" type="datetimeFigureOut">
              <a:rPr lang="tr-TR" smtClean="0"/>
              <a:t>26.01.2020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50247502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cSld name="1_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a:extLst>
              <a:ext uri="{FF2B5EF4-FFF2-40B4-BE49-F238E27FC236}">
                <a16:creationId xmlns:a16="http://schemas.microsoft.com/office/drawing/2014/main" id="{68A2B589-4E9D-BF41-BFD5-585A5CA7D035}"/>
              </a:ext>
            </a:extLst>
          </p:cNvPr>
          <p:cNvSpPr>
            <a:spLocks noGrp="1"/>
          </p:cNvSpPr>
          <p:nvPr>
            <p:ph type="dt" sz="half" idx="10"/>
          </p:nvPr>
        </p:nvSpPr>
        <p:spPr/>
        <p:txBody>
          <a:bodyPr/>
          <a:lstStyle>
            <a:lvl1pPr>
              <a:defRPr/>
            </a:lvl1pPr>
          </a:lstStyle>
          <a:p>
            <a:pPr>
              <a:defRPr/>
            </a:pPr>
            <a:fld id="{2D8FB9C0-3393-164F-9F30-B6997ADB5E81}" type="datetimeFigureOut">
              <a:rPr lang="tr-TR"/>
              <a:pPr>
                <a:defRPr/>
              </a:pPr>
              <a:t>26.01.2020</a:t>
            </a:fld>
            <a:endParaRPr lang="tr-TR"/>
          </a:p>
        </p:txBody>
      </p:sp>
      <p:sp>
        <p:nvSpPr>
          <p:cNvPr id="5" name="4 Altbilgi Yer Tutucusu">
            <a:extLst>
              <a:ext uri="{FF2B5EF4-FFF2-40B4-BE49-F238E27FC236}">
                <a16:creationId xmlns:a16="http://schemas.microsoft.com/office/drawing/2014/main" id="{60C3A225-C326-4948-B686-6E5C07102731}"/>
              </a:ext>
            </a:extLst>
          </p:cNvPr>
          <p:cNvSpPr>
            <a:spLocks noGrp="1"/>
          </p:cNvSpPr>
          <p:nvPr>
            <p:ph type="ftr" sz="quarter" idx="11"/>
          </p:nvPr>
        </p:nvSpPr>
        <p:spPr/>
        <p:txBody>
          <a:bodyPr/>
          <a:lstStyle>
            <a:lvl1pPr>
              <a:defRPr/>
            </a:lvl1pPr>
          </a:lstStyle>
          <a:p>
            <a:pPr>
              <a:defRPr/>
            </a:pPr>
            <a:endParaRPr lang="tr-TR"/>
          </a:p>
        </p:txBody>
      </p:sp>
      <p:sp>
        <p:nvSpPr>
          <p:cNvPr id="6" name="5 Slayt Numarası Yer Tutucusu">
            <a:extLst>
              <a:ext uri="{FF2B5EF4-FFF2-40B4-BE49-F238E27FC236}">
                <a16:creationId xmlns:a16="http://schemas.microsoft.com/office/drawing/2014/main" id="{1B7048FE-D9BE-3B4A-8B3A-158E7ECAAA7B}"/>
              </a:ext>
            </a:extLst>
          </p:cNvPr>
          <p:cNvSpPr>
            <a:spLocks noGrp="1"/>
          </p:cNvSpPr>
          <p:nvPr>
            <p:ph type="sldNum" sz="quarter" idx="12"/>
          </p:nvPr>
        </p:nvSpPr>
        <p:spPr/>
        <p:txBody>
          <a:bodyPr/>
          <a:lstStyle>
            <a:lvl1pPr>
              <a:defRPr/>
            </a:lvl1pPr>
          </a:lstStyle>
          <a:p>
            <a:pPr>
              <a:defRPr/>
            </a:pPr>
            <a:fld id="{26328D11-368A-9746-B06E-0B11E6D74189}" type="slidenum">
              <a:rPr lang="tr-TR" altLang="tr-TR"/>
              <a:pPr>
                <a:defRPr/>
              </a:pPr>
              <a:t>‹#›</a:t>
            </a:fld>
            <a:endParaRPr lang="tr-TR" altLang="tr-TR"/>
          </a:p>
        </p:txBody>
      </p:sp>
    </p:spTree>
    <p:extLst>
      <p:ext uri="{BB962C8B-B14F-4D97-AF65-F5344CB8AC3E}">
        <p14:creationId xmlns:p14="http://schemas.microsoft.com/office/powerpoint/2010/main" val="18762965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tr-TR"/>
              <a:t>Asıl başlık stili için tıklatın</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2AC4082-2199-4B6F-80B0-AE685C09201C}" type="datetimeFigureOut">
              <a:rPr lang="tr-TR" smtClean="0"/>
              <a:t>26.01.2020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10175791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tr-TR"/>
              <a:t>Asıl başlık stili için tıklatın</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82AC4082-2199-4B6F-80B0-AE685C09201C}" type="datetimeFigureOut">
              <a:rPr lang="tr-TR" smtClean="0"/>
              <a:t>26.01.2020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7016115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tr-TR"/>
              <a:t>Asıl başlık stili için tıklatın</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82AC4082-2199-4B6F-80B0-AE685C09201C}" type="datetimeFigureOut">
              <a:rPr lang="tr-TR" smtClean="0"/>
              <a:t>26.01.2020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38278748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tr-TR"/>
              <a:t>Asıl başlık stili için tıklatın</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12" name="Content Placeholder 3"/>
          <p:cNvSpPr>
            <a:spLocks noGrp="1"/>
          </p:cNvSpPr>
          <p:nvPr>
            <p:ph sz="quarter" idx="13"/>
          </p:nvPr>
        </p:nvSpPr>
        <p:spPr>
          <a:xfrm>
            <a:off x="913774" y="3051012"/>
            <a:ext cx="5106027" cy="2740187"/>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13" name="Content Placeholder 5"/>
          <p:cNvSpPr>
            <a:spLocks noGrp="1"/>
          </p:cNvSpPr>
          <p:nvPr>
            <p:ph sz="quarter" idx="14"/>
          </p:nvPr>
        </p:nvSpPr>
        <p:spPr>
          <a:xfrm>
            <a:off x="6172200" y="3051012"/>
            <a:ext cx="5105401" cy="2740187"/>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82AC4082-2199-4B6F-80B0-AE685C09201C}" type="datetimeFigureOut">
              <a:rPr lang="tr-TR" smtClean="0"/>
              <a:t>26.01.2020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38602734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82AC4082-2199-4B6F-80B0-AE685C09201C}" type="datetimeFigureOut">
              <a:rPr lang="tr-TR" smtClean="0"/>
              <a:t>26.01.2020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365257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82AC4082-2199-4B6F-80B0-AE685C09201C}" type="datetimeFigureOut">
              <a:rPr lang="tr-TR" smtClean="0"/>
              <a:t>26.01.2020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5062915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tr-TR"/>
              <a:t>Asıl başlık stili için tıklatın</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82AC4082-2199-4B6F-80B0-AE685C09201C}" type="datetimeFigureOut">
              <a:rPr lang="tr-TR" smtClean="0"/>
              <a:t>26.01.2020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3289087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82AC4082-2199-4B6F-80B0-AE685C09201C}" type="datetimeFigureOut">
              <a:rPr lang="tr-TR" smtClean="0"/>
              <a:t>26.01.2020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22188125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20">
            <a:alphaModFix amt="80000"/>
            <a:extLst>
              <a:ext uri="{28A0092B-C50C-407E-A947-70E740481C1C}">
                <a14:useLocalDpi xmlns:a14="http://schemas.microsoft.com/office/drawing/2010/main" val="0"/>
              </a:ext>
            </a:extLst>
          </a:blip>
          <a:srcRect/>
          <a:stretch>
            <a:fillRect/>
          </a:stretch>
        </p:blipFill>
        <p:spPr bwMode="auto">
          <a:xfrm>
            <a:off x="0" y="0"/>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tr-TR"/>
              <a:t>Asıl başlık stili için tıklatın</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82AC4082-2199-4B6F-80B0-AE685C09201C}" type="datetimeFigureOut">
              <a:rPr lang="tr-TR" smtClean="0"/>
              <a:t>26.01.2020</a:t>
            </a:fld>
            <a:endParaRPr lang="tr-TR"/>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tr-TR"/>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0FA766D6-23FB-4FEB-A2F5-F92C02791B6D}" type="slidenum">
              <a:rPr lang="tr-TR" smtClean="0"/>
              <a:t>‹#›</a:t>
            </a:fld>
            <a:endParaRPr lang="tr-TR"/>
          </a:p>
        </p:txBody>
      </p:sp>
    </p:spTree>
    <p:extLst>
      <p:ext uri="{BB962C8B-B14F-4D97-AF65-F5344CB8AC3E}">
        <p14:creationId xmlns:p14="http://schemas.microsoft.com/office/powerpoint/2010/main" val="1043430805"/>
      </p:ext>
    </p:extLst>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 id="2147483726" r:id="rId12"/>
    <p:sldLayoutId id="2147483727" r:id="rId13"/>
    <p:sldLayoutId id="2147483728" r:id="rId14"/>
    <p:sldLayoutId id="2147483729" r:id="rId15"/>
    <p:sldLayoutId id="2147483730" r:id="rId16"/>
    <p:sldLayoutId id="2147483731" r:id="rId17"/>
    <p:sldLayoutId id="2147483732" r:id="rId18"/>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nbtecer@ankara.edu.tr"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806096" y="1388126"/>
            <a:ext cx="8689976" cy="2543058"/>
          </a:xfrm>
          <a:ln/>
          <a:effectLst>
            <a:glow rad="101600">
              <a:schemeClr val="accent3">
                <a:satMod val="175000"/>
                <a:alpha val="40000"/>
              </a:schemeClr>
            </a:glow>
            <a:outerShdw blurRad="63500" dist="25400" dir="5400000" algn="ctr" rotWithShape="0">
              <a:srgbClr val="000000">
                <a:alpha val="69000"/>
              </a:srgbClr>
            </a:outerShdw>
          </a:effectLst>
        </p:spPr>
        <p:style>
          <a:lnRef idx="0">
            <a:schemeClr val="accent3"/>
          </a:lnRef>
          <a:fillRef idx="3">
            <a:schemeClr val="accent3"/>
          </a:fillRef>
          <a:effectRef idx="3">
            <a:schemeClr val="accent3"/>
          </a:effectRef>
          <a:fontRef idx="minor">
            <a:schemeClr val="lt1"/>
          </a:fontRef>
        </p:style>
        <p:txBody>
          <a:bodyPr>
            <a:noAutofit/>
          </a:bodyPr>
          <a:lstStyle/>
          <a:p>
            <a:r>
              <a:rPr lang="tr-TR" sz="8800" dirty="0"/>
              <a:t>HİJYEN VE SANİTASYON</a:t>
            </a:r>
          </a:p>
        </p:txBody>
      </p:sp>
      <p:sp>
        <p:nvSpPr>
          <p:cNvPr id="4" name="object 6"/>
          <p:cNvSpPr txBox="1">
            <a:spLocks noGrp="1"/>
          </p:cNvSpPr>
          <p:nvPr>
            <p:ph type="subTitle" idx="1"/>
          </p:nvPr>
        </p:nvSpPr>
        <p:spPr>
          <a:xfrm>
            <a:off x="1806096" y="4095521"/>
            <a:ext cx="8689976" cy="2153666"/>
          </a:xfrm>
          <a:prstGeom prst="rect">
            <a:avLst/>
          </a:prstGeom>
          <a:solidFill>
            <a:schemeClr val="accent6">
              <a:lumMod val="75000"/>
            </a:schemeClr>
          </a:solidFill>
          <a:effectLst>
            <a:glow rad="228600">
              <a:schemeClr val="accent3">
                <a:satMod val="175000"/>
                <a:alpha val="40000"/>
              </a:schemeClr>
            </a:glow>
          </a:effectLst>
        </p:spPr>
        <p:txBody>
          <a:bodyPr vert="horz" wrap="square" lIns="0" tIns="173990" rIns="0" bIns="0" rtlCol="0">
            <a:spAutoFit/>
          </a:bodyPr>
          <a:lstStyle/>
          <a:p>
            <a:pPr marL="12700">
              <a:lnSpc>
                <a:spcPct val="100000"/>
              </a:lnSpc>
              <a:spcBef>
                <a:spcPts val="1370"/>
              </a:spcBef>
            </a:pPr>
            <a:r>
              <a:rPr sz="3200" spc="-175" dirty="0">
                <a:solidFill>
                  <a:schemeClr val="bg1"/>
                </a:solidFill>
                <a:latin typeface="Verdana"/>
                <a:cs typeface="Verdana"/>
              </a:rPr>
              <a:t>NİLGÜN </a:t>
            </a:r>
            <a:r>
              <a:rPr sz="3200" spc="-215" dirty="0">
                <a:solidFill>
                  <a:schemeClr val="bg1"/>
                </a:solidFill>
                <a:latin typeface="Verdana"/>
                <a:cs typeface="Verdana"/>
              </a:rPr>
              <a:t>BAŞAK</a:t>
            </a:r>
            <a:r>
              <a:rPr sz="3200" spc="-440" dirty="0">
                <a:solidFill>
                  <a:schemeClr val="bg1"/>
                </a:solidFill>
                <a:latin typeface="Verdana"/>
                <a:cs typeface="Verdana"/>
              </a:rPr>
              <a:t> </a:t>
            </a:r>
            <a:r>
              <a:rPr sz="3200" spc="-260" dirty="0">
                <a:solidFill>
                  <a:schemeClr val="bg1"/>
                </a:solidFill>
                <a:latin typeface="Verdana"/>
                <a:cs typeface="Verdana"/>
              </a:rPr>
              <a:t>TECER</a:t>
            </a:r>
            <a:endParaRPr sz="3200" dirty="0">
              <a:solidFill>
                <a:schemeClr val="bg1"/>
              </a:solidFill>
              <a:latin typeface="Verdana"/>
              <a:cs typeface="Verdana"/>
            </a:endParaRPr>
          </a:p>
          <a:p>
            <a:pPr marL="927735" marR="920750" indent="635" algn="ctr">
              <a:lnSpc>
                <a:spcPct val="128200"/>
              </a:lnSpc>
              <a:spcBef>
                <a:spcPts val="30"/>
              </a:spcBef>
            </a:pPr>
            <a:r>
              <a:rPr sz="2400" spc="-105" dirty="0">
                <a:solidFill>
                  <a:schemeClr val="bg1"/>
                </a:solidFill>
                <a:latin typeface="Verdana"/>
                <a:cs typeface="Verdana"/>
              </a:rPr>
              <a:t>ÖĞRETİM </a:t>
            </a:r>
            <a:r>
              <a:rPr sz="2400" spc="-165" dirty="0">
                <a:solidFill>
                  <a:schemeClr val="bg1"/>
                </a:solidFill>
                <a:latin typeface="Verdana"/>
                <a:cs typeface="Verdana"/>
              </a:rPr>
              <a:t>GÖREVLİSİ  </a:t>
            </a:r>
            <a:endParaRPr lang="tr-TR" sz="2400" spc="-165" dirty="0">
              <a:solidFill>
                <a:schemeClr val="bg1"/>
              </a:solidFill>
              <a:latin typeface="Verdana"/>
              <a:cs typeface="Verdana"/>
            </a:endParaRPr>
          </a:p>
          <a:p>
            <a:pPr marL="927735" marR="920750" indent="635" algn="ctr">
              <a:lnSpc>
                <a:spcPct val="128200"/>
              </a:lnSpc>
              <a:spcBef>
                <a:spcPts val="30"/>
              </a:spcBef>
            </a:pPr>
            <a:r>
              <a:rPr sz="1600" spc="-15" dirty="0">
                <a:solidFill>
                  <a:schemeClr val="bg1"/>
                </a:solidFill>
                <a:latin typeface="Verdana"/>
                <a:cs typeface="Verdana"/>
              </a:rPr>
              <a:t>ANKARA</a:t>
            </a:r>
            <a:r>
              <a:rPr sz="1600" spc="-210" dirty="0">
                <a:solidFill>
                  <a:schemeClr val="bg1"/>
                </a:solidFill>
                <a:latin typeface="Verdana"/>
                <a:cs typeface="Verdana"/>
              </a:rPr>
              <a:t> </a:t>
            </a:r>
            <a:r>
              <a:rPr sz="1600" spc="-280" dirty="0">
                <a:solidFill>
                  <a:schemeClr val="bg1"/>
                </a:solidFill>
                <a:latin typeface="Verdana"/>
                <a:cs typeface="Verdana"/>
              </a:rPr>
              <a:t>ÜNİVERSİTESİ</a:t>
            </a:r>
            <a:endParaRPr sz="1600" dirty="0">
              <a:solidFill>
                <a:schemeClr val="bg1"/>
              </a:solidFill>
              <a:latin typeface="Verdana"/>
              <a:cs typeface="Verdana"/>
            </a:endParaRPr>
          </a:p>
          <a:p>
            <a:pPr algn="ctr">
              <a:lnSpc>
                <a:spcPct val="100000"/>
              </a:lnSpc>
              <a:spcBef>
                <a:spcPts val="770"/>
              </a:spcBef>
            </a:pPr>
            <a:r>
              <a:rPr sz="1600" spc="-135" dirty="0">
                <a:solidFill>
                  <a:schemeClr val="bg1"/>
                </a:solidFill>
                <a:latin typeface="Verdana"/>
                <a:cs typeface="Verdana"/>
              </a:rPr>
              <a:t>KALECİK </a:t>
            </a:r>
            <a:r>
              <a:rPr sz="1600" spc="-190" dirty="0">
                <a:solidFill>
                  <a:schemeClr val="bg1"/>
                </a:solidFill>
                <a:latin typeface="Verdana"/>
                <a:cs typeface="Verdana"/>
              </a:rPr>
              <a:t>MESLEK</a:t>
            </a:r>
            <a:r>
              <a:rPr sz="1600" spc="-204" dirty="0">
                <a:solidFill>
                  <a:schemeClr val="bg1"/>
                </a:solidFill>
                <a:latin typeface="Verdana"/>
                <a:cs typeface="Verdana"/>
              </a:rPr>
              <a:t> </a:t>
            </a:r>
            <a:r>
              <a:rPr sz="1600" spc="-175" dirty="0">
                <a:solidFill>
                  <a:schemeClr val="bg1"/>
                </a:solidFill>
                <a:latin typeface="Verdana"/>
                <a:cs typeface="Verdana"/>
              </a:rPr>
              <a:t>YÜKSEKOKULU</a:t>
            </a:r>
            <a:endParaRPr sz="1600" dirty="0">
              <a:solidFill>
                <a:schemeClr val="bg1"/>
              </a:solidFill>
              <a:latin typeface="Verdana"/>
              <a:cs typeface="Verdana"/>
            </a:endParaRPr>
          </a:p>
          <a:p>
            <a:pPr algn="ctr">
              <a:lnSpc>
                <a:spcPct val="100000"/>
              </a:lnSpc>
              <a:spcBef>
                <a:spcPts val="765"/>
              </a:spcBef>
            </a:pPr>
            <a:r>
              <a:rPr sz="1600" spc="-114" dirty="0">
                <a:solidFill>
                  <a:schemeClr val="bg1"/>
                </a:solidFill>
                <a:latin typeface="Verdana"/>
                <a:cs typeface="Verdana"/>
              </a:rPr>
              <a:t>E-posta:</a:t>
            </a:r>
            <a:r>
              <a:rPr sz="1600" spc="-175" dirty="0">
                <a:solidFill>
                  <a:schemeClr val="bg1"/>
                </a:solidFill>
                <a:latin typeface="Verdana"/>
                <a:cs typeface="Verdana"/>
              </a:rPr>
              <a:t> </a:t>
            </a:r>
            <a:r>
              <a:rPr lang="tr-TR" sz="1600" cap="none" spc="-35" dirty="0">
                <a:solidFill>
                  <a:schemeClr val="bg1"/>
                </a:solidFill>
                <a:latin typeface="Verdana"/>
                <a:cs typeface="Verdana"/>
                <a:hlinkClick r:id="rId2"/>
              </a:rPr>
              <a:t>nbtecer@ankara.edu.tr</a:t>
            </a:r>
            <a:endParaRPr lang="tr-TR" sz="1600" cap="none" dirty="0">
              <a:solidFill>
                <a:schemeClr val="bg1"/>
              </a:solidFill>
              <a:latin typeface="Verdana"/>
              <a:cs typeface="Verdana"/>
            </a:endParaRPr>
          </a:p>
        </p:txBody>
      </p:sp>
    </p:spTree>
    <p:extLst>
      <p:ext uri="{BB962C8B-B14F-4D97-AF65-F5344CB8AC3E}">
        <p14:creationId xmlns:p14="http://schemas.microsoft.com/office/powerpoint/2010/main" val="4425942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a:extLst>
              <a:ext uri="{FF2B5EF4-FFF2-40B4-BE49-F238E27FC236}">
                <a16:creationId xmlns:a16="http://schemas.microsoft.com/office/drawing/2014/main" id="{D90A66F9-163E-CE4A-92EA-7A75C1264432}"/>
              </a:ext>
            </a:extLst>
          </p:cNvPr>
          <p:cNvSpPr>
            <a:spLocks noGrp="1"/>
          </p:cNvSpPr>
          <p:nvPr>
            <p:ph idx="1"/>
          </p:nvPr>
        </p:nvSpPr>
        <p:spPr>
          <a:xfrm>
            <a:off x="970547" y="914400"/>
            <a:ext cx="10844463" cy="6858000"/>
          </a:xfrm>
        </p:spPr>
        <p:txBody>
          <a:bodyPr rtlCol="0">
            <a:noAutofit/>
          </a:bodyPr>
          <a:lstStyle/>
          <a:p>
            <a:pPr algn="just">
              <a:buNone/>
              <a:defRPr/>
            </a:pPr>
            <a:r>
              <a:rPr lang="tr-TR" sz="1600" b="1" dirty="0">
                <a:solidFill>
                  <a:srgbClr val="0000CC"/>
                </a:solidFill>
                <a:latin typeface="Arial" panose="020B0604020202020204" pitchFamily="34" charset="0"/>
                <a:cs typeface="Arial" panose="020B0604020202020204" pitchFamily="34" charset="0"/>
              </a:rPr>
              <a:t>KONTAMİNASYONUN KONTROL ALTINA ALINMASI</a:t>
            </a:r>
          </a:p>
          <a:p>
            <a:pPr algn="just">
              <a:buNone/>
              <a:defRPr/>
            </a:pPr>
            <a:endParaRPr lang="tr-TR" sz="1600" b="1" dirty="0">
              <a:latin typeface="Arial" panose="020B0604020202020204" pitchFamily="34" charset="0"/>
              <a:cs typeface="Arial" panose="020B0604020202020204" pitchFamily="34" charset="0"/>
            </a:endParaRPr>
          </a:p>
          <a:p>
            <a:pPr algn="just">
              <a:buNone/>
              <a:defRPr/>
            </a:pPr>
            <a:r>
              <a:rPr lang="tr-TR" sz="1600" b="1" dirty="0" err="1">
                <a:latin typeface="Arial" panose="020B0604020202020204" pitchFamily="34" charset="0"/>
                <a:cs typeface="Arial" panose="020B0604020202020204" pitchFamily="34" charset="0"/>
              </a:rPr>
              <a:t>Kontaminasyonda</a:t>
            </a:r>
            <a:r>
              <a:rPr lang="tr-TR" sz="1600" b="1" dirty="0">
                <a:latin typeface="Arial" panose="020B0604020202020204" pitchFamily="34" charset="0"/>
                <a:cs typeface="Arial" panose="020B0604020202020204" pitchFamily="34" charset="0"/>
              </a:rPr>
              <a:t> bakteri sayısını etkileyen bazı faktörler vardır. Bunlar; hava akımı, güneş ışığı, nem, havanın bulunduğu yer, toz ve serpinti miktarıdır.</a:t>
            </a:r>
          </a:p>
          <a:p>
            <a:pPr algn="just">
              <a:defRPr/>
            </a:pPr>
            <a:endParaRPr lang="tr-TR" sz="1600" b="1" dirty="0">
              <a:latin typeface="Arial" panose="020B0604020202020204" pitchFamily="34" charset="0"/>
              <a:cs typeface="Arial" panose="020B0604020202020204" pitchFamily="34" charset="0"/>
            </a:endParaRPr>
          </a:p>
          <a:p>
            <a:pPr algn="just">
              <a:defRPr/>
            </a:pPr>
            <a:r>
              <a:rPr lang="tr-TR" sz="1600" b="1" dirty="0">
                <a:latin typeface="Arial" panose="020B0604020202020204" pitchFamily="34" charset="0"/>
                <a:cs typeface="Arial" panose="020B0604020202020204" pitchFamily="34" charset="0"/>
              </a:rPr>
              <a:t>Hava kaynaklı </a:t>
            </a:r>
            <a:r>
              <a:rPr lang="tr-TR" sz="1600" b="1" dirty="0" err="1">
                <a:latin typeface="Arial" panose="020B0604020202020204" pitchFamily="34" charset="0"/>
                <a:cs typeface="Arial" panose="020B0604020202020204" pitchFamily="34" charset="0"/>
              </a:rPr>
              <a:t>kontaminasyonun</a:t>
            </a:r>
            <a:r>
              <a:rPr lang="tr-TR" sz="1600" b="1" dirty="0">
                <a:latin typeface="Arial" panose="020B0604020202020204" pitchFamily="34" charset="0"/>
                <a:cs typeface="Arial" panose="020B0604020202020204" pitchFamily="34" charset="0"/>
              </a:rPr>
              <a:t> kontrol altına alınmasının en güvenli yolu modern üretim teknolojileri, özellikle de sürekli sistemlerin kullanımıdır. Ancak bu sistemler pahalıdır ve sadece büyük fabrikalarda bulunabilir. </a:t>
            </a:r>
          </a:p>
          <a:p>
            <a:pPr algn="just">
              <a:defRPr/>
            </a:pPr>
            <a:r>
              <a:rPr lang="tr-TR" sz="1600" b="1" dirty="0">
                <a:latin typeface="Arial" panose="020B0604020202020204" pitchFamily="34" charset="0"/>
                <a:cs typeface="Arial" panose="020B0604020202020204" pitchFamily="34" charset="0"/>
              </a:rPr>
              <a:t>Diğer bir yol ise her işletmeye uygun olan hava filtrelerinin kullanılmasıdır. </a:t>
            </a:r>
          </a:p>
        </p:txBody>
      </p:sp>
    </p:spTree>
    <p:extLst>
      <p:ext uri="{BB962C8B-B14F-4D97-AF65-F5344CB8AC3E}">
        <p14:creationId xmlns:p14="http://schemas.microsoft.com/office/powerpoint/2010/main" val="22363878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a:extLst>
              <a:ext uri="{FF2B5EF4-FFF2-40B4-BE49-F238E27FC236}">
                <a16:creationId xmlns:a16="http://schemas.microsoft.com/office/drawing/2014/main" id="{D90A66F9-163E-CE4A-92EA-7A75C1264432}"/>
              </a:ext>
            </a:extLst>
          </p:cNvPr>
          <p:cNvSpPr>
            <a:spLocks noGrp="1"/>
          </p:cNvSpPr>
          <p:nvPr>
            <p:ph idx="1"/>
          </p:nvPr>
        </p:nvSpPr>
        <p:spPr>
          <a:xfrm>
            <a:off x="1524000" y="216568"/>
            <a:ext cx="9144000" cy="6858000"/>
          </a:xfrm>
        </p:spPr>
        <p:txBody>
          <a:bodyPr rtlCol="0">
            <a:noAutofit/>
          </a:bodyPr>
          <a:lstStyle/>
          <a:p>
            <a:pPr algn="just">
              <a:buNone/>
              <a:defRPr/>
            </a:pPr>
            <a:r>
              <a:rPr lang="tr-TR" sz="1600" b="1" dirty="0">
                <a:solidFill>
                  <a:srgbClr val="0000CC"/>
                </a:solidFill>
                <a:latin typeface="Arial" panose="020B0604020202020204" pitchFamily="34" charset="0"/>
                <a:cs typeface="Arial" panose="020B0604020202020204" pitchFamily="34" charset="0"/>
              </a:rPr>
              <a:t>KONTAMİNASYONUN KONTROL ALTINA ALINMASI</a:t>
            </a:r>
          </a:p>
          <a:p>
            <a:pPr algn="just">
              <a:buNone/>
              <a:defRPr/>
            </a:pPr>
            <a:endParaRPr lang="tr-TR" sz="1600" b="1" dirty="0">
              <a:latin typeface="Arial" panose="020B0604020202020204" pitchFamily="34" charset="0"/>
              <a:cs typeface="Arial" panose="020B0604020202020204" pitchFamily="34" charset="0"/>
            </a:endParaRPr>
          </a:p>
          <a:p>
            <a:pPr algn="just">
              <a:defRPr/>
            </a:pPr>
            <a:r>
              <a:rPr lang="tr-TR" sz="1600" b="1" dirty="0">
                <a:latin typeface="Arial" panose="020B0604020202020204" pitchFamily="34" charset="0"/>
                <a:cs typeface="Arial" panose="020B0604020202020204" pitchFamily="34" charset="0"/>
              </a:rPr>
              <a:t>Hava </a:t>
            </a:r>
            <a:r>
              <a:rPr lang="tr-TR" sz="1600" b="1" dirty="0" err="1">
                <a:latin typeface="Arial" panose="020B0604020202020204" pitchFamily="34" charset="0"/>
                <a:cs typeface="Arial" panose="020B0604020202020204" pitchFamily="34" charset="0"/>
              </a:rPr>
              <a:t>filtrasyon</a:t>
            </a:r>
            <a:r>
              <a:rPr lang="tr-TR" sz="1600" b="1" dirty="0">
                <a:latin typeface="Arial" panose="020B0604020202020204" pitchFamily="34" charset="0"/>
                <a:cs typeface="Arial" panose="020B0604020202020204" pitchFamily="34" charset="0"/>
              </a:rPr>
              <a:t> sistemlerinde iki veya daha fazla filtre arka arkaya monte edilebilir. ÖRN: Dört filtreli bir sistem: </a:t>
            </a:r>
          </a:p>
          <a:p>
            <a:pPr algn="just">
              <a:buNone/>
              <a:defRPr/>
            </a:pPr>
            <a:r>
              <a:rPr lang="tr-TR" sz="1600" b="1" dirty="0">
                <a:latin typeface="Arial" panose="020B0604020202020204" pitchFamily="34" charset="0"/>
                <a:cs typeface="Arial" panose="020B0604020202020204" pitchFamily="34" charset="0"/>
              </a:rPr>
              <a:t>		kaba parçaları tutan metal filtre (1) </a:t>
            </a:r>
          </a:p>
          <a:p>
            <a:pPr algn="just">
              <a:buNone/>
              <a:defRPr/>
            </a:pPr>
            <a:r>
              <a:rPr lang="tr-TR" sz="1600" b="1" dirty="0">
                <a:latin typeface="Arial" panose="020B0604020202020204" pitchFamily="34" charset="0"/>
                <a:cs typeface="Arial" panose="020B0604020202020204" pitchFamily="34" charset="0"/>
              </a:rPr>
              <a:t>		uçan haşereleri tutan dönen filtreler (2)</a:t>
            </a:r>
          </a:p>
          <a:p>
            <a:pPr algn="just">
              <a:buNone/>
              <a:defRPr/>
            </a:pPr>
            <a:r>
              <a:rPr lang="tr-TR" sz="1600" b="1" dirty="0">
                <a:latin typeface="Arial" panose="020B0604020202020204" pitchFamily="34" charset="0"/>
                <a:cs typeface="Arial" panose="020B0604020202020204" pitchFamily="34" charset="0"/>
              </a:rPr>
              <a:t>		küçük partikülleri tutan stok tipi filtre (3)</a:t>
            </a:r>
          </a:p>
          <a:p>
            <a:pPr algn="just">
              <a:buNone/>
              <a:defRPr/>
            </a:pPr>
            <a:r>
              <a:rPr lang="tr-TR" sz="1600" b="1" dirty="0">
                <a:latin typeface="Arial" panose="020B0604020202020204" pitchFamily="34" charset="0"/>
                <a:cs typeface="Arial" panose="020B0604020202020204" pitchFamily="34" charset="0"/>
              </a:rPr>
              <a:t>		havayı emen aspiratör (4)'den oluşur.</a:t>
            </a:r>
          </a:p>
          <a:p>
            <a:pPr algn="just">
              <a:buNone/>
              <a:defRPr/>
            </a:pPr>
            <a:r>
              <a:rPr lang="tr-TR" sz="1600" b="1" dirty="0">
                <a:latin typeface="Arial" panose="020B0604020202020204" pitchFamily="34" charset="0"/>
                <a:cs typeface="Arial" panose="020B0604020202020204" pitchFamily="34" charset="0"/>
              </a:rPr>
              <a:t>	</a:t>
            </a:r>
          </a:p>
          <a:p>
            <a:pPr algn="just">
              <a:defRPr/>
            </a:pPr>
            <a:r>
              <a:rPr lang="tr-TR" sz="1600" b="1" dirty="0">
                <a:latin typeface="Arial" panose="020B0604020202020204" pitchFamily="34" charset="0"/>
                <a:cs typeface="Arial" panose="020B0604020202020204" pitchFamily="34" charset="0"/>
              </a:rPr>
              <a:t>İşletmelerde kullanılan hava filtrelerinin düzenli olarak bakımı gerekmektedir. Filtrelerinin gücünün azalması hava basıncındaki düşme ile belirlenir. Filtreler temizlendikten sonra kesinlikle ıslak iken monte edilmemelidir. Bakım sırasında filtrede biriken tozların ve döküntülerin hava akımıyla dağılmaması için fanlar kapatılmalıdır.</a:t>
            </a:r>
          </a:p>
          <a:p>
            <a:pPr algn="just">
              <a:defRPr/>
            </a:pPr>
            <a:endParaRPr lang="tr-TR" sz="16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029224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a:extLst>
              <a:ext uri="{FF2B5EF4-FFF2-40B4-BE49-F238E27FC236}">
                <a16:creationId xmlns:a16="http://schemas.microsoft.com/office/drawing/2014/main" id="{7C8878B2-3476-F949-87C1-083762E4835F}"/>
              </a:ext>
            </a:extLst>
          </p:cNvPr>
          <p:cNvSpPr>
            <a:spLocks noGrp="1"/>
          </p:cNvSpPr>
          <p:nvPr>
            <p:ph idx="1"/>
          </p:nvPr>
        </p:nvSpPr>
        <p:spPr>
          <a:xfrm>
            <a:off x="1487905" y="938463"/>
            <a:ext cx="9144000" cy="6858000"/>
          </a:xfrm>
        </p:spPr>
        <p:txBody>
          <a:bodyPr rtlCol="0">
            <a:normAutofit/>
          </a:bodyPr>
          <a:lstStyle/>
          <a:p>
            <a:pPr algn="just">
              <a:buNone/>
              <a:defRPr/>
            </a:pPr>
            <a:r>
              <a:rPr lang="tr-TR" sz="1600" b="1" dirty="0">
                <a:latin typeface="Arial" panose="020B0604020202020204" pitchFamily="34" charset="0"/>
                <a:cs typeface="Arial" panose="020B0604020202020204" pitchFamily="34" charset="0"/>
              </a:rPr>
              <a:t>	</a:t>
            </a:r>
            <a:r>
              <a:rPr lang="tr-TR" sz="1600" b="1" dirty="0">
                <a:solidFill>
                  <a:srgbClr val="FF0066"/>
                </a:solidFill>
                <a:latin typeface="Arial" panose="020B0604020202020204" pitchFamily="34" charset="0"/>
                <a:cs typeface="Arial" panose="020B0604020202020204" pitchFamily="34" charset="0"/>
              </a:rPr>
              <a:t>Hava Perdeleri</a:t>
            </a:r>
          </a:p>
          <a:p>
            <a:pPr algn="just">
              <a:defRPr/>
            </a:pPr>
            <a:r>
              <a:rPr lang="tr-TR" sz="1600" b="1" dirty="0">
                <a:latin typeface="Arial" panose="020B0604020202020204" pitchFamily="34" charset="0"/>
                <a:cs typeface="Arial" panose="020B0604020202020204" pitchFamily="34" charset="0"/>
              </a:rPr>
              <a:t>Sık açılıp kapanan kapılar ve ürün depolarının kapıları, yükleme rampaları, soğuk hava depo girişleri gibi sürekli olarak açık duran kapı ve pencerelerde hava perdeleri kullanılır. </a:t>
            </a:r>
          </a:p>
          <a:p>
            <a:pPr algn="just">
              <a:defRPr/>
            </a:pPr>
            <a:r>
              <a:rPr lang="tr-TR" sz="1600" b="1" dirty="0">
                <a:latin typeface="Arial" panose="020B0604020202020204" pitchFamily="34" charset="0"/>
                <a:cs typeface="Arial" panose="020B0604020202020204" pitchFamily="34" charset="0"/>
              </a:rPr>
              <a:t>Amaç; </a:t>
            </a:r>
            <a:r>
              <a:rPr lang="tr-TR" sz="1600" b="1" dirty="0" err="1">
                <a:latin typeface="Arial" panose="020B0604020202020204" pitchFamily="34" charset="0"/>
                <a:cs typeface="Arial" panose="020B0604020202020204" pitchFamily="34" charset="0"/>
              </a:rPr>
              <a:t>kontaminasyon</a:t>
            </a:r>
            <a:r>
              <a:rPr lang="tr-TR" sz="1600" b="1" dirty="0">
                <a:latin typeface="Arial" panose="020B0604020202020204" pitchFamily="34" charset="0"/>
                <a:cs typeface="Arial" panose="020B0604020202020204" pitchFamily="34" charset="0"/>
              </a:rPr>
              <a:t> ve haşere girişini engelleme yanında içerdeki sıcaklığı muhafaza etmektir. Bu perdeler sert plastikten yapılmıştır veya doğrudan açık duran girişin üzerine 2-3 cm aralıklı ve boydan boya uzanan bir hava kanalı ve bu kanalın devamında da güçlü hava üfleyebilen aspiratörden oluşmaktadır.</a:t>
            </a:r>
          </a:p>
          <a:p>
            <a:pPr algn="just">
              <a:defRPr/>
            </a:pPr>
            <a:r>
              <a:rPr lang="tr-TR" sz="1600" b="1" dirty="0">
                <a:latin typeface="Arial" panose="020B0604020202020204" pitchFamily="34" charset="0"/>
                <a:cs typeface="Arial" panose="020B0604020202020204" pitchFamily="34" charset="0"/>
              </a:rPr>
              <a:t>Bazı departmanlara giren havanın sterilize edilmesi gerekmektedir. Bu amaçla hava ya sıcak hava tünellerinden geçirilerek veya UV ışınlarına maruz bırakılarak sterilize edilir. Havanın UV ışınlarıyla sterilizasyonu; ışığın dalga boyu, ışığın şiddeti, ışınlama süresi, ışınlanan mesafe, havanın bağıl nemi ve hava akımından etkilenmektedir.</a:t>
            </a:r>
          </a:p>
          <a:p>
            <a:pPr algn="just">
              <a:defRPr/>
            </a:pPr>
            <a:r>
              <a:rPr lang="tr-TR" sz="1600" b="1" dirty="0">
                <a:latin typeface="Arial" panose="020B0604020202020204" pitchFamily="34" charset="0"/>
                <a:cs typeface="Arial" panose="020B0604020202020204" pitchFamily="34" charset="0"/>
              </a:rPr>
              <a:t>İşletmenin havası formaldehit ve türevleri ile dezenfekte edilebilir.</a:t>
            </a:r>
          </a:p>
          <a:p>
            <a:pPr algn="just">
              <a:defRPr/>
            </a:pPr>
            <a:endParaRPr lang="tr-TR" sz="1600" b="1" dirty="0">
              <a:latin typeface="Arial" panose="020B0604020202020204" pitchFamily="34" charset="0"/>
              <a:cs typeface="Arial" panose="020B0604020202020204" pitchFamily="34" charset="0"/>
            </a:endParaRPr>
          </a:p>
          <a:p>
            <a:pPr algn="just">
              <a:defRPr/>
            </a:pPr>
            <a:endParaRPr lang="tr-TR" sz="16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611975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a:extLst>
              <a:ext uri="{FF2B5EF4-FFF2-40B4-BE49-F238E27FC236}">
                <a16:creationId xmlns:a16="http://schemas.microsoft.com/office/drawing/2014/main" id="{064E76BF-29DF-8849-98CA-7A966EBC7B91}"/>
              </a:ext>
            </a:extLst>
          </p:cNvPr>
          <p:cNvSpPr>
            <a:spLocks noGrp="1"/>
          </p:cNvSpPr>
          <p:nvPr>
            <p:ph idx="1"/>
          </p:nvPr>
        </p:nvSpPr>
        <p:spPr>
          <a:xfrm>
            <a:off x="1499937" y="1069306"/>
            <a:ext cx="9144000" cy="6858000"/>
          </a:xfrm>
        </p:spPr>
        <p:txBody>
          <a:bodyPr rtlCol="0">
            <a:normAutofit/>
          </a:bodyPr>
          <a:lstStyle/>
          <a:p>
            <a:pPr algn="just">
              <a:buNone/>
              <a:defRPr/>
            </a:pPr>
            <a:r>
              <a:rPr lang="tr-TR" sz="1600" b="1" dirty="0">
                <a:latin typeface="Arial" panose="020B0604020202020204" pitchFamily="34" charset="0"/>
                <a:cs typeface="Arial" panose="020B0604020202020204" pitchFamily="34" charset="0"/>
              </a:rPr>
              <a:t>	</a:t>
            </a:r>
            <a:r>
              <a:rPr lang="tr-TR" sz="1600" b="1" dirty="0">
                <a:solidFill>
                  <a:srgbClr val="FF0066"/>
                </a:solidFill>
                <a:latin typeface="Arial" panose="020B0604020202020204" pitchFamily="34" charset="0"/>
                <a:cs typeface="Arial" panose="020B0604020202020204" pitchFamily="34" charset="0"/>
              </a:rPr>
              <a:t>İşletme Dizaynı</a:t>
            </a:r>
          </a:p>
          <a:p>
            <a:pPr algn="just">
              <a:defRPr/>
            </a:pPr>
            <a:r>
              <a:rPr lang="tr-TR" sz="1600" b="1" dirty="0" err="1">
                <a:latin typeface="Arial" panose="020B0604020202020204" pitchFamily="34" charset="0"/>
                <a:cs typeface="Arial" panose="020B0604020202020204" pitchFamily="34" charset="0"/>
              </a:rPr>
              <a:t>Kontaminasyonun</a:t>
            </a:r>
            <a:r>
              <a:rPr lang="tr-TR" sz="1600" b="1" dirty="0">
                <a:latin typeface="Arial" panose="020B0604020202020204" pitchFamily="34" charset="0"/>
                <a:cs typeface="Arial" panose="020B0604020202020204" pitchFamily="34" charset="0"/>
              </a:rPr>
              <a:t> önlenmesinde işletme dizaynı da önemlidir.</a:t>
            </a:r>
          </a:p>
          <a:p>
            <a:pPr algn="just">
              <a:defRPr/>
            </a:pPr>
            <a:r>
              <a:rPr lang="tr-TR" sz="1600" b="1" dirty="0">
                <a:latin typeface="Arial" panose="020B0604020202020204" pitchFamily="34" charset="0"/>
                <a:cs typeface="Arial" panose="020B0604020202020204" pitchFamily="34" charset="0"/>
              </a:rPr>
              <a:t>Hammadde, son ürün, yükleme bölümlerinin birbirinden ayrı yapılması </a:t>
            </a:r>
            <a:r>
              <a:rPr lang="tr-TR" sz="1600" b="1" dirty="0" err="1">
                <a:latin typeface="Arial" panose="020B0604020202020204" pitchFamily="34" charset="0"/>
                <a:cs typeface="Arial" panose="020B0604020202020204" pitchFamily="34" charset="0"/>
              </a:rPr>
              <a:t>kontaminasyonu</a:t>
            </a:r>
            <a:r>
              <a:rPr lang="tr-TR" sz="1600" b="1" dirty="0">
                <a:latin typeface="Arial" panose="020B0604020202020204" pitchFamily="34" charset="0"/>
                <a:cs typeface="Arial" panose="020B0604020202020204" pitchFamily="34" charset="0"/>
              </a:rPr>
              <a:t> büyük ölçüde engeller. </a:t>
            </a:r>
          </a:p>
          <a:p>
            <a:pPr algn="just">
              <a:defRPr/>
            </a:pPr>
            <a:r>
              <a:rPr lang="tr-TR" sz="1600" b="1" dirty="0">
                <a:latin typeface="Arial" panose="020B0604020202020204" pitchFamily="34" charset="0"/>
                <a:cs typeface="Arial" panose="020B0604020202020204" pitchFamily="34" charset="0"/>
              </a:rPr>
              <a:t>Havalandırma, soğutma ve ısıtma sistemlerinin bulunduğu yerdeki havanın bileşimindeki toz konsantrasyonu fazla olmamalıdır. </a:t>
            </a:r>
          </a:p>
          <a:p>
            <a:pPr algn="just">
              <a:defRPr/>
            </a:pPr>
            <a:r>
              <a:rPr lang="tr-TR" sz="1600" b="1" dirty="0">
                <a:latin typeface="Arial" panose="020B0604020202020204" pitchFamily="34" charset="0"/>
                <a:cs typeface="Arial" panose="020B0604020202020204" pitchFamily="34" charset="0"/>
              </a:rPr>
              <a:t>Yani filtre sistemleri uygun yerlere yerleştirilmelidir. </a:t>
            </a:r>
          </a:p>
          <a:p>
            <a:pPr algn="just">
              <a:defRPr/>
            </a:pPr>
            <a:r>
              <a:rPr lang="tr-TR" sz="1600" b="1" dirty="0">
                <a:latin typeface="Arial" panose="020B0604020202020204" pitchFamily="34" charset="0"/>
                <a:cs typeface="Arial" panose="020B0604020202020204" pitchFamily="34" charset="0"/>
              </a:rPr>
              <a:t>Kazan dairesindeki kurumun uçuşarak işletmeye girişi engellenmelidir.</a:t>
            </a:r>
          </a:p>
          <a:p>
            <a:pPr algn="just">
              <a:defRPr/>
            </a:pPr>
            <a:r>
              <a:rPr lang="tr-TR" sz="1600" b="1" dirty="0">
                <a:latin typeface="Arial" panose="020B0604020202020204" pitchFamily="34" charset="0"/>
                <a:cs typeface="Arial" panose="020B0604020202020204" pitchFamily="34" charset="0"/>
              </a:rPr>
              <a:t>Havalandırılacak noktalar ve gerekli hava ihtiyacı belirlenmeli ve dizayn buna göre yapılmalıdır.</a:t>
            </a:r>
          </a:p>
          <a:p>
            <a:pPr algn="just">
              <a:defRPr/>
            </a:pPr>
            <a:endParaRPr lang="tr-TR" sz="16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349036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Metin kutusu 7">
            <a:extLst>
              <a:ext uri="{FF2B5EF4-FFF2-40B4-BE49-F238E27FC236}">
                <a16:creationId xmlns:a16="http://schemas.microsoft.com/office/drawing/2014/main" id="{F6174774-FBD0-8C49-A859-241D82BC9403}"/>
              </a:ext>
            </a:extLst>
          </p:cNvPr>
          <p:cNvSpPr txBox="1"/>
          <p:nvPr/>
        </p:nvSpPr>
        <p:spPr>
          <a:xfrm>
            <a:off x="4397829" y="2830285"/>
            <a:ext cx="3113353" cy="646331"/>
          </a:xfrm>
          <a:prstGeom prst="rect">
            <a:avLst/>
          </a:prstGeom>
          <a:noFill/>
        </p:spPr>
        <p:txBody>
          <a:bodyPr wrap="none" rtlCol="0">
            <a:spAutoFit/>
          </a:bodyPr>
          <a:lstStyle/>
          <a:p>
            <a:r>
              <a:rPr lang="tr-TR" sz="3600" dirty="0"/>
              <a:t>TEŞEKKÜRLER…</a:t>
            </a:r>
          </a:p>
        </p:txBody>
      </p:sp>
    </p:spTree>
    <p:extLst>
      <p:ext uri="{BB962C8B-B14F-4D97-AF65-F5344CB8AC3E}">
        <p14:creationId xmlns:p14="http://schemas.microsoft.com/office/powerpoint/2010/main" val="21323110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323D0654-78AE-2A4A-9069-8589F92DC0E8}"/>
              </a:ext>
            </a:extLst>
          </p:cNvPr>
          <p:cNvSpPr>
            <a:spLocks noGrp="1"/>
          </p:cNvSpPr>
          <p:nvPr>
            <p:ph type="title"/>
          </p:nvPr>
        </p:nvSpPr>
        <p:spPr>
          <a:xfrm>
            <a:off x="2238649" y="2247658"/>
            <a:ext cx="7239000" cy="1143000"/>
          </a:xfrm>
        </p:spPr>
        <p:txBody>
          <a:bodyPr>
            <a:noAutofit/>
          </a:bodyPr>
          <a:lstStyle/>
          <a:p>
            <a:pPr>
              <a:defRPr/>
            </a:pPr>
            <a:r>
              <a:rPr lang="tr-TR" sz="8000" dirty="0"/>
              <a:t>HAVA HİJYENİ</a:t>
            </a:r>
          </a:p>
        </p:txBody>
      </p:sp>
    </p:spTree>
    <p:extLst>
      <p:ext uri="{BB962C8B-B14F-4D97-AF65-F5344CB8AC3E}">
        <p14:creationId xmlns:p14="http://schemas.microsoft.com/office/powerpoint/2010/main" val="12068301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2 İçerik Yer Tutucusu">
            <a:extLst>
              <a:ext uri="{FF2B5EF4-FFF2-40B4-BE49-F238E27FC236}">
                <a16:creationId xmlns:a16="http://schemas.microsoft.com/office/drawing/2014/main" id="{13CEF865-81C3-7E46-9FFB-7581CE96BAB7}"/>
              </a:ext>
            </a:extLst>
          </p:cNvPr>
          <p:cNvSpPr>
            <a:spLocks noGrp="1"/>
          </p:cNvSpPr>
          <p:nvPr>
            <p:ph idx="1"/>
          </p:nvPr>
        </p:nvSpPr>
        <p:spPr>
          <a:xfrm>
            <a:off x="1487905" y="1431758"/>
            <a:ext cx="9144000" cy="6858000"/>
          </a:xfrm>
        </p:spPr>
        <p:txBody>
          <a:bodyPr>
            <a:normAutofit/>
          </a:bodyPr>
          <a:lstStyle/>
          <a:p>
            <a:pPr algn="just" eaLnBrk="1" hangingPunct="1"/>
            <a:r>
              <a:rPr lang="tr-TR" altLang="tr-TR" sz="1600" b="1" dirty="0">
                <a:latin typeface="Arial" panose="020B0604020202020204" pitchFamily="34" charset="0"/>
                <a:cs typeface="Arial" panose="020B0604020202020204" pitchFamily="34" charset="0"/>
              </a:rPr>
              <a:t>İşletmelerde su ve su buharının fazlasıyla kullanılması da havalandırmayı zorunlu kılmaktadır. </a:t>
            </a:r>
          </a:p>
          <a:p>
            <a:pPr algn="just" eaLnBrk="1" hangingPunct="1"/>
            <a:endParaRPr lang="tr-TR" altLang="tr-TR" sz="1600" b="1" dirty="0">
              <a:latin typeface="Arial" panose="020B0604020202020204" pitchFamily="34" charset="0"/>
              <a:cs typeface="Arial" panose="020B0604020202020204" pitchFamily="34" charset="0"/>
            </a:endParaRPr>
          </a:p>
          <a:p>
            <a:pPr algn="just" eaLnBrk="1" hangingPunct="1"/>
            <a:r>
              <a:rPr lang="tr-TR" altLang="tr-TR" sz="1600" b="1" dirty="0">
                <a:latin typeface="Arial" panose="020B0604020202020204" pitchFamily="34" charset="0"/>
                <a:cs typeface="Arial" panose="020B0604020202020204" pitchFamily="34" charset="0"/>
              </a:rPr>
              <a:t>Alet ve ekipman sterilizasyonu, yıkama ve temizlik işlemlerinde buhar kullanıldığında veya işletme içinde üstü açık su bulunduğunda ortama nem oranı yüksek bir hava hakim olur. Açıktaki su buharlaşmaya  başlar. Bu durumlarda havanın mutlaka </a:t>
            </a:r>
            <a:r>
              <a:rPr lang="tr-TR" altLang="tr-TR" sz="1600" b="1" dirty="0" err="1">
                <a:latin typeface="Arial" panose="020B0604020202020204" pitchFamily="34" charset="0"/>
                <a:cs typeface="Arial" panose="020B0604020202020204" pitchFamily="34" charset="0"/>
              </a:rPr>
              <a:t>ventilasyon</a:t>
            </a:r>
            <a:r>
              <a:rPr lang="tr-TR" altLang="tr-TR" sz="1600" b="1" dirty="0">
                <a:latin typeface="Arial" panose="020B0604020202020204" pitchFamily="34" charset="0"/>
                <a:cs typeface="Arial" panose="020B0604020202020204" pitchFamily="34" charset="0"/>
              </a:rPr>
              <a:t> yoluyla değiştirilmesi gerekir. Aksi taktirde ortam ıslak kalır ve burada tozla birlikte bakteri ve küflerin gelişmesi söz konusu olur. </a:t>
            </a:r>
          </a:p>
          <a:p>
            <a:pPr marL="0" indent="0" algn="just" eaLnBrk="1" hangingPunct="1">
              <a:buNone/>
            </a:pPr>
            <a:endParaRPr lang="tr-TR" altLang="tr-TR" sz="16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143625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2 İçerik Yer Tutucusu">
            <a:extLst>
              <a:ext uri="{FF2B5EF4-FFF2-40B4-BE49-F238E27FC236}">
                <a16:creationId xmlns:a16="http://schemas.microsoft.com/office/drawing/2014/main" id="{13CEF865-81C3-7E46-9FFB-7581CE96BAB7}"/>
              </a:ext>
            </a:extLst>
          </p:cNvPr>
          <p:cNvSpPr>
            <a:spLocks noGrp="1"/>
          </p:cNvSpPr>
          <p:nvPr>
            <p:ph idx="1"/>
          </p:nvPr>
        </p:nvSpPr>
        <p:spPr>
          <a:xfrm>
            <a:off x="1487906" y="1034716"/>
            <a:ext cx="9144000" cy="6858000"/>
          </a:xfrm>
        </p:spPr>
        <p:txBody>
          <a:bodyPr>
            <a:normAutofit/>
          </a:bodyPr>
          <a:lstStyle/>
          <a:p>
            <a:pPr marL="0" indent="0" algn="just" eaLnBrk="1" hangingPunct="1">
              <a:buNone/>
            </a:pPr>
            <a:endParaRPr lang="tr-TR" altLang="tr-TR" sz="1600" b="1" dirty="0">
              <a:latin typeface="Arial" panose="020B0604020202020204" pitchFamily="34" charset="0"/>
              <a:cs typeface="Arial" panose="020B0604020202020204" pitchFamily="34" charset="0"/>
            </a:endParaRPr>
          </a:p>
          <a:p>
            <a:pPr algn="just" eaLnBrk="1" hangingPunct="1"/>
            <a:r>
              <a:rPr lang="tr-TR" altLang="tr-TR" sz="1600" b="1" dirty="0">
                <a:latin typeface="Arial" panose="020B0604020202020204" pitchFamily="34" charset="0"/>
                <a:cs typeface="Arial" panose="020B0604020202020204" pitchFamily="34" charset="0"/>
              </a:rPr>
              <a:t>Nem lekeleri, boyaların  bozulması, ahşaplarda çürüme, metallerde paslanma gibi olumsuzlukların yanında işçilerin verimi düşer. </a:t>
            </a:r>
          </a:p>
          <a:p>
            <a:pPr algn="just" eaLnBrk="1" hangingPunct="1"/>
            <a:endParaRPr lang="tr-TR" altLang="tr-TR" sz="1600" b="1" dirty="0">
              <a:latin typeface="Arial" panose="020B0604020202020204" pitchFamily="34" charset="0"/>
              <a:cs typeface="Arial" panose="020B0604020202020204" pitchFamily="34" charset="0"/>
            </a:endParaRPr>
          </a:p>
          <a:p>
            <a:pPr algn="just" eaLnBrk="1" hangingPunct="1"/>
            <a:r>
              <a:rPr lang="tr-TR" altLang="tr-TR" sz="1600" b="1" dirty="0">
                <a:latin typeface="Arial" panose="020B0604020202020204" pitchFamily="34" charset="0"/>
                <a:cs typeface="Arial" panose="020B0604020202020204" pitchFamily="34" charset="0"/>
              </a:rPr>
              <a:t>İşletme içinde oluşan buharın uzaklaştırılması işletmeye verilecek uygun sıcaklık ve yeterli hava ile  mümkündür. </a:t>
            </a:r>
          </a:p>
          <a:p>
            <a:pPr algn="just" eaLnBrk="1" hangingPunct="1"/>
            <a:endParaRPr lang="tr-TR" altLang="tr-TR" sz="1600" b="1" dirty="0">
              <a:latin typeface="Arial" panose="020B0604020202020204" pitchFamily="34" charset="0"/>
              <a:cs typeface="Arial" panose="020B0604020202020204" pitchFamily="34" charset="0"/>
            </a:endParaRPr>
          </a:p>
          <a:p>
            <a:pPr algn="just" eaLnBrk="1" hangingPunct="1"/>
            <a:r>
              <a:rPr lang="tr-TR" altLang="tr-TR" sz="1600" b="1" dirty="0">
                <a:latin typeface="Arial" panose="020B0604020202020204" pitchFamily="34" charset="0"/>
                <a:cs typeface="Arial" panose="020B0604020202020204" pitchFamily="34" charset="0"/>
              </a:rPr>
              <a:t>Havanın bileşimi iklim ve çevre koşullarına göre değişmektedir. Çevre koşulları uygun değilse hava beraberinde bazı </a:t>
            </a:r>
            <a:r>
              <a:rPr lang="tr-TR" altLang="tr-TR" sz="1600" b="1" dirty="0" err="1">
                <a:latin typeface="Arial" panose="020B0604020202020204" pitchFamily="34" charset="0"/>
                <a:cs typeface="Arial" panose="020B0604020202020204" pitchFamily="34" charset="0"/>
              </a:rPr>
              <a:t>kontaminantları</a:t>
            </a:r>
            <a:r>
              <a:rPr lang="tr-TR" altLang="tr-TR" sz="1600" b="1" dirty="0">
                <a:latin typeface="Arial" panose="020B0604020202020204" pitchFamily="34" charset="0"/>
                <a:cs typeface="Arial" panose="020B0604020202020204" pitchFamily="34" charset="0"/>
              </a:rPr>
              <a:t> da getirerek </a:t>
            </a:r>
            <a:r>
              <a:rPr lang="tr-TR" altLang="tr-TR" sz="1600" b="1" dirty="0" err="1">
                <a:latin typeface="Arial" panose="020B0604020202020204" pitchFamily="34" charset="0"/>
                <a:cs typeface="Arial" panose="020B0604020202020204" pitchFamily="34" charset="0"/>
              </a:rPr>
              <a:t>kontaminasyon</a:t>
            </a:r>
            <a:r>
              <a:rPr lang="tr-TR" altLang="tr-TR" sz="1600" b="1" dirty="0">
                <a:latin typeface="Arial" panose="020B0604020202020204" pitchFamily="34" charset="0"/>
                <a:cs typeface="Arial" panose="020B0604020202020204" pitchFamily="34" charset="0"/>
              </a:rPr>
              <a:t> kaynağı haline dönüşebilir.</a:t>
            </a:r>
          </a:p>
          <a:p>
            <a:pPr algn="just" eaLnBrk="1" hangingPunct="1"/>
            <a:endParaRPr lang="tr-TR" altLang="tr-TR" sz="16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630187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a:extLst>
              <a:ext uri="{FF2B5EF4-FFF2-40B4-BE49-F238E27FC236}">
                <a16:creationId xmlns:a16="http://schemas.microsoft.com/office/drawing/2014/main" id="{41A5CE56-5CAB-0D48-87E8-0142E6A24C87}"/>
              </a:ext>
            </a:extLst>
          </p:cNvPr>
          <p:cNvSpPr>
            <a:spLocks noGrp="1"/>
          </p:cNvSpPr>
          <p:nvPr>
            <p:ph idx="1"/>
          </p:nvPr>
        </p:nvSpPr>
        <p:spPr>
          <a:xfrm>
            <a:off x="1608222" y="1311442"/>
            <a:ext cx="9144000" cy="6858000"/>
          </a:xfrm>
        </p:spPr>
        <p:txBody>
          <a:bodyPr rtlCol="0">
            <a:normAutofit/>
          </a:bodyPr>
          <a:lstStyle/>
          <a:p>
            <a:pPr algn="just">
              <a:buNone/>
              <a:defRPr/>
            </a:pPr>
            <a:r>
              <a:rPr lang="tr-TR" b="1" dirty="0">
                <a:latin typeface="Arial" panose="020B0604020202020204" pitchFamily="34" charset="0"/>
                <a:cs typeface="Arial" panose="020B0604020202020204" pitchFamily="34" charset="0"/>
              </a:rPr>
              <a:t>	</a:t>
            </a:r>
            <a:r>
              <a:rPr lang="tr-TR" b="1" dirty="0">
                <a:solidFill>
                  <a:srgbClr val="FF0000"/>
                </a:solidFill>
                <a:latin typeface="Arial" panose="020B0604020202020204" pitchFamily="34" charset="0"/>
                <a:cs typeface="Arial" panose="020B0604020202020204" pitchFamily="34" charset="0"/>
              </a:rPr>
              <a:t>HAVA KAYNAKLARI</a:t>
            </a:r>
          </a:p>
          <a:p>
            <a:pPr algn="just">
              <a:buNone/>
              <a:defRPr/>
            </a:pPr>
            <a:endParaRPr lang="tr-TR" b="1" dirty="0">
              <a:solidFill>
                <a:srgbClr val="FF0000"/>
              </a:solidFill>
              <a:latin typeface="Arial" panose="020B0604020202020204" pitchFamily="34" charset="0"/>
              <a:cs typeface="Arial" panose="020B0604020202020204" pitchFamily="34" charset="0"/>
            </a:endParaRPr>
          </a:p>
          <a:p>
            <a:pPr algn="just">
              <a:defRPr/>
            </a:pPr>
            <a:r>
              <a:rPr lang="tr-TR" b="1" dirty="0">
                <a:latin typeface="Arial" panose="020B0604020202020204" pitchFamily="34" charset="0"/>
                <a:cs typeface="Arial" panose="020B0604020202020204" pitchFamily="34" charset="0"/>
              </a:rPr>
              <a:t>İşletme bölümündeki hava ya doğal yolla veya </a:t>
            </a:r>
            <a:r>
              <a:rPr lang="tr-TR" b="1" dirty="0" err="1">
                <a:latin typeface="Arial" panose="020B0604020202020204" pitchFamily="34" charset="0"/>
                <a:cs typeface="Arial" panose="020B0604020202020204" pitchFamily="34" charset="0"/>
              </a:rPr>
              <a:t>ventilasyon</a:t>
            </a:r>
            <a:r>
              <a:rPr lang="tr-TR" b="1" dirty="0">
                <a:latin typeface="Arial" panose="020B0604020202020204" pitchFamily="34" charset="0"/>
                <a:cs typeface="Arial" panose="020B0604020202020204" pitchFamily="34" charset="0"/>
              </a:rPr>
              <a:t> yoluyla sağlanmaktadır. Isıtma ve soğutma gibi amaçlarla kullanılan hava klima tesislerinden, bazı makinaların çalışması için gerekli basınçlı hava ise: kompresörlerden sağlanmaktadır.</a:t>
            </a:r>
          </a:p>
        </p:txBody>
      </p:sp>
    </p:spTree>
    <p:extLst>
      <p:ext uri="{BB962C8B-B14F-4D97-AF65-F5344CB8AC3E}">
        <p14:creationId xmlns:p14="http://schemas.microsoft.com/office/powerpoint/2010/main" val="553338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a:extLst>
              <a:ext uri="{FF2B5EF4-FFF2-40B4-BE49-F238E27FC236}">
                <a16:creationId xmlns:a16="http://schemas.microsoft.com/office/drawing/2014/main" id="{41A5CE56-5CAB-0D48-87E8-0142E6A24C87}"/>
              </a:ext>
            </a:extLst>
          </p:cNvPr>
          <p:cNvSpPr>
            <a:spLocks noGrp="1"/>
          </p:cNvSpPr>
          <p:nvPr>
            <p:ph idx="1"/>
          </p:nvPr>
        </p:nvSpPr>
        <p:spPr>
          <a:xfrm>
            <a:off x="1487906" y="1058779"/>
            <a:ext cx="9144000" cy="6858000"/>
          </a:xfrm>
        </p:spPr>
        <p:txBody>
          <a:bodyPr rtlCol="0">
            <a:normAutofit/>
          </a:bodyPr>
          <a:lstStyle/>
          <a:p>
            <a:pPr algn="just">
              <a:defRPr/>
            </a:pPr>
            <a:r>
              <a:rPr lang="tr-TR" sz="1600" b="1" dirty="0">
                <a:solidFill>
                  <a:srgbClr val="FF0066"/>
                </a:solidFill>
                <a:latin typeface="Arial" panose="020B0604020202020204" pitchFamily="34" charset="0"/>
                <a:cs typeface="Arial" panose="020B0604020202020204" pitchFamily="34" charset="0"/>
              </a:rPr>
              <a:t>1.Doğal yolla hava sağlanması:</a:t>
            </a:r>
            <a:r>
              <a:rPr lang="tr-TR" sz="1600" b="1" dirty="0">
                <a:latin typeface="Arial" panose="020B0604020202020204" pitchFamily="34" charset="0"/>
                <a:cs typeface="Arial" panose="020B0604020202020204" pitchFamily="34" charset="0"/>
              </a:rPr>
              <a:t> İşletme içi hava ile dış kısımdaki hava arasında oluşan sıcaklık farkının yarattığı basınç sonucu doğal bir hava akımı sağlanmaktadır. </a:t>
            </a:r>
            <a:r>
              <a:rPr lang="tr-TR" sz="1600" b="1" dirty="0" err="1">
                <a:latin typeface="Arial" panose="020B0604020202020204" pitchFamily="34" charset="0"/>
                <a:cs typeface="Arial" panose="020B0604020202020204" pitchFamily="34" charset="0"/>
              </a:rPr>
              <a:t>Makinaların</a:t>
            </a:r>
            <a:r>
              <a:rPr lang="tr-TR" sz="1600" b="1" dirty="0">
                <a:latin typeface="Arial" panose="020B0604020202020204" pitchFamily="34" charset="0"/>
                <a:cs typeface="Arial" panose="020B0604020202020204" pitchFamily="34" charset="0"/>
              </a:rPr>
              <a:t> çalışması, çalışanların etkisi ve proseslerde açığa çıkan ısı nedeniyle işletmelerdeki havanın sıcaklığı zamanla yükselir. Isınan ve yükselen hava üst kısımdan işletmeyi terk eder. Çıkan kirli hava yerine içeriye taze hava girer. Tabii burada işletmenin dizaynının doğal </a:t>
            </a:r>
            <a:r>
              <a:rPr lang="tr-TR" sz="1600" b="1" dirty="0" err="1">
                <a:latin typeface="Arial" panose="020B0604020202020204" pitchFamily="34" charset="0"/>
                <a:cs typeface="Arial" panose="020B0604020202020204" pitchFamily="34" charset="0"/>
              </a:rPr>
              <a:t>ventilasyona</a:t>
            </a:r>
            <a:r>
              <a:rPr lang="tr-TR" sz="1600" b="1" dirty="0">
                <a:latin typeface="Arial" panose="020B0604020202020204" pitchFamily="34" charset="0"/>
                <a:cs typeface="Arial" panose="020B0604020202020204" pitchFamily="34" charset="0"/>
              </a:rPr>
              <a:t> olanak sağlayacak şekilde yapılmış olması çok önemlidir. Bu şekilde havalandırmada havanın </a:t>
            </a:r>
            <a:r>
              <a:rPr lang="tr-TR" sz="1600" b="1" dirty="0" err="1">
                <a:latin typeface="Arial" panose="020B0604020202020204" pitchFamily="34" charset="0"/>
                <a:cs typeface="Arial" panose="020B0604020202020204" pitchFamily="34" charset="0"/>
              </a:rPr>
              <a:t>fıltrasyonu</a:t>
            </a:r>
            <a:r>
              <a:rPr lang="tr-TR" sz="1600" b="1" dirty="0">
                <a:latin typeface="Arial" panose="020B0604020202020204" pitchFamily="34" charset="0"/>
                <a:cs typeface="Arial" panose="020B0604020202020204" pitchFamily="34" charset="0"/>
              </a:rPr>
              <a:t> mümkün olmadığından hava kaynaklı </a:t>
            </a:r>
            <a:r>
              <a:rPr lang="tr-TR" sz="1600" b="1" dirty="0" err="1">
                <a:latin typeface="Arial" panose="020B0604020202020204" pitchFamily="34" charset="0"/>
                <a:cs typeface="Arial" panose="020B0604020202020204" pitchFamily="34" charset="0"/>
              </a:rPr>
              <a:t>kontaminasyon</a:t>
            </a:r>
            <a:r>
              <a:rPr lang="tr-TR" sz="1600" b="1" dirty="0">
                <a:latin typeface="Arial" panose="020B0604020202020204" pitchFamily="34" charset="0"/>
                <a:cs typeface="Arial" panose="020B0604020202020204" pitchFamily="34" charset="0"/>
              </a:rPr>
              <a:t> riski çok yüksektir. Bu nedenle doğal havalandırma gıda işletmeleri için çok da uygun bir havalandırma yöntemi değildir.</a:t>
            </a:r>
          </a:p>
        </p:txBody>
      </p:sp>
    </p:spTree>
    <p:extLst>
      <p:ext uri="{BB962C8B-B14F-4D97-AF65-F5344CB8AC3E}">
        <p14:creationId xmlns:p14="http://schemas.microsoft.com/office/powerpoint/2010/main" val="37903129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a:extLst>
              <a:ext uri="{FF2B5EF4-FFF2-40B4-BE49-F238E27FC236}">
                <a16:creationId xmlns:a16="http://schemas.microsoft.com/office/drawing/2014/main" id="{9286D71C-C483-B343-B31E-E299BDCCA106}"/>
              </a:ext>
            </a:extLst>
          </p:cNvPr>
          <p:cNvSpPr>
            <a:spLocks noGrp="1"/>
          </p:cNvSpPr>
          <p:nvPr>
            <p:ph idx="1"/>
          </p:nvPr>
        </p:nvSpPr>
        <p:spPr>
          <a:xfrm>
            <a:off x="1548063" y="890336"/>
            <a:ext cx="9144000" cy="6858000"/>
          </a:xfrm>
        </p:spPr>
        <p:txBody>
          <a:bodyPr rtlCol="0">
            <a:normAutofit/>
          </a:bodyPr>
          <a:lstStyle/>
          <a:p>
            <a:pPr algn="just">
              <a:defRPr/>
            </a:pPr>
            <a:r>
              <a:rPr lang="tr-TR" sz="1600" b="1" dirty="0">
                <a:solidFill>
                  <a:srgbClr val="FF0066"/>
                </a:solidFill>
                <a:latin typeface="Arial" panose="020B0604020202020204" pitchFamily="34" charset="0"/>
                <a:cs typeface="Arial" panose="020B0604020202020204" pitchFamily="34" charset="0"/>
              </a:rPr>
              <a:t>2.Güçlendirilmiş   havanın   sağlanması:   </a:t>
            </a:r>
            <a:r>
              <a:rPr lang="tr-TR" sz="1600" b="1" dirty="0">
                <a:latin typeface="Arial" panose="020B0604020202020204" pitchFamily="34" charset="0"/>
                <a:cs typeface="Arial" panose="020B0604020202020204" pitchFamily="34" charset="0"/>
              </a:rPr>
              <a:t>Güçlü   fanlar  ve aspiratörler kullanılarak işletmedeki havanın emilmesi veya dışarıdaki havanın   üflenmesi   yoluyla  yapılan   havalandırma   yöntemidir.  Havalandırma bölgesel yada merkezi sistemlerle gerçekleştirilmektedir. Havalandırmada işletme içine giren havanın mutlaka filtre edilmesi veya başka yollarla içindeki partiküllerin uzaklaştırılması gerekir.</a:t>
            </a:r>
          </a:p>
          <a:p>
            <a:pPr algn="just">
              <a:defRPr/>
            </a:pPr>
            <a:endParaRPr lang="tr-TR" sz="1600" b="1" dirty="0">
              <a:latin typeface="Arial" panose="020B0604020202020204" pitchFamily="34" charset="0"/>
              <a:cs typeface="Arial" panose="020B0604020202020204" pitchFamily="34" charset="0"/>
            </a:endParaRPr>
          </a:p>
          <a:p>
            <a:pPr algn="just">
              <a:defRPr/>
            </a:pPr>
            <a:r>
              <a:rPr lang="tr-TR" sz="1600" b="1" dirty="0">
                <a:latin typeface="Arial" panose="020B0604020202020204" pitchFamily="34" charset="0"/>
                <a:cs typeface="Arial" panose="020B0604020202020204" pitchFamily="34" charset="0"/>
              </a:rPr>
              <a:t>Havalandırma sisteminin sanitasyonun sağlanmasında önemi büyüktür, hava kaynaklı </a:t>
            </a:r>
            <a:r>
              <a:rPr lang="tr-TR" sz="1600" b="1" dirty="0" err="1">
                <a:latin typeface="Arial" panose="020B0604020202020204" pitchFamily="34" charset="0"/>
                <a:cs typeface="Arial" panose="020B0604020202020204" pitchFamily="34" charset="0"/>
              </a:rPr>
              <a:t>kontaminasyona</a:t>
            </a:r>
            <a:r>
              <a:rPr lang="tr-TR" sz="1600" b="1" dirty="0">
                <a:latin typeface="Arial" panose="020B0604020202020204" pitchFamily="34" charset="0"/>
                <a:cs typeface="Arial" panose="020B0604020202020204" pitchFamily="34" charset="0"/>
              </a:rPr>
              <a:t> izin verilmemelidir. Hava işletmeye verilmeden önce gerekiyorsa ısıtılmalı veya soğutulmalıdır. Proses bölümünde, </a:t>
            </a:r>
            <a:r>
              <a:rPr lang="tr-TR" sz="1600" b="1" dirty="0" err="1">
                <a:latin typeface="Arial" panose="020B0604020202020204" pitchFamily="34" charset="0"/>
                <a:cs typeface="Arial" panose="020B0604020202020204" pitchFamily="34" charset="0"/>
              </a:rPr>
              <a:t>laboratuvar</a:t>
            </a:r>
            <a:r>
              <a:rPr lang="tr-TR" sz="1600" b="1" dirty="0">
                <a:latin typeface="Arial" panose="020B0604020202020204" pitchFamily="34" charset="0"/>
                <a:cs typeface="Arial" panose="020B0604020202020204" pitchFamily="34" charset="0"/>
              </a:rPr>
              <a:t> ve ambalajlama bölümlerinde havalandırma iç hava basıncı dış hava basıncından daha fazla olacak şekilde ayarlanarak içeriye toz, böcek, mikroorganizma vb. girişi kısmen de olsa engellenmelidir.</a:t>
            </a:r>
          </a:p>
          <a:p>
            <a:pPr>
              <a:defRPr/>
            </a:pPr>
            <a:endParaRPr lang="tr-TR"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606855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a:extLst>
              <a:ext uri="{FF2B5EF4-FFF2-40B4-BE49-F238E27FC236}">
                <a16:creationId xmlns:a16="http://schemas.microsoft.com/office/drawing/2014/main" id="{9286D71C-C483-B343-B31E-E299BDCCA106}"/>
              </a:ext>
            </a:extLst>
          </p:cNvPr>
          <p:cNvSpPr>
            <a:spLocks noGrp="1"/>
          </p:cNvSpPr>
          <p:nvPr>
            <p:ph idx="1"/>
          </p:nvPr>
        </p:nvSpPr>
        <p:spPr>
          <a:xfrm>
            <a:off x="1644316" y="529390"/>
            <a:ext cx="9144000" cy="6858000"/>
          </a:xfrm>
        </p:spPr>
        <p:txBody>
          <a:bodyPr rtlCol="0">
            <a:normAutofit/>
          </a:bodyPr>
          <a:lstStyle/>
          <a:p>
            <a:pPr marL="0" indent="0" algn="just">
              <a:buNone/>
              <a:defRPr/>
            </a:pPr>
            <a:endParaRPr lang="tr-TR" sz="1600" b="1" dirty="0">
              <a:latin typeface="Arial" panose="020B0604020202020204" pitchFamily="34" charset="0"/>
              <a:cs typeface="Arial" panose="020B0604020202020204" pitchFamily="34" charset="0"/>
            </a:endParaRPr>
          </a:p>
          <a:p>
            <a:pPr algn="just">
              <a:defRPr/>
            </a:pPr>
            <a:r>
              <a:rPr lang="tr-TR" sz="1600" b="1" dirty="0">
                <a:latin typeface="Arial" panose="020B0604020202020204" pitchFamily="34" charset="0"/>
                <a:cs typeface="Arial" panose="020B0604020202020204" pitchFamily="34" charset="0"/>
              </a:rPr>
              <a:t>İşletmelerde taze havanın sağlanmasında en sağlıklı yol fanlı sistemlerdir. Ancak </a:t>
            </a:r>
            <a:r>
              <a:rPr lang="tr-TR" sz="1600" b="1" dirty="0" err="1">
                <a:latin typeface="Arial" panose="020B0604020202020204" pitchFamily="34" charset="0"/>
                <a:cs typeface="Arial" panose="020B0604020202020204" pitchFamily="34" charset="0"/>
              </a:rPr>
              <a:t>vantilasyon</a:t>
            </a:r>
            <a:r>
              <a:rPr lang="tr-TR" sz="1600" b="1" dirty="0">
                <a:latin typeface="Arial" panose="020B0604020202020204" pitchFamily="34" charset="0"/>
                <a:cs typeface="Arial" panose="020B0604020202020204" pitchFamily="34" charset="0"/>
              </a:rPr>
              <a:t> işleminin başlangıcında havanın bakteri yükünde bir miktar artma görülür. Bunun nedeni sistemde biriken toz ve mikroorganizmaların ilk 10 dakikada havaya dağılmasıdır. Sistem devreye sokulduktan yarım saat sonra içerdeki havanın bakteri yükü normale döner ve içeri sürekli taze hava verilebilir. İşletmeye verilen hava alınandan biraz fazla olmalıdır. Böylece içerdeki basınç biraz yüksek olacak ve kontrolsüz havanın içeri sızması önlenmiş olacaktır. Bu arada fanların sık sık temizlenmesi gerektiği unutulmamalıdır.</a:t>
            </a:r>
          </a:p>
          <a:p>
            <a:pPr algn="just">
              <a:defRPr/>
            </a:pPr>
            <a:endParaRPr lang="tr-TR" sz="1600" b="1" dirty="0">
              <a:solidFill>
                <a:srgbClr val="FF0066"/>
              </a:solidFill>
              <a:latin typeface="Arial" panose="020B0604020202020204" pitchFamily="34" charset="0"/>
              <a:cs typeface="Arial" panose="020B0604020202020204" pitchFamily="34" charset="0"/>
            </a:endParaRPr>
          </a:p>
          <a:p>
            <a:pPr algn="just">
              <a:defRPr/>
            </a:pPr>
            <a:r>
              <a:rPr lang="tr-TR" sz="1600" b="1" dirty="0">
                <a:solidFill>
                  <a:srgbClr val="FF0066"/>
                </a:solidFill>
                <a:latin typeface="Arial" panose="020B0604020202020204" pitchFamily="34" charset="0"/>
                <a:cs typeface="Arial" panose="020B0604020202020204" pitchFamily="34" charset="0"/>
              </a:rPr>
              <a:t>3.Kompresörlerden sağlanan basınçlı hava: </a:t>
            </a:r>
            <a:r>
              <a:rPr lang="tr-TR" sz="1600" b="1" dirty="0">
                <a:latin typeface="Arial" panose="020B0604020202020204" pitchFamily="34" charset="0"/>
                <a:cs typeface="Arial" panose="020B0604020202020204" pitchFamily="34" charset="0"/>
              </a:rPr>
              <a:t>Basınçlı havadan bir </a:t>
            </a:r>
            <a:r>
              <a:rPr lang="tr-TR" sz="1600" b="1" dirty="0" err="1">
                <a:latin typeface="Arial" panose="020B0604020202020204" pitchFamily="34" charset="0"/>
                <a:cs typeface="Arial" panose="020B0604020202020204" pitchFamily="34" charset="0"/>
              </a:rPr>
              <a:t>makinayı</a:t>
            </a:r>
            <a:r>
              <a:rPr lang="tr-TR" sz="1600" b="1" dirty="0">
                <a:latin typeface="Arial" panose="020B0604020202020204" pitchFamily="34" charset="0"/>
                <a:cs typeface="Arial" panose="020B0604020202020204" pitchFamily="34" charset="0"/>
              </a:rPr>
              <a:t> çalıştırmak, ürünü hareket ettirmek gibi farklı amaçlarla yararlanılabilir.   Gıda işletmelerinde yağın ürüne bulaşma riskine karşı mümkün olduğunca yağ yataklı olmayan kompresörler tercih edilmelidir.</a:t>
            </a:r>
          </a:p>
          <a:p>
            <a:pPr algn="just">
              <a:defRPr/>
            </a:pPr>
            <a:endParaRPr lang="tr-TR" sz="1600" b="1" dirty="0">
              <a:latin typeface="Arial" panose="020B0604020202020204" pitchFamily="34" charset="0"/>
              <a:cs typeface="Arial" panose="020B0604020202020204" pitchFamily="34" charset="0"/>
            </a:endParaRPr>
          </a:p>
          <a:p>
            <a:pPr>
              <a:defRPr/>
            </a:pPr>
            <a:endParaRPr lang="tr-TR"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531471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2 İçerik Yer Tutucusu">
            <a:extLst>
              <a:ext uri="{FF2B5EF4-FFF2-40B4-BE49-F238E27FC236}">
                <a16:creationId xmlns:a16="http://schemas.microsoft.com/office/drawing/2014/main" id="{AFB5E06C-9605-BC4B-A382-591C81C848CE}"/>
              </a:ext>
            </a:extLst>
          </p:cNvPr>
          <p:cNvSpPr>
            <a:spLocks noGrp="1"/>
          </p:cNvSpPr>
          <p:nvPr>
            <p:ph idx="1"/>
          </p:nvPr>
        </p:nvSpPr>
        <p:spPr>
          <a:xfrm>
            <a:off x="1475874" y="457200"/>
            <a:ext cx="9144000" cy="6858000"/>
          </a:xfrm>
        </p:spPr>
        <p:txBody>
          <a:bodyPr>
            <a:normAutofit/>
          </a:bodyPr>
          <a:lstStyle/>
          <a:p>
            <a:pPr algn="just" eaLnBrk="1" hangingPunct="1"/>
            <a:r>
              <a:rPr lang="tr-TR" altLang="tr-TR" sz="1400" b="1" dirty="0">
                <a:latin typeface="Arial" panose="020B0604020202020204" pitchFamily="34" charset="0"/>
                <a:cs typeface="Arial" panose="020B0604020202020204" pitchFamily="34" charset="0"/>
              </a:rPr>
              <a:t>İşletmelerdeki hava miktarı denilince 1 m</a:t>
            </a:r>
            <a:r>
              <a:rPr lang="tr-TR" altLang="tr-TR" sz="1400" b="1" baseline="30000" dirty="0">
                <a:latin typeface="Arial" panose="020B0604020202020204" pitchFamily="34" charset="0"/>
                <a:cs typeface="Arial" panose="020B0604020202020204" pitchFamily="34" charset="0"/>
              </a:rPr>
              <a:t>2</a:t>
            </a:r>
            <a:r>
              <a:rPr lang="tr-TR" altLang="tr-TR" sz="1400" b="1" dirty="0">
                <a:latin typeface="Arial" panose="020B0604020202020204" pitchFamily="34" charset="0"/>
                <a:cs typeface="Arial" panose="020B0604020202020204" pitchFamily="34" charset="0"/>
              </a:rPr>
              <a:t> alanda belirli zamanda gereksinim duyulan havanın m</a:t>
            </a:r>
            <a:r>
              <a:rPr lang="tr-TR" altLang="tr-TR" sz="1400" b="1" baseline="30000" dirty="0">
                <a:latin typeface="Arial" panose="020B0604020202020204" pitchFamily="34" charset="0"/>
                <a:cs typeface="Arial" panose="020B0604020202020204" pitchFamily="34" charset="0"/>
              </a:rPr>
              <a:t>3</a:t>
            </a:r>
            <a:r>
              <a:rPr lang="tr-TR" altLang="tr-TR" sz="1400" b="1" dirty="0">
                <a:latin typeface="Arial" panose="020B0604020202020204" pitchFamily="34" charset="0"/>
                <a:cs typeface="Arial" panose="020B0604020202020204" pitchFamily="34" charset="0"/>
              </a:rPr>
              <a:t> olarak miktarı anlaşılır. </a:t>
            </a:r>
          </a:p>
          <a:p>
            <a:pPr algn="just" eaLnBrk="1" hangingPunct="1"/>
            <a:r>
              <a:rPr lang="tr-TR" altLang="tr-TR" sz="1400" b="1" dirty="0">
                <a:latin typeface="Arial" panose="020B0604020202020204" pitchFamily="34" charset="0"/>
                <a:cs typeface="Arial" panose="020B0604020202020204" pitchFamily="34" charset="0"/>
              </a:rPr>
              <a:t>Hava gereksinimi işletme alanına göre değişir. Örneğin buharın yoğun olduğu bölmelerde hava daha fazla gereklidir. </a:t>
            </a:r>
          </a:p>
          <a:p>
            <a:pPr algn="just" eaLnBrk="1" hangingPunct="1"/>
            <a:r>
              <a:rPr lang="tr-TR" altLang="tr-TR" sz="1400" b="1" dirty="0">
                <a:latin typeface="Arial" panose="020B0604020202020204" pitchFamily="34" charset="0"/>
                <a:cs typeface="Arial" panose="020B0604020202020204" pitchFamily="34" charset="0"/>
              </a:rPr>
              <a:t>Ortalama hava ihtiyacı 1 m</a:t>
            </a:r>
            <a:r>
              <a:rPr lang="tr-TR" altLang="tr-TR" sz="1400" b="1" baseline="30000" dirty="0">
                <a:latin typeface="Arial" panose="020B0604020202020204" pitchFamily="34" charset="0"/>
                <a:cs typeface="Arial" panose="020B0604020202020204" pitchFamily="34" charset="0"/>
              </a:rPr>
              <a:t>2</a:t>
            </a:r>
            <a:r>
              <a:rPr lang="tr-TR" altLang="tr-TR" sz="1400" b="1" dirty="0">
                <a:latin typeface="Arial" panose="020B0604020202020204" pitchFamily="34" charset="0"/>
                <a:cs typeface="Arial" panose="020B0604020202020204" pitchFamily="34" charset="0"/>
              </a:rPr>
              <a:t> alan için 15 m</a:t>
            </a:r>
            <a:r>
              <a:rPr lang="tr-TR" altLang="tr-TR" sz="1400" b="1" baseline="30000" dirty="0">
                <a:latin typeface="Arial" panose="020B0604020202020204" pitchFamily="34" charset="0"/>
                <a:cs typeface="Arial" panose="020B0604020202020204" pitchFamily="34" charset="0"/>
              </a:rPr>
              <a:t>3</a:t>
            </a:r>
            <a:r>
              <a:rPr lang="tr-TR" altLang="tr-TR" sz="1400" b="1" dirty="0">
                <a:latin typeface="Arial" panose="020B0604020202020204" pitchFamily="34" charset="0"/>
                <a:cs typeface="Arial" panose="020B0604020202020204" pitchFamily="34" charset="0"/>
              </a:rPr>
              <a:t> tür. Bu değer 10-50 m</a:t>
            </a:r>
            <a:r>
              <a:rPr lang="tr-TR" altLang="tr-TR" sz="1400" b="1" baseline="30000" dirty="0">
                <a:latin typeface="Arial" panose="020B0604020202020204" pitchFamily="34" charset="0"/>
                <a:cs typeface="Arial" panose="020B0604020202020204" pitchFamily="34" charset="0"/>
              </a:rPr>
              <a:t>3</a:t>
            </a:r>
            <a:r>
              <a:rPr lang="tr-TR" altLang="tr-TR" sz="1400" b="1" dirty="0">
                <a:latin typeface="Arial" panose="020B0604020202020204" pitchFamily="34" charset="0"/>
                <a:cs typeface="Arial" panose="020B0604020202020204" pitchFamily="34" charset="0"/>
              </a:rPr>
              <a:t> arasında değişebilir. </a:t>
            </a:r>
          </a:p>
          <a:p>
            <a:pPr algn="just" eaLnBrk="1" hangingPunct="1">
              <a:buFont typeface="Arial" panose="020B0604020202020204" pitchFamily="34" charset="0"/>
              <a:buNone/>
            </a:pPr>
            <a:endParaRPr lang="tr-TR" altLang="tr-TR" sz="1400" b="1" i="1" u="sng" dirty="0">
              <a:latin typeface="Arial" panose="020B0604020202020204" pitchFamily="34" charset="0"/>
              <a:cs typeface="Arial" panose="020B0604020202020204" pitchFamily="34" charset="0"/>
            </a:endParaRPr>
          </a:p>
          <a:p>
            <a:pPr algn="just" eaLnBrk="1" hangingPunct="1">
              <a:buFont typeface="Arial" panose="020B0604020202020204" pitchFamily="34" charset="0"/>
              <a:buNone/>
            </a:pPr>
            <a:r>
              <a:rPr lang="tr-TR" altLang="tr-TR" sz="1400" b="1" i="1" u="sng" dirty="0" err="1">
                <a:solidFill>
                  <a:srgbClr val="0000CC"/>
                </a:solidFill>
                <a:latin typeface="Arial" panose="020B0604020202020204" pitchFamily="34" charset="0"/>
                <a:cs typeface="Arial" panose="020B0604020202020204" pitchFamily="34" charset="0"/>
              </a:rPr>
              <a:t>Kontaminasyon</a:t>
            </a:r>
            <a:r>
              <a:rPr lang="tr-TR" altLang="tr-TR" sz="1400" b="1" i="1" u="sng" dirty="0">
                <a:solidFill>
                  <a:srgbClr val="0000CC"/>
                </a:solidFill>
                <a:latin typeface="Arial" panose="020B0604020202020204" pitchFamily="34" charset="0"/>
                <a:cs typeface="Arial" panose="020B0604020202020204" pitchFamily="34" charset="0"/>
              </a:rPr>
              <a:t> Kaynakları</a:t>
            </a:r>
          </a:p>
          <a:p>
            <a:pPr algn="just" eaLnBrk="1" hangingPunct="1"/>
            <a:r>
              <a:rPr lang="tr-TR" altLang="tr-TR" sz="1400" b="1" dirty="0">
                <a:latin typeface="Arial" panose="020B0604020202020204" pitchFamily="34" charset="0"/>
                <a:cs typeface="Arial" panose="020B0604020202020204" pitchFamily="34" charset="0"/>
              </a:rPr>
              <a:t>Direkt olarak doğal yolla sağlanan hava	</a:t>
            </a:r>
          </a:p>
          <a:p>
            <a:pPr algn="just" eaLnBrk="1" hangingPunct="1"/>
            <a:r>
              <a:rPr lang="tr-TR" altLang="tr-TR" sz="1400" b="1" dirty="0">
                <a:latin typeface="Arial" panose="020B0604020202020204" pitchFamily="34" charset="0"/>
                <a:cs typeface="Arial" panose="020B0604020202020204" pitchFamily="34" charset="0"/>
              </a:rPr>
              <a:t>Fanların devreye girişinin ilk 10 dakikası </a:t>
            </a:r>
          </a:p>
          <a:p>
            <a:pPr algn="just" eaLnBrk="1" hangingPunct="1"/>
            <a:r>
              <a:rPr lang="tr-TR" altLang="tr-TR" sz="1400" b="1" dirty="0">
                <a:latin typeface="Arial" panose="020B0604020202020204" pitchFamily="34" charset="0"/>
                <a:cs typeface="Arial" panose="020B0604020202020204" pitchFamily="34" charset="0"/>
              </a:rPr>
              <a:t>Kuru materyallerin boşaltılması aşaması</a:t>
            </a:r>
          </a:p>
          <a:p>
            <a:pPr algn="just" eaLnBrk="1" hangingPunct="1"/>
            <a:r>
              <a:rPr lang="tr-TR" altLang="tr-TR" sz="1400" b="1" dirty="0">
                <a:latin typeface="Arial" panose="020B0604020202020204" pitchFamily="34" charset="0"/>
                <a:cs typeface="Arial" panose="020B0604020202020204" pitchFamily="34" charset="0"/>
              </a:rPr>
              <a:t>Tabanın temizlenmesi amacıyla biriken suyun boşaltılması ve</a:t>
            </a:r>
            <a:br>
              <a:rPr lang="tr-TR" altLang="tr-TR" sz="1400" b="1" dirty="0">
                <a:latin typeface="Arial" panose="020B0604020202020204" pitchFamily="34" charset="0"/>
                <a:cs typeface="Arial" panose="020B0604020202020204" pitchFamily="34" charset="0"/>
              </a:rPr>
            </a:br>
            <a:r>
              <a:rPr lang="tr-TR" altLang="tr-TR" sz="1400" b="1" dirty="0">
                <a:latin typeface="Arial" panose="020B0604020202020204" pitchFamily="34" charset="0"/>
                <a:cs typeface="Arial" panose="020B0604020202020204" pitchFamily="34" charset="0"/>
              </a:rPr>
              <a:t>tazyikli su ile yıkama sırasında sıçrayan kirli sular</a:t>
            </a:r>
          </a:p>
          <a:p>
            <a:pPr algn="just" eaLnBrk="1" hangingPunct="1"/>
            <a:r>
              <a:rPr lang="tr-TR" altLang="tr-TR" sz="1400" b="1" dirty="0">
                <a:latin typeface="Arial" panose="020B0604020202020204" pitchFamily="34" charset="0"/>
                <a:cs typeface="Arial" panose="020B0604020202020204" pitchFamily="34" charset="0"/>
              </a:rPr>
              <a:t>İşletmelerdeki açık pis su kanalları</a:t>
            </a:r>
          </a:p>
          <a:p>
            <a:pPr algn="just" eaLnBrk="1" hangingPunct="1"/>
            <a:r>
              <a:rPr lang="tr-TR" altLang="tr-TR" sz="1400" b="1" dirty="0">
                <a:latin typeface="Arial" panose="020B0604020202020204" pitchFamily="34" charset="0"/>
                <a:cs typeface="Arial" panose="020B0604020202020204" pitchFamily="34" charset="0"/>
              </a:rPr>
              <a:t>Personel</a:t>
            </a:r>
          </a:p>
          <a:p>
            <a:pPr algn="just" eaLnBrk="1" hangingPunct="1"/>
            <a:r>
              <a:rPr lang="tr-TR" altLang="tr-TR" sz="1400" b="1" dirty="0">
                <a:latin typeface="Arial" panose="020B0604020202020204" pitchFamily="34" charset="0"/>
                <a:cs typeface="Arial" panose="020B0604020202020204" pitchFamily="34" charset="0"/>
              </a:rPr>
              <a:t>Tozlu yüzeyler</a:t>
            </a:r>
          </a:p>
          <a:p>
            <a:pPr algn="just" eaLnBrk="1" hangingPunct="1"/>
            <a:r>
              <a:rPr lang="tr-TR" altLang="tr-TR" sz="1400" b="1" dirty="0">
                <a:latin typeface="Arial" panose="020B0604020202020204" pitchFamily="34" charset="0"/>
                <a:cs typeface="Arial" panose="020B0604020202020204" pitchFamily="34" charset="0"/>
              </a:rPr>
              <a:t>Küf sporları</a:t>
            </a:r>
          </a:p>
          <a:p>
            <a:pPr algn="just" eaLnBrk="1" hangingPunct="1"/>
            <a:endParaRPr lang="tr-TR" altLang="tr-TR" sz="1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36950396"/>
      </p:ext>
    </p:extLst>
  </p:cSld>
  <p:clrMapOvr>
    <a:masterClrMapping/>
  </p:clrMapOvr>
</p:sld>
</file>

<file path=ppt/theme/theme1.xml><?xml version="1.0" encoding="utf-8"?>
<a:theme xmlns:a="http://schemas.openxmlformats.org/drawingml/2006/main" name="Damla">
  <a:themeElements>
    <a:clrScheme name="Damla">
      <a:dk1>
        <a:sysClr val="windowText" lastClr="000000"/>
      </a:dk1>
      <a:lt1>
        <a:sysClr val="window" lastClr="FFFFFF"/>
      </a:lt1>
      <a:dk2>
        <a:srgbClr val="27537E"/>
      </a:dk2>
      <a:lt2>
        <a:srgbClr val="AABED7"/>
      </a:lt2>
      <a:accent1>
        <a:srgbClr val="E34B7A"/>
      </a:accent1>
      <a:accent2>
        <a:srgbClr val="AC339A"/>
      </a:accent2>
      <a:accent3>
        <a:srgbClr val="6953B7"/>
      </a:accent3>
      <a:accent4>
        <a:srgbClr val="1D7EAB"/>
      </a:accent4>
      <a:accent5>
        <a:srgbClr val="43AFD6"/>
      </a:accent5>
      <a:accent6>
        <a:srgbClr val="DE85E1"/>
      </a:accent6>
      <a:hlink>
        <a:srgbClr val="ED87A6"/>
      </a:hlink>
      <a:folHlink>
        <a:srgbClr val="C99EAC"/>
      </a:folHlink>
    </a:clrScheme>
    <a:fontScheme name="Damla">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amla">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78000"/>
                <a:shade val="100000"/>
                <a:hueMod val="136000"/>
                <a:satMod val="160000"/>
                <a:lumMod val="105000"/>
              </a:schemeClr>
            </a:gs>
            <a:gs pos="100000">
              <a:schemeClr val="phClr">
                <a:shade val="92000"/>
                <a:satMod val="170000"/>
                <a:lumMod val="96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C71B277C-C29A-4BA0-A7BA-43502DF21AB3}"/>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2327</TotalTime>
  <Words>998</Words>
  <Application>Microsoft Macintosh PowerPoint</Application>
  <PresentationFormat>Geniş ekran</PresentationFormat>
  <Paragraphs>68</Paragraphs>
  <Slides>14</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14</vt:i4>
      </vt:variant>
    </vt:vector>
  </HeadingPairs>
  <TitlesOfParts>
    <vt:vector size="19" baseType="lpstr">
      <vt:lpstr>Arial</vt:lpstr>
      <vt:lpstr>Calibri</vt:lpstr>
      <vt:lpstr>Tw Cen MT</vt:lpstr>
      <vt:lpstr>Verdana</vt:lpstr>
      <vt:lpstr>Damla</vt:lpstr>
      <vt:lpstr>HİJYEN VE SANİTASYON</vt:lpstr>
      <vt:lpstr>HAVA HİJYENİ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FERMENTASYON TEKNOLOJİSİ</dc:title>
  <dc:creator>Windows Kullanıcısı</dc:creator>
  <cp:lastModifiedBy>Özgür Tecer</cp:lastModifiedBy>
  <cp:revision>167</cp:revision>
  <dcterms:created xsi:type="dcterms:W3CDTF">2019-09-25T12:44:30Z</dcterms:created>
  <dcterms:modified xsi:type="dcterms:W3CDTF">2020-01-27T15:56:06Z</dcterms:modified>
</cp:coreProperties>
</file>