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256" r:id="rId2"/>
    <p:sldId id="263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70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4" r:id="rId21"/>
    <p:sldId id="291" r:id="rId22"/>
    <p:sldId id="286" r:id="rId23"/>
    <p:sldId id="287" r:id="rId24"/>
    <p:sldId id="288" r:id="rId25"/>
    <p:sldId id="289" r:id="rId26"/>
    <p:sldId id="292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49ED2-6C74-400A-89C7-65C6B989C9C9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71BD5-0CBD-4470-B17E-CD6DE211AC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7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1BD5-0CBD-4470-B17E-CD6DE211AC0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2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1"/>
          <p:cNvSpPr txBox="1">
            <a:spLocks/>
          </p:cNvSpPr>
          <p:nvPr/>
        </p:nvSpPr>
        <p:spPr>
          <a:xfrm>
            <a:off x="280393" y="764704"/>
            <a:ext cx="8686800" cy="17019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 smtClean="0"/>
              <a:t>   </a:t>
            </a:r>
            <a:br>
              <a:rPr lang="tr-TR" sz="4000" dirty="0" smtClean="0"/>
            </a:b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1. SEXÜEL SİNKRONİZASYON</a:t>
            </a:r>
          </a:p>
          <a:p>
            <a:r>
              <a:rPr lang="tr-TR" dirty="0" err="1"/>
              <a:t>Sinkronizasyonun</a:t>
            </a:r>
            <a:r>
              <a:rPr lang="tr-TR" dirty="0"/>
              <a:t> avantajları:</a:t>
            </a:r>
          </a:p>
          <a:p>
            <a:r>
              <a:rPr lang="tr-TR" dirty="0"/>
              <a:t>  a- </a:t>
            </a:r>
            <a:r>
              <a:rPr lang="tr-TR" dirty="0" err="1"/>
              <a:t>Östrusları</a:t>
            </a:r>
            <a:r>
              <a:rPr lang="tr-TR" dirty="0"/>
              <a:t> kısa bir süre içinde toplamak</a:t>
            </a:r>
          </a:p>
          <a:p>
            <a:r>
              <a:rPr lang="tr-TR" dirty="0"/>
              <a:t>  b- Tohumlama-aşımları planlanan zaman içinde yapmak</a:t>
            </a:r>
          </a:p>
          <a:p>
            <a:r>
              <a:rPr lang="tr-TR" dirty="0"/>
              <a:t>  c-  Sun’i tohumlama ve embriyo transferi uygulamalarını kolaylaştırmak.</a:t>
            </a:r>
          </a:p>
          <a:p>
            <a:r>
              <a:rPr lang="tr-TR" dirty="0"/>
              <a:t>  d- İlk tohumlamada gebe kalmayan hayvanların izlenme sorununu gidermek</a:t>
            </a:r>
          </a:p>
          <a:p>
            <a:r>
              <a:rPr lang="tr-TR" dirty="0"/>
              <a:t>  e-  Bir yıl içinde daha fazla kuzu alabilmek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9300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pPr algn="just"/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VAIO\AppData\Local\Microsoft\Windows\Temporary Internet Files\Content.IE5\VTUOO2PG\Cartoon-Cow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356148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22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4" name="Picture 2" descr="C:\Users\VAIO\AppData\Local\Microsoft\Windows\Temporary Internet Files\Content.IE5\VTUOO2PG\425px-Cow_cartoon_04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44" y="0"/>
            <a:ext cx="159338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85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/>
          </a:p>
        </p:txBody>
      </p:sp>
      <p:pic>
        <p:nvPicPr>
          <p:cNvPr id="3074" name="Picture 2" descr="C:\Users\VAIO\AppData\Local\Microsoft\Windows\Temporary Internet Files\Content.IE5\HUYLUB2P\Holstein-Cow-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66" y="116423"/>
            <a:ext cx="2342153" cy="155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00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694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43664" cy="838200"/>
          </a:xfrm>
        </p:spPr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6"/>
          </a:xfrm>
        </p:spPr>
        <p:txBody>
          <a:bodyPr>
            <a:normAutofit/>
          </a:bodyPr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VAIO\AppData\Local\Microsoft\Windows\Temporary Internet Files\Content.IE5\VTUOO2PG\animated_cows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28" y="7633"/>
            <a:ext cx="1803771" cy="104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651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221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440160"/>
          </a:xfrm>
        </p:spPr>
        <p:txBody>
          <a:bodyPr>
            <a:normAutofit/>
          </a:bodyPr>
          <a:lstStyle/>
          <a:p>
            <a:pPr algn="ctr"/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5112568"/>
          </a:xfrm>
        </p:spPr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8445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251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VAIO\AppData\Local\Microsoft\Windows\Temporary Internet Files\Content.IE5\II85169W\cow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37" y="0"/>
            <a:ext cx="1117763" cy="104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40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VAIO\AppData\Local\Microsoft\Windows\Temporary Internet Files\Content.IE5\VTUOO2PG\425px-Cow_cartoon_04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89" y="0"/>
            <a:ext cx="1484511" cy="10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69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5328592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f- Gebe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hayv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. grup halinde yem değişikliği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g- Aşılama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antiparaziter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ilaçla. kolaylaştırmak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ı- Doğumları belli bir süreçte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yaptırıp,denetleyebilmek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ve yavru kayıplarını azaltmak 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i- Pazara bir örnek yavrular verebilmek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j- Sürüde bir örnek gençleşmeyi sağlayabilmek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k- Barınak, işgücü, ve malzemelerin daha verimli bir şekilde kullanılması </a:t>
            </a:r>
          </a:p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8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2997" y="502568"/>
            <a:ext cx="8686800" cy="838200"/>
          </a:xfrm>
        </p:spPr>
        <p:txBody>
          <a:bodyPr>
            <a:normAutofit/>
          </a:bodyPr>
          <a:lstStyle/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51723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49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9246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79512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Kısa Program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44008" y="141277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Uzun Program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1522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/>
          </a:bodyPr>
          <a:lstStyle/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3048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68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476466"/>
            <a:ext cx="8686800" cy="838200"/>
          </a:xfrm>
        </p:spPr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7"/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VAIO\AppData\Local\Microsoft\Windows\Temporary Internet Files\Content.IE5\HUYLUB2P\animal-129911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15278" cy="10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10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..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796136" y="5229845"/>
            <a:ext cx="287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963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1110" y="188640"/>
            <a:ext cx="86868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  <a:endParaRPr lang="tr-TR" dirty="0" smtClean="0"/>
          </a:p>
        </p:txBody>
      </p:sp>
      <p:pic>
        <p:nvPicPr>
          <p:cNvPr id="15362" name="Picture 2" descr="Gonadolibéri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30" y="22029"/>
            <a:ext cx="2861670" cy="169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430754" y="2348880"/>
            <a:ext cx="62824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SİNKRONİZASYON YÖNTEMLERİ</a:t>
            </a:r>
          </a:p>
          <a:p>
            <a:r>
              <a:rPr lang="tr-TR" dirty="0"/>
              <a:t>Işık/ısı ayarlamaları</a:t>
            </a:r>
          </a:p>
          <a:p>
            <a:r>
              <a:rPr lang="tr-TR" dirty="0" err="1"/>
              <a:t>Flushing</a:t>
            </a:r>
            <a:r>
              <a:rPr lang="tr-TR" dirty="0"/>
              <a:t> (besleme)</a:t>
            </a:r>
          </a:p>
          <a:p>
            <a:r>
              <a:rPr lang="tr-TR" dirty="0"/>
              <a:t>Koç katımı</a:t>
            </a:r>
          </a:p>
          <a:p>
            <a:r>
              <a:rPr lang="tr-TR" dirty="0"/>
              <a:t>   HORMONLAR</a:t>
            </a:r>
          </a:p>
          <a:p>
            <a:r>
              <a:rPr lang="tr-TR" dirty="0"/>
              <a:t>        </a:t>
            </a:r>
            <a:r>
              <a:rPr lang="tr-TR" dirty="0" err="1"/>
              <a:t>Progestagenler</a:t>
            </a:r>
            <a:endParaRPr lang="tr-TR" dirty="0"/>
          </a:p>
          <a:p>
            <a:r>
              <a:rPr lang="tr-TR" dirty="0"/>
              <a:t>        Östrojenler</a:t>
            </a:r>
          </a:p>
          <a:p>
            <a:r>
              <a:rPr lang="tr-TR" dirty="0"/>
              <a:t>        PGF 2 alfa ve analogları</a:t>
            </a:r>
          </a:p>
          <a:p>
            <a:r>
              <a:rPr lang="tr-TR" dirty="0"/>
              <a:t>        PMSG, </a:t>
            </a:r>
            <a:r>
              <a:rPr lang="tr-TR" dirty="0" err="1"/>
              <a:t>GnRH</a:t>
            </a:r>
            <a:r>
              <a:rPr lang="tr-TR" dirty="0"/>
              <a:t>, HCG gibi </a:t>
            </a:r>
            <a:r>
              <a:rPr lang="tr-TR" dirty="0" err="1"/>
              <a:t>gonadotropinler</a:t>
            </a:r>
            <a:r>
              <a:rPr lang="tr-TR" dirty="0"/>
              <a:t> ve melatonin gibi hormonlar veya bunların </a:t>
            </a:r>
            <a:r>
              <a:rPr lang="tr-TR" dirty="0" err="1"/>
              <a:t>komb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6087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43608" y="1484784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b-  Büyük </a:t>
            </a:r>
            <a:r>
              <a:rPr lang="tr-TR" dirty="0" err="1"/>
              <a:t>ruminantlarda</a:t>
            </a:r>
            <a:endParaRPr lang="tr-TR" dirty="0"/>
          </a:p>
          <a:p>
            <a:r>
              <a:rPr lang="tr-TR" dirty="0"/>
              <a:t>     * </a:t>
            </a:r>
            <a:r>
              <a:rPr lang="tr-TR" dirty="0" err="1"/>
              <a:t>Prostaglandin</a:t>
            </a:r>
            <a:r>
              <a:rPr lang="tr-TR" dirty="0"/>
              <a:t> F 2 alfa ve analogları</a:t>
            </a:r>
          </a:p>
          <a:p>
            <a:r>
              <a:rPr lang="tr-TR" dirty="0"/>
              <a:t>a-</a:t>
            </a:r>
            <a:r>
              <a:rPr lang="tr-TR" dirty="0" err="1"/>
              <a:t>Rektal</a:t>
            </a:r>
            <a:r>
              <a:rPr lang="tr-TR" dirty="0"/>
              <a:t>  </a:t>
            </a:r>
            <a:r>
              <a:rPr lang="tr-TR" dirty="0" err="1"/>
              <a:t>palpasyon</a:t>
            </a:r>
            <a:r>
              <a:rPr lang="tr-TR" dirty="0"/>
              <a:t>(CL+)+1PG+östrusu izleyerek tohumlama</a:t>
            </a:r>
          </a:p>
          <a:p>
            <a:r>
              <a:rPr lang="tr-TR" dirty="0"/>
              <a:t>b-</a:t>
            </a:r>
            <a:r>
              <a:rPr lang="tr-TR" dirty="0" err="1"/>
              <a:t>Rektal</a:t>
            </a:r>
            <a:r>
              <a:rPr lang="tr-TR" dirty="0"/>
              <a:t>  </a:t>
            </a:r>
            <a:r>
              <a:rPr lang="tr-TR" dirty="0" err="1"/>
              <a:t>palpasyon</a:t>
            </a:r>
            <a:r>
              <a:rPr lang="tr-TR" dirty="0"/>
              <a:t>(CL+)+ 1PG+80. saatte </a:t>
            </a:r>
            <a:r>
              <a:rPr lang="tr-TR" dirty="0" err="1"/>
              <a:t>toh</a:t>
            </a:r>
            <a:r>
              <a:rPr lang="tr-TR" dirty="0"/>
              <a:t>.</a:t>
            </a:r>
          </a:p>
          <a:p>
            <a:r>
              <a:rPr lang="tr-TR" dirty="0"/>
              <a:t>c-</a:t>
            </a:r>
            <a:r>
              <a:rPr lang="tr-TR" dirty="0" err="1"/>
              <a:t>Rektal</a:t>
            </a:r>
            <a:r>
              <a:rPr lang="tr-TR" dirty="0"/>
              <a:t>  </a:t>
            </a:r>
            <a:r>
              <a:rPr lang="tr-TR" dirty="0" err="1"/>
              <a:t>palpasyon</a:t>
            </a:r>
            <a:r>
              <a:rPr lang="tr-TR" dirty="0"/>
              <a:t>(CL+)+ 1PG+72 ve 96. saatlerde </a:t>
            </a:r>
            <a:r>
              <a:rPr lang="tr-TR" dirty="0" err="1"/>
              <a:t>toh</a:t>
            </a:r>
            <a:r>
              <a:rPr lang="tr-TR" dirty="0"/>
              <a:t>.</a:t>
            </a:r>
          </a:p>
          <a:p>
            <a:r>
              <a:rPr lang="tr-TR" dirty="0"/>
              <a:t>d-2PG(11 gün arayla)+</a:t>
            </a:r>
            <a:r>
              <a:rPr lang="tr-TR" dirty="0" err="1"/>
              <a:t>östrusu</a:t>
            </a:r>
            <a:r>
              <a:rPr lang="tr-TR" dirty="0"/>
              <a:t> izleyerek </a:t>
            </a:r>
            <a:r>
              <a:rPr lang="tr-TR" dirty="0" err="1"/>
              <a:t>toh</a:t>
            </a:r>
            <a:r>
              <a:rPr lang="tr-TR" dirty="0"/>
              <a:t>.</a:t>
            </a:r>
          </a:p>
          <a:p>
            <a:r>
              <a:rPr lang="tr-TR" dirty="0"/>
              <a:t>e-2PG(11 gün arayla)+80. saatte </a:t>
            </a:r>
            <a:r>
              <a:rPr lang="tr-TR" dirty="0" err="1"/>
              <a:t>toh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035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f-2PG(11 gün arayla)+72. ve 96. saatlerde </a:t>
            </a:r>
            <a:r>
              <a:rPr lang="tr-TR" dirty="0" err="1"/>
              <a:t>toh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g-1PG+5 gün </a:t>
            </a:r>
            <a:r>
              <a:rPr lang="tr-TR" dirty="0" err="1"/>
              <a:t>östrusu</a:t>
            </a:r>
            <a:r>
              <a:rPr lang="tr-TR" dirty="0"/>
              <a:t> gözlemek; gösterenleri </a:t>
            </a:r>
            <a:r>
              <a:rPr lang="tr-TR" dirty="0" err="1"/>
              <a:t>toh</a:t>
            </a:r>
            <a:r>
              <a:rPr lang="tr-TR" dirty="0"/>
              <a:t>.+göstermeyenlere 2. PG+72. ve 96. saatlerde iki kez </a:t>
            </a:r>
            <a:r>
              <a:rPr lang="tr-TR" dirty="0" err="1"/>
              <a:t>toh</a:t>
            </a:r>
            <a:r>
              <a:rPr lang="tr-TR" dirty="0"/>
              <a:t>. veya 80. saatte </a:t>
            </a:r>
            <a:r>
              <a:rPr lang="tr-TR" dirty="0" err="1"/>
              <a:t>toh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6 gün süre ile </a:t>
            </a:r>
            <a:r>
              <a:rPr lang="tr-TR" dirty="0" err="1"/>
              <a:t>östrus</a:t>
            </a:r>
            <a:r>
              <a:rPr lang="tr-TR" dirty="0"/>
              <a:t> </a:t>
            </a:r>
            <a:r>
              <a:rPr lang="tr-TR" dirty="0" err="1"/>
              <a:t>gözleme+gösterenleri</a:t>
            </a:r>
            <a:r>
              <a:rPr lang="tr-TR" dirty="0"/>
              <a:t> </a:t>
            </a:r>
            <a:r>
              <a:rPr lang="tr-TR" dirty="0" err="1"/>
              <a:t>toh+göstermeyenlere</a:t>
            </a:r>
            <a:r>
              <a:rPr lang="tr-TR" dirty="0"/>
              <a:t> PG </a:t>
            </a:r>
            <a:r>
              <a:rPr lang="tr-TR" dirty="0" err="1"/>
              <a:t>östrusu</a:t>
            </a:r>
            <a:r>
              <a:rPr lang="tr-TR" dirty="0"/>
              <a:t> bekleyerek </a:t>
            </a:r>
            <a:r>
              <a:rPr lang="tr-TR" dirty="0" err="1"/>
              <a:t>toh</a:t>
            </a:r>
            <a:r>
              <a:rPr lang="tr-TR" dirty="0"/>
              <a:t>. veya 80. saatte </a:t>
            </a:r>
            <a:r>
              <a:rPr lang="tr-TR" dirty="0" err="1"/>
              <a:t>toh</a:t>
            </a:r>
            <a:r>
              <a:rPr lang="tr-TR" dirty="0"/>
              <a:t>. ya da 72. ve 96. saatle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351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310" y="1554163"/>
            <a:ext cx="6411779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8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4766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tr-TR" sz="3200" dirty="0">
                <a:effectLst/>
                <a:latin typeface="Calibri"/>
                <a:ea typeface="Calibri"/>
                <a:cs typeface="Times New Roman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4656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310" y="1554163"/>
            <a:ext cx="6411779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63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6572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558</TotalTime>
  <Words>267</Words>
  <Application>Microsoft Office PowerPoint</Application>
  <PresentationFormat>Ekran Gösterisi (4:3)</PresentationFormat>
  <Paragraphs>44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Calibri</vt:lpstr>
      <vt:lpstr>Franklin Gothic Book</vt:lpstr>
      <vt:lpstr>Franklin Gothic Medium</vt:lpstr>
      <vt:lpstr>Times New Roman</vt:lpstr>
      <vt:lpstr>Wingdings 2</vt:lpstr>
      <vt:lpstr>Gezinti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BÜYÜK RUMİNANTlarda GnRH İLE SEKSÜEL SİNKRONİZASYON</dc:title>
  <dc:creator>VAIO</dc:creator>
  <cp:lastModifiedBy>DELL</cp:lastModifiedBy>
  <cp:revision>53</cp:revision>
  <dcterms:created xsi:type="dcterms:W3CDTF">2016-12-23T16:42:25Z</dcterms:created>
  <dcterms:modified xsi:type="dcterms:W3CDTF">2018-02-07T07:37:46Z</dcterms:modified>
</cp:coreProperties>
</file>