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3" r:id="rId4"/>
    <p:sldId id="262" r:id="rId5"/>
    <p:sldId id="270" r:id="rId6"/>
    <p:sldId id="268" r:id="rId7"/>
    <p:sldId id="266" r:id="rId8"/>
    <p:sldId id="265" r:id="rId9"/>
    <p:sldId id="264" r:id="rId10"/>
    <p:sldId id="27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146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8A383806-9A22-407D-9654-9EBD44DF81EB}" type="datetimeFigureOut">
              <a:rPr lang="tr-TR" smtClean="0"/>
              <a:t>2.07.2018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1459651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A383806-9A22-407D-9654-9EBD44DF81EB}" type="datetimeFigureOut">
              <a:rPr lang="tr-TR" smtClean="0"/>
              <a:t>2.07.2018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1155825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A383806-9A22-407D-9654-9EBD44DF81EB}" type="datetimeFigureOut">
              <a:rPr lang="tr-TR" smtClean="0"/>
              <a:t>2.07.2018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3107128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A383806-9A22-407D-9654-9EBD44DF81EB}" type="datetimeFigureOut">
              <a:rPr lang="tr-TR" smtClean="0"/>
              <a:t>2.07.2018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3241957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8A383806-9A22-407D-9654-9EBD44DF81EB}" type="datetimeFigureOut">
              <a:rPr lang="tr-TR" smtClean="0"/>
              <a:t>2.07.2018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1732846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A383806-9A22-407D-9654-9EBD44DF81EB}" type="datetimeFigureOut">
              <a:rPr lang="tr-TR" smtClean="0"/>
              <a:t>2.07.2018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267515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A383806-9A22-407D-9654-9EBD44DF81EB}" type="datetimeFigureOut">
              <a:rPr lang="tr-TR" smtClean="0"/>
              <a:t>2.07.2018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3867854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A383806-9A22-407D-9654-9EBD44DF81EB}" type="datetimeFigureOut">
              <a:rPr lang="tr-TR" smtClean="0"/>
              <a:t>2.07.2018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3458053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83806-9A22-407D-9654-9EBD44DF81EB}" type="datetimeFigureOut">
              <a:rPr lang="tr-TR" smtClean="0"/>
              <a:t>2.07.2018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945234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A383806-9A22-407D-9654-9EBD44DF81EB}" type="datetimeFigureOut">
              <a:rPr lang="tr-TR" smtClean="0"/>
              <a:t>2.07.2018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3237348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A383806-9A22-407D-9654-9EBD44DF81EB}" type="datetimeFigureOut">
              <a:rPr lang="tr-TR" smtClean="0"/>
              <a:t>2.07.2018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332D908-86A9-435E-B430-56BD819375BC}" type="slidenum">
              <a:rPr lang="tr-TR" smtClean="0"/>
              <a:t>‹#›</a:t>
            </a:fld>
            <a:endParaRPr lang="tr-TR"/>
          </a:p>
        </p:txBody>
      </p:sp>
    </p:spTree>
    <p:extLst>
      <p:ext uri="{BB962C8B-B14F-4D97-AF65-F5344CB8AC3E}">
        <p14:creationId xmlns:p14="http://schemas.microsoft.com/office/powerpoint/2010/main" val="2840648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83806-9A22-407D-9654-9EBD44DF81EB}" type="datetimeFigureOut">
              <a:rPr lang="tr-TR" smtClean="0"/>
              <a:t>2.07.2018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32D908-86A9-435E-B430-56BD819375BC}" type="slidenum">
              <a:rPr lang="tr-TR" smtClean="0"/>
              <a:t>‹#›</a:t>
            </a:fld>
            <a:endParaRPr lang="tr-TR"/>
          </a:p>
        </p:txBody>
      </p:sp>
    </p:spTree>
    <p:extLst>
      <p:ext uri="{BB962C8B-B14F-4D97-AF65-F5344CB8AC3E}">
        <p14:creationId xmlns:p14="http://schemas.microsoft.com/office/powerpoint/2010/main" val="24933487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7651" y="294968"/>
            <a:ext cx="8878529" cy="6440129"/>
          </a:xfrm>
        </p:spPr>
        <p:txBody>
          <a:bodyPr>
            <a:normAutofit/>
          </a:bodyPr>
          <a:lstStyle/>
          <a:p>
            <a:pPr marL="0" indent="0" algn="just">
              <a:buNone/>
            </a:pPr>
            <a:r>
              <a:rPr lang="tr-TR" sz="2400" b="1" u="sng" dirty="0" smtClean="0">
                <a:solidFill>
                  <a:srgbClr val="C00000"/>
                </a:solidFill>
              </a:rPr>
              <a:t>Işık; </a:t>
            </a:r>
          </a:p>
          <a:p>
            <a:pPr algn="just">
              <a:buFont typeface="Wingdings" pitchFamily="2" charset="2"/>
              <a:buChar char="v"/>
            </a:pPr>
            <a:r>
              <a:rPr lang="tr-TR" sz="2400" dirty="0"/>
              <a:t>T</a:t>
            </a:r>
            <a:r>
              <a:rPr lang="tr-TR" sz="2400" dirty="0" smtClean="0"/>
              <a:t>üm canlılarda yaşamın devam edebilmesi için gerekli enerjiyi sağlayan en önemli iklim faktörlerinden birisidir. </a:t>
            </a:r>
          </a:p>
          <a:p>
            <a:pPr marL="0" indent="0" algn="just">
              <a:buNone/>
            </a:pPr>
            <a:endParaRPr lang="tr-TR" sz="2400" u="sng" dirty="0"/>
          </a:p>
          <a:p>
            <a:pPr algn="just">
              <a:buFont typeface="Wingdings" pitchFamily="2" charset="2"/>
              <a:buChar char="v"/>
            </a:pPr>
            <a:r>
              <a:rPr lang="tr-TR" sz="2400" dirty="0" smtClean="0"/>
              <a:t>Işığın doğal kaynağı güneştir ve elektromanyetik dalgalar halinde dünyamıza gelen ışığın içerisinde dalga boyları birbirinden farklı çeşitli ışınlar bulunmaktadır.</a:t>
            </a:r>
            <a:endParaRPr lang="tr-TR" sz="2400" dirty="0"/>
          </a:p>
        </p:txBody>
      </p:sp>
      <p:sp>
        <p:nvSpPr>
          <p:cNvPr id="4" name="AutoShape 2" descr="&amp;Idot;lgili resim"/>
          <p:cNvSpPr>
            <a:spLocks noChangeAspect="1" noChangeArrowheads="1"/>
          </p:cNvSpPr>
          <p:nvPr/>
        </p:nvSpPr>
        <p:spPr bwMode="auto">
          <a:xfrm>
            <a:off x="155575" y="-1714500"/>
            <a:ext cx="8077200" cy="3581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129" y="3410211"/>
            <a:ext cx="8504903" cy="3157369"/>
          </a:xfrm>
          <a:prstGeom prst="rect">
            <a:avLst/>
          </a:prstGeom>
        </p:spPr>
      </p:pic>
    </p:spTree>
    <p:extLst>
      <p:ext uri="{BB962C8B-B14F-4D97-AF65-F5344CB8AC3E}">
        <p14:creationId xmlns:p14="http://schemas.microsoft.com/office/powerpoint/2010/main" val="4046263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u="sng" dirty="0" smtClean="0"/>
              <a:t>Gün uzunluğu isteklerine göre bitkiler üç ana başlıkta incelenirler. Bunlar;</a:t>
            </a:r>
            <a:endParaRPr lang="tr-TR" u="sng" dirty="0"/>
          </a:p>
        </p:txBody>
      </p:sp>
      <p:sp>
        <p:nvSpPr>
          <p:cNvPr id="3" name="İçerik Yer Tutucusu 2"/>
          <p:cNvSpPr>
            <a:spLocks noGrp="1"/>
          </p:cNvSpPr>
          <p:nvPr>
            <p:ph idx="1"/>
          </p:nvPr>
        </p:nvSpPr>
        <p:spPr>
          <a:xfrm>
            <a:off x="157017" y="1825625"/>
            <a:ext cx="8866909" cy="4030230"/>
          </a:xfrm>
        </p:spPr>
        <p:txBody>
          <a:bodyPr>
            <a:normAutofit/>
          </a:bodyPr>
          <a:lstStyle/>
          <a:p>
            <a:pPr marL="0" indent="0">
              <a:buNone/>
            </a:pPr>
            <a:r>
              <a:rPr lang="tr-TR" b="1" dirty="0" smtClean="0">
                <a:solidFill>
                  <a:srgbClr val="C00000"/>
                </a:solidFill>
              </a:rPr>
              <a:t>Uzun gün bitkileri;</a:t>
            </a:r>
          </a:p>
          <a:p>
            <a:pPr algn="just">
              <a:spcAft>
                <a:spcPts val="0"/>
              </a:spcAft>
            </a:pPr>
            <a:r>
              <a:rPr lang="tr-TR" sz="2000" b="1" dirty="0">
                <a:solidFill>
                  <a:srgbClr val="C00000"/>
                </a:solidFill>
                <a:ea typeface="Times New Roman"/>
                <a:cs typeface="Calibri"/>
              </a:rPr>
              <a:t>1. Uzun gün bitkileri:</a:t>
            </a:r>
            <a:r>
              <a:rPr lang="tr-TR" sz="2000" dirty="0">
                <a:solidFill>
                  <a:srgbClr val="C00000"/>
                </a:solidFill>
                <a:ea typeface="Times New Roman"/>
                <a:cs typeface="Calibri"/>
              </a:rPr>
              <a:t> </a:t>
            </a:r>
            <a:r>
              <a:rPr lang="tr-TR" sz="2000" dirty="0">
                <a:solidFill>
                  <a:srgbClr val="000000"/>
                </a:solidFill>
                <a:ea typeface="Times New Roman"/>
                <a:cs typeface="Calibri"/>
              </a:rPr>
              <a:t>Günlük ışıklanma ihtiyacı 12 saatin üzerinde olan bitki türlerine uzun gün bitkileri denir. Özellikle sıcak iklim bitki türleri çiçek açıp meyve bağlayan çoğu bitki türleri bu grup içerisinde yer alır. Örneğin; domates, biber, kabak, </a:t>
            </a:r>
            <a:r>
              <a:rPr lang="tr-TR" sz="2000" dirty="0" err="1">
                <a:solidFill>
                  <a:srgbClr val="000000"/>
                </a:solidFill>
                <a:ea typeface="Times New Roman"/>
                <a:cs typeface="Calibri"/>
              </a:rPr>
              <a:t>tagetes</a:t>
            </a:r>
            <a:r>
              <a:rPr lang="tr-TR" sz="2000" dirty="0">
                <a:solidFill>
                  <a:srgbClr val="000000"/>
                </a:solidFill>
                <a:ea typeface="Times New Roman"/>
                <a:cs typeface="Calibri"/>
              </a:rPr>
              <a:t> (kadife., </a:t>
            </a:r>
            <a:r>
              <a:rPr lang="tr-TR" sz="2000" dirty="0" err="1">
                <a:solidFill>
                  <a:srgbClr val="000000"/>
                </a:solidFill>
                <a:ea typeface="Times New Roman"/>
                <a:cs typeface="Calibri"/>
              </a:rPr>
              <a:t>impatiens</a:t>
            </a:r>
            <a:r>
              <a:rPr lang="tr-TR" sz="2000" dirty="0">
                <a:solidFill>
                  <a:srgbClr val="000000"/>
                </a:solidFill>
                <a:ea typeface="Times New Roman"/>
                <a:cs typeface="Calibri"/>
              </a:rPr>
              <a:t> (camgüzeli), </a:t>
            </a:r>
            <a:r>
              <a:rPr lang="tr-TR" sz="2000" dirty="0" err="1">
                <a:solidFill>
                  <a:srgbClr val="000000"/>
                </a:solidFill>
                <a:ea typeface="Times New Roman"/>
                <a:cs typeface="Calibri"/>
              </a:rPr>
              <a:t>palergonium</a:t>
            </a:r>
            <a:r>
              <a:rPr lang="tr-TR" sz="2000" dirty="0">
                <a:solidFill>
                  <a:srgbClr val="000000"/>
                </a:solidFill>
                <a:ea typeface="Times New Roman"/>
                <a:cs typeface="Calibri"/>
              </a:rPr>
              <a:t> (sardunya) ve yüksek yapılı bazı ağaç ve çalı türleri).</a:t>
            </a:r>
            <a:endParaRPr lang="tr-TR" sz="2000" dirty="0">
              <a:latin typeface="Times New Roman"/>
              <a:ea typeface="Times New Roman"/>
            </a:endParaRPr>
          </a:p>
          <a:p>
            <a:pPr algn="just">
              <a:spcAft>
                <a:spcPts val="0"/>
              </a:spcAft>
            </a:pPr>
            <a:r>
              <a:rPr lang="tr-TR" sz="2000" b="1" dirty="0">
                <a:solidFill>
                  <a:srgbClr val="C00000"/>
                </a:solidFill>
                <a:ea typeface="Times New Roman"/>
                <a:cs typeface="Calibri"/>
              </a:rPr>
              <a:t>2</a:t>
            </a:r>
            <a:r>
              <a:rPr lang="tr-TR" sz="2000" b="1" dirty="0" smtClean="0">
                <a:solidFill>
                  <a:srgbClr val="C00000"/>
                </a:solidFill>
                <a:ea typeface="Times New Roman"/>
                <a:cs typeface="Calibri"/>
              </a:rPr>
              <a:t>. Kısa </a:t>
            </a:r>
            <a:r>
              <a:rPr lang="tr-TR" sz="2000" b="1" dirty="0">
                <a:solidFill>
                  <a:srgbClr val="C00000"/>
                </a:solidFill>
                <a:ea typeface="Times New Roman"/>
                <a:cs typeface="Calibri"/>
              </a:rPr>
              <a:t>gün bitkileri </a:t>
            </a:r>
            <a:r>
              <a:rPr lang="tr-TR" sz="2000" b="1" dirty="0" smtClean="0">
                <a:solidFill>
                  <a:srgbClr val="C00000"/>
                </a:solidFill>
                <a:ea typeface="Times New Roman"/>
                <a:cs typeface="Calibri"/>
              </a:rPr>
              <a:t>: </a:t>
            </a:r>
            <a:r>
              <a:rPr lang="tr-TR" sz="2000" dirty="0" smtClean="0">
                <a:solidFill>
                  <a:srgbClr val="000000"/>
                </a:solidFill>
                <a:ea typeface="Times New Roman"/>
                <a:cs typeface="Calibri"/>
              </a:rPr>
              <a:t>Günlük </a:t>
            </a:r>
            <a:r>
              <a:rPr lang="tr-TR" sz="2000" dirty="0">
                <a:solidFill>
                  <a:srgbClr val="000000"/>
                </a:solidFill>
                <a:ea typeface="Times New Roman"/>
                <a:cs typeface="Calibri"/>
              </a:rPr>
              <a:t>10 saat  ve altında ışıklanma süresine ihtiyaç duyan bitkilerdir. Gelişimleri için kısa süreli ışıklanmalar yeterli olabilmektedir. Örnek; Marul, lahana, ıspanak, </a:t>
            </a:r>
            <a:r>
              <a:rPr lang="tr-TR" sz="2000" dirty="0" err="1">
                <a:solidFill>
                  <a:srgbClr val="000000"/>
                </a:solidFill>
                <a:ea typeface="Times New Roman"/>
                <a:cs typeface="Calibri"/>
              </a:rPr>
              <a:t>anthrinium</a:t>
            </a:r>
            <a:r>
              <a:rPr lang="tr-TR" sz="2000" dirty="0">
                <a:solidFill>
                  <a:srgbClr val="000000"/>
                </a:solidFill>
                <a:ea typeface="Times New Roman"/>
                <a:cs typeface="Calibri"/>
              </a:rPr>
              <a:t> (aslanağzı), </a:t>
            </a:r>
            <a:r>
              <a:rPr lang="tr-TR" sz="2000" dirty="0" err="1">
                <a:solidFill>
                  <a:srgbClr val="000000"/>
                </a:solidFill>
                <a:ea typeface="Times New Roman"/>
                <a:cs typeface="Calibri"/>
              </a:rPr>
              <a:t>viola</a:t>
            </a:r>
            <a:r>
              <a:rPr lang="tr-TR" sz="2000" dirty="0">
                <a:solidFill>
                  <a:srgbClr val="000000"/>
                </a:solidFill>
                <a:ea typeface="Times New Roman"/>
                <a:cs typeface="Calibri"/>
              </a:rPr>
              <a:t> (hercai menekşe), </a:t>
            </a:r>
            <a:r>
              <a:rPr lang="tr-TR" sz="2000" dirty="0" err="1">
                <a:solidFill>
                  <a:srgbClr val="000000"/>
                </a:solidFill>
                <a:ea typeface="Times New Roman"/>
                <a:cs typeface="Calibri"/>
              </a:rPr>
              <a:t>primula</a:t>
            </a:r>
            <a:r>
              <a:rPr lang="tr-TR" sz="2000" dirty="0">
                <a:solidFill>
                  <a:srgbClr val="000000"/>
                </a:solidFill>
                <a:ea typeface="Times New Roman"/>
                <a:cs typeface="Calibri"/>
              </a:rPr>
              <a:t> (çuha.) gibi...</a:t>
            </a:r>
            <a:endParaRPr lang="tr-TR" sz="2000" dirty="0">
              <a:latin typeface="Times New Roman"/>
              <a:ea typeface="Times New Roman"/>
            </a:endParaRPr>
          </a:p>
          <a:p>
            <a:pPr algn="just">
              <a:spcAft>
                <a:spcPts val="0"/>
              </a:spcAft>
            </a:pPr>
            <a:r>
              <a:rPr lang="tr-TR" sz="2000" b="1" dirty="0">
                <a:solidFill>
                  <a:srgbClr val="C00000"/>
                </a:solidFill>
                <a:ea typeface="Times New Roman"/>
                <a:cs typeface="Calibri"/>
              </a:rPr>
              <a:t>3</a:t>
            </a:r>
            <a:r>
              <a:rPr lang="tr-TR" sz="2000" b="1" dirty="0" smtClean="0">
                <a:solidFill>
                  <a:srgbClr val="C00000"/>
                </a:solidFill>
                <a:ea typeface="Times New Roman"/>
                <a:cs typeface="Calibri"/>
              </a:rPr>
              <a:t>. Nötr </a:t>
            </a:r>
            <a:r>
              <a:rPr lang="tr-TR" sz="2000" b="1" dirty="0">
                <a:solidFill>
                  <a:srgbClr val="C00000"/>
                </a:solidFill>
                <a:ea typeface="Times New Roman"/>
                <a:cs typeface="Calibri"/>
              </a:rPr>
              <a:t>gün bitkileri:</a:t>
            </a:r>
            <a:r>
              <a:rPr lang="tr-TR" sz="2000" b="1" dirty="0">
                <a:solidFill>
                  <a:srgbClr val="000000"/>
                </a:solidFill>
                <a:ea typeface="Times New Roman"/>
                <a:cs typeface="Calibri"/>
              </a:rPr>
              <a:t> </a:t>
            </a:r>
            <a:r>
              <a:rPr lang="tr-TR" sz="2000" dirty="0">
                <a:solidFill>
                  <a:srgbClr val="000000"/>
                </a:solidFill>
                <a:ea typeface="Times New Roman"/>
                <a:cs typeface="Calibri"/>
              </a:rPr>
              <a:t>Her iki ışıklanma süresinde de rahat yetişebilen bitki </a:t>
            </a:r>
            <a:r>
              <a:rPr lang="tr-TR" sz="2000" dirty="0" smtClean="0">
                <a:solidFill>
                  <a:srgbClr val="000000"/>
                </a:solidFill>
                <a:ea typeface="Times New Roman"/>
                <a:cs typeface="Calibri"/>
              </a:rPr>
              <a:t>türleridir.</a:t>
            </a:r>
            <a:endParaRPr lang="tr-TR" sz="2000" dirty="0"/>
          </a:p>
        </p:txBody>
      </p:sp>
    </p:spTree>
    <p:extLst>
      <p:ext uri="{BB962C8B-B14F-4D97-AF65-F5344CB8AC3E}">
        <p14:creationId xmlns:p14="http://schemas.microsoft.com/office/powerpoint/2010/main" val="7632847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5806" y="119319"/>
            <a:ext cx="7669162" cy="1325563"/>
          </a:xfrm>
        </p:spPr>
        <p:txBody>
          <a:bodyPr>
            <a:normAutofit/>
          </a:bodyPr>
          <a:lstStyle/>
          <a:p>
            <a:r>
              <a:rPr lang="tr-TR" sz="2800" u="sng" dirty="0" smtClean="0">
                <a:latin typeface="+mn-lt"/>
              </a:rPr>
              <a:t>Dalga boylarına göre ışık ışınlarının sınıflandırılması </a:t>
            </a:r>
            <a:endParaRPr lang="tr-TR" sz="2800" u="sng" dirty="0">
              <a:latin typeface="+mn-lt"/>
            </a:endParaRPr>
          </a:p>
        </p:txBody>
      </p:sp>
      <p:sp>
        <p:nvSpPr>
          <p:cNvPr id="3" name="İçerik Yer Tutucusu 2"/>
          <p:cNvSpPr>
            <a:spLocks noGrp="1"/>
          </p:cNvSpPr>
          <p:nvPr>
            <p:ph idx="1"/>
          </p:nvPr>
        </p:nvSpPr>
        <p:spPr>
          <a:xfrm>
            <a:off x="98323" y="1317523"/>
            <a:ext cx="5053779" cy="4503174"/>
          </a:xfrm>
        </p:spPr>
        <p:txBody>
          <a:bodyPr>
            <a:normAutofit fontScale="70000" lnSpcReduction="20000"/>
          </a:bodyPr>
          <a:lstStyle/>
          <a:p>
            <a:pPr>
              <a:buFont typeface="Wingdings" panose="05000000000000000000" pitchFamily="2" charset="2"/>
              <a:buChar char="Ø"/>
            </a:pPr>
            <a:r>
              <a:rPr lang="tr-TR" sz="3600" b="1" dirty="0" smtClean="0">
                <a:solidFill>
                  <a:srgbClr val="C00000"/>
                </a:solidFill>
              </a:rPr>
              <a:t>Uzun dalga boylu ışınlar </a:t>
            </a:r>
          </a:p>
          <a:p>
            <a:pPr marL="0" indent="0">
              <a:buNone/>
            </a:pPr>
            <a:r>
              <a:rPr lang="tr-TR" sz="3600" dirty="0" smtClean="0"/>
              <a:t>Gözle görülemeyen ışınlardır, 7000 Angström (A) dan uzundurlar).</a:t>
            </a:r>
          </a:p>
          <a:p>
            <a:pPr marL="0" indent="0">
              <a:buNone/>
            </a:pPr>
            <a:endParaRPr lang="tr-TR" sz="3600" dirty="0"/>
          </a:p>
          <a:p>
            <a:pPr marL="0" indent="0">
              <a:buNone/>
            </a:pPr>
            <a:r>
              <a:rPr lang="tr-TR" sz="3600" dirty="0" smtClean="0"/>
              <a:t>Uzun dalga boylu ışınlar kendi arasında 2 alt kısma ayrılırlar:</a:t>
            </a:r>
          </a:p>
          <a:p>
            <a:pPr marL="514350" indent="-514350">
              <a:buAutoNum type="arabicPeriod"/>
            </a:pPr>
            <a:r>
              <a:rPr lang="tr-TR" sz="3600" dirty="0" smtClean="0"/>
              <a:t>Dalga boyu </a:t>
            </a:r>
            <a:r>
              <a:rPr lang="tr-TR" sz="3600" u="sng" dirty="0" smtClean="0"/>
              <a:t>10.000 A˚</a:t>
            </a:r>
            <a:r>
              <a:rPr lang="tr-TR" sz="3600" dirty="0" smtClean="0"/>
              <a:t> dan büyük olanlar: Bunlar yeryüzünün ısı kaynağı olarak bilinirler.	</a:t>
            </a:r>
          </a:p>
          <a:p>
            <a:pPr marL="514350" indent="-514350">
              <a:buAutoNum type="arabicPeriod"/>
            </a:pPr>
            <a:r>
              <a:rPr lang="tr-TR" sz="3600" dirty="0" smtClean="0"/>
              <a:t>Dalga boyu </a:t>
            </a:r>
            <a:r>
              <a:rPr lang="tr-TR" sz="3600" u="sng" dirty="0" smtClean="0"/>
              <a:t>10.000-7000 </a:t>
            </a:r>
            <a:r>
              <a:rPr lang="tr-TR" sz="3600" u="sng" dirty="0"/>
              <a:t>A˚</a:t>
            </a:r>
            <a:r>
              <a:rPr lang="tr-TR" sz="3600" dirty="0"/>
              <a:t> </a:t>
            </a:r>
            <a:r>
              <a:rPr lang="tr-TR" sz="3600" dirty="0" smtClean="0"/>
              <a:t> arasında olanlar: </a:t>
            </a:r>
            <a:r>
              <a:rPr lang="tr-TR" sz="3600" dirty="0" err="1" smtClean="0">
                <a:solidFill>
                  <a:srgbClr val="FF0000"/>
                </a:solidFill>
              </a:rPr>
              <a:t>Infra</a:t>
            </a:r>
            <a:r>
              <a:rPr lang="tr-TR" sz="3600" dirty="0" smtClean="0">
                <a:solidFill>
                  <a:srgbClr val="FF0000"/>
                </a:solidFill>
              </a:rPr>
              <a:t>-kırmızı</a:t>
            </a:r>
            <a:r>
              <a:rPr lang="tr-TR" sz="3600" dirty="0" smtClean="0"/>
              <a:t> yada </a:t>
            </a:r>
            <a:r>
              <a:rPr lang="tr-TR" sz="3600" dirty="0" smtClean="0">
                <a:solidFill>
                  <a:srgbClr val="FF0000"/>
                </a:solidFill>
              </a:rPr>
              <a:t>kırmızı ötesi </a:t>
            </a:r>
            <a:r>
              <a:rPr lang="tr-TR" sz="3600" dirty="0" smtClean="0"/>
              <a:t>ışınlar diye adlandırılırlar</a:t>
            </a:r>
            <a:r>
              <a:rPr lang="tr-TR" dirty="0"/>
              <a:t>	</a:t>
            </a:r>
            <a:r>
              <a:rPr lang="tr-TR" dirty="0" smtClean="0"/>
              <a:t>	</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7467" y="1619054"/>
            <a:ext cx="4080387" cy="2458524"/>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9922" y="5185112"/>
            <a:ext cx="3795478" cy="1335626"/>
          </a:xfrm>
          <a:prstGeom prst="rect">
            <a:avLst/>
          </a:prstGeom>
        </p:spPr>
      </p:pic>
    </p:spTree>
    <p:extLst>
      <p:ext uri="{BB962C8B-B14F-4D97-AF65-F5344CB8AC3E}">
        <p14:creationId xmlns:p14="http://schemas.microsoft.com/office/powerpoint/2010/main" val="42514922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 y="0"/>
            <a:ext cx="7089057" cy="6784257"/>
          </a:xfrm>
        </p:spPr>
        <p:txBody>
          <a:bodyPr>
            <a:normAutofit/>
          </a:bodyPr>
          <a:lstStyle/>
          <a:p>
            <a:pPr>
              <a:buFont typeface="Wingdings" panose="05000000000000000000" pitchFamily="2" charset="2"/>
              <a:buChar char="Ø"/>
            </a:pPr>
            <a:endParaRPr lang="tr-TR" b="1" dirty="0" smtClean="0">
              <a:solidFill>
                <a:srgbClr val="FF0000"/>
              </a:solidFill>
            </a:endParaRPr>
          </a:p>
          <a:p>
            <a:pPr>
              <a:buFont typeface="Wingdings" panose="05000000000000000000" pitchFamily="2" charset="2"/>
              <a:buChar char="Ø"/>
            </a:pPr>
            <a:r>
              <a:rPr lang="tr-TR" b="1" dirty="0" smtClean="0">
                <a:solidFill>
                  <a:srgbClr val="C00000"/>
                </a:solidFill>
              </a:rPr>
              <a:t>Orta dalga boylu ışınlar</a:t>
            </a:r>
          </a:p>
          <a:p>
            <a:pPr marL="0" indent="0">
              <a:buNone/>
            </a:pPr>
            <a:endParaRPr lang="tr-TR" b="1" dirty="0" smtClean="0">
              <a:solidFill>
                <a:srgbClr val="FF0000"/>
              </a:solidFill>
            </a:endParaRPr>
          </a:p>
          <a:p>
            <a:pPr marL="0" indent="0" algn="just">
              <a:buNone/>
            </a:pPr>
            <a:r>
              <a:rPr lang="tr-TR" dirty="0"/>
              <a:t>	</a:t>
            </a:r>
            <a:r>
              <a:rPr lang="tr-TR" sz="2400" dirty="0" smtClean="0"/>
              <a:t>Dalga boyları 7000-4000 A</a:t>
            </a:r>
            <a:r>
              <a:rPr lang="tr-TR" sz="2400" dirty="0"/>
              <a:t>˚ </a:t>
            </a:r>
            <a:r>
              <a:rPr lang="tr-TR" sz="2400" dirty="0" smtClean="0"/>
              <a:t> arasında olan ışınlardır. Işık yada ışık enerjisi dediğimiz bu ışınlardır. Bitkilerin fotosentezde kullandığı ışınlar bu ışınlardır. </a:t>
            </a:r>
          </a:p>
          <a:p>
            <a:pPr marL="0" indent="0" algn="just">
              <a:buNone/>
            </a:pPr>
            <a:r>
              <a:rPr lang="tr-TR" sz="2400" u="sng" dirty="0" smtClean="0"/>
              <a:t>Bunlar 3 alt grupta toplanırlar:</a:t>
            </a:r>
          </a:p>
          <a:p>
            <a:pPr marL="514350" indent="-514350" algn="just">
              <a:buFont typeface="+mj-lt"/>
              <a:buAutoNum type="arabicPeriod"/>
            </a:pPr>
            <a:r>
              <a:rPr lang="tr-TR" sz="2400" dirty="0" smtClean="0"/>
              <a:t>Dalga boyları 7000-6100 </a:t>
            </a:r>
            <a:r>
              <a:rPr lang="tr-TR" sz="2400" dirty="0"/>
              <a:t>A</a:t>
            </a:r>
            <a:r>
              <a:rPr lang="tr-TR" sz="2400" dirty="0" smtClean="0"/>
              <a:t>˚ arasında olanlar. Bu uzunluktaki ışınlar klorofil tarafından </a:t>
            </a:r>
            <a:r>
              <a:rPr lang="tr-TR" sz="2400" dirty="0" err="1" smtClean="0"/>
              <a:t>absorbe</a:t>
            </a:r>
            <a:r>
              <a:rPr lang="tr-TR" sz="2400" dirty="0" smtClean="0"/>
              <a:t> edilerek fotosentezin meydana gelmesinde en önemli rol oynarlar.</a:t>
            </a:r>
          </a:p>
          <a:p>
            <a:pPr marL="514350" indent="-514350" algn="just">
              <a:buFont typeface="+mj-lt"/>
              <a:buAutoNum type="arabicPeriod"/>
            </a:pPr>
            <a:r>
              <a:rPr lang="tr-TR" sz="2400" dirty="0"/>
              <a:t> </a:t>
            </a:r>
            <a:r>
              <a:rPr lang="tr-TR" sz="2400" dirty="0" smtClean="0"/>
              <a:t>Dalga boyları 6100-5100</a:t>
            </a:r>
            <a:r>
              <a:rPr lang="tr-TR" sz="2400" dirty="0"/>
              <a:t> A</a:t>
            </a:r>
            <a:r>
              <a:rPr lang="tr-TR" sz="2400" dirty="0" smtClean="0"/>
              <a:t>˚ arasında olanlar. Bu ışınlar klorofil tarafından fazlaca </a:t>
            </a:r>
            <a:r>
              <a:rPr lang="tr-TR" sz="2400" dirty="0" err="1" smtClean="0"/>
              <a:t>absorbe</a:t>
            </a:r>
            <a:r>
              <a:rPr lang="tr-TR" sz="2400" dirty="0" smtClean="0"/>
              <a:t> edilmezler bu yüzden fotosentezde etkileri çok yoktur.</a:t>
            </a:r>
          </a:p>
          <a:p>
            <a:pPr marL="514350" indent="-514350" algn="just">
              <a:buFont typeface="+mj-lt"/>
              <a:buAutoNum type="arabicPeriod"/>
            </a:pPr>
            <a:r>
              <a:rPr lang="tr-TR" sz="2400" dirty="0" smtClean="0"/>
              <a:t>Dalga boyları 5100-4000</a:t>
            </a:r>
            <a:r>
              <a:rPr lang="tr-TR" sz="2400" dirty="0"/>
              <a:t> A</a:t>
            </a:r>
            <a:r>
              <a:rPr lang="tr-TR" sz="2400" dirty="0" smtClean="0"/>
              <a:t>˚ arasında olanlar. Menekşe, mavi ve yeşil renkli ışınlardır.  </a:t>
            </a:r>
          </a:p>
          <a:p>
            <a:pPr marL="0" indent="0" algn="just">
              <a:buNone/>
            </a:pPr>
            <a:endParaRPr lang="tr-TR" sz="24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9058" y="285134"/>
            <a:ext cx="2054942" cy="2285496"/>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6467400" y="4002955"/>
            <a:ext cx="3434681" cy="1817739"/>
          </a:xfrm>
          <a:prstGeom prst="rect">
            <a:avLst/>
          </a:prstGeom>
        </p:spPr>
      </p:pic>
    </p:spTree>
    <p:extLst>
      <p:ext uri="{BB962C8B-B14F-4D97-AF65-F5344CB8AC3E}">
        <p14:creationId xmlns:p14="http://schemas.microsoft.com/office/powerpoint/2010/main" val="37769174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6142" y="2154494"/>
            <a:ext cx="8917858" cy="4600268"/>
          </a:xfrm>
        </p:spPr>
        <p:txBody>
          <a:bodyPr>
            <a:normAutofit fontScale="92500"/>
          </a:bodyPr>
          <a:lstStyle/>
          <a:p>
            <a:pPr>
              <a:buFont typeface="Wingdings" panose="05000000000000000000" pitchFamily="2" charset="2"/>
              <a:buChar char="Ø"/>
            </a:pPr>
            <a:r>
              <a:rPr lang="tr-TR" b="1" dirty="0" smtClean="0">
                <a:solidFill>
                  <a:srgbClr val="C00000"/>
                </a:solidFill>
              </a:rPr>
              <a:t>Kısa Dalga Boylu Işınlar</a:t>
            </a:r>
          </a:p>
          <a:p>
            <a:pPr marL="0" indent="0">
              <a:buNone/>
            </a:pPr>
            <a:r>
              <a:rPr lang="tr-TR" sz="2600" dirty="0" smtClean="0"/>
              <a:t>Dalga boyları 4000</a:t>
            </a:r>
            <a:r>
              <a:rPr lang="tr-TR" sz="2600" dirty="0"/>
              <a:t> A˚ </a:t>
            </a:r>
            <a:r>
              <a:rPr lang="tr-TR" sz="2600" dirty="0" smtClean="0"/>
              <a:t>dan küçük olanlardır. Gözle görülmeyen bu ışınlar genel olarak canlılar için zararlı olarak bilinirler. Ancak </a:t>
            </a:r>
            <a:r>
              <a:rPr lang="tr-TR" sz="2600" dirty="0" smtClean="0">
                <a:solidFill>
                  <a:srgbClr val="FF0000"/>
                </a:solidFill>
              </a:rPr>
              <a:t>yapay</a:t>
            </a:r>
            <a:r>
              <a:rPr lang="tr-TR" sz="2600" dirty="0" smtClean="0"/>
              <a:t> olarak da elde edilebilen bu ışınlardan </a:t>
            </a:r>
            <a:r>
              <a:rPr lang="tr-TR" sz="2600" dirty="0" smtClean="0">
                <a:solidFill>
                  <a:srgbClr val="FF0000"/>
                </a:solidFill>
              </a:rPr>
              <a:t>tıpta </a:t>
            </a:r>
            <a:r>
              <a:rPr lang="tr-TR" sz="2600" dirty="0" smtClean="0"/>
              <a:t>ve </a:t>
            </a:r>
            <a:r>
              <a:rPr lang="tr-TR" sz="2600" dirty="0" smtClean="0">
                <a:solidFill>
                  <a:srgbClr val="FF0000"/>
                </a:solidFill>
              </a:rPr>
              <a:t>tarımda</a:t>
            </a:r>
            <a:r>
              <a:rPr lang="tr-TR" sz="2600" dirty="0" smtClean="0"/>
              <a:t> yararlanılmaktadır. </a:t>
            </a:r>
            <a:r>
              <a:rPr lang="tr-TR" sz="2600" u="sng" dirty="0" smtClean="0"/>
              <a:t>Bu ışınlar 3 alt grupta toplanırlar;</a:t>
            </a:r>
          </a:p>
          <a:p>
            <a:pPr marL="514350" indent="-514350">
              <a:buFont typeface="+mj-lt"/>
              <a:buAutoNum type="arabicPeriod"/>
            </a:pPr>
            <a:r>
              <a:rPr lang="tr-TR" sz="2600" dirty="0" smtClean="0"/>
              <a:t>Dalga boyu 4000-3150 </a:t>
            </a:r>
            <a:r>
              <a:rPr lang="tr-TR" sz="2600" dirty="0"/>
              <a:t>A˚ </a:t>
            </a:r>
            <a:r>
              <a:rPr lang="tr-TR" sz="2600" dirty="0" smtClean="0"/>
              <a:t> arasında olanlar: Ultraviyole A ışınlarıdırlar. Bitkide kısa boyluluk ve yapraklarda kalınlaşma meydana getiriler.</a:t>
            </a:r>
          </a:p>
          <a:p>
            <a:pPr marL="514350" indent="-514350">
              <a:buFont typeface="+mj-lt"/>
              <a:buAutoNum type="arabicPeriod"/>
            </a:pPr>
            <a:r>
              <a:rPr lang="tr-TR" sz="2600" dirty="0" smtClean="0"/>
              <a:t>Dalga boyları 3150-2000</a:t>
            </a:r>
            <a:r>
              <a:rPr lang="tr-TR" sz="2600" dirty="0"/>
              <a:t> A˚ </a:t>
            </a:r>
            <a:r>
              <a:rPr lang="tr-TR" sz="2600" dirty="0" smtClean="0"/>
              <a:t> arasında olanlar: Ultraviyole B ışınlarıdırlar. Bunlar bitkinin ölümüne neden olabilirler.</a:t>
            </a:r>
          </a:p>
          <a:p>
            <a:pPr marL="514350" indent="-514350">
              <a:buFont typeface="+mj-lt"/>
              <a:buAutoNum type="arabicPeriod"/>
            </a:pPr>
            <a:r>
              <a:rPr lang="tr-TR" sz="2600" dirty="0" smtClean="0"/>
              <a:t>Dalga boyları 2800 </a:t>
            </a:r>
            <a:r>
              <a:rPr lang="tr-TR" sz="2600" dirty="0"/>
              <a:t>A˚ </a:t>
            </a:r>
            <a:r>
              <a:rPr lang="tr-TR" sz="2600" dirty="0" smtClean="0"/>
              <a:t>dan küçük olanlar: Ultraviyole C ışınlarıdırlar. En kısa boylu olan bu ışınlar bitkiyi çok kısa bir sürede öldürürler.</a:t>
            </a:r>
            <a:endParaRPr lang="tr-TR" sz="26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4666" y="130632"/>
            <a:ext cx="6922986" cy="1790700"/>
          </a:xfrm>
          <a:prstGeom prst="rect">
            <a:avLst/>
          </a:prstGeom>
        </p:spPr>
      </p:pic>
    </p:spTree>
    <p:extLst>
      <p:ext uri="{BB962C8B-B14F-4D97-AF65-F5344CB8AC3E}">
        <p14:creationId xmlns:p14="http://schemas.microsoft.com/office/powerpoint/2010/main" val="3781657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8" y="0"/>
            <a:ext cx="9151748" cy="6858000"/>
          </a:xfrm>
          <a:prstGeom prst="rect">
            <a:avLst/>
          </a:prstGeom>
          <a:effectLst>
            <a:outerShdw blurRad="977900" dist="50800" dir="5400000" algn="ctr" rotWithShape="0">
              <a:schemeClr val="bg1">
                <a:alpha val="0"/>
              </a:schemeClr>
            </a:outerShdw>
          </a:effectLst>
        </p:spPr>
      </p:pic>
      <p:sp>
        <p:nvSpPr>
          <p:cNvPr id="3" name="İçerik Yer Tutucusu 2"/>
          <p:cNvSpPr>
            <a:spLocks noGrp="1"/>
          </p:cNvSpPr>
          <p:nvPr>
            <p:ph idx="1"/>
          </p:nvPr>
        </p:nvSpPr>
        <p:spPr>
          <a:xfrm>
            <a:off x="-7748" y="2498034"/>
            <a:ext cx="8918713" cy="6467061"/>
          </a:xfrm>
        </p:spPr>
        <p:txBody>
          <a:bodyPr>
            <a:normAutofit/>
          </a:bodyPr>
          <a:lstStyle/>
          <a:p>
            <a:pPr marL="0" indent="0" algn="just">
              <a:buNone/>
            </a:pPr>
            <a:r>
              <a:rPr lang="tr-TR" sz="2400" dirty="0" smtClean="0">
                <a:solidFill>
                  <a:srgbClr val="0070C0"/>
                </a:solidFill>
                <a:latin typeface="Arial Black" panose="020B0A04020102020204" pitchFamily="34" charset="0"/>
              </a:rPr>
              <a:t>Yeryüzüne gelen ışık enerjisi miktarı ve ışıklanma </a:t>
            </a:r>
            <a:r>
              <a:rPr lang="tr-TR" sz="2400" dirty="0" smtClean="0">
                <a:solidFill>
                  <a:srgbClr val="0070C0"/>
                </a:solidFill>
                <a:latin typeface="Arial Black" panose="020B0A04020102020204" pitchFamily="34" charset="0"/>
              </a:rPr>
              <a:t>süresi </a:t>
            </a:r>
            <a:r>
              <a:rPr lang="tr-TR" sz="2400" dirty="0" smtClean="0">
                <a:solidFill>
                  <a:srgbClr val="0070C0"/>
                </a:solidFill>
                <a:latin typeface="Arial Black" panose="020B0A04020102020204" pitchFamily="34" charset="0"/>
              </a:rPr>
              <a:t>dünyamızın kendisi etrafında ve güneş etrafında dönmesi nedeniyle enlem derecelerine, mevsimlere ve günün saatlerine göre önemli ölçüde değişiklik göstermektedir. Kuzey yarımkürede mevsimlere ve enlem derecelerine göre günlük ışıklanma süresi üzerinde ne kadar etkili olduğu açıkça görülmektedir. </a:t>
            </a:r>
            <a:r>
              <a:rPr lang="tr-TR" sz="2400" dirty="0" smtClean="0">
                <a:solidFill>
                  <a:schemeClr val="bg1"/>
                </a:solidFill>
                <a:latin typeface="Arial Black" panose="020B0A04020102020204" pitchFamily="34" charset="0"/>
              </a:rPr>
              <a:t>Ekvatorda yılın her mevsiminde, günlük ışıklanma süresi 12 saat 7 dakika iken, bu süre 60’ıncı enlem derecesinde 21 Aralıkta 5 saat 52 dakikaya kadar inmekte, 21 Haziranda </a:t>
            </a:r>
            <a:r>
              <a:rPr lang="tr-TR" sz="2400" dirty="0" smtClean="0">
                <a:solidFill>
                  <a:schemeClr val="bg1"/>
                </a:solidFill>
                <a:latin typeface="Arial Black" panose="020B0A04020102020204" pitchFamily="34" charset="0"/>
              </a:rPr>
              <a:t>ise </a:t>
            </a:r>
            <a:r>
              <a:rPr lang="tr-TR" sz="2400" dirty="0" smtClean="0">
                <a:solidFill>
                  <a:schemeClr val="bg1"/>
                </a:solidFill>
                <a:latin typeface="Arial Black" panose="020B0A04020102020204" pitchFamily="34" charset="0"/>
              </a:rPr>
              <a:t>18 saat 54 dakikaya kadar çıkmaktadır.</a:t>
            </a:r>
            <a:endParaRPr lang="tr-TR" sz="2400"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3928325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518" y="1146422"/>
            <a:ext cx="7886700" cy="4351338"/>
          </a:xfrm>
        </p:spPr>
        <p:txBody>
          <a:bodyPr/>
          <a:lstStyle/>
          <a:p>
            <a:pPr algn="just">
              <a:buFont typeface="Wingdings" pitchFamily="2" charset="2"/>
              <a:buChar char="v"/>
            </a:pPr>
            <a:r>
              <a:rPr lang="tr-TR" dirty="0" smtClean="0"/>
              <a:t> </a:t>
            </a:r>
            <a:r>
              <a:rPr lang="tr-TR" dirty="0" err="1" smtClean="0"/>
              <a:t>Cox</a:t>
            </a:r>
            <a:r>
              <a:rPr lang="tr-TR" dirty="0" smtClean="0"/>
              <a:t> ve </a:t>
            </a:r>
            <a:r>
              <a:rPr lang="tr-TR" dirty="0" err="1" smtClean="0"/>
              <a:t>Atkiris</a:t>
            </a:r>
            <a:r>
              <a:rPr lang="tr-TR" dirty="0" smtClean="0"/>
              <a:t> (1979)’e göre güneşten gelen ışık ışınlarının %35’i atmosfer ve yeryüzünden yeniden uzaya yansıtılmakta, %14 ü atmosferde ve kalan %51’de kara ve su yüzeylerinde tutulmaktadır. Yeryüzünde tutulan ışınların büyük bir çoğunluğu kısa dalga boylu ışınlar halinde ya da buharlaşan suyun saklı enerjisi olarak atmosfere geçmektedir. Ancak yeryüzüne gelen ve yeryüzünden yansıtılan ısı ışını miktarı, atmosfer ve yeryüzünün özelliklerine göre önemli değişiklikler göstermektedir. </a:t>
            </a:r>
            <a:endParaRPr lang="tr-TR" dirty="0"/>
          </a:p>
        </p:txBody>
      </p:sp>
    </p:spTree>
    <p:extLst>
      <p:ext uri="{BB962C8B-B14F-4D97-AF65-F5344CB8AC3E}">
        <p14:creationId xmlns:p14="http://schemas.microsoft.com/office/powerpoint/2010/main" val="16215599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İçerik Yer Tutucusu 2"/>
          <p:cNvSpPr>
            <a:spLocks noGrp="1"/>
          </p:cNvSpPr>
          <p:nvPr>
            <p:ph idx="1"/>
          </p:nvPr>
        </p:nvSpPr>
        <p:spPr>
          <a:xfrm>
            <a:off x="0" y="92364"/>
            <a:ext cx="9143999" cy="6640945"/>
          </a:xfrm>
        </p:spPr>
        <p:txBody>
          <a:bodyPr/>
          <a:lstStyle/>
          <a:p>
            <a:pPr marL="0" indent="0" algn="just">
              <a:buNone/>
            </a:pPr>
            <a:r>
              <a:rPr lang="tr-TR" dirty="0" smtClean="0">
                <a:solidFill>
                  <a:schemeClr val="bg1"/>
                </a:solidFill>
                <a:latin typeface="Arial Black" panose="020B0A04020102020204" pitchFamily="34" charset="0"/>
              </a:rPr>
              <a:t>Sular ve </a:t>
            </a:r>
            <a:r>
              <a:rPr lang="tr-TR" dirty="0" smtClean="0">
                <a:solidFill>
                  <a:schemeClr val="bg1"/>
                </a:solidFill>
                <a:latin typeface="Arial Black" panose="020B0A04020102020204" pitchFamily="34" charset="0"/>
              </a:rPr>
              <a:t>karalar da </a:t>
            </a:r>
            <a:r>
              <a:rPr lang="tr-TR" dirty="0" smtClean="0">
                <a:solidFill>
                  <a:schemeClr val="bg1"/>
                </a:solidFill>
                <a:latin typeface="Arial Black" panose="020B0A04020102020204" pitchFamily="34" charset="0"/>
              </a:rPr>
              <a:t>ışığın tutulan ve yansıtılan miktarı üzerinde önemli bir etkiye sahiptir. Açık su yüzeyinde karalara oranla ışığın tutulması çok daha az, buna karşılık yansıtılması çok daha fazladır. Bu nedenle, su içerisinde ancak az ışığa gereksinimi olan bitki cins, tür ve çeşitleri yetişebilmektedir. </a:t>
            </a:r>
            <a:endParaRPr lang="tr-TR"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8710639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365126"/>
            <a:ext cx="9005454" cy="1325563"/>
          </a:xfrm>
        </p:spPr>
        <p:txBody>
          <a:bodyPr>
            <a:normAutofit/>
          </a:bodyPr>
          <a:lstStyle/>
          <a:p>
            <a:pPr algn="ctr"/>
            <a:r>
              <a:rPr lang="tr-TR" sz="4000" b="1" dirty="0" smtClean="0">
                <a:solidFill>
                  <a:srgbClr val="C00000"/>
                </a:solidFill>
              </a:rPr>
              <a:t>Işığın fotosentez üzerine etkisi</a:t>
            </a:r>
            <a:endParaRPr lang="tr-TR" sz="4000" b="1" dirty="0">
              <a:solidFill>
                <a:srgbClr val="C00000"/>
              </a:solidFill>
            </a:endParaRPr>
          </a:p>
        </p:txBody>
      </p:sp>
      <p:sp>
        <p:nvSpPr>
          <p:cNvPr id="3" name="İçerik Yer Tutucusu 2"/>
          <p:cNvSpPr>
            <a:spLocks noGrp="1"/>
          </p:cNvSpPr>
          <p:nvPr>
            <p:ph idx="1"/>
          </p:nvPr>
        </p:nvSpPr>
        <p:spPr>
          <a:xfrm>
            <a:off x="628650" y="1825625"/>
            <a:ext cx="4118841" cy="4351338"/>
          </a:xfrm>
        </p:spPr>
        <p:txBody>
          <a:bodyPr>
            <a:normAutofit fontScale="92500" lnSpcReduction="10000"/>
          </a:bodyPr>
          <a:lstStyle/>
          <a:p>
            <a:pPr marL="0" indent="0">
              <a:buNone/>
            </a:pPr>
            <a:r>
              <a:rPr lang="tr-TR" dirty="0" smtClean="0"/>
              <a:t>Işık bilindiği gibi fotosentezin oluşunda en önemli etkenlerden biridir. Genel anlamda fotosentez olayı bitkinin güneşten aldığı ışığı kullanarak basit şeker molekülünü oluşturmasıdır.</a:t>
            </a:r>
          </a:p>
          <a:p>
            <a:pPr marL="0" indent="0">
              <a:buNone/>
            </a:pPr>
            <a:r>
              <a:rPr lang="tr-TR" dirty="0" smtClean="0"/>
              <a:t>Işığın yukarıda bahsedilen tüm özellikleri (miktarı, kalitesi, özelliği vb.) fotosenteze etki etmekte ve </a:t>
            </a:r>
            <a:r>
              <a:rPr lang="tr-TR" dirty="0" smtClean="0"/>
              <a:t>nihai </a:t>
            </a:r>
            <a:r>
              <a:rPr lang="tr-TR" dirty="0" smtClean="0"/>
              <a:t>ürünün miktarını etkilemektedir.  </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92285" y="1616363"/>
            <a:ext cx="3377906" cy="4350328"/>
          </a:xfrm>
          <a:prstGeom prst="rect">
            <a:avLst/>
          </a:prstGeom>
        </p:spPr>
      </p:pic>
    </p:spTree>
    <p:extLst>
      <p:ext uri="{BB962C8B-B14F-4D97-AF65-F5344CB8AC3E}">
        <p14:creationId xmlns:p14="http://schemas.microsoft.com/office/powerpoint/2010/main" val="30550886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1673" y="365126"/>
            <a:ext cx="8756071" cy="1325563"/>
          </a:xfrm>
        </p:spPr>
        <p:txBody>
          <a:bodyPr/>
          <a:lstStyle/>
          <a:p>
            <a:r>
              <a:rPr lang="tr-TR" b="1" dirty="0" err="1" smtClean="0">
                <a:solidFill>
                  <a:srgbClr val="C00000"/>
                </a:solidFill>
              </a:rPr>
              <a:t>Fotoperiyot</a:t>
            </a:r>
            <a:r>
              <a:rPr lang="tr-TR" b="1" dirty="0" smtClean="0">
                <a:solidFill>
                  <a:srgbClr val="C00000"/>
                </a:solidFill>
              </a:rPr>
              <a:t>, </a:t>
            </a:r>
            <a:r>
              <a:rPr lang="tr-TR" b="1" dirty="0" err="1" smtClean="0">
                <a:solidFill>
                  <a:srgbClr val="C00000"/>
                </a:solidFill>
              </a:rPr>
              <a:t>Fototropizim</a:t>
            </a:r>
            <a:r>
              <a:rPr lang="tr-TR" b="1" dirty="0" smtClean="0">
                <a:solidFill>
                  <a:srgbClr val="C00000"/>
                </a:solidFill>
              </a:rPr>
              <a:t>, </a:t>
            </a:r>
            <a:r>
              <a:rPr lang="tr-TR" b="1" dirty="0" err="1" smtClean="0">
                <a:solidFill>
                  <a:srgbClr val="C00000"/>
                </a:solidFill>
              </a:rPr>
              <a:t>Fotoperiyodik</a:t>
            </a:r>
            <a:r>
              <a:rPr lang="tr-TR" b="1" dirty="0" smtClean="0">
                <a:solidFill>
                  <a:srgbClr val="C00000"/>
                </a:solidFill>
              </a:rPr>
              <a:t> etki ve Fototropizm</a:t>
            </a:r>
            <a:endParaRPr lang="tr-TR" b="1" dirty="0">
              <a:solidFill>
                <a:srgbClr val="C00000"/>
              </a:solidFill>
            </a:endParaRPr>
          </a:p>
        </p:txBody>
      </p:sp>
      <p:sp>
        <p:nvSpPr>
          <p:cNvPr id="3" name="İçerik Yer Tutucusu 2"/>
          <p:cNvSpPr>
            <a:spLocks noGrp="1"/>
          </p:cNvSpPr>
          <p:nvPr>
            <p:ph idx="1"/>
          </p:nvPr>
        </p:nvSpPr>
        <p:spPr>
          <a:xfrm>
            <a:off x="4479636" y="2293723"/>
            <a:ext cx="4498108" cy="4351338"/>
          </a:xfrm>
        </p:spPr>
        <p:txBody>
          <a:bodyPr>
            <a:noAutofit/>
          </a:bodyPr>
          <a:lstStyle/>
          <a:p>
            <a:pPr marL="0" indent="0" algn="just">
              <a:buNone/>
            </a:pPr>
            <a:r>
              <a:rPr lang="tr-TR" sz="2000" dirty="0" smtClean="0"/>
              <a:t>Bitkilerin büyüme ve gelişmesi üzerine etkide bulunan ana faktörlerden bir tanesi de gün uzunluğudur. Bitkiler güneşin doğuşu ve batışı ile günün bazı saatlerinde ışıklı, bazı saatlerinde karanlık devrede yaşamlarını sürdürürler. Bu periyodik ışınlanma her gün tekrarlanır.  Güneşin doğuşu ve batışı ile ilgili olarak yaşanan periyodik ışıklanmaya </a:t>
            </a:r>
            <a:r>
              <a:rPr lang="tr-TR" sz="2000" dirty="0" err="1" smtClean="0">
                <a:solidFill>
                  <a:srgbClr val="FF0000"/>
                </a:solidFill>
              </a:rPr>
              <a:t>fotoperiyot</a:t>
            </a:r>
            <a:r>
              <a:rPr lang="tr-TR" sz="2000" dirty="0" smtClean="0"/>
              <a:t>, bitkilerin </a:t>
            </a:r>
            <a:r>
              <a:rPr lang="tr-TR" sz="2000" dirty="0" err="1" smtClean="0"/>
              <a:t>fotoperiyota</a:t>
            </a:r>
            <a:r>
              <a:rPr lang="tr-TR" sz="2000" dirty="0" smtClean="0"/>
              <a:t> göstermiş olduğu tepkiye ise </a:t>
            </a:r>
            <a:r>
              <a:rPr lang="tr-TR" sz="2000" b="1" dirty="0" smtClean="0">
                <a:solidFill>
                  <a:srgbClr val="FF0000"/>
                </a:solidFill>
              </a:rPr>
              <a:t>fototropizm </a:t>
            </a:r>
            <a:r>
              <a:rPr lang="tr-TR" sz="2000" dirty="0" smtClean="0"/>
              <a:t>denir.</a:t>
            </a:r>
            <a:endParaRPr lang="tr-TR" sz="2000" dirty="0"/>
          </a:p>
        </p:txBody>
      </p:sp>
      <p:pic>
        <p:nvPicPr>
          <p:cNvPr id="1026" name="Picture 2" descr="C:\Users\Ruveyda\Desktop\uzun-gun-bitkis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799" y="2293969"/>
            <a:ext cx="4239575" cy="363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44689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590</TotalTime>
  <Words>678</Words>
  <Application>Microsoft Office PowerPoint</Application>
  <PresentationFormat>Ekran Gösterisi (4:3)</PresentationFormat>
  <Paragraphs>37</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Arial Black</vt:lpstr>
      <vt:lpstr>Calibri</vt:lpstr>
      <vt:lpstr>Calibri Light</vt:lpstr>
      <vt:lpstr>Times New Roman</vt:lpstr>
      <vt:lpstr>Wingdings</vt:lpstr>
      <vt:lpstr>Office Teması</vt:lpstr>
      <vt:lpstr>PowerPoint Sunusu</vt:lpstr>
      <vt:lpstr>Dalga boylarına göre ışık ışınlarının sınıflandırılması </vt:lpstr>
      <vt:lpstr>PowerPoint Sunusu</vt:lpstr>
      <vt:lpstr>PowerPoint Sunusu</vt:lpstr>
      <vt:lpstr>PowerPoint Sunusu</vt:lpstr>
      <vt:lpstr>PowerPoint Sunusu</vt:lpstr>
      <vt:lpstr>PowerPoint Sunusu</vt:lpstr>
      <vt:lpstr>Işığın fotosentez üzerine etkisi</vt:lpstr>
      <vt:lpstr>Fotoperiyot, Fototropizim, Fotoperiyodik etki ve Fototropizm</vt:lpstr>
      <vt:lpstr>Gün uzunluğu isteklerine göre bitkiler üç ana başlıkta incelenirler. Bunlar;</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IŞIK</dc:title>
  <dc:creator>Mustafa ALKAN</dc:creator>
  <cp:lastModifiedBy>Microsoft</cp:lastModifiedBy>
  <cp:revision>67</cp:revision>
  <dcterms:created xsi:type="dcterms:W3CDTF">2017-11-21T10:55:31Z</dcterms:created>
  <dcterms:modified xsi:type="dcterms:W3CDTF">2018-07-02T14:07:31Z</dcterms:modified>
</cp:coreProperties>
</file>