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257" r:id="rId70"/>
    <p:sldId id="258" r:id="rId71"/>
    <p:sldId id="259" r:id="rId72"/>
    <p:sldId id="260" r:id="rId73"/>
    <p:sldId id="261" r:id="rId74"/>
    <p:sldId id="262" r:id="rId75"/>
    <p:sldId id="263" r:id="rId76"/>
    <p:sldId id="264" r:id="rId77"/>
    <p:sldId id="265" r:id="rId78"/>
    <p:sldId id="266" r:id="rId79"/>
    <p:sldId id="267" r:id="rId80"/>
    <p:sldId id="268" r:id="rId81"/>
    <p:sldId id="269" r:id="rId82"/>
    <p:sldId id="270" r:id="rId83"/>
    <p:sldId id="271" r:id="rId84"/>
    <p:sldId id="272" r:id="rId85"/>
    <p:sldId id="273" r:id="rId86"/>
    <p:sldId id="274" r:id="rId8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DCE4C-9298-4D4E-93E2-1BA5C6201F6E}" type="doc">
      <dgm:prSet loTypeId="urn:microsoft.com/office/officeart/2005/8/layout/hList1" loCatId="list" qsTypeId="urn:microsoft.com/office/officeart/2005/8/quickstyle/simple1#1" qsCatId="simple" csTypeId="urn:microsoft.com/office/officeart/2005/8/colors/accent1_2#2" csCatId="accent1" phldr="1"/>
      <dgm:spPr/>
      <dgm:t>
        <a:bodyPr/>
        <a:lstStyle/>
        <a:p>
          <a:endParaRPr lang="tr-TR"/>
        </a:p>
      </dgm:t>
    </dgm:pt>
    <dgm:pt modelId="{B365D2E9-EDE2-47EB-BF9C-1E8EDD572221}">
      <dgm:prSet phldrT="[Metin]"/>
      <dgm:spPr>
        <a:solidFill>
          <a:schemeClr val="accent2">
            <a:lumMod val="75000"/>
          </a:schemeClr>
        </a:solidFill>
      </dgm:spPr>
      <dgm:t>
        <a:bodyPr/>
        <a:lstStyle/>
        <a:p>
          <a:r>
            <a:rPr lang="tr-TR" dirty="0" smtClean="0">
              <a:latin typeface="Comic Sans MS" pitchFamily="66" charset="0"/>
            </a:rPr>
            <a:t>Birincil (organik) nedenler </a:t>
          </a:r>
        </a:p>
        <a:p>
          <a:r>
            <a:rPr lang="tr-TR" dirty="0" smtClean="0">
              <a:latin typeface="Comic Sans MS" pitchFamily="66" charset="0"/>
            </a:rPr>
            <a:t>(%15-30)</a:t>
          </a:r>
          <a:endParaRPr lang="tr-TR" dirty="0">
            <a:latin typeface="Comic Sans MS" pitchFamily="66" charset="0"/>
          </a:endParaRPr>
        </a:p>
      </dgm:t>
    </dgm:pt>
    <dgm:pt modelId="{ACC47B59-1E19-4B9A-A78A-23F22DA52EAB}" type="parTrans" cxnId="{9909E42F-298A-449A-8C44-BD7A6129353A}">
      <dgm:prSet/>
      <dgm:spPr/>
      <dgm:t>
        <a:bodyPr/>
        <a:lstStyle/>
        <a:p>
          <a:endParaRPr lang="tr-TR"/>
        </a:p>
      </dgm:t>
    </dgm:pt>
    <dgm:pt modelId="{F3631FAB-A1FB-4C69-9351-9B0F7F3E4C91}" type="sibTrans" cxnId="{9909E42F-298A-449A-8C44-BD7A6129353A}">
      <dgm:prSet/>
      <dgm:spPr/>
      <dgm:t>
        <a:bodyPr/>
        <a:lstStyle/>
        <a:p>
          <a:endParaRPr lang="tr-TR"/>
        </a:p>
      </dgm:t>
    </dgm:pt>
    <dgm:pt modelId="{1B0C1929-E6AA-4323-A194-96638567E0FC}">
      <dgm:prSet phldrT="[Metin]"/>
      <dgm:spPr/>
      <dgm:t>
        <a:bodyPr/>
        <a:lstStyle/>
        <a:p>
          <a:r>
            <a:rPr lang="tr-TR" dirty="0" err="1" smtClean="0">
              <a:latin typeface="Comic Sans MS" pitchFamily="66" charset="0"/>
            </a:rPr>
            <a:t>İnfektif</a:t>
          </a:r>
          <a:r>
            <a:rPr lang="tr-TR" dirty="0" smtClean="0">
              <a:latin typeface="Comic Sans MS" pitchFamily="66" charset="0"/>
            </a:rPr>
            <a:t> </a:t>
          </a:r>
          <a:r>
            <a:rPr lang="tr-TR" dirty="0" err="1" smtClean="0">
              <a:latin typeface="Comic Sans MS" pitchFamily="66" charset="0"/>
            </a:rPr>
            <a:t>endokardit</a:t>
          </a:r>
          <a:endParaRPr lang="tr-TR" dirty="0">
            <a:latin typeface="Comic Sans MS" pitchFamily="66" charset="0"/>
          </a:endParaRPr>
        </a:p>
      </dgm:t>
    </dgm:pt>
    <dgm:pt modelId="{E101D133-0886-4CCB-A132-29D0ECF0FF1B}" type="parTrans" cxnId="{28B2C2AD-F960-43AD-BEF2-54CB4BDB53CE}">
      <dgm:prSet/>
      <dgm:spPr/>
      <dgm:t>
        <a:bodyPr/>
        <a:lstStyle/>
        <a:p>
          <a:endParaRPr lang="tr-TR"/>
        </a:p>
      </dgm:t>
    </dgm:pt>
    <dgm:pt modelId="{98CD35E1-A5A4-42CD-A484-5D210A79BCA3}" type="sibTrans" cxnId="{28B2C2AD-F960-43AD-BEF2-54CB4BDB53CE}">
      <dgm:prSet/>
      <dgm:spPr/>
      <dgm:t>
        <a:bodyPr/>
        <a:lstStyle/>
        <a:p>
          <a:endParaRPr lang="tr-TR"/>
        </a:p>
      </dgm:t>
    </dgm:pt>
    <dgm:pt modelId="{2D26F144-8A2F-4B47-A5F7-5DCF558935DB}">
      <dgm:prSet phldrT="[Metin]"/>
      <dgm:spPr>
        <a:solidFill>
          <a:schemeClr val="accent2">
            <a:lumMod val="75000"/>
          </a:schemeClr>
        </a:solidFill>
      </dgm:spPr>
      <dgm:t>
        <a:bodyPr/>
        <a:lstStyle/>
        <a:p>
          <a:r>
            <a:rPr lang="tr-TR" dirty="0" smtClean="0">
              <a:latin typeface="Comic Sans MS" pitchFamily="66" charset="0"/>
            </a:rPr>
            <a:t>İkincil (fonksiyonel) nedenler </a:t>
          </a:r>
        </a:p>
        <a:p>
          <a:r>
            <a:rPr lang="tr-TR" dirty="0" smtClean="0">
              <a:latin typeface="Comic Sans MS" pitchFamily="66" charset="0"/>
            </a:rPr>
            <a:t>(%70-85)</a:t>
          </a:r>
          <a:endParaRPr lang="tr-TR" dirty="0">
            <a:latin typeface="Comic Sans MS" pitchFamily="66" charset="0"/>
          </a:endParaRPr>
        </a:p>
      </dgm:t>
    </dgm:pt>
    <dgm:pt modelId="{83C12930-7C19-4A3D-B2A1-AC704F895F7A}" type="parTrans" cxnId="{CC25C55F-2AB2-47D4-9B26-FD87D2E972CE}">
      <dgm:prSet/>
      <dgm:spPr/>
      <dgm:t>
        <a:bodyPr/>
        <a:lstStyle/>
        <a:p>
          <a:endParaRPr lang="tr-TR"/>
        </a:p>
      </dgm:t>
    </dgm:pt>
    <dgm:pt modelId="{A34C68B4-8423-4B77-B741-9CDA81B3B918}" type="sibTrans" cxnId="{CC25C55F-2AB2-47D4-9B26-FD87D2E972CE}">
      <dgm:prSet/>
      <dgm:spPr/>
      <dgm:t>
        <a:bodyPr/>
        <a:lstStyle/>
        <a:p>
          <a:endParaRPr lang="tr-TR"/>
        </a:p>
      </dgm:t>
    </dgm:pt>
    <dgm:pt modelId="{13ECC531-E7B5-4F11-B123-778C1272522B}">
      <dgm:prSet phldrT="[Metin]"/>
      <dgm:spPr/>
      <dgm:t>
        <a:bodyPr/>
        <a:lstStyle/>
        <a:p>
          <a:endParaRPr lang="tr-TR" dirty="0"/>
        </a:p>
      </dgm:t>
    </dgm:pt>
    <dgm:pt modelId="{9B100E51-CD7D-4482-82DC-F7D687648547}" type="parTrans" cxnId="{8B73A9BF-9D58-42ED-8B08-45A625A9A359}">
      <dgm:prSet/>
      <dgm:spPr/>
      <dgm:t>
        <a:bodyPr/>
        <a:lstStyle/>
        <a:p>
          <a:endParaRPr lang="tr-TR"/>
        </a:p>
      </dgm:t>
    </dgm:pt>
    <dgm:pt modelId="{C5C083E8-D1B9-41A7-B087-669517B639B1}" type="sibTrans" cxnId="{8B73A9BF-9D58-42ED-8B08-45A625A9A359}">
      <dgm:prSet/>
      <dgm:spPr/>
      <dgm:t>
        <a:bodyPr/>
        <a:lstStyle/>
        <a:p>
          <a:endParaRPr lang="tr-TR"/>
        </a:p>
      </dgm:t>
    </dgm:pt>
    <dgm:pt modelId="{57E6C6B0-F96D-4BE8-978E-3DB620FBCB44}">
      <dgm:prSet phldrT="[Metin]"/>
      <dgm:spPr/>
      <dgm:t>
        <a:bodyPr/>
        <a:lstStyle/>
        <a:p>
          <a:r>
            <a:rPr lang="tr-TR" dirty="0" err="1" smtClean="0">
              <a:latin typeface="Comic Sans MS" pitchFamily="66" charset="0"/>
            </a:rPr>
            <a:t>Karsinoid</a:t>
          </a:r>
          <a:r>
            <a:rPr lang="tr-TR" dirty="0" smtClean="0">
              <a:latin typeface="Comic Sans MS" pitchFamily="66" charset="0"/>
            </a:rPr>
            <a:t> kalp hastalığı</a:t>
          </a:r>
          <a:endParaRPr lang="tr-TR" dirty="0">
            <a:latin typeface="Comic Sans MS" pitchFamily="66" charset="0"/>
          </a:endParaRPr>
        </a:p>
      </dgm:t>
    </dgm:pt>
    <dgm:pt modelId="{9ED286DE-26A3-4A23-9C02-F27B37E371FF}" type="parTrans" cxnId="{0D8A5B3F-5185-47F0-8830-3D3D0A46750D}">
      <dgm:prSet/>
      <dgm:spPr/>
    </dgm:pt>
    <dgm:pt modelId="{B69ED856-83D2-4C78-ACE1-A5DDBB1B9717}" type="sibTrans" cxnId="{0D8A5B3F-5185-47F0-8830-3D3D0A46750D}">
      <dgm:prSet/>
      <dgm:spPr/>
    </dgm:pt>
    <dgm:pt modelId="{5104187C-09B0-41E9-AFEF-78DCCCDFE42C}">
      <dgm:prSet phldrT="[Metin]"/>
      <dgm:spPr/>
      <dgm:t>
        <a:bodyPr/>
        <a:lstStyle/>
        <a:p>
          <a:r>
            <a:rPr lang="tr-TR" dirty="0" err="1" smtClean="0">
              <a:latin typeface="Comic Sans MS" pitchFamily="66" charset="0"/>
            </a:rPr>
            <a:t>İyatrojenik</a:t>
          </a:r>
          <a:endParaRPr lang="tr-TR" dirty="0">
            <a:latin typeface="Comic Sans MS" pitchFamily="66" charset="0"/>
          </a:endParaRPr>
        </a:p>
      </dgm:t>
    </dgm:pt>
    <dgm:pt modelId="{9932DC91-FA22-4AAC-BB34-2998C57AAF0D}" type="parTrans" cxnId="{FCCA137F-8B6E-485F-83BE-92D9A62C78E4}">
      <dgm:prSet/>
      <dgm:spPr/>
    </dgm:pt>
    <dgm:pt modelId="{0E8A3F0E-B388-4DA1-86F3-C8837ADA9DE0}" type="sibTrans" cxnId="{FCCA137F-8B6E-485F-83BE-92D9A62C78E4}">
      <dgm:prSet/>
      <dgm:spPr/>
    </dgm:pt>
    <dgm:pt modelId="{41E2C50D-A3A5-44D6-AA92-995CAC63EF46}">
      <dgm:prSet phldrT="[Metin]"/>
      <dgm:spPr/>
      <dgm:t>
        <a:bodyPr/>
        <a:lstStyle/>
        <a:p>
          <a:r>
            <a:rPr lang="tr-TR" dirty="0" smtClean="0">
              <a:latin typeface="Comic Sans MS" pitchFamily="66" charset="0"/>
            </a:rPr>
            <a:t>Travma</a:t>
          </a:r>
          <a:endParaRPr lang="tr-TR" dirty="0">
            <a:latin typeface="Comic Sans MS" pitchFamily="66" charset="0"/>
          </a:endParaRPr>
        </a:p>
      </dgm:t>
    </dgm:pt>
    <dgm:pt modelId="{DFC158DC-8419-4B86-B544-849EA81E3F5B}" type="parTrans" cxnId="{3B86D143-E489-4091-9CAE-4DB3C6974E60}">
      <dgm:prSet/>
      <dgm:spPr/>
    </dgm:pt>
    <dgm:pt modelId="{253716B7-9F30-4196-B9C8-C19DC38E2523}" type="sibTrans" cxnId="{3B86D143-E489-4091-9CAE-4DB3C6974E60}">
      <dgm:prSet/>
      <dgm:spPr/>
    </dgm:pt>
    <dgm:pt modelId="{C20E4AB3-7295-4CDB-9319-87EC6EFDA82A}">
      <dgm:prSet phldrT="[Metin]"/>
      <dgm:spPr/>
      <dgm:t>
        <a:bodyPr/>
        <a:lstStyle/>
        <a:p>
          <a:r>
            <a:rPr lang="tr-TR" dirty="0" err="1" smtClean="0">
              <a:latin typeface="Comic Sans MS" pitchFamily="66" charset="0"/>
            </a:rPr>
            <a:t>Dejeneratif</a:t>
          </a:r>
          <a:endParaRPr lang="tr-TR" dirty="0">
            <a:latin typeface="Comic Sans MS" pitchFamily="66" charset="0"/>
          </a:endParaRPr>
        </a:p>
      </dgm:t>
    </dgm:pt>
    <dgm:pt modelId="{496BFB0C-B77E-47FD-B74F-FBBDD911118D}" type="parTrans" cxnId="{C55EA202-4D3F-4A4A-8DE0-1FFDD846A58F}">
      <dgm:prSet/>
      <dgm:spPr/>
    </dgm:pt>
    <dgm:pt modelId="{AE0EF1ED-627A-410B-A643-52E148E5278A}" type="sibTrans" cxnId="{C55EA202-4D3F-4A4A-8DE0-1FFDD846A58F}">
      <dgm:prSet/>
      <dgm:spPr/>
    </dgm:pt>
    <dgm:pt modelId="{9F132D59-B330-41D8-BDF1-99BB36AA61BA}">
      <dgm:prSet phldrT="[Metin]"/>
      <dgm:spPr/>
      <dgm:t>
        <a:bodyPr/>
        <a:lstStyle/>
        <a:p>
          <a:r>
            <a:rPr lang="tr-TR" dirty="0" err="1" smtClean="0">
              <a:latin typeface="Comic Sans MS" pitchFamily="66" charset="0"/>
            </a:rPr>
            <a:t>Pulmoner</a:t>
          </a:r>
          <a:r>
            <a:rPr lang="tr-TR" dirty="0" smtClean="0">
              <a:latin typeface="Comic Sans MS" pitchFamily="66" charset="0"/>
            </a:rPr>
            <a:t> hipertansiyon (en sık) </a:t>
          </a:r>
          <a:endParaRPr lang="tr-TR" dirty="0">
            <a:latin typeface="Comic Sans MS" pitchFamily="66" charset="0"/>
          </a:endParaRPr>
        </a:p>
      </dgm:t>
    </dgm:pt>
    <dgm:pt modelId="{627E7630-7AB6-4B2B-AA0C-CC624BEBD829}" type="parTrans" cxnId="{811CABF0-8BE1-4A23-94F0-46C4B403E33C}">
      <dgm:prSet/>
      <dgm:spPr/>
    </dgm:pt>
    <dgm:pt modelId="{C973E6FC-6F6C-4B9F-92E8-D6101B0BD92A}" type="sibTrans" cxnId="{811CABF0-8BE1-4A23-94F0-46C4B403E33C}">
      <dgm:prSet/>
      <dgm:spPr/>
    </dgm:pt>
    <dgm:pt modelId="{E2EDC2E2-F2C6-4D3B-AB02-A43B9B5BC070}">
      <dgm:prSet phldrT="[Metin]"/>
      <dgm:spPr/>
      <dgm:t>
        <a:bodyPr/>
        <a:lstStyle/>
        <a:p>
          <a:r>
            <a:rPr lang="tr-TR" dirty="0" smtClean="0">
              <a:latin typeface="Comic Sans MS" pitchFamily="66" charset="0"/>
            </a:rPr>
            <a:t>Global sağ </a:t>
          </a:r>
          <a:r>
            <a:rPr lang="tr-TR" dirty="0" err="1" smtClean="0">
              <a:latin typeface="Comic Sans MS" pitchFamily="66" charset="0"/>
            </a:rPr>
            <a:t>ventrikül</a:t>
          </a:r>
          <a:r>
            <a:rPr lang="tr-TR" dirty="0" smtClean="0">
              <a:latin typeface="Comic Sans MS" pitchFamily="66" charset="0"/>
            </a:rPr>
            <a:t> fonksiyon bozukluğu</a:t>
          </a:r>
          <a:endParaRPr lang="tr-TR" dirty="0">
            <a:latin typeface="Comic Sans MS" pitchFamily="66" charset="0"/>
          </a:endParaRPr>
        </a:p>
      </dgm:t>
    </dgm:pt>
    <dgm:pt modelId="{2FD033F2-509A-4EC1-98F9-8DD784708A03}" type="parTrans" cxnId="{F2B3C0C7-25DE-4F6C-A0B9-6611ED823BBD}">
      <dgm:prSet/>
      <dgm:spPr/>
    </dgm:pt>
    <dgm:pt modelId="{138B2D48-32F8-44F0-A8B2-40AFB889FDB1}" type="sibTrans" cxnId="{F2B3C0C7-25DE-4F6C-A0B9-6611ED823BBD}">
      <dgm:prSet/>
      <dgm:spPr/>
    </dgm:pt>
    <dgm:pt modelId="{1B281625-DC65-47AD-B2D3-1432D7F9EE2B}">
      <dgm:prSet phldrT="[Metin]"/>
      <dgm:spPr/>
      <dgm:t>
        <a:bodyPr/>
        <a:lstStyle/>
        <a:p>
          <a:r>
            <a:rPr lang="tr-TR" dirty="0" err="1" smtClean="0">
              <a:latin typeface="Comic Sans MS" pitchFamily="66" charset="0"/>
            </a:rPr>
            <a:t>Segmental</a:t>
          </a:r>
          <a:r>
            <a:rPr lang="tr-TR" dirty="0" smtClean="0">
              <a:latin typeface="Comic Sans MS" pitchFamily="66" charset="0"/>
            </a:rPr>
            <a:t> sağ </a:t>
          </a:r>
          <a:r>
            <a:rPr lang="tr-TR" dirty="0" err="1" smtClean="0">
              <a:latin typeface="Comic Sans MS" pitchFamily="66" charset="0"/>
            </a:rPr>
            <a:t>ventrikül</a:t>
          </a:r>
          <a:r>
            <a:rPr lang="tr-TR" dirty="0" smtClean="0">
              <a:latin typeface="Comic Sans MS" pitchFamily="66" charset="0"/>
            </a:rPr>
            <a:t> fonksiyon bozukluğu</a:t>
          </a:r>
          <a:endParaRPr lang="tr-TR" dirty="0">
            <a:latin typeface="Comic Sans MS" pitchFamily="66" charset="0"/>
          </a:endParaRPr>
        </a:p>
      </dgm:t>
    </dgm:pt>
    <dgm:pt modelId="{B49F4A8A-6E1C-487F-A28F-B4D0F675209D}" type="parTrans" cxnId="{35D4692B-59F8-40F8-8A14-2EED980125A0}">
      <dgm:prSet/>
      <dgm:spPr/>
    </dgm:pt>
    <dgm:pt modelId="{75EC84D7-973D-43BA-9FD3-5B1B458DA6B1}" type="sibTrans" cxnId="{35D4692B-59F8-40F8-8A14-2EED980125A0}">
      <dgm:prSet/>
      <dgm:spPr/>
    </dgm:pt>
    <dgm:pt modelId="{F273275B-6571-400C-A0F1-A20F26197DD1}">
      <dgm:prSet phldrT="[Metin]"/>
      <dgm:spPr/>
      <dgm:t>
        <a:bodyPr/>
        <a:lstStyle/>
        <a:p>
          <a:r>
            <a:rPr lang="tr-TR" dirty="0" err="1" smtClean="0">
              <a:latin typeface="Comic Sans MS" pitchFamily="66" charset="0"/>
            </a:rPr>
            <a:t>Romatizmal</a:t>
          </a:r>
          <a:endParaRPr lang="tr-TR" dirty="0">
            <a:latin typeface="Comic Sans MS" pitchFamily="66" charset="0"/>
          </a:endParaRPr>
        </a:p>
      </dgm:t>
    </dgm:pt>
    <dgm:pt modelId="{C80B1B44-3EEE-47D5-8AD8-43540C29DE4F}" type="sibTrans" cxnId="{7A2EB98B-EAFD-4056-97B8-72F0EB554F74}">
      <dgm:prSet/>
      <dgm:spPr/>
      <dgm:t>
        <a:bodyPr/>
        <a:lstStyle/>
        <a:p>
          <a:endParaRPr lang="tr-TR"/>
        </a:p>
      </dgm:t>
    </dgm:pt>
    <dgm:pt modelId="{2C536E54-1CD7-4FBC-867D-9B3A1A4ACE81}" type="parTrans" cxnId="{7A2EB98B-EAFD-4056-97B8-72F0EB554F74}">
      <dgm:prSet/>
      <dgm:spPr/>
      <dgm:t>
        <a:bodyPr/>
        <a:lstStyle/>
        <a:p>
          <a:endParaRPr lang="tr-TR"/>
        </a:p>
      </dgm:t>
    </dgm:pt>
    <dgm:pt modelId="{52B7B957-16F1-4D66-970C-899B864AEBB0}">
      <dgm:prSet phldrT="[Metin]"/>
      <dgm:spPr/>
      <dgm:t>
        <a:bodyPr/>
        <a:lstStyle/>
        <a:p>
          <a:r>
            <a:rPr lang="tr-TR" dirty="0" err="1" smtClean="0">
              <a:latin typeface="Comic Sans MS" pitchFamily="66" charset="0"/>
            </a:rPr>
            <a:t>Ebstein</a:t>
          </a:r>
          <a:r>
            <a:rPr lang="tr-TR" dirty="0" smtClean="0">
              <a:latin typeface="Comic Sans MS" pitchFamily="66" charset="0"/>
            </a:rPr>
            <a:t> anomalisi</a:t>
          </a:r>
          <a:endParaRPr lang="tr-TR" dirty="0">
            <a:latin typeface="Comic Sans MS" pitchFamily="66" charset="0"/>
          </a:endParaRPr>
        </a:p>
      </dgm:t>
    </dgm:pt>
    <dgm:pt modelId="{710A3C79-598F-422C-9864-776B8198B1D2}" type="sibTrans" cxnId="{40AC926E-FD61-4FDD-BE60-8BA6735F2C4D}">
      <dgm:prSet/>
      <dgm:spPr/>
    </dgm:pt>
    <dgm:pt modelId="{0073D695-3158-4DDA-8B12-9104A0665F89}" type="parTrans" cxnId="{40AC926E-FD61-4FDD-BE60-8BA6735F2C4D}">
      <dgm:prSet/>
      <dgm:spPr/>
    </dgm:pt>
    <dgm:pt modelId="{25DB05C0-4E2F-4405-A688-BE37CA30A1DB}">
      <dgm:prSet phldrT="[Metin]"/>
      <dgm:spPr/>
      <dgm:t>
        <a:bodyPr/>
        <a:lstStyle/>
        <a:p>
          <a:r>
            <a:rPr lang="tr-TR" dirty="0" err="1" smtClean="0">
              <a:latin typeface="Comic Sans MS" pitchFamily="66" charset="0"/>
            </a:rPr>
            <a:t>Kollagen</a:t>
          </a:r>
          <a:r>
            <a:rPr lang="tr-TR" dirty="0" smtClean="0">
              <a:latin typeface="Comic Sans MS" pitchFamily="66" charset="0"/>
            </a:rPr>
            <a:t> doku hastalığı</a:t>
          </a:r>
          <a:endParaRPr lang="tr-TR" dirty="0">
            <a:latin typeface="Comic Sans MS" pitchFamily="66" charset="0"/>
          </a:endParaRPr>
        </a:p>
      </dgm:t>
    </dgm:pt>
    <dgm:pt modelId="{A4C42A30-EE72-4CBC-9FB6-4C72BA7D7ABD}" type="parTrans" cxnId="{16761B0D-FDC0-464C-B5AD-36024038FD30}">
      <dgm:prSet/>
      <dgm:spPr/>
    </dgm:pt>
    <dgm:pt modelId="{AC80DDBC-B949-4D4F-BC3E-2F2D8CDF2492}" type="sibTrans" cxnId="{16761B0D-FDC0-464C-B5AD-36024038FD30}">
      <dgm:prSet/>
      <dgm:spPr/>
    </dgm:pt>
    <dgm:pt modelId="{05AECF6E-B888-4418-9A6B-42AD229C22F8}">
      <dgm:prSet phldrT="[Metin]"/>
      <dgm:spPr/>
      <dgm:t>
        <a:bodyPr/>
        <a:lstStyle/>
        <a:p>
          <a:r>
            <a:rPr lang="tr-TR" dirty="0" smtClean="0">
              <a:latin typeface="Comic Sans MS" pitchFamily="66" charset="0"/>
            </a:rPr>
            <a:t>Tümörler</a:t>
          </a:r>
          <a:endParaRPr lang="tr-TR" dirty="0">
            <a:latin typeface="Comic Sans MS" pitchFamily="66" charset="0"/>
          </a:endParaRPr>
        </a:p>
      </dgm:t>
    </dgm:pt>
    <dgm:pt modelId="{17B2B8E1-51C4-44B6-AB1E-62AA056211AB}" type="parTrans" cxnId="{BC32C3BB-11F8-461E-B803-FEBF2E211AD7}">
      <dgm:prSet/>
      <dgm:spPr/>
    </dgm:pt>
    <dgm:pt modelId="{D49ABD63-DC6E-46CE-B731-802F7EB4617E}" type="sibTrans" cxnId="{BC32C3BB-11F8-461E-B803-FEBF2E211AD7}">
      <dgm:prSet/>
      <dgm:spPr/>
    </dgm:pt>
    <dgm:pt modelId="{0067555B-E5AB-42F5-BF45-D49193D23CA7}">
      <dgm:prSet phldrT="[Metin]"/>
      <dgm:spPr/>
      <dgm:t>
        <a:bodyPr/>
        <a:lstStyle/>
        <a:p>
          <a:r>
            <a:rPr lang="tr-TR" dirty="0" smtClean="0">
              <a:latin typeface="Comic Sans MS" pitchFamily="66" charset="0"/>
            </a:rPr>
            <a:t>İlaçlar (</a:t>
          </a:r>
          <a:r>
            <a:rPr lang="tr-TR" dirty="0" err="1" smtClean="0">
              <a:latin typeface="Comic Sans MS" pitchFamily="66" charset="0"/>
            </a:rPr>
            <a:t>metiserjid</a:t>
          </a:r>
          <a:r>
            <a:rPr lang="tr-TR" dirty="0" smtClean="0">
              <a:latin typeface="Comic Sans MS" pitchFamily="66" charset="0"/>
            </a:rPr>
            <a:t>)</a:t>
          </a:r>
          <a:endParaRPr lang="tr-TR" dirty="0">
            <a:latin typeface="Comic Sans MS" pitchFamily="66" charset="0"/>
          </a:endParaRPr>
        </a:p>
      </dgm:t>
    </dgm:pt>
    <dgm:pt modelId="{EB5477E4-258C-40E2-AC25-5C4CCA329083}" type="parTrans" cxnId="{994B3759-1F01-4AD5-9654-86A28C28983F}">
      <dgm:prSet/>
      <dgm:spPr/>
    </dgm:pt>
    <dgm:pt modelId="{DFE3E499-E4A3-415B-9FB9-569C1DE815E4}" type="sibTrans" cxnId="{994B3759-1F01-4AD5-9654-86A28C28983F}">
      <dgm:prSet/>
      <dgm:spPr/>
    </dgm:pt>
    <dgm:pt modelId="{6816A53B-BD2C-4F11-9DE3-AF7EDFD239D5}" type="pres">
      <dgm:prSet presAssocID="{5B7DCE4C-9298-4D4E-93E2-1BA5C6201F6E}" presName="Name0" presStyleCnt="0">
        <dgm:presLayoutVars>
          <dgm:dir/>
          <dgm:animLvl val="lvl"/>
          <dgm:resizeHandles val="exact"/>
        </dgm:presLayoutVars>
      </dgm:prSet>
      <dgm:spPr/>
      <dgm:t>
        <a:bodyPr/>
        <a:lstStyle/>
        <a:p>
          <a:endParaRPr lang="tr-TR"/>
        </a:p>
      </dgm:t>
    </dgm:pt>
    <dgm:pt modelId="{592563EE-3B28-447A-A5C6-DBA67DAB4CF8}" type="pres">
      <dgm:prSet presAssocID="{B365D2E9-EDE2-47EB-BF9C-1E8EDD572221}" presName="composite" presStyleCnt="0"/>
      <dgm:spPr/>
    </dgm:pt>
    <dgm:pt modelId="{E765FD0A-D6D6-471D-BA92-E21E77889CB4}" type="pres">
      <dgm:prSet presAssocID="{B365D2E9-EDE2-47EB-BF9C-1E8EDD572221}" presName="parTx" presStyleLbl="alignNode1" presStyleIdx="0" presStyleCnt="2">
        <dgm:presLayoutVars>
          <dgm:chMax val="0"/>
          <dgm:chPref val="0"/>
          <dgm:bulletEnabled val="1"/>
        </dgm:presLayoutVars>
      </dgm:prSet>
      <dgm:spPr/>
      <dgm:t>
        <a:bodyPr/>
        <a:lstStyle/>
        <a:p>
          <a:endParaRPr lang="tr-TR"/>
        </a:p>
      </dgm:t>
    </dgm:pt>
    <dgm:pt modelId="{4AD58562-5441-48E6-8087-69A70F196961}" type="pres">
      <dgm:prSet presAssocID="{B365D2E9-EDE2-47EB-BF9C-1E8EDD572221}" presName="desTx" presStyleLbl="alignAccFollowNode1" presStyleIdx="0" presStyleCnt="2">
        <dgm:presLayoutVars>
          <dgm:bulletEnabled val="1"/>
        </dgm:presLayoutVars>
      </dgm:prSet>
      <dgm:spPr/>
      <dgm:t>
        <a:bodyPr/>
        <a:lstStyle/>
        <a:p>
          <a:endParaRPr lang="tr-TR"/>
        </a:p>
      </dgm:t>
    </dgm:pt>
    <dgm:pt modelId="{ACD7104F-844F-4971-B6D6-86520948C8F0}" type="pres">
      <dgm:prSet presAssocID="{F3631FAB-A1FB-4C69-9351-9B0F7F3E4C91}" presName="space" presStyleCnt="0"/>
      <dgm:spPr/>
    </dgm:pt>
    <dgm:pt modelId="{013EFFC1-0186-4DC8-A8B4-2C294B053298}" type="pres">
      <dgm:prSet presAssocID="{2D26F144-8A2F-4B47-A5F7-5DCF558935DB}" presName="composite" presStyleCnt="0"/>
      <dgm:spPr/>
    </dgm:pt>
    <dgm:pt modelId="{A475F0E3-4E5F-4723-B552-67A5B916F901}" type="pres">
      <dgm:prSet presAssocID="{2D26F144-8A2F-4B47-A5F7-5DCF558935DB}" presName="parTx" presStyleLbl="alignNode1" presStyleIdx="1" presStyleCnt="2">
        <dgm:presLayoutVars>
          <dgm:chMax val="0"/>
          <dgm:chPref val="0"/>
          <dgm:bulletEnabled val="1"/>
        </dgm:presLayoutVars>
      </dgm:prSet>
      <dgm:spPr/>
      <dgm:t>
        <a:bodyPr/>
        <a:lstStyle/>
        <a:p>
          <a:endParaRPr lang="tr-TR"/>
        </a:p>
      </dgm:t>
    </dgm:pt>
    <dgm:pt modelId="{F5A2136A-17BC-4C47-B3BB-D416721310B7}" type="pres">
      <dgm:prSet presAssocID="{2D26F144-8A2F-4B47-A5F7-5DCF558935DB}" presName="desTx" presStyleLbl="alignAccFollowNode1" presStyleIdx="1" presStyleCnt="2">
        <dgm:presLayoutVars>
          <dgm:bulletEnabled val="1"/>
        </dgm:presLayoutVars>
      </dgm:prSet>
      <dgm:spPr/>
      <dgm:t>
        <a:bodyPr/>
        <a:lstStyle/>
        <a:p>
          <a:endParaRPr lang="tr-TR"/>
        </a:p>
      </dgm:t>
    </dgm:pt>
  </dgm:ptLst>
  <dgm:cxnLst>
    <dgm:cxn modelId="{F04BDA5C-231C-4828-8B30-B303200BE410}" type="presOf" srcId="{1B0C1929-E6AA-4323-A194-96638567E0FC}" destId="{4AD58562-5441-48E6-8087-69A70F196961}" srcOrd="0" destOrd="1" presId="urn:microsoft.com/office/officeart/2005/8/layout/hList1"/>
    <dgm:cxn modelId="{31380C11-351C-4A4C-989A-75967C988D3C}" type="presOf" srcId="{13ECC531-E7B5-4F11-B123-778C1272522B}" destId="{F5A2136A-17BC-4C47-B3BB-D416721310B7}" srcOrd="0" destOrd="0" presId="urn:microsoft.com/office/officeart/2005/8/layout/hList1"/>
    <dgm:cxn modelId="{1B9D370A-9444-45D4-BAE0-809B492D61C6}" type="presOf" srcId="{25DB05C0-4E2F-4405-A688-BE37CA30A1DB}" destId="{4AD58562-5441-48E6-8087-69A70F196961}" srcOrd="0" destOrd="7" presId="urn:microsoft.com/office/officeart/2005/8/layout/hList1"/>
    <dgm:cxn modelId="{280E7EE8-358D-4E48-BE98-CDBEF41947CC}" type="presOf" srcId="{52B7B957-16F1-4D66-970C-899B864AEBB0}" destId="{4AD58562-5441-48E6-8087-69A70F196961}" srcOrd="0" destOrd="3" presId="urn:microsoft.com/office/officeart/2005/8/layout/hList1"/>
    <dgm:cxn modelId="{4D849C80-83A3-441D-8506-0F42B64B487F}" type="presOf" srcId="{2D26F144-8A2F-4B47-A5F7-5DCF558935DB}" destId="{A475F0E3-4E5F-4723-B552-67A5B916F901}" srcOrd="0" destOrd="0" presId="urn:microsoft.com/office/officeart/2005/8/layout/hList1"/>
    <dgm:cxn modelId="{811CABF0-8BE1-4A23-94F0-46C4B403E33C}" srcId="{2D26F144-8A2F-4B47-A5F7-5DCF558935DB}" destId="{9F132D59-B330-41D8-BDF1-99BB36AA61BA}" srcOrd="1" destOrd="0" parTransId="{627E7630-7AB6-4B2B-AA0C-CC624BEBD829}" sibTransId="{C973E6FC-6F6C-4B9F-92E8-D6101B0BD92A}"/>
    <dgm:cxn modelId="{6A88732C-A421-4018-A755-166F5977ED71}" type="presOf" srcId="{1B281625-DC65-47AD-B2D3-1432D7F9EE2B}" destId="{F5A2136A-17BC-4C47-B3BB-D416721310B7}" srcOrd="0" destOrd="3" presId="urn:microsoft.com/office/officeart/2005/8/layout/hList1"/>
    <dgm:cxn modelId="{994B3759-1F01-4AD5-9654-86A28C28983F}" srcId="{B365D2E9-EDE2-47EB-BF9C-1E8EDD572221}" destId="{0067555B-E5AB-42F5-BF45-D49193D23CA7}" srcOrd="9" destOrd="0" parTransId="{EB5477E4-258C-40E2-AC25-5C4CCA329083}" sibTransId="{DFE3E499-E4A3-415B-9FB9-569C1DE815E4}"/>
    <dgm:cxn modelId="{CC25C55F-2AB2-47D4-9B26-FD87D2E972CE}" srcId="{5B7DCE4C-9298-4D4E-93E2-1BA5C6201F6E}" destId="{2D26F144-8A2F-4B47-A5F7-5DCF558935DB}" srcOrd="1" destOrd="0" parTransId="{83C12930-7C19-4A3D-B2A1-AC704F895F7A}" sibTransId="{A34C68B4-8423-4B77-B741-9CDA81B3B918}"/>
    <dgm:cxn modelId="{786FCF59-88EF-4522-A3E8-4A8559E1585C}" type="presOf" srcId="{B365D2E9-EDE2-47EB-BF9C-1E8EDD572221}" destId="{E765FD0A-D6D6-471D-BA92-E21E77889CB4}" srcOrd="0" destOrd="0" presId="urn:microsoft.com/office/officeart/2005/8/layout/hList1"/>
    <dgm:cxn modelId="{E2226AD9-7151-4762-88BE-AB20C6953760}" type="presOf" srcId="{57E6C6B0-F96D-4BE8-978E-3DB620FBCB44}" destId="{4AD58562-5441-48E6-8087-69A70F196961}" srcOrd="0" destOrd="2" presId="urn:microsoft.com/office/officeart/2005/8/layout/hList1"/>
    <dgm:cxn modelId="{16761B0D-FDC0-464C-B5AD-36024038FD30}" srcId="{B365D2E9-EDE2-47EB-BF9C-1E8EDD572221}" destId="{25DB05C0-4E2F-4405-A688-BE37CA30A1DB}" srcOrd="7" destOrd="0" parTransId="{A4C42A30-EE72-4CBC-9FB6-4C72BA7D7ABD}" sibTransId="{AC80DDBC-B949-4D4F-BC3E-2F2D8CDF2492}"/>
    <dgm:cxn modelId="{28B2C2AD-F960-43AD-BEF2-54CB4BDB53CE}" srcId="{B365D2E9-EDE2-47EB-BF9C-1E8EDD572221}" destId="{1B0C1929-E6AA-4323-A194-96638567E0FC}" srcOrd="1" destOrd="0" parTransId="{E101D133-0886-4CCB-A132-29D0ECF0FF1B}" sibTransId="{98CD35E1-A5A4-42CD-A484-5D210A79BCA3}"/>
    <dgm:cxn modelId="{7A2EB98B-EAFD-4056-97B8-72F0EB554F74}" srcId="{B365D2E9-EDE2-47EB-BF9C-1E8EDD572221}" destId="{F273275B-6571-400C-A0F1-A20F26197DD1}" srcOrd="0" destOrd="0" parTransId="{2C536E54-1CD7-4FBC-867D-9B3A1A4ACE81}" sibTransId="{C80B1B44-3EEE-47D5-8AD8-43540C29DE4F}"/>
    <dgm:cxn modelId="{D9AFC75D-B753-4D46-9D38-CF8C56FE4549}" type="presOf" srcId="{0067555B-E5AB-42F5-BF45-D49193D23CA7}" destId="{4AD58562-5441-48E6-8087-69A70F196961}" srcOrd="0" destOrd="9" presId="urn:microsoft.com/office/officeart/2005/8/layout/hList1"/>
    <dgm:cxn modelId="{0D8A5B3F-5185-47F0-8830-3D3D0A46750D}" srcId="{B365D2E9-EDE2-47EB-BF9C-1E8EDD572221}" destId="{57E6C6B0-F96D-4BE8-978E-3DB620FBCB44}" srcOrd="2" destOrd="0" parTransId="{9ED286DE-26A3-4A23-9C02-F27B37E371FF}" sibTransId="{B69ED856-83D2-4C78-ACE1-A5DDBB1B9717}"/>
    <dgm:cxn modelId="{E65FD298-1A17-4034-A05B-E7B2F3D1DE53}" type="presOf" srcId="{9F132D59-B330-41D8-BDF1-99BB36AA61BA}" destId="{F5A2136A-17BC-4C47-B3BB-D416721310B7}" srcOrd="0" destOrd="1" presId="urn:microsoft.com/office/officeart/2005/8/layout/hList1"/>
    <dgm:cxn modelId="{35D4692B-59F8-40F8-8A14-2EED980125A0}" srcId="{2D26F144-8A2F-4B47-A5F7-5DCF558935DB}" destId="{1B281625-DC65-47AD-B2D3-1432D7F9EE2B}" srcOrd="3" destOrd="0" parTransId="{B49F4A8A-6E1C-487F-A28F-B4D0F675209D}" sibTransId="{75EC84D7-973D-43BA-9FD3-5B1B458DA6B1}"/>
    <dgm:cxn modelId="{9909E42F-298A-449A-8C44-BD7A6129353A}" srcId="{5B7DCE4C-9298-4D4E-93E2-1BA5C6201F6E}" destId="{B365D2E9-EDE2-47EB-BF9C-1E8EDD572221}" srcOrd="0" destOrd="0" parTransId="{ACC47B59-1E19-4B9A-A78A-23F22DA52EAB}" sibTransId="{F3631FAB-A1FB-4C69-9351-9B0F7F3E4C91}"/>
    <dgm:cxn modelId="{852F0DC2-B377-42F1-8080-8F4E76A70265}" type="presOf" srcId="{F273275B-6571-400C-A0F1-A20F26197DD1}" destId="{4AD58562-5441-48E6-8087-69A70F196961}" srcOrd="0" destOrd="0" presId="urn:microsoft.com/office/officeart/2005/8/layout/hList1"/>
    <dgm:cxn modelId="{BC32C3BB-11F8-461E-B803-FEBF2E211AD7}" srcId="{B365D2E9-EDE2-47EB-BF9C-1E8EDD572221}" destId="{05AECF6E-B888-4418-9A6B-42AD229C22F8}" srcOrd="8" destOrd="0" parTransId="{17B2B8E1-51C4-44B6-AB1E-62AA056211AB}" sibTransId="{D49ABD63-DC6E-46CE-B731-802F7EB4617E}"/>
    <dgm:cxn modelId="{3B86D143-E489-4091-9CAE-4DB3C6974E60}" srcId="{B365D2E9-EDE2-47EB-BF9C-1E8EDD572221}" destId="{41E2C50D-A3A5-44D6-AA92-995CAC63EF46}" srcOrd="5" destOrd="0" parTransId="{DFC158DC-8419-4B86-B544-849EA81E3F5B}" sibTransId="{253716B7-9F30-4196-B9C8-C19DC38E2523}"/>
    <dgm:cxn modelId="{AF947DC2-599D-4A2B-83D0-EF17005791A2}" type="presOf" srcId="{E2EDC2E2-F2C6-4D3B-AB02-A43B9B5BC070}" destId="{F5A2136A-17BC-4C47-B3BB-D416721310B7}" srcOrd="0" destOrd="2" presId="urn:microsoft.com/office/officeart/2005/8/layout/hList1"/>
    <dgm:cxn modelId="{8B73A9BF-9D58-42ED-8B08-45A625A9A359}" srcId="{2D26F144-8A2F-4B47-A5F7-5DCF558935DB}" destId="{13ECC531-E7B5-4F11-B123-778C1272522B}" srcOrd="0" destOrd="0" parTransId="{9B100E51-CD7D-4482-82DC-F7D687648547}" sibTransId="{C5C083E8-D1B9-41A7-B087-669517B639B1}"/>
    <dgm:cxn modelId="{3E103353-B7A1-4DCC-BC22-A5BFAA243424}" type="presOf" srcId="{5104187C-09B0-41E9-AFEF-78DCCCDFE42C}" destId="{4AD58562-5441-48E6-8087-69A70F196961}" srcOrd="0" destOrd="4" presId="urn:microsoft.com/office/officeart/2005/8/layout/hList1"/>
    <dgm:cxn modelId="{8B2784D2-8E01-4347-A486-7F90B3D183F1}" type="presOf" srcId="{05AECF6E-B888-4418-9A6B-42AD229C22F8}" destId="{4AD58562-5441-48E6-8087-69A70F196961}" srcOrd="0" destOrd="8" presId="urn:microsoft.com/office/officeart/2005/8/layout/hList1"/>
    <dgm:cxn modelId="{C55EA202-4D3F-4A4A-8DE0-1FFDD846A58F}" srcId="{B365D2E9-EDE2-47EB-BF9C-1E8EDD572221}" destId="{C20E4AB3-7295-4CDB-9319-87EC6EFDA82A}" srcOrd="6" destOrd="0" parTransId="{496BFB0C-B77E-47FD-B74F-FBBDD911118D}" sibTransId="{AE0EF1ED-627A-410B-A643-52E148E5278A}"/>
    <dgm:cxn modelId="{F2B3C0C7-25DE-4F6C-A0B9-6611ED823BBD}" srcId="{2D26F144-8A2F-4B47-A5F7-5DCF558935DB}" destId="{E2EDC2E2-F2C6-4D3B-AB02-A43B9B5BC070}" srcOrd="2" destOrd="0" parTransId="{2FD033F2-509A-4EC1-98F9-8DD784708A03}" sibTransId="{138B2D48-32F8-44F0-A8B2-40AFB889FDB1}"/>
    <dgm:cxn modelId="{A4F0B651-0A54-4437-AC5F-7C3B254B507E}" type="presOf" srcId="{5B7DCE4C-9298-4D4E-93E2-1BA5C6201F6E}" destId="{6816A53B-BD2C-4F11-9DE3-AF7EDFD239D5}" srcOrd="0" destOrd="0" presId="urn:microsoft.com/office/officeart/2005/8/layout/hList1"/>
    <dgm:cxn modelId="{FCCA137F-8B6E-485F-83BE-92D9A62C78E4}" srcId="{B365D2E9-EDE2-47EB-BF9C-1E8EDD572221}" destId="{5104187C-09B0-41E9-AFEF-78DCCCDFE42C}" srcOrd="4" destOrd="0" parTransId="{9932DC91-FA22-4AAC-BB34-2998C57AAF0D}" sibTransId="{0E8A3F0E-B388-4DA1-86F3-C8837ADA9DE0}"/>
    <dgm:cxn modelId="{40AC926E-FD61-4FDD-BE60-8BA6735F2C4D}" srcId="{B365D2E9-EDE2-47EB-BF9C-1E8EDD572221}" destId="{52B7B957-16F1-4D66-970C-899B864AEBB0}" srcOrd="3" destOrd="0" parTransId="{0073D695-3158-4DDA-8B12-9104A0665F89}" sibTransId="{710A3C79-598F-422C-9864-776B8198B1D2}"/>
    <dgm:cxn modelId="{4F3C7F1C-9C4E-4EFC-9B77-227A68982E58}" type="presOf" srcId="{41E2C50D-A3A5-44D6-AA92-995CAC63EF46}" destId="{4AD58562-5441-48E6-8087-69A70F196961}" srcOrd="0" destOrd="5" presId="urn:microsoft.com/office/officeart/2005/8/layout/hList1"/>
    <dgm:cxn modelId="{25CFD5E6-94BE-4895-AC25-368008F31EE5}" type="presOf" srcId="{C20E4AB3-7295-4CDB-9319-87EC6EFDA82A}" destId="{4AD58562-5441-48E6-8087-69A70F196961}" srcOrd="0" destOrd="6" presId="urn:microsoft.com/office/officeart/2005/8/layout/hList1"/>
    <dgm:cxn modelId="{64E161A7-E372-4F98-A8EF-25EDC35DA78E}" type="presParOf" srcId="{6816A53B-BD2C-4F11-9DE3-AF7EDFD239D5}" destId="{592563EE-3B28-447A-A5C6-DBA67DAB4CF8}" srcOrd="0" destOrd="0" presId="urn:microsoft.com/office/officeart/2005/8/layout/hList1"/>
    <dgm:cxn modelId="{12FD3701-EEE9-4F7D-BE3B-70F06F0CCA67}" type="presParOf" srcId="{592563EE-3B28-447A-A5C6-DBA67DAB4CF8}" destId="{E765FD0A-D6D6-471D-BA92-E21E77889CB4}" srcOrd="0" destOrd="0" presId="urn:microsoft.com/office/officeart/2005/8/layout/hList1"/>
    <dgm:cxn modelId="{7E77382A-5442-4CEB-A566-C29A322AD637}" type="presParOf" srcId="{592563EE-3B28-447A-A5C6-DBA67DAB4CF8}" destId="{4AD58562-5441-48E6-8087-69A70F196961}" srcOrd="1" destOrd="0" presId="urn:microsoft.com/office/officeart/2005/8/layout/hList1"/>
    <dgm:cxn modelId="{67ED6643-8704-4259-B036-902D523B8C44}" type="presParOf" srcId="{6816A53B-BD2C-4F11-9DE3-AF7EDFD239D5}" destId="{ACD7104F-844F-4971-B6D6-86520948C8F0}" srcOrd="1" destOrd="0" presId="urn:microsoft.com/office/officeart/2005/8/layout/hList1"/>
    <dgm:cxn modelId="{E69049D6-4F3F-4AFB-9F64-60174879388E}" type="presParOf" srcId="{6816A53B-BD2C-4F11-9DE3-AF7EDFD239D5}" destId="{013EFFC1-0186-4DC8-A8B4-2C294B053298}" srcOrd="2" destOrd="0" presId="urn:microsoft.com/office/officeart/2005/8/layout/hList1"/>
    <dgm:cxn modelId="{FFC2F058-AA19-4795-BBFF-9B0A337ACCBC}" type="presParOf" srcId="{013EFFC1-0186-4DC8-A8B4-2C294B053298}" destId="{A475F0E3-4E5F-4723-B552-67A5B916F901}" srcOrd="0" destOrd="0" presId="urn:microsoft.com/office/officeart/2005/8/layout/hList1"/>
    <dgm:cxn modelId="{A46B216B-655F-4F3F-885A-52F8D527E3A1}" type="presParOf" srcId="{013EFFC1-0186-4DC8-A8B4-2C294B053298}" destId="{F5A2136A-17BC-4C47-B3BB-D416721310B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65FD0A-D6D6-471D-BA92-E21E77889CB4}">
      <dsp:nvSpPr>
        <dsp:cNvPr id="0" name=""/>
        <dsp:cNvSpPr/>
      </dsp:nvSpPr>
      <dsp:spPr>
        <a:xfrm>
          <a:off x="39" y="58269"/>
          <a:ext cx="3809962" cy="759820"/>
        </a:xfrm>
        <a:prstGeom prst="rect">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latin typeface="Comic Sans MS" pitchFamily="66" charset="0"/>
            </a:rPr>
            <a:t>Birincil (organik) nedenler </a:t>
          </a:r>
        </a:p>
        <a:p>
          <a:pPr lvl="0" algn="ctr" defTabSz="711200">
            <a:lnSpc>
              <a:spcPct val="90000"/>
            </a:lnSpc>
            <a:spcBef>
              <a:spcPct val="0"/>
            </a:spcBef>
            <a:spcAft>
              <a:spcPct val="35000"/>
            </a:spcAft>
          </a:pPr>
          <a:r>
            <a:rPr lang="tr-TR" sz="1600" kern="1200" dirty="0" smtClean="0">
              <a:latin typeface="Comic Sans MS" pitchFamily="66" charset="0"/>
            </a:rPr>
            <a:t>(%15-30)</a:t>
          </a:r>
          <a:endParaRPr lang="tr-TR" sz="1600" kern="1200" dirty="0">
            <a:latin typeface="Comic Sans MS" pitchFamily="66" charset="0"/>
          </a:endParaRPr>
        </a:p>
      </dsp:txBody>
      <dsp:txXfrm>
        <a:off x="39" y="58269"/>
        <a:ext cx="3809962" cy="759820"/>
      </dsp:txXfrm>
    </dsp:sp>
    <dsp:sp modelId="{4AD58562-5441-48E6-8087-69A70F196961}">
      <dsp:nvSpPr>
        <dsp:cNvPr id="0" name=""/>
        <dsp:cNvSpPr/>
      </dsp:nvSpPr>
      <dsp:spPr>
        <a:xfrm>
          <a:off x="39" y="818090"/>
          <a:ext cx="3809962" cy="3162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Romatizmal</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İnfektif</a:t>
          </a:r>
          <a:r>
            <a:rPr lang="tr-TR" sz="1600" kern="1200" dirty="0" smtClean="0">
              <a:latin typeface="Comic Sans MS" pitchFamily="66" charset="0"/>
            </a:rPr>
            <a:t> </a:t>
          </a:r>
          <a:r>
            <a:rPr lang="tr-TR" sz="1600" kern="1200" dirty="0" err="1" smtClean="0">
              <a:latin typeface="Comic Sans MS" pitchFamily="66" charset="0"/>
            </a:rPr>
            <a:t>endokardit</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Karsinoid</a:t>
          </a:r>
          <a:r>
            <a:rPr lang="tr-TR" sz="1600" kern="1200" dirty="0" smtClean="0">
              <a:latin typeface="Comic Sans MS" pitchFamily="66" charset="0"/>
            </a:rPr>
            <a:t> kalp hastalığı</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Ebstein</a:t>
          </a:r>
          <a:r>
            <a:rPr lang="tr-TR" sz="1600" kern="1200" dirty="0" smtClean="0">
              <a:latin typeface="Comic Sans MS" pitchFamily="66" charset="0"/>
            </a:rPr>
            <a:t> anomalisi</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İyatrojenik</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smtClean="0">
              <a:latin typeface="Comic Sans MS" pitchFamily="66" charset="0"/>
            </a:rPr>
            <a:t>Travma</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Dejeneratif</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Kollagen</a:t>
          </a:r>
          <a:r>
            <a:rPr lang="tr-TR" sz="1600" kern="1200" dirty="0" smtClean="0">
              <a:latin typeface="Comic Sans MS" pitchFamily="66" charset="0"/>
            </a:rPr>
            <a:t> doku hastalığı</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smtClean="0">
              <a:latin typeface="Comic Sans MS" pitchFamily="66" charset="0"/>
            </a:rPr>
            <a:t>Tümörler</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smtClean="0">
              <a:latin typeface="Comic Sans MS" pitchFamily="66" charset="0"/>
            </a:rPr>
            <a:t>İlaçlar (</a:t>
          </a:r>
          <a:r>
            <a:rPr lang="tr-TR" sz="1600" kern="1200" dirty="0" err="1" smtClean="0">
              <a:latin typeface="Comic Sans MS" pitchFamily="66" charset="0"/>
            </a:rPr>
            <a:t>metiserjid</a:t>
          </a:r>
          <a:r>
            <a:rPr lang="tr-TR" sz="1600" kern="1200" dirty="0" smtClean="0">
              <a:latin typeface="Comic Sans MS" pitchFamily="66" charset="0"/>
            </a:rPr>
            <a:t>)</a:t>
          </a:r>
          <a:endParaRPr lang="tr-TR" sz="1600" kern="1200" dirty="0">
            <a:latin typeface="Comic Sans MS" pitchFamily="66" charset="0"/>
          </a:endParaRPr>
        </a:p>
      </dsp:txBody>
      <dsp:txXfrm>
        <a:off x="39" y="818090"/>
        <a:ext cx="3809962" cy="3162240"/>
      </dsp:txXfrm>
    </dsp:sp>
    <dsp:sp modelId="{A475F0E3-4E5F-4723-B552-67A5B916F901}">
      <dsp:nvSpPr>
        <dsp:cNvPr id="0" name=""/>
        <dsp:cNvSpPr/>
      </dsp:nvSpPr>
      <dsp:spPr>
        <a:xfrm>
          <a:off x="4343397" y="58269"/>
          <a:ext cx="3809962" cy="759820"/>
        </a:xfrm>
        <a:prstGeom prst="rect">
          <a:avLst/>
        </a:prstGeom>
        <a:solidFill>
          <a:schemeClr val="accent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latin typeface="Comic Sans MS" pitchFamily="66" charset="0"/>
            </a:rPr>
            <a:t>İkincil (fonksiyonel) nedenler </a:t>
          </a:r>
        </a:p>
        <a:p>
          <a:pPr lvl="0" algn="ctr" defTabSz="711200">
            <a:lnSpc>
              <a:spcPct val="90000"/>
            </a:lnSpc>
            <a:spcBef>
              <a:spcPct val="0"/>
            </a:spcBef>
            <a:spcAft>
              <a:spcPct val="35000"/>
            </a:spcAft>
          </a:pPr>
          <a:r>
            <a:rPr lang="tr-TR" sz="1600" kern="1200" dirty="0" smtClean="0">
              <a:latin typeface="Comic Sans MS" pitchFamily="66" charset="0"/>
            </a:rPr>
            <a:t>(%70-85)</a:t>
          </a:r>
          <a:endParaRPr lang="tr-TR" sz="1600" kern="1200" dirty="0">
            <a:latin typeface="Comic Sans MS" pitchFamily="66" charset="0"/>
          </a:endParaRPr>
        </a:p>
      </dsp:txBody>
      <dsp:txXfrm>
        <a:off x="4343397" y="58269"/>
        <a:ext cx="3809962" cy="759820"/>
      </dsp:txXfrm>
    </dsp:sp>
    <dsp:sp modelId="{F5A2136A-17BC-4C47-B3BB-D416721310B7}">
      <dsp:nvSpPr>
        <dsp:cNvPr id="0" name=""/>
        <dsp:cNvSpPr/>
      </dsp:nvSpPr>
      <dsp:spPr>
        <a:xfrm>
          <a:off x="4343397" y="818090"/>
          <a:ext cx="3809962" cy="3162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tr-TR" sz="1600" kern="1200" dirty="0"/>
        </a:p>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Pulmoner</a:t>
          </a:r>
          <a:r>
            <a:rPr lang="tr-TR" sz="1600" kern="1200" dirty="0" smtClean="0">
              <a:latin typeface="Comic Sans MS" pitchFamily="66" charset="0"/>
            </a:rPr>
            <a:t> hipertansiyon (en sık) </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smtClean="0">
              <a:latin typeface="Comic Sans MS" pitchFamily="66" charset="0"/>
            </a:rPr>
            <a:t>Global sağ </a:t>
          </a:r>
          <a:r>
            <a:rPr lang="tr-TR" sz="1600" kern="1200" dirty="0" err="1" smtClean="0">
              <a:latin typeface="Comic Sans MS" pitchFamily="66" charset="0"/>
            </a:rPr>
            <a:t>ventrikül</a:t>
          </a:r>
          <a:r>
            <a:rPr lang="tr-TR" sz="1600" kern="1200" dirty="0" smtClean="0">
              <a:latin typeface="Comic Sans MS" pitchFamily="66" charset="0"/>
            </a:rPr>
            <a:t> fonksiyon bozukluğu</a:t>
          </a:r>
          <a:endParaRPr lang="tr-TR" sz="1600" kern="1200" dirty="0">
            <a:latin typeface="Comic Sans MS" pitchFamily="66" charset="0"/>
          </a:endParaRPr>
        </a:p>
        <a:p>
          <a:pPr marL="171450" lvl="1" indent="-171450" algn="l" defTabSz="711200">
            <a:lnSpc>
              <a:spcPct val="90000"/>
            </a:lnSpc>
            <a:spcBef>
              <a:spcPct val="0"/>
            </a:spcBef>
            <a:spcAft>
              <a:spcPct val="15000"/>
            </a:spcAft>
            <a:buChar char="••"/>
          </a:pPr>
          <a:r>
            <a:rPr lang="tr-TR" sz="1600" kern="1200" dirty="0" err="1" smtClean="0">
              <a:latin typeface="Comic Sans MS" pitchFamily="66" charset="0"/>
            </a:rPr>
            <a:t>Segmental</a:t>
          </a:r>
          <a:r>
            <a:rPr lang="tr-TR" sz="1600" kern="1200" dirty="0" smtClean="0">
              <a:latin typeface="Comic Sans MS" pitchFamily="66" charset="0"/>
            </a:rPr>
            <a:t> sağ </a:t>
          </a:r>
          <a:r>
            <a:rPr lang="tr-TR" sz="1600" kern="1200" dirty="0" err="1" smtClean="0">
              <a:latin typeface="Comic Sans MS" pitchFamily="66" charset="0"/>
            </a:rPr>
            <a:t>ventrikül</a:t>
          </a:r>
          <a:r>
            <a:rPr lang="tr-TR" sz="1600" kern="1200" dirty="0" smtClean="0">
              <a:latin typeface="Comic Sans MS" pitchFamily="66" charset="0"/>
            </a:rPr>
            <a:t> fonksiyon bozukluğu</a:t>
          </a:r>
          <a:endParaRPr lang="tr-TR" sz="1600" kern="1200" dirty="0">
            <a:latin typeface="Comic Sans MS" pitchFamily="66" charset="0"/>
          </a:endParaRPr>
        </a:p>
      </dsp:txBody>
      <dsp:txXfrm>
        <a:off x="4343397" y="818090"/>
        <a:ext cx="3809962" cy="3162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95E13-89EE-4E4A-8CE7-A3C63C2D1CB0}" type="datetimeFigureOut">
              <a:rPr lang="tr-TR" smtClean="0"/>
              <a:t>11.09.2015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741D8E-DAF8-4376-8977-6432BE90F284}"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F6DC01-2358-4B21-A758-A48F01F0D137}" type="slidenum">
              <a:rPr lang="tr-TR" sz="1200"/>
              <a:pPr eaLnBrk="1" hangingPunct="1"/>
              <a:t>37</a:t>
            </a:fld>
            <a:endParaRPr lang="tr-TR"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r>
              <a:rPr lang="en-US" smtClean="0">
                <a:latin typeface="Arial" panose="020B0604020202020204" pitchFamily="34" charset="0"/>
              </a:rPr>
              <a:t>The tricuspid valve is the most apically (or caudally) placed valve with the largest orifice among the four valves.</a:t>
            </a:r>
          </a:p>
          <a:p>
            <a:pPr eaLnBrk="1" hangingPunct="1">
              <a:lnSpc>
                <a:spcPct val="90000"/>
              </a:lnSpc>
            </a:pPr>
            <a:r>
              <a:rPr lang="en-US" smtClean="0">
                <a:latin typeface="Arial" panose="020B0604020202020204" pitchFamily="34" charset="0"/>
              </a:rPr>
              <a:t>The tricuspid annulus is oval-shaped and when dilated becomes more circular.</a:t>
            </a:r>
          </a:p>
          <a:p>
            <a:pPr eaLnBrk="1" hangingPunct="1">
              <a:lnSpc>
                <a:spcPct val="90000"/>
              </a:lnSpc>
            </a:pPr>
            <a:r>
              <a:rPr lang="en-US" smtClean="0">
                <a:latin typeface="Arial" panose="020B0604020202020204" pitchFamily="34" charset="0"/>
              </a:rPr>
              <a:t>20% larger than MV annulus .</a:t>
            </a:r>
          </a:p>
          <a:p>
            <a:pPr eaLnBrk="1" hangingPunct="1">
              <a:lnSpc>
                <a:spcPct val="90000"/>
              </a:lnSpc>
            </a:pPr>
            <a:r>
              <a:rPr lang="en-US" smtClean="0">
                <a:latin typeface="Arial" panose="020B0604020202020204" pitchFamily="34" charset="0"/>
              </a:rPr>
              <a:t>Normal TV annulus= 3.0 3.5 cm</a:t>
            </a:r>
            <a:endParaRPr lang="tr-TR" smtClean="0">
              <a:latin typeface="Arial" panose="020B0604020202020204" pitchFamily="34" charset="0"/>
            </a:endParaRPr>
          </a:p>
        </p:txBody>
      </p:sp>
    </p:spTree>
    <p:extLst>
      <p:ext uri="{BB962C8B-B14F-4D97-AF65-F5344CB8AC3E}">
        <p14:creationId xmlns:p14="http://schemas.microsoft.com/office/powerpoint/2010/main" xmlns="" val="888346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EB1125EA-6998-47F0-8A47-5EF9142C4FA8}" type="slidenum">
              <a:rPr lang="tr-TR"/>
              <a:pPr/>
              <a:t>70</a:t>
            </a:fld>
            <a:endParaRPr lang="tr-TR"/>
          </a:p>
        </p:txBody>
      </p:sp>
      <p:sp>
        <p:nvSpPr>
          <p:cNvPr id="245763" name="1 Slayt Görüntüsü Yer Tutucusu"/>
          <p:cNvSpPr>
            <a:spLocks noGrp="1" noRot="1" noChangeAspect="1" noTextEdit="1"/>
          </p:cNvSpPr>
          <p:nvPr>
            <p:ph type="sldImg"/>
          </p:nvPr>
        </p:nvSpPr>
        <p:spPr>
          <a:ln/>
        </p:spPr>
      </p:sp>
      <p:sp>
        <p:nvSpPr>
          <p:cNvPr id="245764" name="2 Not Yer Tutucusu"/>
          <p:cNvSpPr>
            <a:spLocks noGrp="1"/>
          </p:cNvSpPr>
          <p:nvPr>
            <p:ph type="body" idx="1"/>
          </p:nvPr>
        </p:nvSpPr>
        <p:spPr>
          <a:noFill/>
          <a:ln/>
        </p:spPr>
        <p:txBody>
          <a:bodyPr/>
          <a:lstStyle/>
          <a:p>
            <a:pPr eaLnBrk="1" hangingPunct="1"/>
            <a:endParaRPr lang="tr-TR" smtClean="0"/>
          </a:p>
        </p:txBody>
      </p:sp>
      <p:sp>
        <p:nvSpPr>
          <p:cNvPr id="245765"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D4D2851-AA85-4E96-92D5-3BA96785244E}" type="slidenum">
              <a:rPr lang="tr-TR" sz="1200"/>
              <a:pPr algn="r"/>
              <a:t>70</a:t>
            </a:fld>
            <a:endParaRPr lang="tr-T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D5AF2F8F-05AF-45FC-BCC8-074D9BE0FD4D}" type="slidenum">
              <a:rPr lang="tr-TR"/>
              <a:pPr/>
              <a:t>71</a:t>
            </a:fld>
            <a:endParaRPr lang="tr-TR"/>
          </a:p>
        </p:txBody>
      </p:sp>
      <p:sp>
        <p:nvSpPr>
          <p:cNvPr id="246787" name="1 Slayt Görüntüsü Yer Tutucusu"/>
          <p:cNvSpPr>
            <a:spLocks noGrp="1" noRot="1" noChangeAspect="1" noTextEdit="1"/>
          </p:cNvSpPr>
          <p:nvPr>
            <p:ph type="sldImg"/>
          </p:nvPr>
        </p:nvSpPr>
        <p:spPr>
          <a:ln/>
        </p:spPr>
      </p:sp>
      <p:sp>
        <p:nvSpPr>
          <p:cNvPr id="246788" name="2 Not Yer Tutucusu"/>
          <p:cNvSpPr>
            <a:spLocks noGrp="1"/>
          </p:cNvSpPr>
          <p:nvPr>
            <p:ph type="body" idx="1"/>
          </p:nvPr>
        </p:nvSpPr>
        <p:spPr>
          <a:noFill/>
          <a:ln/>
        </p:spPr>
        <p:txBody>
          <a:bodyPr/>
          <a:lstStyle/>
          <a:p>
            <a:pPr eaLnBrk="1" hangingPunct="1"/>
            <a:endParaRPr lang="tr-TR" smtClean="0"/>
          </a:p>
        </p:txBody>
      </p:sp>
      <p:sp>
        <p:nvSpPr>
          <p:cNvPr id="246789"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411B91-3460-4BE3-8A88-D99ADCE32E32}" type="slidenum">
              <a:rPr lang="tr-TR" sz="1200"/>
              <a:pPr algn="r"/>
              <a:t>71</a:t>
            </a:fld>
            <a:endParaRPr lang="tr-T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703F0BC-9A67-4EA2-BC3C-5AFD4244B00A}" type="slidenum">
              <a:rPr lang="tr-TR"/>
              <a:pPr/>
              <a:t>72</a:t>
            </a:fld>
            <a:endParaRPr lang="tr-TR"/>
          </a:p>
        </p:txBody>
      </p:sp>
      <p:sp>
        <p:nvSpPr>
          <p:cNvPr id="247811" name="1 Slayt Görüntüsü Yer Tutucusu"/>
          <p:cNvSpPr>
            <a:spLocks noGrp="1" noRot="1" noChangeAspect="1" noTextEdit="1"/>
          </p:cNvSpPr>
          <p:nvPr>
            <p:ph type="sldImg"/>
          </p:nvPr>
        </p:nvSpPr>
        <p:spPr>
          <a:ln/>
        </p:spPr>
      </p:sp>
      <p:sp>
        <p:nvSpPr>
          <p:cNvPr id="247812" name="2 Not Yer Tutucusu"/>
          <p:cNvSpPr>
            <a:spLocks noGrp="1"/>
          </p:cNvSpPr>
          <p:nvPr>
            <p:ph type="body" idx="1"/>
          </p:nvPr>
        </p:nvSpPr>
        <p:spPr>
          <a:noFill/>
          <a:ln/>
        </p:spPr>
        <p:txBody>
          <a:bodyPr/>
          <a:lstStyle/>
          <a:p>
            <a:pPr eaLnBrk="1" hangingPunct="1"/>
            <a:r>
              <a:rPr lang="tr-TR" smtClean="0"/>
              <a:t>TD genelde diğer kapak hastalıklarıyla birlikte olduğundan kolaylıkla gözden kaçabilir.</a:t>
            </a:r>
          </a:p>
        </p:txBody>
      </p:sp>
      <p:sp>
        <p:nvSpPr>
          <p:cNvPr id="247813"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361A6AA-CDCA-467E-A80B-874186DCF6F1}" type="slidenum">
              <a:rPr lang="tr-TR" sz="1200"/>
              <a:pPr algn="r"/>
              <a:t>72</a:t>
            </a:fld>
            <a:endParaRPr lang="tr-T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DE092402-86B6-430C-8AC9-AD176338AC18}" type="slidenum">
              <a:rPr lang="tr-TR"/>
              <a:pPr/>
              <a:t>73</a:t>
            </a:fld>
            <a:endParaRPr lang="tr-TR"/>
          </a:p>
        </p:txBody>
      </p:sp>
      <p:sp>
        <p:nvSpPr>
          <p:cNvPr id="248835" name="1 Slayt Görüntüsü Yer Tutucusu"/>
          <p:cNvSpPr>
            <a:spLocks noGrp="1" noRot="1" noChangeAspect="1" noTextEdit="1"/>
          </p:cNvSpPr>
          <p:nvPr>
            <p:ph type="sldImg"/>
          </p:nvPr>
        </p:nvSpPr>
        <p:spPr>
          <a:ln/>
        </p:spPr>
      </p:sp>
      <p:sp>
        <p:nvSpPr>
          <p:cNvPr id="248836" name="2 Not Yer Tutucusu"/>
          <p:cNvSpPr>
            <a:spLocks noGrp="1"/>
          </p:cNvSpPr>
          <p:nvPr>
            <p:ph type="body" idx="1"/>
          </p:nvPr>
        </p:nvSpPr>
        <p:spPr>
          <a:noFill/>
          <a:ln/>
        </p:spPr>
        <p:txBody>
          <a:bodyPr/>
          <a:lstStyle/>
          <a:p>
            <a:pPr eaLnBrk="1" hangingPunct="1"/>
            <a:r>
              <a:rPr lang="tr-TR" smtClean="0"/>
              <a:t>Çoğu kez eşlik eden MD oskültasyon bulguları daha baskındır ve TD’nı maskeler.TAS, MAS’ni takip eder. </a:t>
            </a:r>
          </a:p>
        </p:txBody>
      </p:sp>
      <p:sp>
        <p:nvSpPr>
          <p:cNvPr id="248837"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1396C3F-A941-4C0E-B090-E9E6F373CBB2}" type="slidenum">
              <a:rPr lang="tr-TR" sz="1200"/>
              <a:pPr algn="r"/>
              <a:t>73</a:t>
            </a:fld>
            <a:endParaRPr lang="tr-T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5F7CD72C-0ABA-4A92-B4B5-BC9F1CC440A2}" type="slidenum">
              <a:rPr lang="tr-TR"/>
              <a:pPr/>
              <a:t>74</a:t>
            </a:fld>
            <a:endParaRPr lang="tr-TR"/>
          </a:p>
        </p:txBody>
      </p:sp>
      <p:sp>
        <p:nvSpPr>
          <p:cNvPr id="249859" name="1 Slayt Görüntüsü Yer Tutucusu"/>
          <p:cNvSpPr>
            <a:spLocks noGrp="1" noRot="1" noChangeAspect="1" noTextEdit="1"/>
          </p:cNvSpPr>
          <p:nvPr>
            <p:ph type="sldImg"/>
          </p:nvPr>
        </p:nvSpPr>
        <p:spPr>
          <a:ln/>
        </p:spPr>
      </p:sp>
      <p:sp>
        <p:nvSpPr>
          <p:cNvPr id="249860" name="2 Not Yer Tutucusu"/>
          <p:cNvSpPr>
            <a:spLocks noGrp="1"/>
          </p:cNvSpPr>
          <p:nvPr>
            <p:ph type="body" idx="1"/>
          </p:nvPr>
        </p:nvSpPr>
        <p:spPr>
          <a:noFill/>
          <a:ln/>
        </p:spPr>
        <p:txBody>
          <a:bodyPr/>
          <a:lstStyle/>
          <a:p>
            <a:pPr eaLnBrk="1" hangingPunct="1"/>
            <a:endParaRPr lang="tr-TR" smtClean="0"/>
          </a:p>
        </p:txBody>
      </p:sp>
      <p:sp>
        <p:nvSpPr>
          <p:cNvPr id="249861"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7B55057-1E67-4E20-9B01-DC0A6EE7759D}" type="slidenum">
              <a:rPr lang="tr-TR" sz="1200"/>
              <a:pPr algn="r"/>
              <a:t>74</a:t>
            </a:fld>
            <a:endParaRPr lang="tr-T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66FFC564-9B74-4F61-B642-4908D6C5BB7A}" type="slidenum">
              <a:rPr lang="tr-TR"/>
              <a:pPr/>
              <a:t>75</a:t>
            </a:fld>
            <a:endParaRPr lang="tr-TR"/>
          </a:p>
        </p:txBody>
      </p:sp>
      <p:sp>
        <p:nvSpPr>
          <p:cNvPr id="250883" name="1 Slayt Görüntüsü Yer Tutucusu"/>
          <p:cNvSpPr>
            <a:spLocks noGrp="1" noRot="1" noChangeAspect="1" noTextEdit="1"/>
          </p:cNvSpPr>
          <p:nvPr>
            <p:ph type="sldImg"/>
          </p:nvPr>
        </p:nvSpPr>
        <p:spPr>
          <a:ln/>
        </p:spPr>
      </p:sp>
      <p:sp>
        <p:nvSpPr>
          <p:cNvPr id="250884" name="2 Not Yer Tutucusu"/>
          <p:cNvSpPr>
            <a:spLocks noGrp="1"/>
          </p:cNvSpPr>
          <p:nvPr>
            <p:ph type="body" idx="1"/>
          </p:nvPr>
        </p:nvSpPr>
        <p:spPr>
          <a:noFill/>
          <a:ln/>
        </p:spPr>
        <p:txBody>
          <a:bodyPr/>
          <a:lstStyle/>
          <a:p>
            <a:pPr eaLnBrk="1" hangingPunct="1"/>
            <a:r>
              <a:rPr lang="tr-TR" smtClean="0"/>
              <a:t>EKO’da bile bulgular belli belirsizdir, TK tutulumu TK anatomisine ve hareketlerine dikkat edildiğinde anlaşılır. </a:t>
            </a:r>
          </a:p>
        </p:txBody>
      </p:sp>
      <p:sp>
        <p:nvSpPr>
          <p:cNvPr id="250885"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6823E50-8174-4024-9C2C-645E11204701}" type="slidenum">
              <a:rPr lang="tr-TR" sz="1200"/>
              <a:pPr algn="r"/>
              <a:t>75</a:t>
            </a:fld>
            <a:endParaRPr lang="tr-T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141F9C06-5CED-4299-B33A-E6935E8B3E7B}" type="slidenum">
              <a:rPr lang="tr-TR"/>
              <a:pPr/>
              <a:t>76</a:t>
            </a:fld>
            <a:endParaRPr lang="tr-TR"/>
          </a:p>
        </p:txBody>
      </p:sp>
      <p:sp>
        <p:nvSpPr>
          <p:cNvPr id="251907" name="1 Slayt Görüntüsü Yer Tutucusu"/>
          <p:cNvSpPr>
            <a:spLocks noGrp="1" noRot="1" noChangeAspect="1" noTextEdit="1"/>
          </p:cNvSpPr>
          <p:nvPr>
            <p:ph type="sldImg"/>
          </p:nvPr>
        </p:nvSpPr>
        <p:spPr>
          <a:ln/>
        </p:spPr>
      </p:sp>
      <p:sp>
        <p:nvSpPr>
          <p:cNvPr id="251908" name="2 Not Yer Tutucusu"/>
          <p:cNvSpPr>
            <a:spLocks noGrp="1"/>
          </p:cNvSpPr>
          <p:nvPr>
            <p:ph type="body" idx="1"/>
          </p:nvPr>
        </p:nvSpPr>
        <p:spPr>
          <a:xfrm>
            <a:off x="914400" y="4343400"/>
            <a:ext cx="5029200" cy="4114800"/>
          </a:xfrm>
          <a:noFill/>
          <a:ln/>
        </p:spPr>
        <p:txBody>
          <a:bodyPr/>
          <a:lstStyle/>
          <a:p>
            <a:pPr eaLnBrk="1" hangingPunct="1"/>
            <a:endParaRPr lang="tr-TR" smtClean="0"/>
          </a:p>
        </p:txBody>
      </p:sp>
      <p:sp>
        <p:nvSpPr>
          <p:cNvPr id="251909" name="3 Slayt Numarası Yer Tutucusu"/>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AA002A09-B1AD-456C-AA1D-E6B4AAB2F733}" type="slidenum">
              <a:rPr lang="tr-TR" sz="1200">
                <a:latin typeface="Times New Roman" pitchFamily="18" charset="0"/>
              </a:rPr>
              <a:pPr algn="r" eaLnBrk="0" hangingPunct="0"/>
              <a:t>76</a:t>
            </a:fld>
            <a:endParaRPr lang="tr-TR"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8941D9D3-D2EE-48F3-85EB-8F72D9D5F183}" type="slidenum">
              <a:rPr lang="tr-TR"/>
              <a:pPr/>
              <a:t>77</a:t>
            </a:fld>
            <a:endParaRPr lang="tr-TR"/>
          </a:p>
        </p:txBody>
      </p:sp>
      <p:sp>
        <p:nvSpPr>
          <p:cNvPr id="252931" name="1 Slayt Görüntüsü Yer Tutucusu"/>
          <p:cNvSpPr>
            <a:spLocks noGrp="1" noRot="1" noChangeAspect="1" noTextEdit="1"/>
          </p:cNvSpPr>
          <p:nvPr>
            <p:ph type="sldImg"/>
          </p:nvPr>
        </p:nvSpPr>
        <p:spPr>
          <a:ln/>
        </p:spPr>
      </p:sp>
      <p:sp>
        <p:nvSpPr>
          <p:cNvPr id="252932" name="2 Not Yer Tutucusu"/>
          <p:cNvSpPr>
            <a:spLocks noGrp="1"/>
          </p:cNvSpPr>
          <p:nvPr>
            <p:ph type="body" idx="1"/>
          </p:nvPr>
        </p:nvSpPr>
        <p:spPr>
          <a:noFill/>
          <a:ln/>
        </p:spPr>
        <p:txBody>
          <a:bodyPr/>
          <a:lstStyle/>
          <a:p>
            <a:pPr eaLnBrk="1" hangingPunct="1"/>
            <a:endParaRPr lang="tr-TR" smtClean="0"/>
          </a:p>
        </p:txBody>
      </p:sp>
      <p:sp>
        <p:nvSpPr>
          <p:cNvPr id="252933"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E0D7420-7D74-44C2-AC60-2DD578220CCA}" type="slidenum">
              <a:rPr lang="tr-TR" sz="1200"/>
              <a:pPr algn="r"/>
              <a:t>77</a:t>
            </a:fld>
            <a:endParaRPr lang="tr-T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53394D06-8641-434E-A043-0153F683FADB}" type="slidenum">
              <a:rPr lang="tr-TR"/>
              <a:pPr/>
              <a:t>78</a:t>
            </a:fld>
            <a:endParaRPr lang="tr-TR"/>
          </a:p>
        </p:txBody>
      </p:sp>
      <p:sp>
        <p:nvSpPr>
          <p:cNvPr id="253955" name="1 Slayt Görüntüsü Yer Tutucusu"/>
          <p:cNvSpPr>
            <a:spLocks noGrp="1" noRot="1" noChangeAspect="1" noTextEdit="1"/>
          </p:cNvSpPr>
          <p:nvPr>
            <p:ph type="sldImg"/>
          </p:nvPr>
        </p:nvSpPr>
        <p:spPr>
          <a:ln/>
        </p:spPr>
      </p:sp>
      <p:sp>
        <p:nvSpPr>
          <p:cNvPr id="253956" name="2 Not Yer Tutucusu"/>
          <p:cNvSpPr>
            <a:spLocks noGrp="1"/>
          </p:cNvSpPr>
          <p:nvPr>
            <p:ph type="body" idx="1"/>
          </p:nvPr>
        </p:nvSpPr>
        <p:spPr>
          <a:noFill/>
          <a:ln/>
        </p:spPr>
        <p:txBody>
          <a:bodyPr/>
          <a:lstStyle/>
          <a:p>
            <a:pPr eaLnBrk="1" hangingPunct="1">
              <a:spcBef>
                <a:spcPct val="0"/>
              </a:spcBef>
            </a:pPr>
            <a:endParaRPr lang="tr-TR" smtClean="0"/>
          </a:p>
        </p:txBody>
      </p:sp>
      <p:sp>
        <p:nvSpPr>
          <p:cNvPr id="253957"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71D74DC-ACEE-4A38-80D3-6527F7AC2E77}" type="slidenum">
              <a:rPr lang="tr-TR" sz="1200"/>
              <a:pPr algn="r"/>
              <a:t>78</a:t>
            </a:fld>
            <a:endParaRPr lang="tr-T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2A338A99-42AA-43B1-89EF-C7E6A194CB71}" type="slidenum">
              <a:rPr lang="tr-TR"/>
              <a:pPr/>
              <a:t>79</a:t>
            </a:fld>
            <a:endParaRPr lang="tr-TR"/>
          </a:p>
        </p:txBody>
      </p:sp>
      <p:sp>
        <p:nvSpPr>
          <p:cNvPr id="254979" name="1 Slayt Görüntüsü Yer Tutucusu"/>
          <p:cNvSpPr>
            <a:spLocks noGrp="1" noRot="1" noChangeAspect="1" noTextEdit="1"/>
          </p:cNvSpPr>
          <p:nvPr>
            <p:ph type="sldImg"/>
          </p:nvPr>
        </p:nvSpPr>
        <p:spPr>
          <a:ln/>
        </p:spPr>
      </p:sp>
      <p:sp>
        <p:nvSpPr>
          <p:cNvPr id="254980" name="2 Not Yer Tutucusu"/>
          <p:cNvSpPr>
            <a:spLocks noGrp="1"/>
          </p:cNvSpPr>
          <p:nvPr>
            <p:ph type="body" idx="1"/>
          </p:nvPr>
        </p:nvSpPr>
        <p:spPr>
          <a:noFill/>
          <a:ln/>
        </p:spPr>
        <p:txBody>
          <a:bodyPr/>
          <a:lstStyle/>
          <a:p>
            <a:pPr eaLnBrk="1" hangingPunct="1"/>
            <a:r>
              <a:rPr lang="tr-TR" smtClean="0"/>
              <a:t>Eğer RV kontraktilitesinde geri dönüşümsüz bozulma olmamışsa RV sistolik fonksiyonu yetmezliğe müdaheleden sonra düzelir.</a:t>
            </a:r>
          </a:p>
        </p:txBody>
      </p:sp>
      <p:sp>
        <p:nvSpPr>
          <p:cNvPr id="254981"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5E1E6A-C042-49A4-83D3-F392F0E0C403}" type="slidenum">
              <a:rPr lang="tr-TR" sz="1200"/>
              <a:pPr algn="r"/>
              <a:t>79</a:t>
            </a:fld>
            <a:endParaRPr lang="tr-T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427DB88-C75F-457A-8A4C-97334AE202A1}" type="slidenum">
              <a:rPr lang="tr-TR" sz="1200"/>
              <a:pPr eaLnBrk="1" hangingPunct="1"/>
              <a:t>38</a:t>
            </a:fld>
            <a:endParaRPr lang="tr-TR"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b="1" smtClean="0">
                <a:latin typeface="Arial" panose="020B0604020202020204" pitchFamily="34" charset="0"/>
              </a:rPr>
              <a:t>Leaflet dokusu</a:t>
            </a:r>
          </a:p>
          <a:p>
            <a:pPr eaLnBrk="1" hangingPunct="1"/>
            <a:r>
              <a:rPr lang="tr-TR" smtClean="0">
                <a:latin typeface="Arial" panose="020B0604020202020204" pitchFamily="34" charset="0"/>
              </a:rPr>
              <a:t>Fibröz tabaka</a:t>
            </a:r>
          </a:p>
          <a:p>
            <a:pPr eaLnBrk="1" hangingPunct="1"/>
            <a:r>
              <a:rPr lang="tr-TR" smtClean="0">
                <a:latin typeface="Arial" panose="020B0604020202020204" pitchFamily="34" charset="0"/>
              </a:rPr>
              <a:t>• Solid kollajenöz tabaka à kora tendinea ile devam</a:t>
            </a:r>
          </a:p>
          <a:p>
            <a:pPr eaLnBrk="1" hangingPunct="1"/>
            <a:r>
              <a:rPr lang="tr-TR" smtClean="0">
                <a:latin typeface="Arial" panose="020B0604020202020204" pitchFamily="34" charset="0"/>
              </a:rPr>
              <a:t>eder</a:t>
            </a:r>
          </a:p>
          <a:p>
            <a:pPr eaLnBrk="1" hangingPunct="1"/>
            <a:r>
              <a:rPr lang="tr-TR" smtClean="0">
                <a:latin typeface="Arial" panose="020B0604020202020204" pitchFamily="34" charset="0"/>
              </a:rPr>
              <a:t>Spongioz tabaka</a:t>
            </a:r>
          </a:p>
          <a:p>
            <a:pPr eaLnBrk="1" hangingPunct="1"/>
            <a:r>
              <a:rPr lang="tr-TR" smtClean="0">
                <a:latin typeface="Arial" panose="020B0604020202020204" pitchFamily="34" charset="0"/>
              </a:rPr>
              <a:t>• Atrial yüzeyde bulunur</a:t>
            </a:r>
          </a:p>
          <a:p>
            <a:pPr eaLnBrk="1" hangingPunct="1"/>
            <a:r>
              <a:rPr lang="tr-TR" smtClean="0">
                <a:latin typeface="Arial" panose="020B0604020202020204" pitchFamily="34" charset="0"/>
              </a:rPr>
              <a:t>• Proteoglikan, elastin ve miks konnektif doku</a:t>
            </a:r>
          </a:p>
          <a:p>
            <a:pPr eaLnBrk="1" hangingPunct="1"/>
            <a:r>
              <a:rPr lang="tr-TR" smtClean="0">
                <a:latin typeface="Arial" panose="020B0604020202020204" pitchFamily="34" charset="0"/>
              </a:rPr>
              <a:t>hücreleri</a:t>
            </a:r>
          </a:p>
          <a:p>
            <a:pPr eaLnBrk="1" hangingPunct="1"/>
            <a:r>
              <a:rPr lang="tr-TR" smtClean="0">
                <a:latin typeface="Arial" panose="020B0604020202020204" pitchFamily="34" charset="0"/>
              </a:rPr>
              <a:t>Fibroelastik tabaka</a:t>
            </a:r>
          </a:p>
          <a:p>
            <a:pPr eaLnBrk="1" hangingPunct="1"/>
            <a:r>
              <a:rPr lang="tr-TR" smtClean="0">
                <a:latin typeface="Arial" panose="020B0604020202020204" pitchFamily="34" charset="0"/>
              </a:rPr>
              <a:t>• İnce bir tabaka</a:t>
            </a:r>
          </a:p>
        </p:txBody>
      </p:sp>
    </p:spTree>
    <p:extLst>
      <p:ext uri="{BB962C8B-B14F-4D97-AF65-F5344CB8AC3E}">
        <p14:creationId xmlns:p14="http://schemas.microsoft.com/office/powerpoint/2010/main" xmlns="" val="1036241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AFD0916B-D7AA-4D6C-87CF-9C39C451136C}" type="slidenum">
              <a:rPr lang="tr-TR"/>
              <a:pPr/>
              <a:t>80</a:t>
            </a:fld>
            <a:endParaRPr lang="tr-TR"/>
          </a:p>
        </p:txBody>
      </p:sp>
      <p:sp>
        <p:nvSpPr>
          <p:cNvPr id="256003" name="1 Slayt Görüntüsü Yer Tutucusu"/>
          <p:cNvSpPr>
            <a:spLocks noGrp="1" noRot="1" noChangeAspect="1" noTextEdit="1"/>
          </p:cNvSpPr>
          <p:nvPr>
            <p:ph type="sldImg"/>
          </p:nvPr>
        </p:nvSpPr>
        <p:spPr>
          <a:ln/>
        </p:spPr>
      </p:sp>
      <p:sp>
        <p:nvSpPr>
          <p:cNvPr id="256004" name="2 Not Yer Tutucusu"/>
          <p:cNvSpPr>
            <a:spLocks noGrp="1"/>
          </p:cNvSpPr>
          <p:nvPr>
            <p:ph type="body" idx="1"/>
          </p:nvPr>
        </p:nvSpPr>
        <p:spPr>
          <a:noFill/>
          <a:ln/>
        </p:spPr>
        <p:txBody>
          <a:bodyPr/>
          <a:lstStyle/>
          <a:p>
            <a:pPr eaLnBrk="1" hangingPunct="1"/>
            <a:endParaRPr lang="tr-TR" smtClean="0"/>
          </a:p>
        </p:txBody>
      </p:sp>
      <p:sp>
        <p:nvSpPr>
          <p:cNvPr id="256005"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DE43009-33C9-4F2D-B198-FD5EDF1DA194}" type="slidenum">
              <a:rPr lang="tr-TR" sz="1200"/>
              <a:pPr algn="r"/>
              <a:t>80</a:t>
            </a:fld>
            <a:endParaRPr lang="tr-T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A4E530C1-D7C4-43F9-96D4-2227F4A22D4C}" type="slidenum">
              <a:rPr lang="tr-TR"/>
              <a:pPr/>
              <a:t>81</a:t>
            </a:fld>
            <a:endParaRPr lang="tr-TR"/>
          </a:p>
        </p:txBody>
      </p:sp>
      <p:sp>
        <p:nvSpPr>
          <p:cNvPr id="257027" name="1 Slayt Görüntüsü Yer Tutucusu"/>
          <p:cNvSpPr>
            <a:spLocks noGrp="1" noRot="1" noChangeAspect="1" noTextEdit="1"/>
          </p:cNvSpPr>
          <p:nvPr>
            <p:ph type="sldImg"/>
          </p:nvPr>
        </p:nvSpPr>
        <p:spPr>
          <a:ln/>
        </p:spPr>
      </p:sp>
      <p:sp>
        <p:nvSpPr>
          <p:cNvPr id="257028" name="2 Not Yer Tutucusu"/>
          <p:cNvSpPr>
            <a:spLocks noGrp="1"/>
          </p:cNvSpPr>
          <p:nvPr>
            <p:ph type="body" idx="1"/>
          </p:nvPr>
        </p:nvSpPr>
        <p:spPr>
          <a:noFill/>
          <a:ln/>
        </p:spPr>
        <p:txBody>
          <a:bodyPr/>
          <a:lstStyle/>
          <a:p>
            <a:pPr eaLnBrk="1" hangingPunct="1"/>
            <a:endParaRPr lang="tr-TR" smtClean="0"/>
          </a:p>
        </p:txBody>
      </p:sp>
      <p:sp>
        <p:nvSpPr>
          <p:cNvPr id="257029"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C429E90-2C8A-4274-8A15-ECB4F52AD2B8}" type="slidenum">
              <a:rPr lang="tr-TR" sz="1200"/>
              <a:pPr algn="r"/>
              <a:t>81</a:t>
            </a:fld>
            <a:endParaRPr lang="tr-T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0893A352-F46B-4172-9F56-FE89A79B4F2F}" type="slidenum">
              <a:rPr lang="tr-TR"/>
              <a:pPr/>
              <a:t>82</a:t>
            </a:fld>
            <a:endParaRPr lang="tr-TR"/>
          </a:p>
        </p:txBody>
      </p:sp>
      <p:sp>
        <p:nvSpPr>
          <p:cNvPr id="258051" name="1 Slayt Görüntüsü Yer Tutucusu"/>
          <p:cNvSpPr>
            <a:spLocks noGrp="1" noRot="1" noChangeAspect="1" noTextEdit="1"/>
          </p:cNvSpPr>
          <p:nvPr>
            <p:ph type="sldImg"/>
          </p:nvPr>
        </p:nvSpPr>
        <p:spPr>
          <a:ln/>
        </p:spPr>
      </p:sp>
      <p:sp>
        <p:nvSpPr>
          <p:cNvPr id="258052" name="2 Not Yer Tutucusu"/>
          <p:cNvSpPr>
            <a:spLocks noGrp="1"/>
          </p:cNvSpPr>
          <p:nvPr>
            <p:ph type="body" idx="1"/>
          </p:nvPr>
        </p:nvSpPr>
        <p:spPr>
          <a:noFill/>
          <a:ln/>
        </p:spPr>
        <p:txBody>
          <a:bodyPr/>
          <a:lstStyle/>
          <a:p>
            <a:pPr eaLnBrk="1" hangingPunct="1"/>
            <a:r>
              <a:rPr lang="tr-TR" smtClean="0"/>
              <a:t>Pulmoner HT’un eşlik etmediği durumlarda üfürüm sistolün ilk yarısında duyulur.</a:t>
            </a:r>
          </a:p>
        </p:txBody>
      </p:sp>
      <p:sp>
        <p:nvSpPr>
          <p:cNvPr id="258053"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DBE8EED-8E18-4DB5-BCFE-AD23FAE28873}" type="slidenum">
              <a:rPr lang="tr-TR" sz="1200"/>
              <a:pPr algn="r"/>
              <a:t>82</a:t>
            </a:fld>
            <a:endParaRPr lang="tr-T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830D6593-3CBE-40AB-A8B7-B569FFDD41BB}" type="slidenum">
              <a:rPr lang="tr-TR"/>
              <a:pPr/>
              <a:t>83</a:t>
            </a:fld>
            <a:endParaRPr lang="tr-TR"/>
          </a:p>
        </p:txBody>
      </p:sp>
      <p:sp>
        <p:nvSpPr>
          <p:cNvPr id="259075" name="1 Slayt Görüntüsü Yer Tutucusu"/>
          <p:cNvSpPr>
            <a:spLocks noGrp="1" noRot="1" noChangeAspect="1" noTextEdit="1"/>
          </p:cNvSpPr>
          <p:nvPr>
            <p:ph type="sldImg"/>
          </p:nvPr>
        </p:nvSpPr>
        <p:spPr>
          <a:ln/>
        </p:spPr>
      </p:sp>
      <p:sp>
        <p:nvSpPr>
          <p:cNvPr id="259076" name="2 Not Yer Tutucusu"/>
          <p:cNvSpPr>
            <a:spLocks noGrp="1"/>
          </p:cNvSpPr>
          <p:nvPr>
            <p:ph type="body" idx="1"/>
          </p:nvPr>
        </p:nvSpPr>
        <p:spPr>
          <a:noFill/>
          <a:ln/>
        </p:spPr>
        <p:txBody>
          <a:bodyPr/>
          <a:lstStyle/>
          <a:p>
            <a:pPr eaLnBrk="1" hangingPunct="1"/>
            <a:endParaRPr lang="tr-TR" smtClean="0"/>
          </a:p>
        </p:txBody>
      </p:sp>
      <p:sp>
        <p:nvSpPr>
          <p:cNvPr id="259077"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BDBA3B1-A89C-4732-86E1-CB2C7B541787}" type="slidenum">
              <a:rPr lang="tr-TR" sz="1200"/>
              <a:pPr algn="r"/>
              <a:t>83</a:t>
            </a:fld>
            <a:endParaRPr lang="tr-T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AD2DD1E3-8968-4CCA-97A4-031DBAD01E2D}" type="slidenum">
              <a:rPr lang="tr-TR"/>
              <a:pPr/>
              <a:t>84</a:t>
            </a:fld>
            <a:endParaRPr lang="tr-TR"/>
          </a:p>
        </p:txBody>
      </p:sp>
      <p:sp>
        <p:nvSpPr>
          <p:cNvPr id="260099" name="1 Slayt Görüntüsü Yer Tutucusu"/>
          <p:cNvSpPr>
            <a:spLocks noGrp="1" noRot="1" noChangeAspect="1" noTextEdit="1"/>
          </p:cNvSpPr>
          <p:nvPr>
            <p:ph type="sldImg"/>
          </p:nvPr>
        </p:nvSpPr>
        <p:spPr>
          <a:ln/>
        </p:spPr>
      </p:sp>
      <p:sp>
        <p:nvSpPr>
          <p:cNvPr id="260100" name="2 Not Yer Tutucusu"/>
          <p:cNvSpPr>
            <a:spLocks noGrp="1"/>
          </p:cNvSpPr>
          <p:nvPr>
            <p:ph type="body" idx="1"/>
          </p:nvPr>
        </p:nvSpPr>
        <p:spPr>
          <a:noFill/>
          <a:ln/>
        </p:spPr>
        <p:txBody>
          <a:bodyPr/>
          <a:lstStyle/>
          <a:p>
            <a:pPr eaLnBrk="1" hangingPunct="1"/>
            <a:r>
              <a:rPr lang="tr-TR" smtClean="0"/>
              <a:t>RV’ün kompleks yapısından dolayı sağ ventrikül çapını, hacmini ve EF’ini ölçmek güçtür. </a:t>
            </a:r>
          </a:p>
        </p:txBody>
      </p:sp>
      <p:sp>
        <p:nvSpPr>
          <p:cNvPr id="260101"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CD0A17-426C-41E7-9196-5C1F65C8A7BA}" type="slidenum">
              <a:rPr lang="tr-TR" sz="1200"/>
              <a:pPr algn="r"/>
              <a:t>84</a:t>
            </a:fld>
            <a:endParaRPr lang="tr-T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F8BC2BFA-A3F0-483E-98FE-3542CB0C9CB2}" type="slidenum">
              <a:rPr lang="tr-TR"/>
              <a:pPr/>
              <a:t>85</a:t>
            </a:fld>
            <a:endParaRPr lang="tr-TR"/>
          </a:p>
        </p:txBody>
      </p:sp>
      <p:sp>
        <p:nvSpPr>
          <p:cNvPr id="261123" name="1 Slayt Görüntüsü Yer Tutucusu"/>
          <p:cNvSpPr>
            <a:spLocks noGrp="1" noRot="1" noChangeAspect="1" noTextEdit="1"/>
          </p:cNvSpPr>
          <p:nvPr>
            <p:ph type="sldImg"/>
          </p:nvPr>
        </p:nvSpPr>
        <p:spPr>
          <a:ln/>
        </p:spPr>
      </p:sp>
      <p:sp>
        <p:nvSpPr>
          <p:cNvPr id="261124" name="2 Not Yer Tutucusu"/>
          <p:cNvSpPr>
            <a:spLocks noGrp="1"/>
          </p:cNvSpPr>
          <p:nvPr>
            <p:ph type="body" idx="1"/>
          </p:nvPr>
        </p:nvSpPr>
        <p:spPr>
          <a:noFill/>
          <a:ln/>
        </p:spPr>
        <p:txBody>
          <a:bodyPr/>
          <a:lstStyle/>
          <a:p>
            <a:pPr eaLnBrk="1" hangingPunct="1"/>
            <a:endParaRPr lang="tr-TR" smtClean="0"/>
          </a:p>
        </p:txBody>
      </p:sp>
      <p:sp>
        <p:nvSpPr>
          <p:cNvPr id="261125"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88DC609-9854-4B63-BB8A-A8E9113D9300}" type="slidenum">
              <a:rPr lang="tr-TR" sz="1200"/>
              <a:pPr algn="r"/>
              <a:t>85</a:t>
            </a:fld>
            <a:endParaRPr lang="tr-T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6A4ECBB6-A455-467B-B283-346A4B8E3415}" type="slidenum">
              <a:rPr lang="tr-TR"/>
              <a:pPr/>
              <a:t>86</a:t>
            </a:fld>
            <a:endParaRPr lang="tr-TR"/>
          </a:p>
        </p:txBody>
      </p:sp>
      <p:sp>
        <p:nvSpPr>
          <p:cNvPr id="262147" name="1 Slayt Görüntüsü Yer Tutucusu"/>
          <p:cNvSpPr>
            <a:spLocks noGrp="1" noRot="1" noChangeAspect="1" noTextEdit="1"/>
          </p:cNvSpPr>
          <p:nvPr>
            <p:ph type="sldImg"/>
          </p:nvPr>
        </p:nvSpPr>
        <p:spPr>
          <a:ln/>
        </p:spPr>
      </p:sp>
      <p:sp>
        <p:nvSpPr>
          <p:cNvPr id="262148" name="2 Not Yer Tutucusu"/>
          <p:cNvSpPr>
            <a:spLocks noGrp="1"/>
          </p:cNvSpPr>
          <p:nvPr>
            <p:ph type="body" idx="1"/>
          </p:nvPr>
        </p:nvSpPr>
        <p:spPr>
          <a:xfrm>
            <a:off x="914400" y="4343400"/>
            <a:ext cx="5029200" cy="4114800"/>
          </a:xfrm>
          <a:noFill/>
          <a:ln/>
        </p:spPr>
        <p:txBody>
          <a:bodyPr/>
          <a:lstStyle/>
          <a:p>
            <a:pPr eaLnBrk="1" hangingPunct="1"/>
            <a:endParaRPr lang="tr-TR" smtClean="0"/>
          </a:p>
        </p:txBody>
      </p:sp>
      <p:sp>
        <p:nvSpPr>
          <p:cNvPr id="262149" name="3 Slayt Numarası Yer Tutucusu"/>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F0AC2484-D84E-484A-B730-E28CE7F76199}" type="slidenum">
              <a:rPr lang="tr-TR" sz="1200">
                <a:latin typeface="Times New Roman" pitchFamily="18" charset="0"/>
              </a:rPr>
              <a:pPr algn="r" eaLnBrk="0" hangingPunct="0"/>
              <a:t>86</a:t>
            </a:fld>
            <a:endParaRPr lang="tr-TR"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4E50DAC-C680-41CD-A8C5-63C18EF12BF2}" type="slidenum">
              <a:rPr lang="tr-TR" sz="1200"/>
              <a:pPr eaLnBrk="1" hangingPunct="1"/>
              <a:t>39</a:t>
            </a:fld>
            <a:endParaRPr lang="tr-TR"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b="1" smtClean="0">
                <a:latin typeface="Arial" panose="020B0604020202020204" pitchFamily="34" charset="0"/>
              </a:rPr>
              <a:t>Papiller adeleler</a:t>
            </a:r>
          </a:p>
          <a:p>
            <a:pPr eaLnBrk="1" hangingPunct="1"/>
            <a:r>
              <a:rPr lang="tr-TR" smtClean="0">
                <a:latin typeface="Arial" panose="020B0604020202020204" pitchFamily="34" charset="0"/>
              </a:rPr>
              <a:t>§ à miyokradiyal dokunun devam</a:t>
            </a:r>
          </a:p>
          <a:p>
            <a:pPr eaLnBrk="1" hangingPunct="1"/>
            <a:r>
              <a:rPr lang="tr-TR" smtClean="0">
                <a:latin typeface="Arial" panose="020B0604020202020204" pitchFamily="34" charset="0"/>
              </a:rPr>
              <a:t>§ Anterolateral papiller adele</a:t>
            </a:r>
          </a:p>
          <a:p>
            <a:pPr eaLnBrk="1" hangingPunct="1"/>
            <a:r>
              <a:rPr lang="tr-TR" smtClean="0">
                <a:latin typeface="Arial" panose="020B0604020202020204" pitchFamily="34" charset="0"/>
              </a:rPr>
              <a:t>• Genelde tek başlı</a:t>
            </a:r>
          </a:p>
          <a:p>
            <a:pPr eaLnBrk="1" hangingPunct="1"/>
            <a:r>
              <a:rPr lang="tr-TR" smtClean="0">
                <a:latin typeface="Arial" panose="020B0604020202020204" pitchFamily="34" charset="0"/>
              </a:rPr>
              <a:t>• LAD ve Cx den beslenir</a:t>
            </a:r>
          </a:p>
          <a:p>
            <a:pPr eaLnBrk="1" hangingPunct="1"/>
            <a:r>
              <a:rPr lang="tr-TR" smtClean="0">
                <a:latin typeface="Arial" panose="020B0604020202020204" pitchFamily="34" charset="0"/>
              </a:rPr>
              <a:t>§ Posteromedial papiller adele</a:t>
            </a:r>
          </a:p>
          <a:p>
            <a:pPr eaLnBrk="1" hangingPunct="1"/>
            <a:r>
              <a:rPr lang="tr-TR" smtClean="0">
                <a:latin typeface="Arial" panose="020B0604020202020204" pitchFamily="34" charset="0"/>
              </a:rPr>
              <a:t>• İki veya daha çok başlı</a:t>
            </a:r>
          </a:p>
          <a:p>
            <a:pPr eaLnBrk="1" hangingPunct="1"/>
            <a:r>
              <a:rPr lang="tr-TR" smtClean="0">
                <a:latin typeface="Arial" panose="020B0604020202020204" pitchFamily="34" charset="0"/>
              </a:rPr>
              <a:t>• Yassı yapılı</a:t>
            </a:r>
          </a:p>
          <a:p>
            <a:pPr eaLnBrk="1" hangingPunct="1"/>
            <a:r>
              <a:rPr lang="tr-TR" smtClean="0">
                <a:latin typeface="Arial" panose="020B0604020202020204" pitchFamily="34" charset="0"/>
              </a:rPr>
              <a:t>• Genelde RCA dan beslenir</a:t>
            </a:r>
          </a:p>
          <a:p>
            <a:pPr eaLnBrk="1" hangingPunct="1"/>
            <a:r>
              <a:rPr lang="tr-TR" smtClean="0">
                <a:latin typeface="Arial" panose="020B0604020202020204" pitchFamily="34" charset="0"/>
              </a:rPr>
              <a:t>– %10 Domnant LCx</a:t>
            </a:r>
          </a:p>
        </p:txBody>
      </p:sp>
    </p:spTree>
    <p:extLst>
      <p:ext uri="{BB962C8B-B14F-4D97-AF65-F5344CB8AC3E}">
        <p14:creationId xmlns:p14="http://schemas.microsoft.com/office/powerpoint/2010/main" xmlns="" val="48422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70EBD93-323A-4A3D-824B-A1D06C210899}" type="slidenum">
              <a:rPr lang="tr-TR" sz="1200"/>
              <a:pPr eaLnBrk="1" hangingPunct="1"/>
              <a:t>50</a:t>
            </a:fld>
            <a:endParaRPr lang="tr-TR"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smtClean="0">
                <a:latin typeface="Arial" panose="020B0604020202020204" pitchFamily="34" charset="0"/>
              </a:rPr>
              <a:t>Sol atrial dilatasyon, </a:t>
            </a:r>
          </a:p>
          <a:p>
            <a:pPr eaLnBrk="1" hangingPunct="1"/>
            <a:r>
              <a:rPr lang="tr-TR" smtClean="0">
                <a:latin typeface="Arial" panose="020B0604020202020204" pitchFamily="34" charset="0"/>
              </a:rPr>
              <a:t>sağ aks sapması, </a:t>
            </a:r>
          </a:p>
          <a:p>
            <a:pPr eaLnBrk="1" hangingPunct="1"/>
            <a:r>
              <a:rPr lang="tr-TR" smtClean="0">
                <a:latin typeface="Arial" panose="020B0604020202020204" pitchFamily="34" charset="0"/>
              </a:rPr>
              <a:t>sağ ventrikül hipertrofisi</a:t>
            </a:r>
          </a:p>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xmlns="" val="120019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E05CF82-C3A7-41FC-BA53-FD2310870C33}" type="slidenum">
              <a:rPr lang="tr-TR" sz="1200"/>
              <a:pPr eaLnBrk="1" hangingPunct="1"/>
              <a:t>52</a:t>
            </a:fld>
            <a:endParaRPr lang="tr-TR"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xmlns="" val="319236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FC72E96-5729-408F-B841-E080793906A1}" type="slidenum">
              <a:rPr lang="tr-TR" sz="1200"/>
              <a:pPr eaLnBrk="1" hangingPunct="1"/>
              <a:t>55</a:t>
            </a:fld>
            <a:endParaRPr lang="tr-TR"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30000"/>
              </a:lnSpc>
            </a:pPr>
            <a:r>
              <a:rPr lang="en-US" b="1" smtClean="0">
                <a:latin typeface="Arial" panose="020B0604020202020204" pitchFamily="34" charset="0"/>
              </a:rPr>
              <a:t>1.	</a:t>
            </a:r>
            <a:r>
              <a:rPr lang="en-US" sz="1400" b="1" u="sng" smtClean="0">
                <a:solidFill>
                  <a:schemeClr val="accent2"/>
                </a:solidFill>
                <a:latin typeface="Arial" panose="020B0604020202020204" pitchFamily="34" charset="0"/>
              </a:rPr>
              <a:t>Kapak cerrah</a:t>
            </a:r>
            <a:r>
              <a:rPr lang="tr-TR" sz="1400" b="1" u="sng" smtClean="0">
                <a:solidFill>
                  <a:schemeClr val="accent2"/>
                </a:solidFill>
                <a:latin typeface="Arial" panose="020B0604020202020204" pitchFamily="34" charset="0"/>
              </a:rPr>
              <a:t>isi öncesi koroner arter hastalığı varlığının gösterilmesi</a:t>
            </a:r>
            <a:endParaRPr lang="en-US" sz="1400" b="1" u="sng" smtClean="0">
              <a:solidFill>
                <a:schemeClr val="accent2"/>
              </a:solidFill>
              <a:latin typeface="Arial" panose="020B0604020202020204" pitchFamily="34" charset="0"/>
            </a:endParaRPr>
          </a:p>
          <a:p>
            <a:pPr eaLnBrk="1" hangingPunct="1">
              <a:lnSpc>
                <a:spcPct val="130000"/>
              </a:lnSpc>
            </a:pPr>
            <a:r>
              <a:rPr lang="en-US" b="1" smtClean="0">
                <a:latin typeface="Arial" panose="020B0604020202020204" pitchFamily="34" charset="0"/>
              </a:rPr>
              <a:t>2.	</a:t>
            </a:r>
            <a:r>
              <a:rPr lang="tr-TR" b="1" smtClean="0">
                <a:latin typeface="Arial" panose="020B0604020202020204" pitchFamily="34" charset="0"/>
              </a:rPr>
              <a:t>Kronik MY etiyolojisinin belirlenmesi</a:t>
            </a:r>
            <a:r>
              <a:rPr lang="en-US" b="1" smtClean="0">
                <a:latin typeface="Arial" panose="020B0604020202020204" pitchFamily="34" charset="0"/>
              </a:rPr>
              <a:t>.*</a:t>
            </a:r>
          </a:p>
          <a:p>
            <a:pPr eaLnBrk="1" hangingPunct="1">
              <a:lnSpc>
                <a:spcPct val="130000"/>
              </a:lnSpc>
            </a:pPr>
            <a:r>
              <a:rPr lang="en-US" b="1" smtClean="0">
                <a:latin typeface="Arial" panose="020B0604020202020204" pitchFamily="34" charset="0"/>
              </a:rPr>
              <a:t>3.	</a:t>
            </a:r>
            <a:r>
              <a:rPr lang="tr-TR" b="1" smtClean="0">
                <a:latin typeface="Arial" panose="020B0604020202020204" pitchFamily="34" charset="0"/>
              </a:rPr>
              <a:t>Sol ventrikül fonksiyonlarının belirlenmesi</a:t>
            </a:r>
            <a:r>
              <a:rPr lang="en-US" b="1" smtClean="0">
                <a:latin typeface="Arial" panose="020B0604020202020204" pitchFamily="34" charset="0"/>
              </a:rPr>
              <a:t>.*</a:t>
            </a:r>
          </a:p>
          <a:p>
            <a:pPr eaLnBrk="1" hangingPunct="1">
              <a:lnSpc>
                <a:spcPct val="130000"/>
              </a:lnSpc>
            </a:pPr>
            <a:r>
              <a:rPr lang="en-US" b="1" smtClean="0">
                <a:latin typeface="Arial" panose="020B0604020202020204" pitchFamily="34" charset="0"/>
              </a:rPr>
              <a:t>4.	</a:t>
            </a:r>
            <a:r>
              <a:rPr lang="tr-TR" b="1" smtClean="0">
                <a:latin typeface="Arial" panose="020B0604020202020204" pitchFamily="34" charset="0"/>
              </a:rPr>
              <a:t>MY ciddiyetinin belirlenmesi</a:t>
            </a:r>
            <a:r>
              <a:rPr lang="en-US" b="1" smtClean="0">
                <a:latin typeface="Arial" panose="020B0604020202020204" pitchFamily="34" charset="0"/>
              </a:rPr>
              <a:t>.*</a:t>
            </a:r>
          </a:p>
          <a:p>
            <a:pPr eaLnBrk="1" hangingPunct="1">
              <a:lnSpc>
                <a:spcPct val="130000"/>
              </a:lnSpc>
            </a:pPr>
            <a:r>
              <a:rPr lang="en-US" b="1" smtClean="0">
                <a:latin typeface="Arial" panose="020B0604020202020204" pitchFamily="34" charset="0"/>
              </a:rPr>
              <a:t>5.	</a:t>
            </a:r>
            <a:r>
              <a:rPr lang="tr-TR" b="1" smtClean="0">
                <a:latin typeface="Arial" panose="020B0604020202020204" pitchFamily="34" charset="0"/>
              </a:rPr>
              <a:t>Akut MY şüphesi bulunan bir hastada hemodinamik durumun ve etiyolojinin belirlenmesi</a:t>
            </a:r>
            <a:r>
              <a:rPr lang="en-US" b="1" smtClean="0">
                <a:latin typeface="Arial" panose="020B0604020202020204" pitchFamily="34" charset="0"/>
              </a:rPr>
              <a:t>*.</a:t>
            </a:r>
          </a:p>
          <a:p>
            <a:pPr eaLnBrk="1" hangingPunct="1">
              <a:lnSpc>
                <a:spcPct val="70000"/>
              </a:lnSpc>
            </a:pPr>
            <a:r>
              <a:rPr lang="en-US" b="1" smtClean="0">
                <a:latin typeface="Arial" panose="020B0604020202020204" pitchFamily="34" charset="0"/>
              </a:rPr>
              <a:t> </a:t>
            </a:r>
            <a:endParaRPr lang="tr-TR" b="1" smtClean="0">
              <a:latin typeface="Arial" panose="020B0604020202020204" pitchFamily="34" charset="0"/>
            </a:endParaRPr>
          </a:p>
          <a:p>
            <a:pPr eaLnBrk="1" hangingPunct="1">
              <a:lnSpc>
                <a:spcPct val="130000"/>
              </a:lnSpc>
            </a:pPr>
            <a:r>
              <a:rPr lang="en-US" b="1" smtClean="0">
                <a:latin typeface="Arial" panose="020B0604020202020204" pitchFamily="34" charset="0"/>
              </a:rPr>
              <a:t>* E</a:t>
            </a:r>
            <a:r>
              <a:rPr lang="tr-TR" b="1" smtClean="0">
                <a:latin typeface="Arial" panose="020B0604020202020204" pitchFamily="34" charset="0"/>
              </a:rPr>
              <a:t>k</a:t>
            </a:r>
            <a:r>
              <a:rPr lang="en-US" b="1" smtClean="0">
                <a:latin typeface="Arial" panose="020B0604020202020204" pitchFamily="34" charset="0"/>
              </a:rPr>
              <a:t>o/Doppler </a:t>
            </a:r>
            <a:r>
              <a:rPr lang="tr-TR" b="1" smtClean="0">
                <a:latin typeface="Arial" panose="020B0604020202020204" pitchFamily="34" charset="0"/>
              </a:rPr>
              <a:t>ile daha kolay ve güvenle elde edilebilir</a:t>
            </a:r>
            <a:r>
              <a:rPr lang="en-US" b="1" smtClean="0">
                <a:latin typeface="Arial" panose="020B0604020202020204" pitchFamily="34" charset="0"/>
              </a:rPr>
              <a:t>.</a:t>
            </a:r>
          </a:p>
          <a:p>
            <a:pPr eaLnBrk="1" hangingPunct="1"/>
            <a:endParaRPr lang="tr-TR" smtClean="0">
              <a:latin typeface="Arial" panose="020B0604020202020204" pitchFamily="34" charset="0"/>
            </a:endParaRPr>
          </a:p>
        </p:txBody>
      </p:sp>
    </p:spTree>
    <p:extLst>
      <p:ext uri="{BB962C8B-B14F-4D97-AF65-F5344CB8AC3E}">
        <p14:creationId xmlns:p14="http://schemas.microsoft.com/office/powerpoint/2010/main" xmlns="" val="186270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F901154-7A9B-4FC1-9BF5-06C8F5E3031C}" type="slidenum">
              <a:rPr lang="tr-TR" sz="1200"/>
              <a:pPr eaLnBrk="1" hangingPunct="1"/>
              <a:t>60</a:t>
            </a:fld>
            <a:endParaRPr lang="tr-TR" sz="1200"/>
          </a:p>
        </p:txBody>
      </p:sp>
      <p:sp>
        <p:nvSpPr>
          <p:cNvPr id="56322" name="Rectangle 2"/>
          <p:cNvSpPr>
            <a:spLocks noGrp="1" noRot="1" noChangeAspect="1" noChangeArrowheads="1" noTextEdit="1"/>
          </p:cNvSpPr>
          <p:nvPr>
            <p:ph type="sldImg"/>
          </p:nvPr>
        </p:nvSpPr>
        <p:spPr>
          <a:xfrm>
            <a:off x="582613" y="798513"/>
            <a:ext cx="5689600" cy="3201987"/>
          </a:xfrm>
          <a:ln/>
        </p:spPr>
      </p:sp>
      <p:sp>
        <p:nvSpPr>
          <p:cNvPr id="56323" name="Rectangle 3"/>
          <p:cNvSpPr>
            <a:spLocks noGrp="1" noChangeArrowheads="1"/>
          </p:cNvSpPr>
          <p:nvPr>
            <p:ph type="body" idx="1"/>
          </p:nvPr>
        </p:nvSpPr>
        <p:spPr>
          <a:xfrm>
            <a:off x="912813" y="4343400"/>
            <a:ext cx="5030787"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anose="020B0604020202020204" pitchFamily="34" charset="0"/>
              </a:rPr>
              <a:t>	Kronik kompanse dönemde LV volüm yükü her bir miyosit lifini uzatır ve bu yolla LV de eksantrik hipertrofi (liflerin seri replikasyonu) indüklenir, neticede LV diastolik volümü artar. F-S mekanizması burda da halen işlemekte ve toplam atım volümünün sabit sürdürülmesine katkıda bulunmaktadır. Öte yandan LA genişlemekte ve kompliansı (genişleyebilirliği) artmaktadır. Dilate LA ventriküler afterloadun düşmesine katkıda bulunsa da çapı artan LV afterloadı artırır. Bu iki etkinin sonucu afterloadda net bir değişimin olmayışıdır. </a:t>
            </a:r>
          </a:p>
          <a:p>
            <a:pPr eaLnBrk="1" hangingPunct="1"/>
            <a:r>
              <a:rPr lang="en-US" smtClean="0">
                <a:latin typeface="Arial" panose="020B0604020202020204" pitchFamily="34" charset="0"/>
              </a:rPr>
              <a:t>	</a:t>
            </a:r>
            <a:r>
              <a:rPr lang="en-US" smtClean="0">
                <a:latin typeface="Arial" panose="020B0604020202020204" pitchFamily="34" charset="0"/>
                <a:sym typeface="Symbol" panose="05050102010706020507" pitchFamily="18" charset="2"/>
              </a:rPr>
              <a:t> DSV,   kontraktilite ve değişmeyen afterload kombinasyonu EF nin yüksek seyretmesine yol açar. Dilate LA ve LV regürjitan volümün basıncı yükseltmesine engel olur. Bu akomodasyon semptom oluşmasını engeller.</a:t>
            </a:r>
            <a:endParaRPr lang="tr-TR" smtClean="0">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xmlns="" val="3700552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29E344-1561-4FA0-8D7D-5B341D61C45F}" type="slidenum">
              <a:rPr lang="tr-TR" sz="1200"/>
              <a:pPr eaLnBrk="1" hangingPunct="1"/>
              <a:t>61</a:t>
            </a:fld>
            <a:endParaRPr lang="tr-TR" sz="1200"/>
          </a:p>
        </p:txBody>
      </p:sp>
      <p:sp>
        <p:nvSpPr>
          <p:cNvPr id="58370" name="Rectangle 2"/>
          <p:cNvSpPr>
            <a:spLocks noGrp="1" noRot="1" noChangeAspect="1" noChangeArrowheads="1" noTextEdit="1"/>
          </p:cNvSpPr>
          <p:nvPr>
            <p:ph type="sldImg"/>
          </p:nvPr>
        </p:nvSpPr>
        <p:spPr>
          <a:xfrm>
            <a:off x="582613" y="798513"/>
            <a:ext cx="5689600" cy="3201987"/>
          </a:xfrm>
          <a:ln/>
        </p:spPr>
      </p:sp>
      <p:sp>
        <p:nvSpPr>
          <p:cNvPr id="58371" name="Rectangle 3"/>
          <p:cNvSpPr>
            <a:spLocks noGrp="1" noChangeArrowheads="1"/>
          </p:cNvSpPr>
          <p:nvPr>
            <p:ph type="body" idx="1"/>
          </p:nvPr>
        </p:nvSpPr>
        <p:spPr>
          <a:xfrm>
            <a:off x="912813" y="4343400"/>
            <a:ext cx="5030787"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anose="020B0604020202020204" pitchFamily="34" charset="0"/>
              </a:rPr>
              <a:t>	Neticede bir gün LV kontraktil gücü azalır ve kronik dekompanse dönem başlar. Burdaki en temel gösterge kontraktil gücün azalması ile paralel sistol sonu volümdeki artıştır. LV doluş basıncı artar ve pulmoner konjesyona yol açar. </a:t>
            </a:r>
            <a:r>
              <a:rPr lang="en-US" smtClean="0">
                <a:latin typeface="Arial" panose="020B0604020202020204" pitchFamily="34" charset="0"/>
                <a:sym typeface="Symbol" panose="05050102010706020507" pitchFamily="18" charset="2"/>
              </a:rPr>
              <a:t> LV diastolik basıncı sistolik duvar gerilimini ve afterloadı artırır.  afterload ventrikül sistolik fonksiyonunu daha da azaltır ve kısır döngüyü tetikler. DSV ve SSV artışı devam ettikçe EF normal seyirde devam edebilir (%50-60 arası). Bu nedenle MY li bir hastada EF &lt; %60 ise bu ventrikülde bozulmanın başladığına işaret eder. </a:t>
            </a:r>
          </a:p>
          <a:p>
            <a:pPr eaLnBrk="1" hangingPunct="1"/>
            <a:r>
              <a:rPr lang="en-US" smtClean="0">
                <a:latin typeface="Arial" panose="020B0604020202020204" pitchFamily="34" charset="0"/>
                <a:sym typeface="Symbol" panose="05050102010706020507" pitchFamily="18" charset="2"/>
              </a:rPr>
              <a:t>	Ne zaman kompanse dekompanse olur?</a:t>
            </a:r>
          </a:p>
          <a:p>
            <a:pPr eaLnBrk="1" hangingPunct="1"/>
            <a:r>
              <a:rPr lang="en-US" smtClean="0">
                <a:latin typeface="Arial" panose="020B0604020202020204" pitchFamily="34" charset="0"/>
                <a:sym typeface="Symbol" panose="05050102010706020507" pitchFamily="18" charset="2"/>
              </a:rPr>
              <a:t>	Regürjitasyon derecesi (zamanla değişir), afterload ve kontraktiliteyi etkileyen durumlar ve hastaya ait karakteristikler. </a:t>
            </a:r>
            <a:endParaRPr lang="tr-TR" smtClean="0">
              <a:latin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xmlns="" val="231608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B1B1E475-7608-4F8E-AE44-31EB702BF72D}" type="slidenum">
              <a:rPr lang="tr-TR"/>
              <a:pPr/>
              <a:t>69</a:t>
            </a:fld>
            <a:endParaRPr lang="tr-TR"/>
          </a:p>
        </p:txBody>
      </p:sp>
      <p:sp>
        <p:nvSpPr>
          <p:cNvPr id="244739" name="1 Slayt Görüntüsü Yer Tutucusu"/>
          <p:cNvSpPr>
            <a:spLocks noGrp="1" noRot="1" noChangeAspect="1" noTextEdit="1"/>
          </p:cNvSpPr>
          <p:nvPr>
            <p:ph type="sldImg"/>
          </p:nvPr>
        </p:nvSpPr>
        <p:spPr>
          <a:ln/>
        </p:spPr>
      </p:sp>
      <p:sp>
        <p:nvSpPr>
          <p:cNvPr id="244740" name="2 Not Yer Tutucusu"/>
          <p:cNvSpPr>
            <a:spLocks noGrp="1"/>
          </p:cNvSpPr>
          <p:nvPr>
            <p:ph type="body" idx="1"/>
          </p:nvPr>
        </p:nvSpPr>
        <p:spPr>
          <a:noFill/>
          <a:ln/>
        </p:spPr>
        <p:txBody>
          <a:bodyPr/>
          <a:lstStyle/>
          <a:p>
            <a:pPr eaLnBrk="1" hangingPunct="1"/>
            <a:r>
              <a:rPr lang="tr-TR" smtClean="0"/>
              <a:t>Alanı 7 cm2, anulus çapı 11 cm.</a:t>
            </a:r>
          </a:p>
        </p:txBody>
      </p:sp>
      <p:sp>
        <p:nvSpPr>
          <p:cNvPr id="244741"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E907C32-1651-4618-9410-5719D5A7DDFF}" type="slidenum">
              <a:rPr lang="tr-TR" sz="1200"/>
              <a:pPr algn="r"/>
              <a:t>69</a:t>
            </a:fld>
            <a:endParaRPr lang="tr-T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0EF90E3-6C7C-4A20-8288-98CAB780A23B}" type="datetimeFigureOut">
              <a:rPr lang="tr-TR" smtClean="0"/>
              <a:t>11.09.2015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454B588-EF42-4CD9-92CE-2BCAAD243CB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F90E3-6C7C-4A20-8288-98CAB780A23B}" type="datetimeFigureOut">
              <a:rPr lang="tr-TR" smtClean="0"/>
              <a:t>11.09.2015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B588-EF42-4CD9-92CE-2BCAAD243CBB}"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Users\fsertas\Desktop\FSE\Lectures\MVD\Normal%20mitral%203D.avi"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Users\fsertas\Desktop\FSE\Lectures\MVD\2D%20apikal%20normal.mpg" TargetMode="External"/><Relationship Id="rId1" Type="http://schemas.openxmlformats.org/officeDocument/2006/relationships/video" Target="\Users\fsertas\Desktop\FSE\Lectures\MVD\2D%20PS%20normal.mpg"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HP\Desktop\md\ME-18.mpg" TargetMode="External"/><Relationship Id="rId1" Type="http://schemas.openxmlformats.org/officeDocument/2006/relationships/video" Target="file:///C:\Documents%20and%20Settings\HP\Desktop\md\ME-17.mpg"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ideo" Target="\Users\fsertas\Desktop\FSE\Lectures\MVD\Apikal%204D%20MR.avi"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file:///C:\Users\user\Documents\TY\Image07.avi" TargetMode="External"/><Relationship Id="rId4" Type="http://schemas.openxmlformats.org/officeDocument/2006/relationships/image" Target="../media/image28.png"/></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KAPAK HASTALIKLARI</a:t>
            </a:r>
            <a:endParaRPr lang="tr-TR" dirty="0"/>
          </a:p>
        </p:txBody>
      </p:sp>
      <p:sp>
        <p:nvSpPr>
          <p:cNvPr id="3" name="2 Alt Başlık"/>
          <p:cNvSpPr>
            <a:spLocks noGrp="1"/>
          </p:cNvSpPr>
          <p:nvPr>
            <p:ph type="subTitle" idx="1"/>
          </p:nvPr>
        </p:nvSpPr>
        <p:spPr/>
        <p:txBody>
          <a:bodyPr/>
          <a:lstStyle/>
          <a:p>
            <a:r>
              <a:rPr lang="tr-TR" dirty="0" smtClean="0"/>
              <a:t>Prof. Dr. Adalet Gürlek</a:t>
            </a:r>
          </a:p>
          <a:p>
            <a:r>
              <a:rPr lang="tr-TR" dirty="0" smtClean="0"/>
              <a:t>AÜTF Kardiyoloji AD</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a:t>TEDAVİ </a:t>
            </a:r>
          </a:p>
        </p:txBody>
      </p:sp>
      <p:sp>
        <p:nvSpPr>
          <p:cNvPr id="9219" name="Rectangle 3"/>
          <p:cNvSpPr>
            <a:spLocks noGrp="1" noChangeArrowheads="1"/>
          </p:cNvSpPr>
          <p:nvPr>
            <p:ph type="body" idx="1"/>
          </p:nvPr>
        </p:nvSpPr>
        <p:spPr/>
        <p:txBody>
          <a:bodyPr/>
          <a:lstStyle/>
          <a:p>
            <a:r>
              <a:rPr lang="tr-TR"/>
              <a:t>Semptomsuz olanlar 6 ayda bir izlenir. Penisilin profilaksisi yapılır. </a:t>
            </a:r>
          </a:p>
          <a:p>
            <a:r>
              <a:rPr lang="tr-TR"/>
              <a:t>Ameliyat endikasyonu: Semptomlu hastada gradyent 50mm hg’nin üstündeyse ameliyat düşünülür.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tr-TR"/>
              <a:t>  AORT YETMEZLİĞİ	</a:t>
            </a:r>
          </a:p>
        </p:txBody>
      </p:sp>
      <p:sp>
        <p:nvSpPr>
          <p:cNvPr id="14339" name="Rectangle 3"/>
          <p:cNvSpPr>
            <a:spLocks noGrp="1" noChangeArrowheads="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a:t>   AORT YETMEZLİĞİ	</a:t>
            </a:r>
          </a:p>
        </p:txBody>
      </p:sp>
      <p:sp>
        <p:nvSpPr>
          <p:cNvPr id="15363" name="Rectangle 3"/>
          <p:cNvSpPr>
            <a:spLocks noGrp="1" noChangeArrowheads="1"/>
          </p:cNvSpPr>
          <p:nvPr>
            <p:ph type="body" idx="1"/>
          </p:nvPr>
        </p:nvSpPr>
        <p:spPr/>
        <p:txBody>
          <a:bodyPr/>
          <a:lstStyle/>
          <a:p>
            <a:r>
              <a:rPr lang="tr-TR"/>
              <a:t>Aort kapağının tamamen kapanamaması sonucunda ventrikül diastolü sırasında aort içindeki kanın bir kısmının ventriküle kaçmasıdır. </a:t>
            </a:r>
          </a:p>
          <a:p>
            <a:r>
              <a:rPr lang="tr-TR"/>
              <a:t>ETYOLOJİ</a:t>
            </a:r>
          </a:p>
          <a:p>
            <a:pPr>
              <a:buFontTx/>
              <a:buNone/>
            </a:pPr>
            <a:r>
              <a:rPr lang="tr-TR"/>
              <a:t> Küspislerde bozukluk </a:t>
            </a:r>
          </a:p>
          <a:p>
            <a:pPr>
              <a:buFontTx/>
              <a:buNone/>
            </a:pPr>
            <a:r>
              <a:rPr lang="tr-TR"/>
              <a:t>Aort kökü genişliği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r-TR"/>
              <a:t>KÜSPİSLERDEKİ BOZUKLUK</a:t>
            </a:r>
          </a:p>
        </p:txBody>
      </p:sp>
      <p:sp>
        <p:nvSpPr>
          <p:cNvPr id="16387" name="Rectangle 3"/>
          <p:cNvSpPr>
            <a:spLocks noGrp="1" noChangeArrowheads="1"/>
          </p:cNvSpPr>
          <p:nvPr>
            <p:ph type="body" idx="1"/>
          </p:nvPr>
        </p:nvSpPr>
        <p:spPr/>
        <p:txBody>
          <a:bodyPr/>
          <a:lstStyle/>
          <a:p>
            <a:r>
              <a:rPr lang="tr-TR"/>
              <a:t>Akut eklem romatizması </a:t>
            </a:r>
          </a:p>
          <a:p>
            <a:r>
              <a:rPr lang="tr-TR"/>
              <a:t>Biküspit aort kapağı </a:t>
            </a:r>
          </a:p>
          <a:p>
            <a:r>
              <a:rPr lang="tr-TR"/>
              <a:t>Miksomatöz dejenerasyon </a:t>
            </a:r>
          </a:p>
          <a:p>
            <a:r>
              <a:rPr lang="tr-TR"/>
              <a:t>İnfektif endokardit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a:t>AORT KÖKÜ GENİŞLEMESİ</a:t>
            </a:r>
          </a:p>
        </p:txBody>
      </p:sp>
      <p:sp>
        <p:nvSpPr>
          <p:cNvPr id="17411" name="Rectangle 3"/>
          <p:cNvSpPr>
            <a:spLocks noGrp="1" noChangeArrowheads="1"/>
          </p:cNvSpPr>
          <p:nvPr>
            <p:ph type="body" idx="1"/>
          </p:nvPr>
        </p:nvSpPr>
        <p:spPr/>
        <p:txBody>
          <a:bodyPr/>
          <a:lstStyle/>
          <a:p>
            <a:pPr>
              <a:lnSpc>
                <a:spcPct val="90000"/>
              </a:lnSpc>
            </a:pPr>
            <a:r>
              <a:rPr lang="tr-TR"/>
              <a:t>Hipertansiyon </a:t>
            </a:r>
          </a:p>
          <a:p>
            <a:pPr>
              <a:lnSpc>
                <a:spcPct val="90000"/>
              </a:lnSpc>
            </a:pPr>
            <a:r>
              <a:rPr lang="tr-TR"/>
              <a:t>Marfan sendromu</a:t>
            </a:r>
          </a:p>
          <a:p>
            <a:pPr>
              <a:lnSpc>
                <a:spcPct val="90000"/>
              </a:lnSpc>
            </a:pPr>
            <a:r>
              <a:rPr lang="tr-TR"/>
              <a:t>Kistik medial nekroz</a:t>
            </a:r>
          </a:p>
          <a:p>
            <a:pPr>
              <a:lnSpc>
                <a:spcPct val="90000"/>
              </a:lnSpc>
            </a:pPr>
            <a:r>
              <a:rPr lang="tr-TR"/>
              <a:t>Sifiliz</a:t>
            </a:r>
          </a:p>
          <a:p>
            <a:pPr>
              <a:lnSpc>
                <a:spcPct val="90000"/>
              </a:lnSpc>
            </a:pPr>
            <a:r>
              <a:rPr lang="tr-TR"/>
              <a:t>Osteogenesis imperfekta</a:t>
            </a:r>
          </a:p>
          <a:p>
            <a:pPr>
              <a:lnSpc>
                <a:spcPct val="90000"/>
              </a:lnSpc>
            </a:pPr>
            <a:r>
              <a:rPr lang="tr-TR"/>
              <a:t>Romatoid artrit</a:t>
            </a:r>
          </a:p>
          <a:p>
            <a:pPr>
              <a:lnSpc>
                <a:spcPct val="90000"/>
              </a:lnSpc>
            </a:pPr>
            <a:r>
              <a:rPr lang="tr-TR"/>
              <a:t>Behçet</a:t>
            </a:r>
          </a:p>
          <a:p>
            <a:pPr>
              <a:lnSpc>
                <a:spcPct val="90000"/>
              </a:lnSpc>
            </a:pPr>
            <a:r>
              <a:rPr lang="tr-TR"/>
              <a:t>SLE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tr-TR"/>
          </a:p>
        </p:txBody>
      </p:sp>
      <p:sp>
        <p:nvSpPr>
          <p:cNvPr id="18435" name="Rectangle 3"/>
          <p:cNvSpPr>
            <a:spLocks noGrp="1" noChangeArrowheads="1"/>
          </p:cNvSpPr>
          <p:nvPr>
            <p:ph type="body" idx="1"/>
          </p:nvPr>
        </p:nvSpPr>
        <p:spPr/>
        <p:txBody>
          <a:bodyPr/>
          <a:lstStyle/>
          <a:p>
            <a:endParaRPr lang="tr-TR"/>
          </a:p>
        </p:txBody>
      </p:sp>
      <p:pic>
        <p:nvPicPr>
          <p:cNvPr id="18436" name="Picture 4"/>
          <p:cNvPicPr>
            <a:picLocks noChangeAspect="1" noChangeArrowheads="1"/>
          </p:cNvPicPr>
          <p:nvPr/>
        </p:nvPicPr>
        <p:blipFill>
          <a:blip r:embed="rId2" cstate="print"/>
          <a:srcRect/>
          <a:stretch>
            <a:fillRect/>
          </a:stretch>
        </p:blipFill>
        <p:spPr bwMode="auto">
          <a:xfrm>
            <a:off x="1692275" y="1081088"/>
            <a:ext cx="5759450" cy="50117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tr-TR"/>
              <a:t>   AKUT AORT YETMEZLİĞİ	</a:t>
            </a:r>
          </a:p>
        </p:txBody>
      </p:sp>
      <p:sp>
        <p:nvSpPr>
          <p:cNvPr id="19459" name="Rectangle 3"/>
          <p:cNvSpPr>
            <a:spLocks noGrp="1" noChangeArrowheads="1"/>
          </p:cNvSpPr>
          <p:nvPr>
            <p:ph type="body" idx="1"/>
          </p:nvPr>
        </p:nvSpPr>
        <p:spPr/>
        <p:txBody>
          <a:bodyPr/>
          <a:lstStyle/>
          <a:p>
            <a:r>
              <a:rPr lang="tr-TR"/>
              <a:t>İnfektif endokardit</a:t>
            </a:r>
          </a:p>
          <a:p>
            <a:r>
              <a:rPr lang="tr-TR"/>
              <a:t>Aorta diseksiyonu</a:t>
            </a:r>
          </a:p>
          <a:p>
            <a:r>
              <a:rPr lang="tr-TR"/>
              <a:t>Sinüs valsalva rüptürü</a:t>
            </a:r>
          </a:p>
          <a:p>
            <a:r>
              <a:rPr lang="tr-TR"/>
              <a:t>Travma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a:t>FİZYOLOJİ</a:t>
            </a:r>
          </a:p>
        </p:txBody>
      </p:sp>
      <p:sp>
        <p:nvSpPr>
          <p:cNvPr id="20483" name="Rectangle 3"/>
          <p:cNvSpPr>
            <a:spLocks noGrp="1" noChangeArrowheads="1"/>
          </p:cNvSpPr>
          <p:nvPr>
            <p:ph type="body" idx="1"/>
          </p:nvPr>
        </p:nvSpPr>
        <p:spPr/>
        <p:txBody>
          <a:bodyPr/>
          <a:lstStyle/>
          <a:p>
            <a:pPr>
              <a:lnSpc>
                <a:spcPct val="90000"/>
              </a:lnSpc>
            </a:pPr>
            <a:r>
              <a:rPr lang="tr-TR"/>
              <a:t>Diastolde aortadan kan sol ventriküle kaçar. Ayrıca sol atriumdaki kan da sol ventriküle dolar ve sol ventrikül diastolde volümle yüklenir. </a:t>
            </a:r>
          </a:p>
          <a:p>
            <a:pPr>
              <a:lnSpc>
                <a:spcPct val="90000"/>
              </a:lnSpc>
            </a:pPr>
            <a:r>
              <a:rPr lang="tr-TR"/>
              <a:t>Regürjitan volümün derecesi</a:t>
            </a:r>
          </a:p>
          <a:p>
            <a:pPr>
              <a:lnSpc>
                <a:spcPct val="90000"/>
              </a:lnSpc>
              <a:buFontTx/>
              <a:buNone/>
            </a:pPr>
            <a:r>
              <a:rPr lang="tr-TR"/>
              <a:t>1)Kapakların diastolde açıklığına</a:t>
            </a:r>
          </a:p>
          <a:p>
            <a:pPr>
              <a:lnSpc>
                <a:spcPct val="90000"/>
              </a:lnSpc>
              <a:buFontTx/>
              <a:buNone/>
            </a:pPr>
            <a:r>
              <a:rPr lang="tr-TR"/>
              <a:t>2)Diastol süresine</a:t>
            </a:r>
          </a:p>
          <a:p>
            <a:pPr>
              <a:lnSpc>
                <a:spcPct val="90000"/>
              </a:lnSpc>
              <a:buFontTx/>
              <a:buNone/>
            </a:pPr>
            <a:r>
              <a:rPr lang="tr-TR"/>
              <a:t>3)Diastolde aorta ile sol ventrikül arasındaki basınç gradyentine bağlıdır.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endParaRPr lang="tr-TR"/>
          </a:p>
        </p:txBody>
      </p:sp>
      <p:sp>
        <p:nvSpPr>
          <p:cNvPr id="21507" name="Rectangle 3"/>
          <p:cNvSpPr>
            <a:spLocks noGrp="1" noChangeArrowheads="1"/>
          </p:cNvSpPr>
          <p:nvPr>
            <p:ph type="body" idx="1"/>
          </p:nvPr>
        </p:nvSpPr>
        <p:spPr/>
        <p:txBody>
          <a:bodyPr/>
          <a:lstStyle/>
          <a:p>
            <a:pPr>
              <a:lnSpc>
                <a:spcPct val="90000"/>
              </a:lnSpc>
            </a:pPr>
            <a:r>
              <a:rPr lang="tr-TR"/>
              <a:t>Diastolik volüm artışı sol ventrikülün genişlemesine neden olur. Buna eksentrik hipertrofi eşlik eder. Sol ventrikülün duvar gerilimi artar. </a:t>
            </a:r>
          </a:p>
          <a:p>
            <a:pPr>
              <a:lnSpc>
                <a:spcPct val="90000"/>
              </a:lnSpc>
            </a:pPr>
            <a:r>
              <a:rPr lang="tr-TR"/>
              <a:t>Diastol sonu basınç artar. Bu basınç sol atrium ve pulmoner venlere yansır. </a:t>
            </a:r>
          </a:p>
          <a:p>
            <a:pPr>
              <a:lnSpc>
                <a:spcPct val="90000"/>
              </a:lnSpc>
            </a:pPr>
            <a:r>
              <a:rPr lang="tr-TR"/>
              <a:t>Ejeksiyon fraksiyonu düşer. Sistol sonu volüm artar ve hastada dispne ortaya çıkar.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a:t>SEMPTOMLAR</a:t>
            </a:r>
          </a:p>
        </p:txBody>
      </p:sp>
      <p:sp>
        <p:nvSpPr>
          <p:cNvPr id="22531" name="Rectangle 3"/>
          <p:cNvSpPr>
            <a:spLocks noGrp="1" noChangeArrowheads="1"/>
          </p:cNvSpPr>
          <p:nvPr>
            <p:ph type="body" idx="1"/>
          </p:nvPr>
        </p:nvSpPr>
        <p:spPr/>
        <p:txBody>
          <a:bodyPr/>
          <a:lstStyle/>
          <a:p>
            <a:r>
              <a:rPr lang="tr-TR"/>
              <a:t>Kardinal Semptomlar</a:t>
            </a:r>
          </a:p>
          <a:p>
            <a:pPr>
              <a:buFontTx/>
              <a:buNone/>
            </a:pPr>
            <a:r>
              <a:rPr lang="tr-TR"/>
              <a:t>1)Angina pektoris</a:t>
            </a:r>
          </a:p>
          <a:p>
            <a:pPr>
              <a:buFontTx/>
              <a:buNone/>
            </a:pPr>
            <a:r>
              <a:rPr lang="tr-TR"/>
              <a:t>2)Senkop</a:t>
            </a:r>
          </a:p>
          <a:p>
            <a:pPr>
              <a:buFontTx/>
              <a:buNone/>
            </a:pPr>
            <a:r>
              <a:rPr lang="tr-TR"/>
              <a:t>3)Dispne</a:t>
            </a:r>
          </a:p>
          <a:p>
            <a:pPr>
              <a:buFontTx/>
              <a:buNone/>
            </a:pPr>
            <a:r>
              <a:rPr lang="tr-TR"/>
              <a:t>Çarpıntı </a:t>
            </a:r>
          </a:p>
          <a:p>
            <a:pPr>
              <a:buFontTx/>
              <a:buNone/>
            </a:pPr>
            <a:r>
              <a:rPr lang="tr-TR"/>
              <a:t>Terleme</a:t>
            </a:r>
          </a:p>
          <a:p>
            <a:pPr>
              <a:buFontTx/>
              <a:buNone/>
            </a:pP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tr-TR"/>
          </a:p>
        </p:txBody>
      </p:sp>
      <p:pic>
        <p:nvPicPr>
          <p:cNvPr id="11268" name="Picture 4" descr="Heart, section through the middle"/>
          <p:cNvPicPr>
            <a:picLocks noChangeAspect="1" noChangeArrowheads="1"/>
          </p:cNvPicPr>
          <p:nvPr>
            <p:ph type="body" idx="1"/>
          </p:nvPr>
        </p:nvPicPr>
        <p:blipFill>
          <a:blip r:embed="rId2" cstate="print"/>
          <a:srcRect/>
          <a:stretch>
            <a:fillRect/>
          </a:stretch>
        </p:blipFill>
        <p:spPr>
          <a:xfrm>
            <a:off x="2667000" y="2338388"/>
            <a:ext cx="3810000" cy="3048000"/>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tr-TR"/>
              <a:t>FİZİK MUAYENE</a:t>
            </a:r>
          </a:p>
        </p:txBody>
      </p:sp>
      <p:sp>
        <p:nvSpPr>
          <p:cNvPr id="23555" name="Rectangle 3"/>
          <p:cNvSpPr>
            <a:spLocks noGrp="1" noChangeArrowheads="1"/>
          </p:cNvSpPr>
          <p:nvPr>
            <p:ph type="body" idx="1"/>
          </p:nvPr>
        </p:nvSpPr>
        <p:spPr/>
        <p:txBody>
          <a:bodyPr/>
          <a:lstStyle/>
          <a:p>
            <a:pPr>
              <a:lnSpc>
                <a:spcPct val="90000"/>
              </a:lnSpc>
            </a:pPr>
            <a:r>
              <a:rPr lang="tr-TR" sz="2400"/>
              <a:t>Periferik Bulgular:</a:t>
            </a:r>
          </a:p>
          <a:p>
            <a:pPr>
              <a:lnSpc>
                <a:spcPct val="90000"/>
              </a:lnSpc>
            </a:pPr>
            <a:r>
              <a:rPr lang="tr-TR" sz="2400"/>
              <a:t>Sistolik kan basıncı yüksek, diastolik kan basıncı düşük, nabız basıncı artmıştır.</a:t>
            </a:r>
          </a:p>
          <a:p>
            <a:pPr>
              <a:lnSpc>
                <a:spcPct val="90000"/>
              </a:lnSpc>
            </a:pPr>
            <a:r>
              <a:rPr lang="tr-TR" sz="2400"/>
              <a:t>Nabız sıçrayıcı nabız</a:t>
            </a:r>
          </a:p>
          <a:p>
            <a:pPr>
              <a:lnSpc>
                <a:spcPct val="90000"/>
              </a:lnSpc>
            </a:pPr>
            <a:r>
              <a:rPr lang="tr-TR" sz="2400"/>
              <a:t>Boyunda arter pulzasyonları belirgindir. </a:t>
            </a:r>
          </a:p>
          <a:p>
            <a:pPr>
              <a:lnSpc>
                <a:spcPct val="90000"/>
              </a:lnSpc>
            </a:pPr>
            <a:r>
              <a:rPr lang="tr-TR" sz="2400"/>
              <a:t>Müsse belirtisi </a:t>
            </a:r>
          </a:p>
          <a:p>
            <a:pPr>
              <a:lnSpc>
                <a:spcPct val="90000"/>
              </a:lnSpc>
            </a:pPr>
            <a:r>
              <a:rPr lang="tr-TR" sz="2400"/>
              <a:t>Müller belirtisi</a:t>
            </a:r>
          </a:p>
          <a:p>
            <a:pPr>
              <a:lnSpc>
                <a:spcPct val="90000"/>
              </a:lnSpc>
            </a:pPr>
            <a:r>
              <a:rPr lang="tr-TR" sz="2400"/>
              <a:t>Quinke belirtisi</a:t>
            </a:r>
          </a:p>
          <a:p>
            <a:pPr>
              <a:lnSpc>
                <a:spcPct val="90000"/>
              </a:lnSpc>
            </a:pPr>
            <a:r>
              <a:rPr lang="tr-TR" sz="2400"/>
              <a:t>Pistol- Shot </a:t>
            </a:r>
          </a:p>
          <a:p>
            <a:pPr>
              <a:lnSpc>
                <a:spcPct val="90000"/>
              </a:lnSpc>
            </a:pPr>
            <a:r>
              <a:rPr lang="tr-TR" sz="2400"/>
              <a:t>Drozi_Ez üfürümü</a:t>
            </a:r>
          </a:p>
          <a:p>
            <a:pPr>
              <a:lnSpc>
                <a:spcPct val="90000"/>
              </a:lnSpc>
            </a:pPr>
            <a:r>
              <a:rPr lang="tr-TR" sz="2400"/>
              <a:t>Hill belirtisi </a:t>
            </a:r>
          </a:p>
          <a:p>
            <a:pPr>
              <a:lnSpc>
                <a:spcPct val="90000"/>
              </a:lnSpc>
              <a:buFontTx/>
              <a:buNone/>
            </a:pPr>
            <a:endParaRPr lang="tr-TR"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tr-TR"/>
              <a:t>KALP MUAYENESİ</a:t>
            </a:r>
          </a:p>
        </p:txBody>
      </p:sp>
      <p:sp>
        <p:nvSpPr>
          <p:cNvPr id="24579" name="Rectangle 3"/>
          <p:cNvSpPr>
            <a:spLocks noGrp="1" noChangeArrowheads="1"/>
          </p:cNvSpPr>
          <p:nvPr>
            <p:ph type="body" idx="1"/>
          </p:nvPr>
        </p:nvSpPr>
        <p:spPr/>
        <p:txBody>
          <a:bodyPr/>
          <a:lstStyle/>
          <a:p>
            <a:pPr>
              <a:lnSpc>
                <a:spcPct val="80000"/>
              </a:lnSpc>
              <a:buFontTx/>
              <a:buNone/>
            </a:pPr>
            <a:r>
              <a:rPr lang="tr-TR" sz="2800" u="sng"/>
              <a:t>    </a:t>
            </a:r>
            <a:r>
              <a:rPr lang="tr-TR" sz="2800"/>
              <a:t>İnspeksiyon: </a:t>
            </a:r>
          </a:p>
          <a:p>
            <a:pPr>
              <a:lnSpc>
                <a:spcPct val="80000"/>
              </a:lnSpc>
            </a:pPr>
            <a:r>
              <a:rPr lang="tr-TR" sz="2800"/>
              <a:t>Apeks vurusu dinamiktir.</a:t>
            </a:r>
          </a:p>
          <a:p>
            <a:pPr>
              <a:lnSpc>
                <a:spcPct val="80000"/>
              </a:lnSpc>
            </a:pPr>
            <a:r>
              <a:rPr lang="tr-TR" sz="2800"/>
              <a:t>Palpasyon: Apeks vurusu el altına hızlı gelir ve çabuk kaybolur, Trill palpe edilebilir. </a:t>
            </a:r>
          </a:p>
          <a:p>
            <a:pPr>
              <a:lnSpc>
                <a:spcPct val="80000"/>
              </a:lnSpc>
            </a:pPr>
            <a:r>
              <a:rPr lang="tr-TR" sz="2800"/>
              <a:t>Oskültasyon: </a:t>
            </a:r>
          </a:p>
          <a:p>
            <a:pPr>
              <a:lnSpc>
                <a:spcPct val="80000"/>
              </a:lnSpc>
            </a:pPr>
            <a:r>
              <a:rPr lang="tr-TR" sz="2800"/>
              <a:t>Birinci ses normaldir. İkinci ses hafiflemiş olabilir, kalp yetmezliği gelişirse S3 duyulur. </a:t>
            </a:r>
          </a:p>
          <a:p>
            <a:pPr>
              <a:lnSpc>
                <a:spcPct val="80000"/>
              </a:lnSpc>
            </a:pPr>
            <a:r>
              <a:rPr lang="tr-TR" sz="2800"/>
              <a:t>Mezokardiyak odakta erken diastolik üfürüm duyulur. Sistolik ejeksiyon vasfında üfürümde duyulabilir. Apeksde Austin-Fillint üfürümü duyulabilir.  </a:t>
            </a:r>
          </a:p>
          <a:p>
            <a:pPr>
              <a:lnSpc>
                <a:spcPct val="80000"/>
              </a:lnSpc>
            </a:pPr>
            <a:endParaRPr lang="tr-TR"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a:t>LABARATUAR</a:t>
            </a:r>
          </a:p>
        </p:txBody>
      </p:sp>
      <p:sp>
        <p:nvSpPr>
          <p:cNvPr id="25603" name="Rectangle 3"/>
          <p:cNvSpPr>
            <a:spLocks noGrp="1" noChangeArrowheads="1"/>
          </p:cNvSpPr>
          <p:nvPr>
            <p:ph type="body" idx="1"/>
          </p:nvPr>
        </p:nvSpPr>
        <p:spPr/>
        <p:txBody>
          <a:bodyPr/>
          <a:lstStyle/>
          <a:p>
            <a:r>
              <a:rPr lang="tr-TR"/>
              <a:t>EKG: Sol ventrikül hipertrofisin voltaj kriterleri ve diastolik yüklenme örneği görülebilir. </a:t>
            </a:r>
          </a:p>
          <a:p>
            <a:r>
              <a:rPr lang="tr-TR"/>
              <a:t>TELE: Sol ventrikül büyük olabilir.</a:t>
            </a:r>
          </a:p>
          <a:p>
            <a:r>
              <a:rPr lang="tr-TR"/>
              <a:t>EKO: Kapağın yapısı ve hareketleri değerlendirilir. </a:t>
            </a:r>
          </a:p>
          <a:p>
            <a:r>
              <a:rPr lang="tr-TR"/>
              <a:t>Dopler EKO ile kaçağın derecesei değerlendirlir.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tr-TR"/>
          </a:p>
        </p:txBody>
      </p:sp>
      <p:sp>
        <p:nvSpPr>
          <p:cNvPr id="26627" name="Rectangle 3"/>
          <p:cNvSpPr>
            <a:spLocks noGrp="1" noChangeArrowheads="1"/>
          </p:cNvSpPr>
          <p:nvPr>
            <p:ph type="body" idx="1"/>
          </p:nvPr>
        </p:nvSpPr>
        <p:spPr/>
        <p:txBody>
          <a:bodyPr/>
          <a:lstStyle/>
          <a:p>
            <a:endParaRPr lang="tr-TR"/>
          </a:p>
        </p:txBody>
      </p:sp>
      <p:pic>
        <p:nvPicPr>
          <p:cNvPr id="26628" name="Picture 4" descr="abb2"/>
          <p:cNvPicPr>
            <a:picLocks noChangeAspect="1" noChangeArrowheads="1"/>
          </p:cNvPicPr>
          <p:nvPr/>
        </p:nvPicPr>
        <p:blipFill>
          <a:blip r:embed="rId2" cstate="print"/>
          <a:srcRect/>
          <a:stretch>
            <a:fillRect/>
          </a:stretch>
        </p:blipFill>
        <p:spPr bwMode="auto">
          <a:xfrm>
            <a:off x="755650" y="1557338"/>
            <a:ext cx="7272338" cy="460851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a:t>TEDAVİ</a:t>
            </a:r>
          </a:p>
        </p:txBody>
      </p:sp>
      <p:sp>
        <p:nvSpPr>
          <p:cNvPr id="27651" name="Rectangle 3"/>
          <p:cNvSpPr>
            <a:spLocks noGrp="1" noChangeArrowheads="1"/>
          </p:cNvSpPr>
          <p:nvPr>
            <p:ph type="body" idx="1"/>
          </p:nvPr>
        </p:nvSpPr>
        <p:spPr/>
        <p:txBody>
          <a:bodyPr/>
          <a:lstStyle/>
          <a:p>
            <a:r>
              <a:rPr lang="tr-TR"/>
              <a:t>Asemtomatik ise 6 ayda bir takip edilir ve penisilin profilaksisi yapılır.</a:t>
            </a:r>
          </a:p>
          <a:p>
            <a:r>
              <a:rPr lang="tr-TR"/>
              <a:t>Eğer hasta semptomlu ise ve EKO’da sol ventrikülün sistol sonu çapı 55mm’nin üstünde ise ameliyat tavsiye edilir.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a:t>AKUT AORT YETMEZLİĞİ</a:t>
            </a:r>
          </a:p>
        </p:txBody>
      </p:sp>
      <p:sp>
        <p:nvSpPr>
          <p:cNvPr id="28675" name="Rectangle 3"/>
          <p:cNvSpPr>
            <a:spLocks noGrp="1" noChangeArrowheads="1"/>
          </p:cNvSpPr>
          <p:nvPr>
            <p:ph type="body" idx="1"/>
          </p:nvPr>
        </p:nvSpPr>
        <p:spPr/>
        <p:txBody>
          <a:bodyPr/>
          <a:lstStyle/>
          <a:p>
            <a:r>
              <a:rPr lang="tr-TR"/>
              <a:t>İnfektif endokartit, aort diseksiyonu ve travma nedeniyle kan son ventriküle hızla dolar. Sol ventrikül büyümeye vakit kalmadan bu basınç artışı sol atrium pulmoner venlere yansıyıp hasta akciğer ödemine girer. Yani sol ventrikül normal büyüklükte olduğu halde hastanın akciğer ödeminde olması akut aort yetmezliğini düşündürür.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p:txBody>
          <a:bodyPr/>
          <a:lstStyle/>
          <a:p>
            <a:r>
              <a:rPr lang="tr-TR"/>
              <a:t>PULMONALİS DARLIĞI</a:t>
            </a:r>
          </a:p>
        </p:txBody>
      </p:sp>
      <p:sp>
        <p:nvSpPr>
          <p:cNvPr id="29699" name="Rectangle 3"/>
          <p:cNvSpPr>
            <a:spLocks noGrp="1" noChangeArrowheads="1"/>
          </p:cNvSpPr>
          <p:nvPr>
            <p:ph type="subTitle" idx="1"/>
          </p:nvPr>
        </p:nvSpPr>
        <p:spPr/>
        <p:txBody>
          <a:bodyPr/>
          <a:lstStyle/>
          <a:p>
            <a:pPr algn="l">
              <a:lnSpc>
                <a:spcPct val="80000"/>
              </a:lnSpc>
            </a:pPr>
            <a:r>
              <a:rPr lang="tr-TR" sz="2400">
                <a:cs typeface="Arial" pitchFamily="34" charset="0"/>
              </a:rPr>
              <a:t>•3 küspisi vardır. </a:t>
            </a:r>
          </a:p>
          <a:p>
            <a:pPr algn="l">
              <a:lnSpc>
                <a:spcPct val="80000"/>
              </a:lnSpc>
            </a:pPr>
            <a:r>
              <a:rPr lang="tr-TR" sz="2400">
                <a:cs typeface="Arial" pitchFamily="34" charset="0"/>
              </a:rPr>
              <a:t>ETYOLOJİ: %95 konjenitaldir. </a:t>
            </a:r>
          </a:p>
          <a:p>
            <a:pPr algn="l">
              <a:lnSpc>
                <a:spcPct val="80000"/>
              </a:lnSpc>
            </a:pPr>
            <a:r>
              <a:rPr lang="tr-TR" sz="2400">
                <a:cs typeface="Arial" pitchFamily="34" charset="0"/>
              </a:rPr>
              <a:t>Nadiren romatizmal, kalsinoid sendrom veya diğer konjenital kalp hastalıklarının bir parçası olabilir. </a:t>
            </a:r>
          </a:p>
          <a:p>
            <a:pPr algn="l">
              <a:lnSpc>
                <a:spcPct val="80000"/>
              </a:lnSpc>
            </a:pPr>
            <a:endParaRPr lang="tr-TR" sz="240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tr-TR"/>
          </a:p>
        </p:txBody>
      </p:sp>
      <p:sp>
        <p:nvSpPr>
          <p:cNvPr id="30723" name="Rectangle 3"/>
          <p:cNvSpPr>
            <a:spLocks noGrp="1" noChangeArrowheads="1"/>
          </p:cNvSpPr>
          <p:nvPr>
            <p:ph type="body" idx="1"/>
          </p:nvPr>
        </p:nvSpPr>
        <p:spPr/>
        <p:txBody>
          <a:bodyPr/>
          <a:lstStyle/>
          <a:p>
            <a:pPr>
              <a:buFontTx/>
              <a:buNone/>
            </a:pPr>
            <a:r>
              <a:rPr lang="tr-TR"/>
              <a:t>Anotomik olarak </a:t>
            </a:r>
          </a:p>
          <a:p>
            <a:r>
              <a:rPr lang="tr-TR"/>
              <a:t>Valvüler </a:t>
            </a:r>
          </a:p>
          <a:p>
            <a:r>
              <a:rPr lang="tr-TR"/>
              <a:t>Subvalvüler</a:t>
            </a:r>
          </a:p>
          <a:p>
            <a:r>
              <a:rPr lang="tr-TR"/>
              <a:t>Supravalvüler</a:t>
            </a:r>
          </a:p>
          <a:p>
            <a:r>
              <a:rPr lang="tr-TR"/>
              <a:t>Periferik olabilir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tr-TR"/>
              <a:t>FİZYOPATALOJİ</a:t>
            </a:r>
          </a:p>
        </p:txBody>
      </p:sp>
      <p:sp>
        <p:nvSpPr>
          <p:cNvPr id="31747" name="Rectangle 3"/>
          <p:cNvSpPr>
            <a:spLocks noGrp="1" noChangeArrowheads="1"/>
          </p:cNvSpPr>
          <p:nvPr>
            <p:ph type="body" idx="1"/>
          </p:nvPr>
        </p:nvSpPr>
        <p:spPr/>
        <p:txBody>
          <a:bodyPr/>
          <a:lstStyle/>
          <a:p>
            <a:r>
              <a:rPr lang="tr-TR"/>
              <a:t>İzole pulmonalis darlığında sağ ventrikül kanının pulmoner artere atılması zorlaşır. Sistolik basınç artar</a:t>
            </a:r>
          </a:p>
          <a:p>
            <a:r>
              <a:rPr lang="tr-TR"/>
              <a:t>Daha sonra sağ ventrikülde konsantrik hipertrofi gelişir ve Starling Kanunu’na göre sağ ventrikül dilate olur. Sağ ventrikül diastol sonu basınç artar ve sağ kalp yetmezliği gelişir.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tr-TR"/>
              <a:t>SEMPTOMLAR</a:t>
            </a:r>
          </a:p>
        </p:txBody>
      </p:sp>
      <p:sp>
        <p:nvSpPr>
          <p:cNvPr id="32771" name="Rectangle 3"/>
          <p:cNvSpPr>
            <a:spLocks noGrp="1" noChangeArrowheads="1"/>
          </p:cNvSpPr>
          <p:nvPr>
            <p:ph type="body" idx="1"/>
          </p:nvPr>
        </p:nvSpPr>
        <p:spPr/>
        <p:txBody>
          <a:bodyPr/>
          <a:lstStyle/>
          <a:p>
            <a:r>
              <a:rPr lang="tr-TR"/>
              <a:t>Hafif ve orta derecede PD vakaları genellikle semptomsuzdur. </a:t>
            </a:r>
          </a:p>
          <a:p>
            <a:r>
              <a:rPr lang="tr-TR"/>
              <a:t>Önemli PD vakalarında yorgunluk ve disne görülebilir</a:t>
            </a:r>
          </a:p>
          <a:p>
            <a:pPr>
              <a:buFontTx/>
              <a:buNone/>
            </a:pP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tr-TR"/>
              <a:t>AORT DARLIĞI</a:t>
            </a:r>
          </a:p>
        </p:txBody>
      </p:sp>
      <p:sp>
        <p:nvSpPr>
          <p:cNvPr id="4099" name="Rectangle 3"/>
          <p:cNvSpPr>
            <a:spLocks noGrp="1" noChangeArrowheads="1"/>
          </p:cNvSpPr>
          <p:nvPr>
            <p:ph type="body" idx="1"/>
          </p:nvPr>
        </p:nvSpPr>
        <p:spPr>
          <a:xfrm>
            <a:off x="395288" y="1557338"/>
            <a:ext cx="8229600" cy="4525962"/>
          </a:xfrm>
        </p:spPr>
        <p:txBody>
          <a:bodyPr/>
          <a:lstStyle/>
          <a:p>
            <a:pPr>
              <a:buFontTx/>
              <a:buNone/>
            </a:pPr>
            <a:r>
              <a:rPr lang="tr-TR" sz="2400"/>
              <a:t>Aort kapağı 3 küspisli bir kapak olup kapak alanı 2.5-3.5 cm</a:t>
            </a:r>
            <a:r>
              <a:rPr lang="tr-TR" sz="2400" baseline="30000"/>
              <a:t>2</a:t>
            </a:r>
            <a:r>
              <a:rPr lang="tr-TR" sz="2400"/>
              <a:t>dir.  </a:t>
            </a:r>
          </a:p>
          <a:p>
            <a:pPr>
              <a:buFontTx/>
              <a:buNone/>
            </a:pPr>
            <a:r>
              <a:rPr lang="tr-TR" sz="2400">
                <a:cs typeface="Arial" pitchFamily="34" charset="0"/>
              </a:rPr>
              <a:t>●</a:t>
            </a:r>
            <a:r>
              <a:rPr lang="tr-TR" sz="2400"/>
              <a:t>Etyolojik olarak </a:t>
            </a:r>
          </a:p>
          <a:p>
            <a:pPr>
              <a:buFontTx/>
              <a:buNone/>
            </a:pPr>
            <a:r>
              <a:rPr lang="tr-TR" sz="2400"/>
              <a:t>1)Romatizmal</a:t>
            </a:r>
          </a:p>
          <a:p>
            <a:pPr>
              <a:buFontTx/>
              <a:buNone/>
            </a:pPr>
            <a:r>
              <a:rPr lang="tr-TR" sz="2400"/>
              <a:t>2)Konjenital</a:t>
            </a:r>
          </a:p>
          <a:p>
            <a:pPr>
              <a:buFontTx/>
              <a:buNone/>
            </a:pPr>
            <a:r>
              <a:rPr lang="tr-TR" sz="2400"/>
              <a:t>3)Senil olabilir. </a:t>
            </a:r>
          </a:p>
          <a:p>
            <a:pPr>
              <a:buFontTx/>
              <a:buNone/>
            </a:pPr>
            <a:r>
              <a:rPr lang="tr-TR" sz="2400">
                <a:cs typeface="Arial" pitchFamily="34" charset="0"/>
              </a:rPr>
              <a:t>●</a:t>
            </a:r>
            <a:r>
              <a:rPr lang="tr-TR" sz="2400"/>
              <a:t> Anotomik sınıflandırma</a:t>
            </a:r>
          </a:p>
          <a:p>
            <a:pPr>
              <a:buFontTx/>
              <a:buNone/>
            </a:pPr>
            <a:r>
              <a:rPr lang="tr-TR" sz="2400"/>
              <a:t>1)Valvüler </a:t>
            </a:r>
          </a:p>
          <a:p>
            <a:pPr>
              <a:buFontTx/>
              <a:buNone/>
            </a:pPr>
            <a:r>
              <a:rPr lang="tr-TR" sz="2400"/>
              <a:t>2)Subvalvüler</a:t>
            </a:r>
          </a:p>
          <a:p>
            <a:pPr>
              <a:buFontTx/>
              <a:buNone/>
            </a:pPr>
            <a:r>
              <a:rPr lang="tr-TR" sz="2400"/>
              <a:t>3)Supravalvüler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tr-TR"/>
              <a:t>FİZİK MUAYENE</a:t>
            </a:r>
          </a:p>
        </p:txBody>
      </p:sp>
      <p:sp>
        <p:nvSpPr>
          <p:cNvPr id="33795" name="Rectangle 3"/>
          <p:cNvSpPr>
            <a:spLocks noGrp="1" noChangeArrowheads="1"/>
          </p:cNvSpPr>
          <p:nvPr>
            <p:ph type="body" idx="1"/>
          </p:nvPr>
        </p:nvSpPr>
        <p:spPr/>
        <p:txBody>
          <a:bodyPr/>
          <a:lstStyle/>
          <a:p>
            <a:pPr>
              <a:lnSpc>
                <a:spcPct val="90000"/>
              </a:lnSpc>
            </a:pPr>
            <a:r>
              <a:rPr lang="tr-TR" sz="2800"/>
              <a:t>BVD olabilir. </a:t>
            </a:r>
          </a:p>
          <a:p>
            <a:pPr>
              <a:lnSpc>
                <a:spcPct val="90000"/>
              </a:lnSpc>
            </a:pPr>
            <a:r>
              <a:rPr lang="tr-TR" sz="2800"/>
              <a:t>a dalgası belirgindir.</a:t>
            </a:r>
          </a:p>
          <a:p>
            <a:pPr>
              <a:lnSpc>
                <a:spcPct val="90000"/>
              </a:lnSpc>
            </a:pPr>
            <a:r>
              <a:rPr lang="tr-TR" sz="2800"/>
              <a:t>Parasternal lift + </a:t>
            </a:r>
          </a:p>
          <a:p>
            <a:pPr>
              <a:lnSpc>
                <a:spcPct val="90000"/>
              </a:lnSpc>
            </a:pPr>
            <a:r>
              <a:rPr lang="tr-TR" sz="2800"/>
              <a:t>Pulmoner odakta sistolik tril palpe edilebilir. </a:t>
            </a:r>
          </a:p>
          <a:p>
            <a:pPr>
              <a:lnSpc>
                <a:spcPct val="90000"/>
              </a:lnSpc>
            </a:pPr>
            <a:r>
              <a:rPr lang="tr-TR" sz="2800"/>
              <a:t>Oskültasyonda P2 hafifler, pulmoner odakta sistolik ejeksiyon vasfında üfürüm duyulur. </a:t>
            </a:r>
          </a:p>
          <a:p>
            <a:pPr>
              <a:lnSpc>
                <a:spcPct val="90000"/>
              </a:lnSpc>
            </a:pPr>
            <a:r>
              <a:rPr lang="tr-TR" sz="2800"/>
              <a:t>Sistolik klik duyulabilir.</a:t>
            </a:r>
          </a:p>
          <a:p>
            <a:pPr>
              <a:lnSpc>
                <a:spcPct val="90000"/>
              </a:lnSpc>
            </a:pPr>
            <a:r>
              <a:rPr lang="tr-TR" sz="2800"/>
              <a:t>İkinci kalp sesinde geniş bir ikilenme duyulur. </a:t>
            </a:r>
          </a:p>
          <a:p>
            <a:pPr>
              <a:lnSpc>
                <a:spcPct val="90000"/>
              </a:lnSpc>
            </a:pPr>
            <a:r>
              <a:rPr lang="tr-TR" sz="2800"/>
              <a:t>S4 duyulabilir.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tr-TR"/>
              <a:t>LABARATUAR</a:t>
            </a:r>
          </a:p>
        </p:txBody>
      </p:sp>
      <p:sp>
        <p:nvSpPr>
          <p:cNvPr id="34819" name="Rectangle 3"/>
          <p:cNvSpPr>
            <a:spLocks noGrp="1" noChangeArrowheads="1"/>
          </p:cNvSpPr>
          <p:nvPr>
            <p:ph type="body" idx="1"/>
          </p:nvPr>
        </p:nvSpPr>
        <p:spPr/>
        <p:txBody>
          <a:bodyPr/>
          <a:lstStyle/>
          <a:p>
            <a:pPr>
              <a:lnSpc>
                <a:spcPct val="90000"/>
              </a:lnSpc>
            </a:pPr>
            <a:r>
              <a:rPr lang="tr-TR" sz="2400"/>
              <a:t>EKG’de sağ ventrikül hipertrofisi ve sistolik yüklenme örneği görülebilir. </a:t>
            </a:r>
          </a:p>
          <a:p>
            <a:pPr>
              <a:lnSpc>
                <a:spcPct val="90000"/>
              </a:lnSpc>
            </a:pPr>
            <a:r>
              <a:rPr lang="tr-TR" sz="2400"/>
              <a:t>Tele : Ana pulmoner arterde dilatasyon görülür ve akciğer kanlanması azalmıştır. </a:t>
            </a:r>
          </a:p>
          <a:p>
            <a:pPr>
              <a:lnSpc>
                <a:spcPct val="90000"/>
              </a:lnSpc>
            </a:pPr>
            <a:r>
              <a:rPr lang="tr-TR" sz="2400"/>
              <a:t>EKO: Pulmoner kapakta derin A dalgası görülür. 2D EKO’da pulmoner kapak kubbe tarzında görülebilir. </a:t>
            </a:r>
          </a:p>
          <a:p>
            <a:pPr>
              <a:lnSpc>
                <a:spcPct val="90000"/>
              </a:lnSpc>
            </a:pPr>
            <a:r>
              <a:rPr lang="tr-TR" sz="2400"/>
              <a:t>Katater yapılarak sağ ventrikül ve pulmoner arter arasındaki grandyent hesaplanır. </a:t>
            </a:r>
          </a:p>
          <a:p>
            <a:pPr>
              <a:lnSpc>
                <a:spcPct val="90000"/>
              </a:lnSpc>
            </a:pPr>
            <a:r>
              <a:rPr lang="tr-TR" sz="2400"/>
              <a:t>50mm hg ‘nin altında olan vakalar hafif</a:t>
            </a:r>
          </a:p>
          <a:p>
            <a:pPr>
              <a:lnSpc>
                <a:spcPct val="90000"/>
              </a:lnSpc>
            </a:pPr>
            <a:r>
              <a:rPr lang="tr-TR" sz="2400"/>
              <a:t>50-80 mm hg’nin arasındaki vakalar orta</a:t>
            </a:r>
          </a:p>
          <a:p>
            <a:pPr>
              <a:lnSpc>
                <a:spcPct val="90000"/>
              </a:lnSpc>
            </a:pPr>
            <a:r>
              <a:rPr lang="tr-TR" sz="2400"/>
              <a:t>80mm hg’nin üstünde olanlar vakalar ciddidir.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a:t>TEDAVİ</a:t>
            </a:r>
          </a:p>
        </p:txBody>
      </p:sp>
      <p:sp>
        <p:nvSpPr>
          <p:cNvPr id="35843" name="Rectangle 3"/>
          <p:cNvSpPr>
            <a:spLocks noGrp="1" noChangeArrowheads="1"/>
          </p:cNvSpPr>
          <p:nvPr>
            <p:ph type="body" idx="1"/>
          </p:nvPr>
        </p:nvSpPr>
        <p:spPr/>
        <p:txBody>
          <a:bodyPr/>
          <a:lstStyle/>
          <a:p>
            <a:r>
              <a:rPr lang="tr-TR"/>
              <a:t>Gradyent 80 mm hg’nin üstünde olan vakalarda valvüloplasti yapılır. </a:t>
            </a:r>
          </a:p>
          <a:p>
            <a:r>
              <a:rPr lang="tr-TR"/>
              <a:t>Kapak morfolojisi kötü ise, deneyim azsa, ameliyat yapılır.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tr-TR"/>
              <a:t>PULMONALİS YETMEZLİĞİ</a:t>
            </a:r>
          </a:p>
        </p:txBody>
      </p:sp>
      <p:sp>
        <p:nvSpPr>
          <p:cNvPr id="36867" name="Rectangle 3"/>
          <p:cNvSpPr>
            <a:spLocks noGrp="1" noChangeArrowheads="1"/>
          </p:cNvSpPr>
          <p:nvPr>
            <p:ph type="body" idx="1"/>
          </p:nvPr>
        </p:nvSpPr>
        <p:spPr/>
        <p:txBody>
          <a:bodyPr/>
          <a:lstStyle/>
          <a:p>
            <a:r>
              <a:rPr lang="tr-TR"/>
              <a:t>Çoğunlukla pulmomer arter ve anüler dilatasyona bağlı olarak (PH’na sekonder olarak gelişir) </a:t>
            </a:r>
          </a:p>
          <a:p>
            <a:r>
              <a:rPr lang="tr-TR"/>
              <a:t>Nadiren Marfan Sendromunda görülebilir.</a:t>
            </a:r>
          </a:p>
          <a:p>
            <a:r>
              <a:rPr lang="tr-TR"/>
              <a:t>Cerrahi girişimlere bağlı olarak ortaya çıkabilir.</a:t>
            </a:r>
          </a:p>
          <a:p>
            <a:r>
              <a:rPr lang="tr-TR"/>
              <a:t>Nadiren: Romatizmal, karsinoid sendrom, travma, endokardite bağlı olarak görülür.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a:t>TEŞHİS</a:t>
            </a:r>
          </a:p>
        </p:txBody>
      </p:sp>
      <p:sp>
        <p:nvSpPr>
          <p:cNvPr id="37891" name="Rectangle 3"/>
          <p:cNvSpPr>
            <a:spLocks noGrp="1" noChangeArrowheads="1"/>
          </p:cNvSpPr>
          <p:nvPr>
            <p:ph type="body" idx="1"/>
          </p:nvPr>
        </p:nvSpPr>
        <p:spPr/>
        <p:txBody>
          <a:bodyPr/>
          <a:lstStyle/>
          <a:p>
            <a:r>
              <a:rPr lang="tr-TR"/>
              <a:t>Pulmoner odakta erken diastolik üfürüm duyulur. </a:t>
            </a:r>
          </a:p>
          <a:p>
            <a:r>
              <a:rPr lang="tr-TR"/>
              <a:t>Kesin teşhis doppler Eko ile konur.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a:t>TEDAVİ</a:t>
            </a:r>
          </a:p>
        </p:txBody>
      </p:sp>
      <p:sp>
        <p:nvSpPr>
          <p:cNvPr id="38915" name="Rectangle 3"/>
          <p:cNvSpPr>
            <a:spLocks noGrp="1" noChangeArrowheads="1"/>
          </p:cNvSpPr>
          <p:nvPr>
            <p:ph type="body" idx="1"/>
          </p:nvPr>
        </p:nvSpPr>
        <p:spPr/>
        <p:txBody>
          <a:bodyPr/>
          <a:lstStyle/>
          <a:p>
            <a:r>
              <a:rPr lang="tr-TR"/>
              <a:t>Etyolojiye göre yapılır.</a:t>
            </a:r>
          </a:p>
          <a:p>
            <a:r>
              <a:rPr lang="tr-TR"/>
              <a:t>Ciddi PY+ Sağ kalp yetmezliği varsa tedavi cerrahidir, homogreft kullanılır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MİTRAL DARLIĞI</a:t>
            </a:r>
            <a:endParaRPr lang="en-GB" dirty="0"/>
          </a:p>
        </p:txBody>
      </p:sp>
      <p:sp>
        <p:nvSpPr>
          <p:cNvPr id="3" name="Content Placeholder 2"/>
          <p:cNvSpPr>
            <a:spLocks noGrp="1"/>
          </p:cNvSpPr>
          <p:nvPr>
            <p:ph idx="1"/>
          </p:nvPr>
        </p:nvSpPr>
        <p:spPr/>
        <p:txBody>
          <a:bodyPr/>
          <a:lstStyle/>
          <a:p>
            <a:r>
              <a:rPr lang="en-GB" dirty="0" smtClean="0"/>
              <a:t>Mitral </a:t>
            </a:r>
            <a:r>
              <a:rPr lang="en-GB" dirty="0" err="1" smtClean="0"/>
              <a:t>kapağın</a:t>
            </a:r>
            <a:r>
              <a:rPr lang="en-GB" dirty="0" smtClean="0"/>
              <a:t> </a:t>
            </a:r>
            <a:r>
              <a:rPr lang="en-GB" dirty="0" err="1" smtClean="0"/>
              <a:t>iki</a:t>
            </a:r>
            <a:r>
              <a:rPr lang="en-GB" dirty="0" smtClean="0"/>
              <a:t> </a:t>
            </a:r>
            <a:r>
              <a:rPr lang="en-GB" dirty="0" err="1" smtClean="0"/>
              <a:t>küspisi</a:t>
            </a:r>
            <a:r>
              <a:rPr lang="en-GB" dirty="0"/>
              <a:t> </a:t>
            </a:r>
            <a:r>
              <a:rPr lang="en-GB" dirty="0" err="1" smtClean="0"/>
              <a:t>vardır</a:t>
            </a:r>
            <a:r>
              <a:rPr lang="en-GB" dirty="0"/>
              <a:t> </a:t>
            </a:r>
            <a:r>
              <a:rPr lang="en-GB" dirty="0" smtClean="0"/>
              <a:t>(Anterolateral, </a:t>
            </a:r>
            <a:r>
              <a:rPr lang="en-GB" dirty="0" err="1" smtClean="0"/>
              <a:t>Posteromedyal</a:t>
            </a:r>
            <a:r>
              <a:rPr lang="en-GB" dirty="0" smtClean="0"/>
              <a:t>). Alanı 4-6 cm2’dir. </a:t>
            </a:r>
          </a:p>
          <a:p>
            <a:r>
              <a:rPr lang="en-GB" dirty="0" smtClean="0"/>
              <a:t>MİTRAL APARATUS: 2 </a:t>
            </a:r>
            <a:r>
              <a:rPr lang="en-GB" dirty="0" err="1" smtClean="0"/>
              <a:t>küspis</a:t>
            </a:r>
            <a:r>
              <a:rPr lang="en-GB" dirty="0" smtClean="0"/>
              <a:t>, </a:t>
            </a:r>
            <a:r>
              <a:rPr lang="en-GB" dirty="0" err="1" smtClean="0"/>
              <a:t>anulus</a:t>
            </a:r>
            <a:r>
              <a:rPr lang="en-GB" dirty="0" smtClean="0"/>
              <a:t>, </a:t>
            </a:r>
            <a:r>
              <a:rPr lang="en-GB" dirty="0" err="1" smtClean="0"/>
              <a:t>korda</a:t>
            </a:r>
            <a:r>
              <a:rPr lang="en-GB" dirty="0" smtClean="0"/>
              <a:t> </a:t>
            </a:r>
            <a:r>
              <a:rPr lang="en-GB" dirty="0" err="1" smtClean="0"/>
              <a:t>tendinea</a:t>
            </a:r>
            <a:r>
              <a:rPr lang="en-GB" dirty="0" smtClean="0"/>
              <a:t>, </a:t>
            </a:r>
            <a:r>
              <a:rPr lang="en-GB" dirty="0" err="1" smtClean="0"/>
              <a:t>papiller</a:t>
            </a:r>
            <a:r>
              <a:rPr lang="en-GB" dirty="0" smtClean="0"/>
              <a:t> </a:t>
            </a:r>
            <a:r>
              <a:rPr lang="en-GB" dirty="0" err="1" smtClean="0"/>
              <a:t>adele</a:t>
            </a:r>
            <a:r>
              <a:rPr lang="en-GB" dirty="0" smtClean="0"/>
              <a:t> </a:t>
            </a:r>
            <a:r>
              <a:rPr lang="en-GB" dirty="0" err="1" smtClean="0"/>
              <a:t>ve</a:t>
            </a:r>
            <a:r>
              <a:rPr lang="en-GB" dirty="0" smtClean="0"/>
              <a:t> sol </a:t>
            </a:r>
            <a:r>
              <a:rPr lang="en-GB" dirty="0" err="1" smtClean="0"/>
              <a:t>ventrikül</a:t>
            </a:r>
            <a:r>
              <a:rPr lang="en-GB" dirty="0" smtClean="0"/>
              <a:t> </a:t>
            </a:r>
            <a:r>
              <a:rPr lang="en-GB" dirty="0" err="1" smtClean="0"/>
              <a:t>serbest</a:t>
            </a:r>
            <a:r>
              <a:rPr lang="en-GB" dirty="0" smtClean="0"/>
              <a:t> </a:t>
            </a:r>
            <a:r>
              <a:rPr lang="en-GB" dirty="0" err="1" smtClean="0"/>
              <a:t>duvarından</a:t>
            </a:r>
            <a:r>
              <a:rPr lang="en-GB" dirty="0" smtClean="0"/>
              <a:t> </a:t>
            </a:r>
            <a:r>
              <a:rPr lang="en-GB" dirty="0" err="1" smtClean="0"/>
              <a:t>oluşur</a:t>
            </a:r>
            <a:r>
              <a:rPr lang="en-GB" dirty="0" smtClean="0"/>
              <a:t>. </a:t>
            </a:r>
          </a:p>
          <a:p>
            <a:pPr marL="0" indent="0">
              <a:buNone/>
            </a:pPr>
            <a:r>
              <a:rPr lang="en-GB" dirty="0" smtClean="0"/>
              <a:t> </a:t>
            </a:r>
          </a:p>
        </p:txBody>
      </p:sp>
    </p:spTree>
    <p:extLst>
      <p:ext uri="{BB962C8B-B14F-4D97-AF65-F5344CB8AC3E}">
        <p14:creationId xmlns:p14="http://schemas.microsoft.com/office/powerpoint/2010/main" xmlns="" val="1100271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43051" y="1752600"/>
            <a:ext cx="2950369"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14851" y="1447801"/>
            <a:ext cx="3207544" cy="410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ext Box 4"/>
          <p:cNvSpPr txBox="1">
            <a:spLocks noChangeArrowheads="1"/>
          </p:cNvSpPr>
          <p:nvPr/>
        </p:nvSpPr>
        <p:spPr bwMode="auto">
          <a:xfrm>
            <a:off x="3714750" y="4800600"/>
            <a:ext cx="8851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tr-TR">
                <a:latin typeface="Times" panose="02020603050405020304" pitchFamily="18" charset="0"/>
              </a:rPr>
              <a:t>Sistol</a:t>
            </a:r>
            <a:endParaRPr lang="en-US">
              <a:latin typeface="Times" panose="02020603050405020304" pitchFamily="18" charset="0"/>
            </a:endParaRPr>
          </a:p>
        </p:txBody>
      </p:sp>
      <p:sp>
        <p:nvSpPr>
          <p:cNvPr id="19460" name="Text Box 5"/>
          <p:cNvSpPr txBox="1">
            <a:spLocks noChangeArrowheads="1"/>
          </p:cNvSpPr>
          <p:nvPr/>
        </p:nvSpPr>
        <p:spPr bwMode="auto">
          <a:xfrm>
            <a:off x="6686551" y="5029200"/>
            <a:ext cx="12266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tr-TR">
                <a:latin typeface="Times" panose="02020603050405020304" pitchFamily="18" charset="0"/>
              </a:rPr>
              <a:t>Diyastol</a:t>
            </a:r>
            <a:endParaRPr lang="en-US">
              <a:latin typeface="Times" panose="02020603050405020304" pitchFamily="18" charset="0"/>
            </a:endParaRPr>
          </a:p>
        </p:txBody>
      </p:sp>
      <p:sp>
        <p:nvSpPr>
          <p:cNvPr id="19461" name="Rectangle 7"/>
          <p:cNvSpPr>
            <a:spLocks noChangeArrowheads="1"/>
          </p:cNvSpPr>
          <p:nvPr/>
        </p:nvSpPr>
        <p:spPr bwMode="auto">
          <a:xfrm>
            <a:off x="1428751" y="381000"/>
            <a:ext cx="6275785"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3600" b="1">
                <a:solidFill>
                  <a:schemeClr val="tx2"/>
                </a:solidFill>
                <a:latin typeface="Tahoma" panose="020B0604030504040204" pitchFamily="34" charset="0"/>
              </a:rPr>
              <a:t>Mitral &amp; Triküspit kapak anatomisi</a:t>
            </a:r>
            <a:endParaRPr lang="en-US" sz="3600" b="1">
              <a:solidFill>
                <a:schemeClr val="tx2"/>
              </a:solidFill>
              <a:latin typeface="Tahoma" panose="020B0604030504040204" pitchFamily="34" charset="0"/>
            </a:endParaRPr>
          </a:p>
        </p:txBody>
      </p:sp>
    </p:spTree>
    <p:extLst>
      <p:ext uri="{BB962C8B-B14F-4D97-AF65-F5344CB8AC3E}">
        <p14:creationId xmlns:p14="http://schemas.microsoft.com/office/powerpoint/2010/main" xmlns="" val="17388139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ox(out)">
                                      <p:cBhvr>
                                        <p:cTn id="7" dur="500"/>
                                        <p:tgtEl>
                                          <p:spTgt spid="5427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apakçıklar2.avi">
            <a:hlinkClick r:id="" action="ppaction://media"/>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890588"/>
            <a:ext cx="3505200" cy="538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Normal mitral 3D.avi">
            <a:hlinkClick r:id="" action="ppaction://media"/>
          </p:cNvPr>
          <p:cNvPicPr>
            <a:picLocks noRot="1" noChangeAspect="1" noChangeArrowheads="1"/>
          </p:cNvPicPr>
          <p:nvPr>
            <a:videoFile r:link="rId1"/>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04110" y="1081088"/>
            <a:ext cx="3865959" cy="530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Rectangle 4"/>
          <p:cNvSpPr>
            <a:spLocks noGrp="1" noChangeArrowheads="1"/>
          </p:cNvSpPr>
          <p:nvPr>
            <p:ph type="title"/>
          </p:nvPr>
        </p:nvSpPr>
        <p:spPr>
          <a:xfrm>
            <a:off x="1485900" y="44450"/>
            <a:ext cx="6172200" cy="1143000"/>
          </a:xfrm>
        </p:spPr>
        <p:txBody>
          <a:bodyPr/>
          <a:lstStyle/>
          <a:p>
            <a:pPr eaLnBrk="1" hangingPunct="1"/>
            <a:r>
              <a:rPr lang="tr-TR" smtClean="0"/>
              <a:t>Mitral Kapak alanı: 4-6 cm</a:t>
            </a:r>
            <a:r>
              <a:rPr lang="tr-TR" baseline="30000" smtClean="0"/>
              <a:t>2</a:t>
            </a:r>
          </a:p>
        </p:txBody>
      </p:sp>
    </p:spTree>
    <p:extLst>
      <p:ext uri="{BB962C8B-B14F-4D97-AF65-F5344CB8AC3E}">
        <p14:creationId xmlns:p14="http://schemas.microsoft.com/office/powerpoint/2010/main" xmlns="" val="236524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85900" y="1447800"/>
            <a:ext cx="3143250"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4"/>
          <p:cNvSpPr>
            <a:spLocks noChangeArrowheads="1"/>
          </p:cNvSpPr>
          <p:nvPr/>
        </p:nvSpPr>
        <p:spPr bwMode="auto">
          <a:xfrm>
            <a:off x="1428750" y="381000"/>
            <a:ext cx="60007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3600" b="1">
                <a:solidFill>
                  <a:schemeClr val="tx2"/>
                </a:solidFill>
                <a:latin typeface="Tahoma" panose="020B0604030504040204" pitchFamily="34" charset="0"/>
              </a:rPr>
              <a:t>Mitral: destek yapı</a:t>
            </a:r>
            <a:endParaRPr lang="en-US" sz="3600" b="1">
              <a:solidFill>
                <a:schemeClr val="tx2"/>
              </a:solidFill>
              <a:latin typeface="Tahoma" panose="020B0604030504040204" pitchFamily="34" charset="0"/>
            </a:endParaRPr>
          </a:p>
        </p:txBody>
      </p:sp>
      <p:pic>
        <p:nvPicPr>
          <p:cNvPr id="22531" name="Picture 5" descr="DaBis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4366" y="333377"/>
            <a:ext cx="1295400" cy="315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 Box 6"/>
          <p:cNvSpPr txBox="1">
            <a:spLocks noChangeArrowheads="1"/>
          </p:cNvSpPr>
          <p:nvPr/>
        </p:nvSpPr>
        <p:spPr bwMode="auto">
          <a:xfrm>
            <a:off x="5598320" y="3068638"/>
            <a:ext cx="9701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ja-JP" altLang="tr-TR" sz="1800" b="1"/>
              <a:t>“</a:t>
            </a:r>
            <a:r>
              <a:rPr lang="tr-TR" altLang="ja-JP" sz="1800" b="1"/>
              <a:t>Mitre</a:t>
            </a:r>
            <a:r>
              <a:rPr lang="ja-JP" altLang="tr-TR" sz="1800" b="1"/>
              <a:t>”</a:t>
            </a:r>
            <a:endParaRPr lang="tr-TR" sz="1800" b="1"/>
          </a:p>
        </p:txBody>
      </p:sp>
    </p:spTree>
    <p:extLst>
      <p:ext uri="{BB962C8B-B14F-4D97-AF65-F5344CB8AC3E}">
        <p14:creationId xmlns:p14="http://schemas.microsoft.com/office/powerpoint/2010/main" xmlns="" val="3619310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tr-TR"/>
          </a:p>
        </p:txBody>
      </p:sp>
      <p:sp>
        <p:nvSpPr>
          <p:cNvPr id="12291" name="Rectangle 3"/>
          <p:cNvSpPr>
            <a:spLocks noGrp="1" noChangeArrowheads="1"/>
          </p:cNvSpPr>
          <p:nvPr>
            <p:ph type="body" idx="1"/>
          </p:nvPr>
        </p:nvSpPr>
        <p:spPr/>
        <p:txBody>
          <a:bodyPr/>
          <a:lstStyle/>
          <a:p>
            <a:endParaRPr lang="tr-TR"/>
          </a:p>
        </p:txBody>
      </p:sp>
      <p:pic>
        <p:nvPicPr>
          <p:cNvPr id="12293" name="Picture 5" descr="aortic-stenosis"/>
          <p:cNvPicPr>
            <a:picLocks noChangeAspect="1" noChangeArrowheads="1"/>
          </p:cNvPicPr>
          <p:nvPr/>
        </p:nvPicPr>
        <p:blipFill>
          <a:blip r:embed="rId2" cstate="print"/>
          <a:srcRect/>
          <a:stretch>
            <a:fillRect/>
          </a:stretch>
        </p:blipFill>
        <p:spPr bwMode="auto">
          <a:xfrm>
            <a:off x="2051050" y="765175"/>
            <a:ext cx="5048250" cy="50482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tr-TR" b="1" smtClean="0"/>
              <a:t>MD: </a:t>
            </a:r>
            <a:r>
              <a:rPr lang="tr-TR" smtClean="0"/>
              <a:t>Etiyoloji</a:t>
            </a:r>
            <a:endParaRPr lang="en-US" smtClean="0"/>
          </a:p>
        </p:txBody>
      </p:sp>
      <p:sp>
        <p:nvSpPr>
          <p:cNvPr id="30722" name="Rectangle 3"/>
          <p:cNvSpPr>
            <a:spLocks noGrp="1" noChangeArrowheads="1"/>
          </p:cNvSpPr>
          <p:nvPr>
            <p:ph type="body" idx="1"/>
          </p:nvPr>
        </p:nvSpPr>
        <p:spPr>
          <a:xfrm>
            <a:off x="1385887" y="1366840"/>
            <a:ext cx="6615113" cy="5157787"/>
          </a:xfrm>
        </p:spPr>
        <p:txBody>
          <a:bodyPr>
            <a:normAutofit lnSpcReduction="10000"/>
          </a:bodyPr>
          <a:lstStyle/>
          <a:p>
            <a:pPr eaLnBrk="1" hangingPunct="1">
              <a:lnSpc>
                <a:spcPct val="120000"/>
              </a:lnSpc>
            </a:pPr>
            <a:r>
              <a:rPr lang="tr-TR" sz="2400" b="1"/>
              <a:t>Akut romatizmal ateş, (Tip 12</a:t>
            </a:r>
            <a:r>
              <a:rPr lang="en-US" sz="2400" b="1"/>
              <a:t>,</a:t>
            </a:r>
            <a:r>
              <a:rPr lang="tr-TR" sz="2400" b="1"/>
              <a:t> A grubu </a:t>
            </a:r>
            <a:r>
              <a:rPr lang="tr-TR" sz="2400" b="1">
                <a:sym typeface="Symbol" panose="05050102010706020507" pitchFamily="18" charset="2"/>
              </a:rPr>
              <a:t></a:t>
            </a:r>
            <a:r>
              <a:rPr lang="tr-TR" sz="2400" b="1"/>
              <a:t>-hemolitik strpt)</a:t>
            </a:r>
            <a:endParaRPr lang="en-US" sz="2400" b="1"/>
          </a:p>
          <a:p>
            <a:pPr lvl="1" eaLnBrk="1" hangingPunct="1">
              <a:lnSpc>
                <a:spcPct val="120000"/>
              </a:lnSpc>
            </a:pPr>
            <a:r>
              <a:rPr lang="en-US" b="1"/>
              <a:t>T</a:t>
            </a:r>
            <a:r>
              <a:rPr lang="tr-TR" b="1"/>
              <a:t>üm RKH lilerin %40 ı izole (=saf)  MD, %17 saf MY</a:t>
            </a:r>
          </a:p>
          <a:p>
            <a:pPr eaLnBrk="1" hangingPunct="1">
              <a:lnSpc>
                <a:spcPct val="90000"/>
              </a:lnSpc>
            </a:pPr>
            <a:endParaRPr lang="tr-TR" sz="2000" b="1"/>
          </a:p>
          <a:p>
            <a:pPr eaLnBrk="1" hangingPunct="1">
              <a:lnSpc>
                <a:spcPct val="90000"/>
              </a:lnSpc>
            </a:pPr>
            <a:r>
              <a:rPr lang="tr-TR" sz="2000" b="1"/>
              <a:t>Nadir sebepler</a:t>
            </a:r>
          </a:p>
          <a:p>
            <a:pPr lvl="1" eaLnBrk="1" hangingPunct="1">
              <a:lnSpc>
                <a:spcPct val="90000"/>
              </a:lnSpc>
            </a:pPr>
            <a:r>
              <a:rPr lang="tr-TR" sz="2000" b="1"/>
              <a:t>Konjenital (MD</a:t>
            </a:r>
            <a:r>
              <a:rPr lang="en-US" sz="2000" b="1"/>
              <a:t>+ASD=</a:t>
            </a:r>
            <a:r>
              <a:rPr lang="en-US" altLang="en-US" sz="2000" b="1"/>
              <a:t>“</a:t>
            </a:r>
            <a:r>
              <a:rPr lang="en-US" sz="2000" b="1"/>
              <a:t>Lutembacher sendr</a:t>
            </a:r>
            <a:r>
              <a:rPr lang="en-US" altLang="en-US" sz="2000" b="1"/>
              <a:t>”</a:t>
            </a:r>
            <a:r>
              <a:rPr lang="en-US" sz="2000" b="1"/>
              <a:t>)</a:t>
            </a:r>
            <a:endParaRPr lang="tr-TR" sz="2000" b="1"/>
          </a:p>
          <a:p>
            <a:pPr lvl="1" eaLnBrk="1" hangingPunct="1">
              <a:lnSpc>
                <a:spcPct val="90000"/>
              </a:lnSpc>
            </a:pPr>
            <a:r>
              <a:rPr lang="tr-TR" sz="2000" b="1"/>
              <a:t>Mitral orifisi tıkayan İE vejetasyonu</a:t>
            </a:r>
          </a:p>
          <a:p>
            <a:pPr lvl="1" eaLnBrk="1" hangingPunct="1">
              <a:lnSpc>
                <a:spcPct val="90000"/>
              </a:lnSpc>
            </a:pPr>
            <a:r>
              <a:rPr lang="tr-TR" sz="2000" b="1"/>
              <a:t>Masif mitral anülüs kalsifikasyonu</a:t>
            </a:r>
          </a:p>
          <a:p>
            <a:pPr lvl="1" eaLnBrk="1" hangingPunct="1">
              <a:lnSpc>
                <a:spcPct val="90000"/>
              </a:lnSpc>
            </a:pPr>
            <a:r>
              <a:rPr lang="tr-TR" sz="2000" b="1"/>
              <a:t>Amiloidozis</a:t>
            </a:r>
          </a:p>
          <a:p>
            <a:pPr lvl="1" eaLnBrk="1" hangingPunct="1">
              <a:lnSpc>
                <a:spcPct val="90000"/>
              </a:lnSpc>
            </a:pPr>
            <a:r>
              <a:rPr lang="tr-TR" sz="2000" b="1"/>
              <a:t>Endokardiyal fibroelastozis</a:t>
            </a:r>
          </a:p>
          <a:p>
            <a:pPr lvl="1" eaLnBrk="1" hangingPunct="1">
              <a:lnSpc>
                <a:spcPct val="90000"/>
              </a:lnSpc>
            </a:pPr>
            <a:r>
              <a:rPr lang="en-US" sz="2000" b="1"/>
              <a:t>S</a:t>
            </a:r>
            <a:r>
              <a:rPr lang="tr-TR" sz="2000" b="1"/>
              <a:t>i</a:t>
            </a:r>
            <a:r>
              <a:rPr lang="en-US" sz="2000" b="1"/>
              <a:t>stemi</a:t>
            </a:r>
            <a:r>
              <a:rPr lang="tr-TR" sz="2000" b="1"/>
              <a:t>k</a:t>
            </a:r>
            <a:r>
              <a:rPr lang="en-US" sz="2000" b="1"/>
              <a:t> lupus er</a:t>
            </a:r>
            <a:r>
              <a:rPr lang="tr-TR" sz="2000" b="1"/>
              <a:t>i</a:t>
            </a:r>
            <a:r>
              <a:rPr lang="en-US" sz="2000" b="1"/>
              <a:t>temato</a:t>
            </a:r>
            <a:r>
              <a:rPr lang="tr-TR" sz="2000" b="1"/>
              <a:t>z</a:t>
            </a:r>
            <a:r>
              <a:rPr lang="en-US" sz="2000" b="1"/>
              <a:t>us</a:t>
            </a:r>
            <a:endParaRPr lang="tr-TR" sz="2000" b="1"/>
          </a:p>
          <a:p>
            <a:pPr lvl="1" eaLnBrk="1" hangingPunct="1">
              <a:lnSpc>
                <a:spcPct val="90000"/>
              </a:lnSpc>
            </a:pPr>
            <a:r>
              <a:rPr lang="tr-TR" sz="2000" b="1"/>
              <a:t>Romatoid artrit</a:t>
            </a:r>
          </a:p>
          <a:p>
            <a:pPr lvl="1" eaLnBrk="1" hangingPunct="1">
              <a:lnSpc>
                <a:spcPct val="90000"/>
              </a:lnSpc>
            </a:pPr>
            <a:r>
              <a:rPr lang="tr-TR" sz="2000" b="1"/>
              <a:t>Malign karsinoid sendrom</a:t>
            </a:r>
          </a:p>
          <a:p>
            <a:pPr lvl="1" eaLnBrk="1" hangingPunct="1">
              <a:lnSpc>
                <a:spcPct val="90000"/>
              </a:lnSpc>
            </a:pPr>
            <a:r>
              <a:rPr lang="tr-TR" sz="2000" b="1"/>
              <a:t>Sol atriyal migzoma, sol atriyal trombüs</a:t>
            </a:r>
          </a:p>
          <a:p>
            <a:pPr lvl="1" eaLnBrk="1" hangingPunct="1">
              <a:lnSpc>
                <a:spcPct val="90000"/>
              </a:lnSpc>
            </a:pPr>
            <a:r>
              <a:rPr lang="tr-TR" sz="2000" b="1"/>
              <a:t>Kor triatriyatum</a:t>
            </a:r>
          </a:p>
          <a:p>
            <a:pPr lvl="1" eaLnBrk="1" hangingPunct="1">
              <a:lnSpc>
                <a:spcPct val="90000"/>
              </a:lnSpc>
            </a:pPr>
            <a:r>
              <a:rPr lang="en-US" sz="2000" b="1"/>
              <a:t>Met</a:t>
            </a:r>
            <a:r>
              <a:rPr lang="tr-TR" sz="2000" b="1"/>
              <a:t>isergid kullanımı</a:t>
            </a:r>
            <a:endParaRPr lang="en-US" sz="2000" b="1"/>
          </a:p>
        </p:txBody>
      </p:sp>
    </p:spTree>
    <p:extLst>
      <p:ext uri="{BB962C8B-B14F-4D97-AF65-F5344CB8AC3E}">
        <p14:creationId xmlns:p14="http://schemas.microsoft.com/office/powerpoint/2010/main" xmlns="" val="687714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tr-TR" b="1" smtClean="0"/>
              <a:t>MD: Epidemiyoloji</a:t>
            </a:r>
            <a:endParaRPr lang="en-US" b="1" smtClean="0"/>
          </a:p>
        </p:txBody>
      </p:sp>
      <p:sp>
        <p:nvSpPr>
          <p:cNvPr id="38914" name="Rectangle 3"/>
          <p:cNvSpPr>
            <a:spLocks noGrp="1" noChangeArrowheads="1"/>
          </p:cNvSpPr>
          <p:nvPr>
            <p:ph type="body" idx="1"/>
          </p:nvPr>
        </p:nvSpPr>
        <p:spPr>
          <a:xfrm>
            <a:off x="1439466" y="1412875"/>
            <a:ext cx="6343650" cy="4648200"/>
          </a:xfrm>
        </p:spPr>
        <p:txBody>
          <a:bodyPr>
            <a:normAutofit fontScale="92500" lnSpcReduction="20000"/>
          </a:bodyPr>
          <a:lstStyle/>
          <a:p>
            <a:pPr eaLnBrk="1" hangingPunct="1">
              <a:lnSpc>
                <a:spcPct val="130000"/>
              </a:lnSpc>
              <a:buClr>
                <a:schemeClr val="hlink"/>
              </a:buClr>
              <a:buFont typeface="Wingdings" panose="05000000000000000000" pitchFamily="2" charset="2"/>
              <a:buChar char="§"/>
            </a:pPr>
            <a:r>
              <a:rPr lang="en-US" sz="1800" b="1"/>
              <a:t>K</a:t>
            </a:r>
            <a:r>
              <a:rPr lang="tr-TR" sz="1800" b="1"/>
              <a:t>adın</a:t>
            </a:r>
            <a:r>
              <a:rPr lang="en-US" sz="1800" b="1"/>
              <a:t> </a:t>
            </a:r>
            <a:r>
              <a:rPr lang="tr-TR" sz="1800" b="1"/>
              <a:t>/</a:t>
            </a:r>
            <a:r>
              <a:rPr lang="en-US" sz="1800" b="1"/>
              <a:t> Erkek : 2 / 1</a:t>
            </a:r>
          </a:p>
          <a:p>
            <a:pPr eaLnBrk="1" hangingPunct="1">
              <a:lnSpc>
                <a:spcPct val="130000"/>
              </a:lnSpc>
              <a:buClr>
                <a:schemeClr val="hlink"/>
              </a:buClr>
              <a:buFont typeface="Wingdings" panose="05000000000000000000" pitchFamily="2" charset="2"/>
              <a:buChar char="§"/>
            </a:pPr>
            <a:r>
              <a:rPr lang="tr-TR" sz="1800" b="1"/>
              <a:t>Hastaların %50</a:t>
            </a:r>
            <a:r>
              <a:rPr lang="ja-JP" altLang="tr-TR" sz="1800" b="1"/>
              <a:t>’</a:t>
            </a:r>
            <a:r>
              <a:rPr lang="tr-TR" altLang="ja-JP" sz="1800" b="1"/>
              <a:t>si ARA hikayesi vermez</a:t>
            </a:r>
          </a:p>
          <a:p>
            <a:pPr eaLnBrk="1" hangingPunct="1">
              <a:lnSpc>
                <a:spcPct val="130000"/>
              </a:lnSpc>
              <a:buFont typeface="Wingdings" panose="05000000000000000000" pitchFamily="2" charset="2"/>
              <a:buChar char="§"/>
            </a:pPr>
            <a:r>
              <a:rPr lang="tr-TR" sz="1800" b="1"/>
              <a:t>Ort ARF yaşı 12, bundan ort 20 yıl sonra üfürüm duyulur, 4-5 dekatta semptomlar başlar</a:t>
            </a:r>
            <a:r>
              <a:rPr lang="en-US" sz="1800" b="1"/>
              <a:t>, s</a:t>
            </a:r>
            <a:r>
              <a:rPr lang="tr-TR" sz="1800" b="1"/>
              <a:t>emptomlar zamanla göreceli artar</a:t>
            </a:r>
          </a:p>
          <a:p>
            <a:pPr eaLnBrk="1" hangingPunct="1">
              <a:lnSpc>
                <a:spcPct val="130000"/>
              </a:lnSpc>
              <a:buFont typeface="Wingdings" panose="05000000000000000000" pitchFamily="2" charset="2"/>
              <a:buChar char="§"/>
            </a:pPr>
            <a:r>
              <a:rPr lang="tr-TR" sz="1800" b="1"/>
              <a:t>Prognoz (tedavi edilmez ise)</a:t>
            </a:r>
            <a:r>
              <a:rPr lang="en-US" sz="1800" b="1"/>
              <a:t>;</a:t>
            </a:r>
            <a:endParaRPr lang="tr-TR" sz="1800" b="1"/>
          </a:p>
          <a:p>
            <a:pPr lvl="1" eaLnBrk="1" hangingPunct="1">
              <a:lnSpc>
                <a:spcPct val="130000"/>
              </a:lnSpc>
            </a:pPr>
            <a:r>
              <a:rPr lang="tr-TR" sz="1800" b="1"/>
              <a:t>Çocuklukta ARF geçirenlerin %30 u sonraki 20 yıl içinde ölür </a:t>
            </a:r>
          </a:p>
          <a:p>
            <a:pPr lvl="1" eaLnBrk="1" hangingPunct="1">
              <a:lnSpc>
                <a:spcPct val="130000"/>
              </a:lnSpc>
            </a:pPr>
            <a:r>
              <a:rPr lang="tr-TR" sz="1800" b="1"/>
              <a:t>10 yıllık survi %50-60</a:t>
            </a:r>
            <a:r>
              <a:rPr lang="en-US" sz="1800" b="1"/>
              <a:t> </a:t>
            </a:r>
            <a:r>
              <a:rPr lang="tr-TR" sz="1800" b="1"/>
              <a:t>(asemptomatiklerde %80, klas IV hastalarda %1-5)</a:t>
            </a:r>
          </a:p>
          <a:p>
            <a:pPr eaLnBrk="1" hangingPunct="1">
              <a:lnSpc>
                <a:spcPct val="130000"/>
              </a:lnSpc>
              <a:buFont typeface="Wingdings" panose="05000000000000000000" pitchFamily="2" charset="2"/>
              <a:buChar char="§"/>
            </a:pPr>
            <a:r>
              <a:rPr lang="tr-TR" sz="1800" b="1"/>
              <a:t>Mortalite nedenleri</a:t>
            </a:r>
          </a:p>
          <a:p>
            <a:pPr lvl="1" eaLnBrk="1" hangingPunct="1">
              <a:lnSpc>
                <a:spcPct val="130000"/>
              </a:lnSpc>
            </a:pPr>
            <a:r>
              <a:rPr lang="tr-TR" sz="1800" b="1"/>
              <a:t>%60-70 kalp yetmezliği</a:t>
            </a:r>
          </a:p>
          <a:p>
            <a:pPr lvl="1" eaLnBrk="1" hangingPunct="1">
              <a:lnSpc>
                <a:spcPct val="130000"/>
              </a:lnSpc>
            </a:pPr>
            <a:r>
              <a:rPr lang="tr-TR" sz="1800" b="1"/>
              <a:t>%20-30 sistemik emboli</a:t>
            </a:r>
          </a:p>
          <a:p>
            <a:pPr lvl="1" eaLnBrk="1" hangingPunct="1">
              <a:lnSpc>
                <a:spcPct val="130000"/>
              </a:lnSpc>
            </a:pPr>
            <a:r>
              <a:rPr lang="tr-TR" sz="1800" b="1"/>
              <a:t>%10 pulmoner emboli</a:t>
            </a:r>
          </a:p>
          <a:p>
            <a:pPr lvl="1" eaLnBrk="1" hangingPunct="1">
              <a:lnSpc>
                <a:spcPct val="130000"/>
              </a:lnSpc>
            </a:pPr>
            <a:r>
              <a:rPr lang="tr-TR" sz="1800" b="1"/>
              <a:t>%1-5 enfeksiyon</a:t>
            </a:r>
            <a:endParaRPr lang="en-US" sz="1800" b="1"/>
          </a:p>
          <a:p>
            <a:pPr eaLnBrk="1" hangingPunct="1">
              <a:lnSpc>
                <a:spcPct val="130000"/>
              </a:lnSpc>
            </a:pPr>
            <a:endParaRPr lang="en-US" sz="1800"/>
          </a:p>
        </p:txBody>
      </p:sp>
    </p:spTree>
    <p:extLst>
      <p:ext uri="{BB962C8B-B14F-4D97-AF65-F5344CB8AC3E}">
        <p14:creationId xmlns:p14="http://schemas.microsoft.com/office/powerpoint/2010/main" xmlns="" val="648257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tr-TR" b="1" smtClean="0"/>
              <a:t>MD: </a:t>
            </a:r>
            <a:r>
              <a:rPr lang="tr-TR" smtClean="0"/>
              <a:t>Patofizyoloji</a:t>
            </a:r>
            <a:endParaRPr lang="en-US" smtClean="0"/>
          </a:p>
        </p:txBody>
      </p:sp>
      <p:sp>
        <p:nvSpPr>
          <p:cNvPr id="35842" name="Rectangle 3"/>
          <p:cNvSpPr>
            <a:spLocks noGrp="1" noChangeArrowheads="1"/>
          </p:cNvSpPr>
          <p:nvPr>
            <p:ph type="body" idx="1"/>
          </p:nvPr>
        </p:nvSpPr>
        <p:spPr>
          <a:xfrm>
            <a:off x="1485900" y="3084515"/>
            <a:ext cx="6172200" cy="2522537"/>
          </a:xfrm>
        </p:spPr>
        <p:txBody>
          <a:bodyPr>
            <a:normAutofit fontScale="77500" lnSpcReduction="20000"/>
          </a:bodyPr>
          <a:lstStyle/>
          <a:p>
            <a:pPr eaLnBrk="1" hangingPunct="1">
              <a:lnSpc>
                <a:spcPct val="110000"/>
              </a:lnSpc>
              <a:buClr>
                <a:schemeClr val="hlink"/>
              </a:buClr>
              <a:buFont typeface="Wingdings" panose="05000000000000000000" pitchFamily="2" charset="2"/>
              <a:buChar char="n"/>
            </a:pPr>
            <a:r>
              <a:rPr lang="tr-TR" sz="2400" b="1"/>
              <a:t>Akım hızının arttığı durumlar </a:t>
            </a:r>
          </a:p>
          <a:p>
            <a:pPr eaLnBrk="1" hangingPunct="1">
              <a:lnSpc>
                <a:spcPct val="110000"/>
              </a:lnSpc>
              <a:buClr>
                <a:schemeClr val="hlink"/>
              </a:buClr>
              <a:buFont typeface="Wingdings" panose="05000000000000000000" pitchFamily="2" charset="2"/>
              <a:buChar char="n"/>
            </a:pPr>
            <a:r>
              <a:rPr lang="tr-TR" sz="2400" b="1"/>
              <a:t>Diastolik doluş süresinin kısalması</a:t>
            </a:r>
          </a:p>
          <a:p>
            <a:pPr lvl="2" eaLnBrk="1" hangingPunct="1">
              <a:lnSpc>
                <a:spcPct val="90000"/>
              </a:lnSpc>
              <a:buClr>
                <a:schemeClr val="tx2"/>
              </a:buClr>
              <a:buFontTx/>
              <a:buNone/>
            </a:pPr>
            <a:endParaRPr lang="tr-TR" sz="1800" b="1"/>
          </a:p>
          <a:p>
            <a:pPr lvl="4" eaLnBrk="1" hangingPunct="1">
              <a:lnSpc>
                <a:spcPct val="90000"/>
              </a:lnSpc>
              <a:buClr>
                <a:schemeClr val="tx2"/>
              </a:buClr>
            </a:pPr>
            <a:r>
              <a:rPr lang="tr-TR" b="1"/>
              <a:t>Anemi </a:t>
            </a:r>
          </a:p>
          <a:p>
            <a:pPr lvl="4" eaLnBrk="1" hangingPunct="1">
              <a:lnSpc>
                <a:spcPct val="90000"/>
              </a:lnSpc>
              <a:buClr>
                <a:schemeClr val="tx2"/>
              </a:buClr>
            </a:pPr>
            <a:r>
              <a:rPr lang="en-US" b="1"/>
              <a:t>Tak</a:t>
            </a:r>
            <a:r>
              <a:rPr lang="tr-TR" b="1"/>
              <a:t>ikardiler</a:t>
            </a:r>
          </a:p>
          <a:p>
            <a:pPr lvl="4" eaLnBrk="1" hangingPunct="1">
              <a:lnSpc>
                <a:spcPct val="90000"/>
              </a:lnSpc>
              <a:buClr>
                <a:schemeClr val="tx2"/>
              </a:buClr>
            </a:pPr>
            <a:r>
              <a:rPr lang="tr-TR" b="1"/>
              <a:t>Hipertiroidi</a:t>
            </a:r>
          </a:p>
          <a:p>
            <a:pPr lvl="4" eaLnBrk="1" hangingPunct="1">
              <a:lnSpc>
                <a:spcPct val="90000"/>
              </a:lnSpc>
              <a:buClr>
                <a:schemeClr val="tx2"/>
              </a:buClr>
            </a:pPr>
            <a:r>
              <a:rPr lang="tr-TR" b="1"/>
              <a:t>Gebelik </a:t>
            </a:r>
          </a:p>
          <a:p>
            <a:pPr lvl="4" eaLnBrk="1" hangingPunct="1">
              <a:lnSpc>
                <a:spcPct val="90000"/>
              </a:lnSpc>
              <a:buClr>
                <a:schemeClr val="tx2"/>
              </a:buClr>
            </a:pPr>
            <a:r>
              <a:rPr lang="tr-TR" b="1"/>
              <a:t>Egzersiz </a:t>
            </a:r>
          </a:p>
          <a:p>
            <a:pPr lvl="4" eaLnBrk="1" hangingPunct="1">
              <a:lnSpc>
                <a:spcPct val="90000"/>
              </a:lnSpc>
              <a:buClr>
                <a:schemeClr val="tx2"/>
              </a:buClr>
            </a:pPr>
            <a:r>
              <a:rPr lang="tr-TR" b="1"/>
              <a:t>Emosyonel stres </a:t>
            </a:r>
          </a:p>
          <a:p>
            <a:pPr lvl="4" eaLnBrk="1" hangingPunct="1">
              <a:lnSpc>
                <a:spcPct val="90000"/>
              </a:lnSpc>
              <a:buClr>
                <a:schemeClr val="tx2"/>
              </a:buClr>
            </a:pPr>
            <a:r>
              <a:rPr lang="tr-TR" b="1"/>
              <a:t>Enfeksiyon</a:t>
            </a:r>
          </a:p>
        </p:txBody>
      </p:sp>
      <p:sp>
        <p:nvSpPr>
          <p:cNvPr id="35843" name="Rectangle 4"/>
          <p:cNvSpPr>
            <a:spLocks noChangeArrowheads="1"/>
          </p:cNvSpPr>
          <p:nvPr/>
        </p:nvSpPr>
        <p:spPr bwMode="auto">
          <a:xfrm>
            <a:off x="3943350" y="1447802"/>
            <a:ext cx="27432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50000"/>
              </a:lnSpc>
            </a:pPr>
            <a:r>
              <a:rPr lang="en-US" b="1">
                <a:solidFill>
                  <a:schemeClr val="tx2"/>
                </a:solidFill>
              </a:rPr>
              <a:t>        </a:t>
            </a:r>
            <a:r>
              <a:rPr lang="tr-TR" b="1">
                <a:solidFill>
                  <a:schemeClr val="tx2"/>
                </a:solidFill>
              </a:rPr>
              <a:t>(</a:t>
            </a:r>
            <a:r>
              <a:rPr lang="en-US" b="1">
                <a:solidFill>
                  <a:schemeClr val="tx2"/>
                </a:solidFill>
              </a:rPr>
              <a:t> A</a:t>
            </a:r>
            <a:r>
              <a:rPr lang="tr-TR" b="1">
                <a:solidFill>
                  <a:schemeClr val="tx2"/>
                </a:solidFill>
              </a:rPr>
              <a:t>kım hızı</a:t>
            </a:r>
            <a:r>
              <a:rPr lang="en-US" b="1">
                <a:solidFill>
                  <a:schemeClr val="tx2"/>
                </a:solidFill>
              </a:rPr>
              <a:t> </a:t>
            </a:r>
            <a:r>
              <a:rPr lang="tr-TR" b="1">
                <a:solidFill>
                  <a:schemeClr val="tx2"/>
                </a:solidFill>
              </a:rPr>
              <a:t>)</a:t>
            </a:r>
            <a:r>
              <a:rPr lang="tr-TR" sz="3600" b="1" baseline="30000">
                <a:solidFill>
                  <a:schemeClr val="tx2"/>
                </a:solidFill>
              </a:rPr>
              <a:t>2</a:t>
            </a:r>
            <a:r>
              <a:rPr lang="tr-TR" b="1">
                <a:solidFill>
                  <a:schemeClr val="tx2"/>
                </a:solidFill>
              </a:rPr>
              <a:t> </a:t>
            </a:r>
            <a:endParaRPr lang="en-US" b="1">
              <a:solidFill>
                <a:schemeClr val="tx2"/>
              </a:solidFill>
            </a:endParaRPr>
          </a:p>
          <a:p>
            <a:pPr eaLnBrk="1" hangingPunct="1">
              <a:lnSpc>
                <a:spcPct val="150000"/>
              </a:lnSpc>
            </a:pPr>
            <a:r>
              <a:rPr lang="en-US" b="1">
                <a:solidFill>
                  <a:schemeClr val="tx2"/>
                </a:solidFill>
              </a:rPr>
              <a:t>D</a:t>
            </a:r>
            <a:r>
              <a:rPr lang="tr-TR" b="1">
                <a:solidFill>
                  <a:schemeClr val="tx2"/>
                </a:solidFill>
              </a:rPr>
              <a:t>i</a:t>
            </a:r>
            <a:r>
              <a:rPr lang="en-US" b="1">
                <a:solidFill>
                  <a:schemeClr val="tx2"/>
                </a:solidFill>
              </a:rPr>
              <a:t>y</a:t>
            </a:r>
            <a:r>
              <a:rPr lang="tr-TR" b="1">
                <a:solidFill>
                  <a:schemeClr val="tx2"/>
                </a:solidFill>
              </a:rPr>
              <a:t>astolik doluş süresi</a:t>
            </a:r>
            <a:endParaRPr lang="en-US" b="1">
              <a:solidFill>
                <a:schemeClr val="tx2"/>
              </a:solidFill>
            </a:endParaRPr>
          </a:p>
        </p:txBody>
      </p:sp>
      <p:sp>
        <p:nvSpPr>
          <p:cNvPr id="35844" name="Text Box 5"/>
          <p:cNvSpPr txBox="1">
            <a:spLocks noChangeArrowheads="1"/>
          </p:cNvSpPr>
          <p:nvPr/>
        </p:nvSpPr>
        <p:spPr bwMode="auto">
          <a:xfrm>
            <a:off x="2400301" y="1828802"/>
            <a:ext cx="166263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2800" b="1"/>
              <a:t>Grad</a:t>
            </a:r>
            <a:r>
              <a:rPr lang="tr-TR" sz="2800" b="1"/>
              <a:t>i</a:t>
            </a:r>
            <a:r>
              <a:rPr lang="en-US" sz="2800" b="1"/>
              <a:t>ent</a:t>
            </a:r>
          </a:p>
        </p:txBody>
      </p:sp>
      <p:sp>
        <p:nvSpPr>
          <p:cNvPr id="35845" name="Text Box 6"/>
          <p:cNvSpPr txBox="1">
            <a:spLocks noChangeArrowheads="1"/>
          </p:cNvSpPr>
          <p:nvPr/>
        </p:nvSpPr>
        <p:spPr bwMode="auto">
          <a:xfrm>
            <a:off x="3600450" y="1905000"/>
            <a:ext cx="2714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t>=</a:t>
            </a:r>
          </a:p>
        </p:txBody>
      </p:sp>
      <p:sp>
        <p:nvSpPr>
          <p:cNvPr id="35846" name="Line 7"/>
          <p:cNvSpPr>
            <a:spLocks noChangeShapeType="1"/>
          </p:cNvSpPr>
          <p:nvPr/>
        </p:nvSpPr>
        <p:spPr bwMode="auto">
          <a:xfrm>
            <a:off x="3943350" y="2133600"/>
            <a:ext cx="25717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GB"/>
          </a:p>
        </p:txBody>
      </p:sp>
      <p:sp>
        <p:nvSpPr>
          <p:cNvPr id="35847" name="AutoShape 8"/>
          <p:cNvSpPr>
            <a:spLocks noChangeArrowheads="1"/>
          </p:cNvSpPr>
          <p:nvPr/>
        </p:nvSpPr>
        <p:spPr bwMode="auto">
          <a:xfrm>
            <a:off x="4857750" y="2895600"/>
            <a:ext cx="2000250" cy="3048000"/>
          </a:xfrm>
          <a:custGeom>
            <a:avLst/>
            <a:gdLst>
              <a:gd name="T0" fmla="*/ 329193737 w 21600"/>
              <a:gd name="T1" fmla="*/ 222480576 h 21600"/>
              <a:gd name="T2" fmla="*/ 164924564 w 21600"/>
              <a:gd name="T3" fmla="*/ 57686081 h 21600"/>
              <a:gd name="T4" fmla="*/ 240922828 w 21600"/>
              <a:gd name="T5" fmla="*/ 218498138 h 21600"/>
              <a:gd name="T6" fmla="*/ 150914171 w 21600"/>
              <a:gd name="T7" fmla="*/ 483252639 h 21600"/>
              <a:gd name="T8" fmla="*/ 71455104 w 21600"/>
              <a:gd name="T9" fmla="*/ 364615024 h 21600"/>
              <a:gd name="T10" fmla="*/ 162302384 w 21600"/>
              <a:gd name="T11" fmla="*/ 26085165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466" y="15794"/>
                </a:moveTo>
                <a:cubicBezTo>
                  <a:pt x="10577" y="15802"/>
                  <a:pt x="10688" y="15806"/>
                  <a:pt x="10800" y="15806"/>
                </a:cubicBezTo>
                <a:cubicBezTo>
                  <a:pt x="13564" y="15806"/>
                  <a:pt x="15806" y="13564"/>
                  <a:pt x="15806" y="10800"/>
                </a:cubicBezTo>
                <a:cubicBezTo>
                  <a:pt x="15806" y="8039"/>
                  <a:pt x="13572" y="5800"/>
                  <a:pt x="10811" y="5794"/>
                </a:cubicBezTo>
                <a:lnTo>
                  <a:pt x="10825" y="0"/>
                </a:lnTo>
                <a:cubicBezTo>
                  <a:pt x="16780" y="14"/>
                  <a:pt x="21600" y="4845"/>
                  <a:pt x="21600" y="10800"/>
                </a:cubicBezTo>
                <a:cubicBezTo>
                  <a:pt x="21600" y="16764"/>
                  <a:pt x="16764" y="21600"/>
                  <a:pt x="10800" y="21600"/>
                </a:cubicBezTo>
                <a:cubicBezTo>
                  <a:pt x="10559" y="21600"/>
                  <a:pt x="10319" y="21591"/>
                  <a:pt x="10079" y="21575"/>
                </a:cubicBezTo>
                <a:lnTo>
                  <a:pt x="9899" y="24269"/>
                </a:lnTo>
                <a:lnTo>
                  <a:pt x="4687" y="18311"/>
                </a:lnTo>
                <a:lnTo>
                  <a:pt x="10646" y="13100"/>
                </a:lnTo>
                <a:lnTo>
                  <a:pt x="10466" y="15794"/>
                </a:lnTo>
                <a:close/>
              </a:path>
            </a:pathLst>
          </a:custGeom>
          <a:solidFill>
            <a:srgbClr val="6600FF"/>
          </a:solidFill>
          <a:ln w="9525">
            <a:solidFill>
              <a:schemeClr val="hlink"/>
            </a:solidFill>
            <a:miter lim="800000"/>
            <a:headEnd/>
            <a:tailEnd/>
          </a:ln>
        </p:spPr>
        <p:txBody>
          <a:bodyPr wrap="none" anchor="ctr"/>
          <a:lstStyle/>
          <a:p>
            <a:endParaRPr lang="en-GB"/>
          </a:p>
        </p:txBody>
      </p:sp>
      <p:sp>
        <p:nvSpPr>
          <p:cNvPr id="35848" name="Rectangle 9"/>
          <p:cNvSpPr>
            <a:spLocks noChangeArrowheads="1"/>
          </p:cNvSpPr>
          <p:nvPr/>
        </p:nvSpPr>
        <p:spPr bwMode="auto">
          <a:xfrm>
            <a:off x="2286000" y="1447800"/>
            <a:ext cx="4514850" cy="1219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Tree>
    <p:extLst>
      <p:ext uri="{BB962C8B-B14F-4D97-AF65-F5344CB8AC3E}">
        <p14:creationId xmlns:p14="http://schemas.microsoft.com/office/powerpoint/2010/main" xmlns="" val="1423555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3790950" y="601663"/>
            <a:ext cx="1323975" cy="707886"/>
          </a:xfrm>
          <a:prstGeom prst="rect">
            <a:avLst/>
          </a:prstGeom>
          <a:noFill/>
          <a:ln w="3175">
            <a:solidFill>
              <a:schemeClr val="tx2"/>
            </a:solidFill>
            <a:miter lim="800000"/>
            <a:headEnd/>
            <a:tailEnd/>
          </a:ln>
          <a:effectLst>
            <a:prstShdw prst="shdw17" dist="17961" dir="2700000">
              <a:srgbClr val="808080">
                <a:alpha val="74997"/>
              </a:srgbClr>
            </a:prstShdw>
          </a:effectLst>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2000" b="1">
                <a:latin typeface="Times New Roman" panose="02020603050405020304" pitchFamily="18" charset="0"/>
              </a:rPr>
              <a:t> </a:t>
            </a:r>
            <a:r>
              <a:rPr lang="en-US" sz="2000" b="1">
                <a:latin typeface="Times New Roman" panose="02020603050405020304" pitchFamily="18" charset="0"/>
              </a:rPr>
              <a:t>M</a:t>
            </a:r>
            <a:r>
              <a:rPr lang="tr-TR" sz="2000" b="1">
                <a:latin typeface="Times New Roman" panose="02020603050405020304" pitchFamily="18" charset="0"/>
              </a:rPr>
              <a:t>itral darlığı</a:t>
            </a:r>
          </a:p>
        </p:txBody>
      </p:sp>
      <p:sp>
        <p:nvSpPr>
          <p:cNvPr id="36866" name="Text Box 3"/>
          <p:cNvSpPr txBox="1">
            <a:spLocks noChangeArrowheads="1"/>
          </p:cNvSpPr>
          <p:nvPr/>
        </p:nvSpPr>
        <p:spPr bwMode="auto">
          <a:xfrm>
            <a:off x="5342336" y="736600"/>
            <a:ext cx="2315765" cy="1600438"/>
          </a:xfrm>
          <a:prstGeom prst="rect">
            <a:avLst/>
          </a:prstGeom>
          <a:solidFill>
            <a:schemeClr val="accent1"/>
          </a:solidFill>
          <a:ln w="3175">
            <a:solidFill>
              <a:schemeClr val="tx2"/>
            </a:solid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400" b="1">
                <a:latin typeface="Times New Roman" panose="02020603050405020304" pitchFamily="18" charset="0"/>
              </a:rPr>
              <a:t>Kısa diyastol</a:t>
            </a:r>
          </a:p>
          <a:p>
            <a:pPr eaLnBrk="1" hangingPunct="1"/>
            <a:r>
              <a:rPr lang="tr-TR" sz="1400" b="1">
                <a:latin typeface="Times New Roman" panose="02020603050405020304" pitchFamily="18" charset="0"/>
              </a:rPr>
              <a:t>(Ta</a:t>
            </a:r>
            <a:r>
              <a:rPr lang="en-US" sz="1400" b="1">
                <a:latin typeface="Times New Roman" panose="02020603050405020304" pitchFamily="18" charset="0"/>
              </a:rPr>
              <a:t>k</a:t>
            </a:r>
            <a:r>
              <a:rPr lang="tr-TR" sz="1400" b="1">
                <a:latin typeface="Times New Roman" panose="02020603050405020304" pitchFamily="18" charset="0"/>
              </a:rPr>
              <a:t>ikardi)</a:t>
            </a:r>
          </a:p>
          <a:p>
            <a:pPr eaLnBrk="1" hangingPunct="1"/>
            <a:r>
              <a:rPr lang="tr-TR" sz="1400" b="1">
                <a:latin typeface="Times New Roman" panose="02020603050405020304" pitchFamily="18" charset="0"/>
              </a:rPr>
              <a:t>AV senkronizasyonun kaybı</a:t>
            </a:r>
          </a:p>
          <a:p>
            <a:pPr eaLnBrk="1" hangingPunct="1"/>
            <a:r>
              <a:rPr lang="tr-TR" sz="1400" b="1">
                <a:latin typeface="Times New Roman" panose="02020603050405020304" pitchFamily="18" charset="0"/>
              </a:rPr>
              <a:t>(A</a:t>
            </a:r>
            <a:r>
              <a:rPr lang="en-US" sz="1400" b="1">
                <a:latin typeface="Times New Roman" panose="02020603050405020304" pitchFamily="18" charset="0"/>
              </a:rPr>
              <a:t>tr</a:t>
            </a:r>
            <a:r>
              <a:rPr lang="tr-TR" sz="1400" b="1">
                <a:latin typeface="Times New Roman" panose="02020603050405020304" pitchFamily="18" charset="0"/>
              </a:rPr>
              <a:t>ial fibrilasyon,AV blok)</a:t>
            </a:r>
          </a:p>
          <a:p>
            <a:pPr eaLnBrk="1" hangingPunct="1"/>
            <a:r>
              <a:rPr lang="tr-TR" sz="1400" b="1">
                <a:latin typeface="Times New Roman" panose="02020603050405020304" pitchFamily="18" charset="0"/>
              </a:rPr>
              <a:t>Pulmoner venöz basıncın artması </a:t>
            </a:r>
          </a:p>
          <a:p>
            <a:pPr eaLnBrk="1" hangingPunct="1"/>
            <a:r>
              <a:rPr lang="tr-TR" sz="1400" b="1">
                <a:latin typeface="Times New Roman" panose="02020603050405020304" pitchFamily="18" charset="0"/>
              </a:rPr>
              <a:t>(Volüm yükü)</a:t>
            </a:r>
          </a:p>
        </p:txBody>
      </p:sp>
      <p:sp>
        <p:nvSpPr>
          <p:cNvPr id="36867" name="Text Box 4"/>
          <p:cNvSpPr txBox="1">
            <a:spLocks noChangeArrowheads="1"/>
          </p:cNvSpPr>
          <p:nvPr/>
        </p:nvSpPr>
        <p:spPr bwMode="auto">
          <a:xfrm>
            <a:off x="3332561" y="2133602"/>
            <a:ext cx="2021681" cy="584775"/>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latin typeface="Times New Roman" panose="02020603050405020304" pitchFamily="18" charset="0"/>
              </a:rPr>
              <a:t>Mitral kapak  gradientinin </a:t>
            </a:r>
            <a:r>
              <a:rPr lang="tr-TR" sz="1600" b="1">
                <a:latin typeface="Times New Roman" panose="02020603050405020304" pitchFamily="18" charset="0"/>
                <a:sym typeface="Symbol" panose="05050102010706020507" pitchFamily="18" charset="2"/>
              </a:rPr>
              <a:t></a:t>
            </a:r>
            <a:endParaRPr lang="tr-TR" sz="1600" b="1">
              <a:latin typeface="Times New Roman" panose="02020603050405020304" pitchFamily="18" charset="0"/>
            </a:endParaRPr>
          </a:p>
        </p:txBody>
      </p:sp>
      <p:sp>
        <p:nvSpPr>
          <p:cNvPr id="36868" name="Text Box 5"/>
          <p:cNvSpPr txBox="1">
            <a:spLocks noChangeArrowheads="1"/>
          </p:cNvSpPr>
          <p:nvPr/>
        </p:nvSpPr>
        <p:spPr bwMode="auto">
          <a:xfrm>
            <a:off x="3771900" y="2947988"/>
            <a:ext cx="1257300" cy="707886"/>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2000" b="1">
                <a:latin typeface="Times New Roman" panose="02020603050405020304" pitchFamily="18" charset="0"/>
              </a:rPr>
              <a:t>LA basınç </a:t>
            </a:r>
            <a:r>
              <a:rPr lang="tr-TR" sz="2000" b="1">
                <a:latin typeface="Times New Roman" panose="02020603050405020304" pitchFamily="18" charset="0"/>
                <a:sym typeface="Symbol" panose="05050102010706020507" pitchFamily="18" charset="2"/>
              </a:rPr>
              <a:t></a:t>
            </a:r>
          </a:p>
        </p:txBody>
      </p:sp>
      <p:sp>
        <p:nvSpPr>
          <p:cNvPr id="36869" name="Text Box 6"/>
          <p:cNvSpPr txBox="1">
            <a:spLocks noChangeArrowheads="1"/>
          </p:cNvSpPr>
          <p:nvPr/>
        </p:nvSpPr>
        <p:spPr bwMode="auto">
          <a:xfrm>
            <a:off x="2802731" y="3732215"/>
            <a:ext cx="1524648" cy="338554"/>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latin typeface="Times New Roman" panose="02020603050405020304" pitchFamily="18" charset="0"/>
              </a:rPr>
              <a:t>LA dilatasyonu</a:t>
            </a:r>
          </a:p>
        </p:txBody>
      </p:sp>
      <p:sp>
        <p:nvSpPr>
          <p:cNvPr id="36870" name="Text Box 7"/>
          <p:cNvSpPr txBox="1">
            <a:spLocks noChangeArrowheads="1"/>
          </p:cNvSpPr>
          <p:nvPr/>
        </p:nvSpPr>
        <p:spPr bwMode="auto">
          <a:xfrm>
            <a:off x="2345533" y="4494215"/>
            <a:ext cx="1552028" cy="338554"/>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latin typeface="Times New Roman" panose="02020603050405020304" pitchFamily="18" charset="0"/>
              </a:rPr>
              <a:t>Atrial aritmiler</a:t>
            </a:r>
          </a:p>
        </p:txBody>
      </p:sp>
      <p:sp>
        <p:nvSpPr>
          <p:cNvPr id="36871" name="Text Box 8"/>
          <p:cNvSpPr txBox="1">
            <a:spLocks noChangeArrowheads="1"/>
          </p:cNvSpPr>
          <p:nvPr/>
        </p:nvSpPr>
        <p:spPr bwMode="auto">
          <a:xfrm>
            <a:off x="5342335" y="5332415"/>
            <a:ext cx="3127266" cy="338554"/>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latin typeface="Times New Roman" panose="02020603050405020304" pitchFamily="18" charset="0"/>
              </a:rPr>
              <a:t>Pulmoner arteriyal hipertansiyon</a:t>
            </a:r>
          </a:p>
        </p:txBody>
      </p:sp>
      <p:sp>
        <p:nvSpPr>
          <p:cNvPr id="36872" name="Text Box 9"/>
          <p:cNvSpPr txBox="1">
            <a:spLocks noChangeArrowheads="1"/>
          </p:cNvSpPr>
          <p:nvPr/>
        </p:nvSpPr>
        <p:spPr bwMode="auto">
          <a:xfrm>
            <a:off x="5393531" y="6018215"/>
            <a:ext cx="2692853" cy="338554"/>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latin typeface="Times New Roman" panose="02020603050405020304" pitchFamily="18" charset="0"/>
              </a:rPr>
              <a:t>Sağ ventrikül yetmezliği, TY</a:t>
            </a:r>
          </a:p>
        </p:txBody>
      </p:sp>
      <p:sp>
        <p:nvSpPr>
          <p:cNvPr id="189450" name="Text Box 10"/>
          <p:cNvSpPr txBox="1">
            <a:spLocks noChangeArrowheads="1"/>
          </p:cNvSpPr>
          <p:nvPr/>
        </p:nvSpPr>
        <p:spPr bwMode="auto">
          <a:xfrm>
            <a:off x="3350420" y="6019800"/>
            <a:ext cx="1418035" cy="646331"/>
          </a:xfrm>
          <a:prstGeom prst="rect">
            <a:avLst/>
          </a:prstGeom>
          <a:noFill/>
          <a:ln w="3175">
            <a:solidFill>
              <a:schemeClr val="tx2"/>
            </a:solidFill>
            <a:miter lim="800000"/>
            <a:headEnd/>
            <a:tailEnd/>
          </a:ln>
          <a:effectLst>
            <a:prstShdw prst="shdw17" dist="17961" dir="2700000">
              <a:srgbClr val="000000">
                <a:alpha val="74998"/>
              </a:srgbClr>
            </a:prstShdw>
          </a:effectLst>
          <a:extLst>
            <a:ext uri="{909E8E84-426E-40dd-AFC4-6F175D3DCCD1}">
              <a14:hiddenFill xmlns="" xmlns:a14="http://schemas.microsoft.com/office/drawing/2010/main">
                <a:solidFill>
                  <a:srgbClr val="FFFFFF"/>
                </a:solidFill>
              </a14:hiddenFill>
            </a:ext>
          </a:extLst>
        </p:spPr>
        <p:txBody>
          <a:bodyPr>
            <a:spAutoFit/>
          </a:bodyPr>
          <a:lstStyle/>
          <a:p>
            <a:pPr>
              <a:defRPr/>
            </a:pPr>
            <a:r>
              <a:rPr lang="tr-TR" b="1">
                <a:latin typeface="Times New Roman" pitchFamily="18" charset="0"/>
              </a:rPr>
              <a:t>SEMPTOMLAR</a:t>
            </a:r>
          </a:p>
        </p:txBody>
      </p:sp>
      <p:sp>
        <p:nvSpPr>
          <p:cNvPr id="36874" name="Rectangle 11"/>
          <p:cNvSpPr>
            <a:spLocks noChangeArrowheads="1"/>
          </p:cNvSpPr>
          <p:nvPr/>
        </p:nvSpPr>
        <p:spPr bwMode="auto">
          <a:xfrm>
            <a:off x="4936332" y="3727452"/>
            <a:ext cx="2386679" cy="338554"/>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latin typeface="Times New Roman" panose="02020603050405020304" pitchFamily="18" charset="0"/>
              </a:rPr>
              <a:t>Pulmoner venöz basınç </a:t>
            </a:r>
            <a:r>
              <a:rPr lang="tr-TR" sz="1600" b="1">
                <a:latin typeface="Times New Roman" panose="02020603050405020304" pitchFamily="18" charset="0"/>
                <a:sym typeface="Symbol" panose="05050102010706020507" pitchFamily="18" charset="2"/>
              </a:rPr>
              <a:t></a:t>
            </a:r>
          </a:p>
        </p:txBody>
      </p:sp>
      <p:sp>
        <p:nvSpPr>
          <p:cNvPr id="36875" name="Rectangle 12"/>
          <p:cNvSpPr>
            <a:spLocks noChangeArrowheads="1"/>
          </p:cNvSpPr>
          <p:nvPr/>
        </p:nvSpPr>
        <p:spPr bwMode="auto">
          <a:xfrm>
            <a:off x="4783932" y="4570415"/>
            <a:ext cx="1578766" cy="338554"/>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latin typeface="Times New Roman" panose="02020603050405020304" pitchFamily="18" charset="0"/>
              </a:rPr>
              <a:t>Pulmoner ödem</a:t>
            </a:r>
          </a:p>
        </p:txBody>
      </p:sp>
      <p:sp>
        <p:nvSpPr>
          <p:cNvPr id="36876" name="AutoShape 13"/>
          <p:cNvSpPr>
            <a:spLocks noChangeArrowheads="1"/>
          </p:cNvSpPr>
          <p:nvPr/>
        </p:nvSpPr>
        <p:spPr bwMode="auto">
          <a:xfrm flipV="1">
            <a:off x="4286250" y="1117600"/>
            <a:ext cx="228600" cy="914400"/>
          </a:xfrm>
          <a:prstGeom prst="upArrow">
            <a:avLst>
              <a:gd name="adj1" fmla="val 50000"/>
              <a:gd name="adj2" fmla="val 75000"/>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77" name="AutoShape 14"/>
          <p:cNvSpPr>
            <a:spLocks noChangeArrowheads="1"/>
          </p:cNvSpPr>
          <p:nvPr/>
        </p:nvSpPr>
        <p:spPr bwMode="auto">
          <a:xfrm>
            <a:off x="4514850" y="1371600"/>
            <a:ext cx="609600" cy="152400"/>
          </a:xfrm>
          <a:prstGeom prst="leftArrow">
            <a:avLst>
              <a:gd name="adj1" fmla="val 50000"/>
              <a:gd name="adj2" fmla="val 133333"/>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78" name="AutoShape 15"/>
          <p:cNvSpPr>
            <a:spLocks noChangeArrowheads="1"/>
          </p:cNvSpPr>
          <p:nvPr/>
        </p:nvSpPr>
        <p:spPr bwMode="auto">
          <a:xfrm>
            <a:off x="3886200" y="2514600"/>
            <a:ext cx="1028700" cy="325438"/>
          </a:xfrm>
          <a:prstGeom prst="downArrow">
            <a:avLst>
              <a:gd name="adj1" fmla="val 50000"/>
              <a:gd name="adj2" fmla="val 25000"/>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79" name="AutoShape 16"/>
          <p:cNvSpPr>
            <a:spLocks noChangeArrowheads="1"/>
          </p:cNvSpPr>
          <p:nvPr/>
        </p:nvSpPr>
        <p:spPr bwMode="auto">
          <a:xfrm rot="10800000">
            <a:off x="3157539" y="3098800"/>
            <a:ext cx="559594" cy="533400"/>
          </a:xfrm>
          <a:custGeom>
            <a:avLst/>
            <a:gdLst>
              <a:gd name="T0" fmla="*/ 21356032 w 21600"/>
              <a:gd name="T1" fmla="*/ 0 h 21600"/>
              <a:gd name="T2" fmla="*/ 16937556 w 21600"/>
              <a:gd name="T3" fmla="*/ 2626476 h 21600"/>
              <a:gd name="T4" fmla="*/ 0 w 21600"/>
              <a:gd name="T5" fmla="*/ 12750013 h 21600"/>
              <a:gd name="T6" fmla="*/ 11031182 w 21600"/>
              <a:gd name="T7" fmla="*/ 13172017 h 21600"/>
              <a:gd name="T8" fmla="*/ 22062398 w 21600"/>
              <a:gd name="T9" fmla="*/ 8120299 h 21600"/>
              <a:gd name="T10" fmla="*/ 25773265 w 21600"/>
              <a:gd name="T11" fmla="*/ 2626476 h 21600"/>
              <a:gd name="T12" fmla="*/ 17694720 60000 65536"/>
              <a:gd name="T13" fmla="*/ 11796480 60000 65536"/>
              <a:gd name="T14" fmla="*/ 11796480 60000 65536"/>
              <a:gd name="T15" fmla="*/ 5898240 60000 65536"/>
              <a:gd name="T16" fmla="*/ 0 60000 65536"/>
              <a:gd name="T17" fmla="*/ 0 60000 65536"/>
              <a:gd name="T18" fmla="*/ 0 w 21600"/>
              <a:gd name="T19" fmla="*/ 20216 h 21600"/>
              <a:gd name="T20" fmla="*/ 184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98" y="0"/>
                </a:moveTo>
                <a:lnTo>
                  <a:pt x="14195" y="4307"/>
                </a:lnTo>
                <a:lnTo>
                  <a:pt x="17305" y="4307"/>
                </a:lnTo>
                <a:lnTo>
                  <a:pt x="17305" y="20216"/>
                </a:lnTo>
                <a:lnTo>
                  <a:pt x="0" y="20216"/>
                </a:lnTo>
                <a:lnTo>
                  <a:pt x="0" y="21600"/>
                </a:lnTo>
                <a:lnTo>
                  <a:pt x="18490" y="21600"/>
                </a:lnTo>
                <a:lnTo>
                  <a:pt x="18490" y="4307"/>
                </a:lnTo>
                <a:lnTo>
                  <a:pt x="21600" y="4307"/>
                </a:lnTo>
                <a:lnTo>
                  <a:pt x="17898" y="0"/>
                </a:lnTo>
                <a:close/>
              </a:path>
            </a:pathLst>
          </a:custGeom>
          <a:solidFill>
            <a:srgbClr val="33CC33"/>
          </a:solidFill>
          <a:ln w="9525">
            <a:solidFill>
              <a:schemeClr val="tx1"/>
            </a:solidFill>
            <a:miter lim="800000"/>
            <a:headEnd/>
            <a:tailEnd/>
          </a:ln>
        </p:spPr>
        <p:txBody>
          <a:bodyPr wrap="none" anchor="ctr"/>
          <a:lstStyle/>
          <a:p>
            <a:endParaRPr lang="en-GB"/>
          </a:p>
        </p:txBody>
      </p:sp>
      <p:sp>
        <p:nvSpPr>
          <p:cNvPr id="36880" name="AutoShape 17"/>
          <p:cNvSpPr>
            <a:spLocks noChangeArrowheads="1"/>
          </p:cNvSpPr>
          <p:nvPr/>
        </p:nvSpPr>
        <p:spPr bwMode="auto">
          <a:xfrm rot="10800000" flipH="1">
            <a:off x="5088731" y="3098800"/>
            <a:ext cx="558404" cy="533400"/>
          </a:xfrm>
          <a:custGeom>
            <a:avLst/>
            <a:gdLst>
              <a:gd name="T0" fmla="*/ 21265281 w 21600"/>
              <a:gd name="T1" fmla="*/ 0 h 21600"/>
              <a:gd name="T2" fmla="*/ 16865578 w 21600"/>
              <a:gd name="T3" fmla="*/ 2626476 h 21600"/>
              <a:gd name="T4" fmla="*/ 0 w 21600"/>
              <a:gd name="T5" fmla="*/ 12750013 h 21600"/>
              <a:gd name="T6" fmla="*/ 10984314 w 21600"/>
              <a:gd name="T7" fmla="*/ 13172017 h 21600"/>
              <a:gd name="T8" fmla="*/ 21968628 w 21600"/>
              <a:gd name="T9" fmla="*/ 8120299 h 21600"/>
              <a:gd name="T10" fmla="*/ 25663742 w 21600"/>
              <a:gd name="T11" fmla="*/ 2626476 h 21600"/>
              <a:gd name="T12" fmla="*/ 17694720 60000 65536"/>
              <a:gd name="T13" fmla="*/ 11796480 60000 65536"/>
              <a:gd name="T14" fmla="*/ 11796480 60000 65536"/>
              <a:gd name="T15" fmla="*/ 5898240 60000 65536"/>
              <a:gd name="T16" fmla="*/ 0 60000 65536"/>
              <a:gd name="T17" fmla="*/ 0 60000 65536"/>
              <a:gd name="T18" fmla="*/ 0 w 21600"/>
              <a:gd name="T19" fmla="*/ 20216 h 21600"/>
              <a:gd name="T20" fmla="*/ 184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98" y="0"/>
                </a:moveTo>
                <a:lnTo>
                  <a:pt x="14195" y="4307"/>
                </a:lnTo>
                <a:lnTo>
                  <a:pt x="17305" y="4307"/>
                </a:lnTo>
                <a:lnTo>
                  <a:pt x="17305" y="20216"/>
                </a:lnTo>
                <a:lnTo>
                  <a:pt x="0" y="20216"/>
                </a:lnTo>
                <a:lnTo>
                  <a:pt x="0" y="21600"/>
                </a:lnTo>
                <a:lnTo>
                  <a:pt x="18490" y="21600"/>
                </a:lnTo>
                <a:lnTo>
                  <a:pt x="18490" y="4307"/>
                </a:lnTo>
                <a:lnTo>
                  <a:pt x="21600" y="4307"/>
                </a:lnTo>
                <a:lnTo>
                  <a:pt x="17898" y="0"/>
                </a:lnTo>
                <a:close/>
              </a:path>
            </a:pathLst>
          </a:custGeom>
          <a:solidFill>
            <a:srgbClr val="33CC33"/>
          </a:solidFill>
          <a:ln w="9525">
            <a:solidFill>
              <a:schemeClr val="tx1"/>
            </a:solidFill>
            <a:miter lim="800000"/>
            <a:headEnd/>
            <a:tailEnd/>
          </a:ln>
        </p:spPr>
        <p:txBody>
          <a:bodyPr wrap="none" anchor="ctr"/>
          <a:lstStyle/>
          <a:p>
            <a:endParaRPr lang="en-GB"/>
          </a:p>
        </p:txBody>
      </p:sp>
      <p:sp>
        <p:nvSpPr>
          <p:cNvPr id="36881" name="AutoShape 18"/>
          <p:cNvSpPr>
            <a:spLocks noChangeArrowheads="1"/>
          </p:cNvSpPr>
          <p:nvPr/>
        </p:nvSpPr>
        <p:spPr bwMode="auto">
          <a:xfrm rot="10800000">
            <a:off x="2395539" y="3098800"/>
            <a:ext cx="864394" cy="1219200"/>
          </a:xfrm>
          <a:custGeom>
            <a:avLst/>
            <a:gdLst>
              <a:gd name="T0" fmla="*/ 51699337 w 21600"/>
              <a:gd name="T1" fmla="*/ 0 h 21600"/>
              <a:gd name="T2" fmla="*/ 41899833 w 21600"/>
              <a:gd name="T3" fmla="*/ 13721983 h 21600"/>
              <a:gd name="T4" fmla="*/ 0 w 21600"/>
              <a:gd name="T5" fmla="*/ 67584094 h 21600"/>
              <a:gd name="T6" fmla="*/ 26320843 w 21600"/>
              <a:gd name="T7" fmla="*/ 68817067 h 21600"/>
              <a:gd name="T8" fmla="*/ 52641739 w 21600"/>
              <a:gd name="T9" fmla="*/ 42424435 h 21600"/>
              <a:gd name="T10" fmla="*/ 61496013 w 21600"/>
              <a:gd name="T11" fmla="*/ 13721983 h 21600"/>
              <a:gd name="T12" fmla="*/ 17694720 60000 65536"/>
              <a:gd name="T13" fmla="*/ 11796480 60000 65536"/>
              <a:gd name="T14" fmla="*/ 11796480 60000 65536"/>
              <a:gd name="T15" fmla="*/ 5898240 60000 65536"/>
              <a:gd name="T16" fmla="*/ 0 60000 65536"/>
              <a:gd name="T17" fmla="*/ 0 60000 65536"/>
              <a:gd name="T18" fmla="*/ 0 w 21600"/>
              <a:gd name="T19" fmla="*/ 20825 h 21600"/>
              <a:gd name="T20" fmla="*/ 1849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159" y="0"/>
                </a:moveTo>
                <a:lnTo>
                  <a:pt x="14717" y="4307"/>
                </a:lnTo>
                <a:lnTo>
                  <a:pt x="17827" y="4307"/>
                </a:lnTo>
                <a:lnTo>
                  <a:pt x="17827" y="20825"/>
                </a:lnTo>
                <a:lnTo>
                  <a:pt x="0" y="20825"/>
                </a:lnTo>
                <a:lnTo>
                  <a:pt x="0" y="21600"/>
                </a:lnTo>
                <a:lnTo>
                  <a:pt x="18490" y="21600"/>
                </a:lnTo>
                <a:lnTo>
                  <a:pt x="18490" y="4307"/>
                </a:lnTo>
                <a:lnTo>
                  <a:pt x="21600" y="4307"/>
                </a:lnTo>
                <a:lnTo>
                  <a:pt x="18159" y="0"/>
                </a:lnTo>
                <a:close/>
              </a:path>
            </a:pathLst>
          </a:custGeom>
          <a:solidFill>
            <a:srgbClr val="33CC33"/>
          </a:solidFill>
          <a:ln w="9525">
            <a:solidFill>
              <a:schemeClr val="tx1"/>
            </a:solidFill>
            <a:miter lim="800000"/>
            <a:headEnd/>
            <a:tailEnd/>
          </a:ln>
        </p:spPr>
        <p:txBody>
          <a:bodyPr wrap="none" anchor="ctr"/>
          <a:lstStyle/>
          <a:p>
            <a:endParaRPr lang="en-GB"/>
          </a:p>
        </p:txBody>
      </p:sp>
      <p:sp>
        <p:nvSpPr>
          <p:cNvPr id="36882" name="AutoShape 19"/>
          <p:cNvSpPr>
            <a:spLocks noChangeArrowheads="1"/>
          </p:cNvSpPr>
          <p:nvPr/>
        </p:nvSpPr>
        <p:spPr bwMode="auto">
          <a:xfrm>
            <a:off x="3143250" y="4191000"/>
            <a:ext cx="163116" cy="203200"/>
          </a:xfrm>
          <a:prstGeom prst="downArrow">
            <a:avLst>
              <a:gd name="adj1" fmla="val 50000"/>
              <a:gd name="adj2" fmla="val 25000"/>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83" name="AutoShape 20"/>
          <p:cNvSpPr>
            <a:spLocks noChangeArrowheads="1"/>
          </p:cNvSpPr>
          <p:nvPr/>
        </p:nvSpPr>
        <p:spPr bwMode="auto">
          <a:xfrm>
            <a:off x="5543550" y="4191000"/>
            <a:ext cx="171450" cy="304800"/>
          </a:xfrm>
          <a:prstGeom prst="downArrow">
            <a:avLst>
              <a:gd name="adj1" fmla="val 50000"/>
              <a:gd name="adj2" fmla="val 33333"/>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84" name="AutoShape 21"/>
          <p:cNvSpPr>
            <a:spLocks noChangeArrowheads="1"/>
          </p:cNvSpPr>
          <p:nvPr/>
        </p:nvSpPr>
        <p:spPr bwMode="auto">
          <a:xfrm>
            <a:off x="5647136" y="5003800"/>
            <a:ext cx="125015" cy="254000"/>
          </a:xfrm>
          <a:prstGeom prst="downArrow">
            <a:avLst>
              <a:gd name="adj1" fmla="val 50000"/>
              <a:gd name="adj2" fmla="val 38095"/>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85" name="AutoShape 22"/>
          <p:cNvSpPr>
            <a:spLocks noChangeArrowheads="1"/>
          </p:cNvSpPr>
          <p:nvPr/>
        </p:nvSpPr>
        <p:spPr bwMode="auto">
          <a:xfrm>
            <a:off x="5647136" y="5748338"/>
            <a:ext cx="125015" cy="195262"/>
          </a:xfrm>
          <a:prstGeom prst="downArrow">
            <a:avLst>
              <a:gd name="adj1" fmla="val 50000"/>
              <a:gd name="adj2" fmla="val 29286"/>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86" name="AutoShape 23"/>
          <p:cNvSpPr>
            <a:spLocks noChangeArrowheads="1"/>
          </p:cNvSpPr>
          <p:nvPr/>
        </p:nvSpPr>
        <p:spPr bwMode="auto">
          <a:xfrm rot="10800000">
            <a:off x="4275535" y="3937002"/>
            <a:ext cx="609600" cy="1947863"/>
          </a:xfrm>
          <a:custGeom>
            <a:avLst/>
            <a:gdLst>
              <a:gd name="T0" fmla="*/ 24805301 w 21600"/>
              <a:gd name="T1" fmla="*/ 0 h 21600"/>
              <a:gd name="T2" fmla="*/ 19023810 w 21600"/>
              <a:gd name="T3" fmla="*/ 16004220 h 21600"/>
              <a:gd name="T4" fmla="*/ 0 w 21600"/>
              <a:gd name="T5" fmla="*/ 171264592 h 21600"/>
              <a:gd name="T6" fmla="*/ 12721261 w 21600"/>
              <a:gd name="T7" fmla="*/ 175656031 h 21600"/>
              <a:gd name="T8" fmla="*/ 25441092 w 21600"/>
              <a:gd name="T9" fmla="*/ 97456546 h 21600"/>
              <a:gd name="T10" fmla="*/ 30585363 w 21600"/>
              <a:gd name="T11" fmla="*/ 16004220 h 21600"/>
              <a:gd name="T12" fmla="*/ 17694720 60000 65536"/>
              <a:gd name="T13" fmla="*/ 11796480 60000 65536"/>
              <a:gd name="T14" fmla="*/ 11796480 60000 65536"/>
              <a:gd name="T15" fmla="*/ 5898240 60000 65536"/>
              <a:gd name="T16" fmla="*/ 0 60000 65536"/>
              <a:gd name="T17" fmla="*/ 0 60000 65536"/>
              <a:gd name="T18" fmla="*/ 0 w 21600"/>
              <a:gd name="T19" fmla="*/ 20519 h 21600"/>
              <a:gd name="T20" fmla="*/ 17967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18" y="0"/>
                </a:moveTo>
                <a:lnTo>
                  <a:pt x="13435" y="1968"/>
                </a:lnTo>
                <a:lnTo>
                  <a:pt x="17068" y="1968"/>
                </a:lnTo>
                <a:lnTo>
                  <a:pt x="17068" y="20519"/>
                </a:lnTo>
                <a:lnTo>
                  <a:pt x="0" y="20519"/>
                </a:lnTo>
                <a:lnTo>
                  <a:pt x="0" y="21600"/>
                </a:lnTo>
                <a:lnTo>
                  <a:pt x="17967" y="21600"/>
                </a:lnTo>
                <a:lnTo>
                  <a:pt x="17967" y="1968"/>
                </a:lnTo>
                <a:lnTo>
                  <a:pt x="21600" y="1968"/>
                </a:lnTo>
                <a:lnTo>
                  <a:pt x="17518" y="0"/>
                </a:lnTo>
                <a:close/>
              </a:path>
            </a:pathLst>
          </a:custGeom>
          <a:solidFill>
            <a:srgbClr val="33CC33"/>
          </a:solidFill>
          <a:ln w="9525">
            <a:solidFill>
              <a:schemeClr val="tx1"/>
            </a:solidFill>
            <a:miter lim="800000"/>
            <a:headEnd/>
            <a:tailEnd/>
          </a:ln>
        </p:spPr>
        <p:txBody>
          <a:bodyPr wrap="none" anchor="ctr"/>
          <a:lstStyle/>
          <a:p>
            <a:endParaRPr lang="en-GB"/>
          </a:p>
        </p:txBody>
      </p:sp>
      <p:sp>
        <p:nvSpPr>
          <p:cNvPr id="36887" name="AutoShape 24"/>
          <p:cNvSpPr>
            <a:spLocks noChangeArrowheads="1"/>
          </p:cNvSpPr>
          <p:nvPr/>
        </p:nvSpPr>
        <p:spPr bwMode="auto">
          <a:xfrm>
            <a:off x="4057650" y="3413127"/>
            <a:ext cx="171450" cy="2454275"/>
          </a:xfrm>
          <a:prstGeom prst="downArrow">
            <a:avLst>
              <a:gd name="adj1" fmla="val 50000"/>
              <a:gd name="adj2" fmla="val 268403"/>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88" name="AutoShape 25"/>
          <p:cNvSpPr>
            <a:spLocks noChangeArrowheads="1"/>
          </p:cNvSpPr>
          <p:nvPr/>
        </p:nvSpPr>
        <p:spPr bwMode="auto">
          <a:xfrm rot="-2061010">
            <a:off x="3181351" y="4895852"/>
            <a:ext cx="121444" cy="1139825"/>
          </a:xfrm>
          <a:prstGeom prst="downArrow">
            <a:avLst>
              <a:gd name="adj1" fmla="val 50000"/>
              <a:gd name="adj2" fmla="val 175980"/>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89" name="AutoShape 26"/>
          <p:cNvSpPr>
            <a:spLocks noChangeArrowheads="1"/>
          </p:cNvSpPr>
          <p:nvPr/>
        </p:nvSpPr>
        <p:spPr bwMode="auto">
          <a:xfrm rot="2279619">
            <a:off x="4833939" y="4932363"/>
            <a:ext cx="102394" cy="1136650"/>
          </a:xfrm>
          <a:prstGeom prst="downArrow">
            <a:avLst>
              <a:gd name="adj1" fmla="val 50000"/>
              <a:gd name="adj2" fmla="val 208140"/>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90" name="AutoShape 27"/>
          <p:cNvSpPr>
            <a:spLocks noChangeArrowheads="1"/>
          </p:cNvSpPr>
          <p:nvPr/>
        </p:nvSpPr>
        <p:spPr bwMode="auto">
          <a:xfrm rot="14138990" flipV="1">
            <a:off x="4960740" y="5590580"/>
            <a:ext cx="195263" cy="539354"/>
          </a:xfrm>
          <a:prstGeom prst="downArrow">
            <a:avLst>
              <a:gd name="adj1" fmla="val 50000"/>
              <a:gd name="adj2" fmla="val 92073"/>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91" name="AutoShape 28"/>
          <p:cNvSpPr>
            <a:spLocks noChangeArrowheads="1"/>
          </p:cNvSpPr>
          <p:nvPr/>
        </p:nvSpPr>
        <p:spPr bwMode="auto">
          <a:xfrm>
            <a:off x="6286500" y="4165600"/>
            <a:ext cx="223838" cy="1066800"/>
          </a:xfrm>
          <a:prstGeom prst="downArrow">
            <a:avLst>
              <a:gd name="adj1" fmla="val 50000"/>
              <a:gd name="adj2" fmla="val 89362"/>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92" name="Text Box 29"/>
          <p:cNvSpPr txBox="1">
            <a:spLocks noChangeArrowheads="1"/>
          </p:cNvSpPr>
          <p:nvPr/>
        </p:nvSpPr>
        <p:spPr bwMode="auto">
          <a:xfrm>
            <a:off x="1657351" y="1295400"/>
            <a:ext cx="1940719" cy="5847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latin typeface="Times New Roman" panose="02020603050405020304" pitchFamily="18" charset="0"/>
              </a:rPr>
              <a:t>MKA yılda 0,09-0,32 cm</a:t>
            </a:r>
            <a:r>
              <a:rPr lang="tr-TR" sz="1600" b="1" baseline="30000">
                <a:latin typeface="Times New Roman" panose="02020603050405020304" pitchFamily="18" charset="0"/>
              </a:rPr>
              <a:t>2  </a:t>
            </a:r>
            <a:r>
              <a:rPr lang="tr-TR" sz="1600" b="1">
                <a:latin typeface="Times New Roman" panose="02020603050405020304" pitchFamily="18" charset="0"/>
                <a:sym typeface="Symbol" panose="05050102010706020507" pitchFamily="18" charset="2"/>
              </a:rPr>
              <a:t></a:t>
            </a:r>
            <a:endParaRPr lang="en-US" sz="1600" b="1">
              <a:latin typeface="Times New Roman" panose="02020603050405020304" pitchFamily="18" charset="0"/>
            </a:endParaRPr>
          </a:p>
        </p:txBody>
      </p:sp>
      <p:sp>
        <p:nvSpPr>
          <p:cNvPr id="36893" name="AutoShape 30"/>
          <p:cNvSpPr>
            <a:spLocks noChangeArrowheads="1"/>
          </p:cNvSpPr>
          <p:nvPr/>
        </p:nvSpPr>
        <p:spPr bwMode="auto">
          <a:xfrm>
            <a:off x="4800600" y="6172200"/>
            <a:ext cx="552450" cy="152400"/>
          </a:xfrm>
          <a:prstGeom prst="leftArrow">
            <a:avLst>
              <a:gd name="adj1" fmla="val 50000"/>
              <a:gd name="adj2" fmla="val 120833"/>
            </a:avLst>
          </a:prstGeom>
          <a:solidFill>
            <a:srgbClr val="33CC33"/>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94" name="AutoShape 31"/>
          <p:cNvSpPr>
            <a:spLocks noChangeArrowheads="1"/>
          </p:cNvSpPr>
          <p:nvPr/>
        </p:nvSpPr>
        <p:spPr bwMode="auto">
          <a:xfrm>
            <a:off x="3771900" y="1371600"/>
            <a:ext cx="514350" cy="152400"/>
          </a:xfrm>
          <a:prstGeom prst="rightArrow">
            <a:avLst>
              <a:gd name="adj1" fmla="val 50000"/>
              <a:gd name="adj2" fmla="val 1125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solidFill>
                <a:srgbClr val="00FF00"/>
              </a:solidFill>
              <a:latin typeface="Times New Roman" panose="02020603050405020304" pitchFamily="18" charset="0"/>
            </a:endParaRPr>
          </a:p>
        </p:txBody>
      </p:sp>
      <p:sp>
        <p:nvSpPr>
          <p:cNvPr id="36895" name="Text Box 32"/>
          <p:cNvSpPr txBox="1">
            <a:spLocks noChangeArrowheads="1"/>
          </p:cNvSpPr>
          <p:nvPr/>
        </p:nvSpPr>
        <p:spPr bwMode="auto">
          <a:xfrm>
            <a:off x="1657351" y="2133602"/>
            <a:ext cx="769763" cy="338554"/>
          </a:xfrm>
          <a:prstGeom prst="rect">
            <a:avLst/>
          </a:prstGeom>
          <a:noFill/>
          <a:ln w="317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600" b="1">
                <a:latin typeface="Times New Roman" panose="02020603050405020304" pitchFamily="18" charset="0"/>
              </a:rPr>
              <a:t>Deb</a:t>
            </a:r>
            <a:r>
              <a:rPr lang="tr-TR" sz="1600" b="1">
                <a:latin typeface="Times New Roman" panose="02020603050405020304" pitchFamily="18" charset="0"/>
              </a:rPr>
              <a:t>i </a:t>
            </a:r>
            <a:r>
              <a:rPr lang="tr-TR" sz="1600" b="1">
                <a:latin typeface="Times New Roman" panose="02020603050405020304" pitchFamily="18" charset="0"/>
                <a:sym typeface="Symbol" panose="05050102010706020507" pitchFamily="18" charset="2"/>
              </a:rPr>
              <a:t></a:t>
            </a:r>
            <a:endParaRPr lang="tr-TR" sz="1600" b="1">
              <a:latin typeface="Times New Roman" panose="02020603050405020304" pitchFamily="18" charset="0"/>
            </a:endParaRPr>
          </a:p>
        </p:txBody>
      </p:sp>
      <p:sp>
        <p:nvSpPr>
          <p:cNvPr id="36896" name="AutoShape 33"/>
          <p:cNvSpPr>
            <a:spLocks noChangeArrowheads="1"/>
          </p:cNvSpPr>
          <p:nvPr/>
        </p:nvSpPr>
        <p:spPr bwMode="auto">
          <a:xfrm>
            <a:off x="2400300" y="2209800"/>
            <a:ext cx="742950" cy="152400"/>
          </a:xfrm>
          <a:prstGeom prst="leftArrow">
            <a:avLst>
              <a:gd name="adj1" fmla="val 50000"/>
              <a:gd name="adj2" fmla="val 162500"/>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6897" name="AutoShape 34"/>
          <p:cNvSpPr>
            <a:spLocks noChangeArrowheads="1"/>
          </p:cNvSpPr>
          <p:nvPr/>
        </p:nvSpPr>
        <p:spPr bwMode="auto">
          <a:xfrm rot="5400000">
            <a:off x="733425" y="3952875"/>
            <a:ext cx="3733800" cy="1314450"/>
          </a:xfrm>
          <a:custGeom>
            <a:avLst/>
            <a:gdLst>
              <a:gd name="T0" fmla="*/ 580377896 w 21600"/>
              <a:gd name="T1" fmla="*/ 0 h 21600"/>
              <a:gd name="T2" fmla="*/ 515327149 w 21600"/>
              <a:gd name="T3" fmla="*/ 10816706 h 21600"/>
              <a:gd name="T4" fmla="*/ 0 w 21600"/>
              <a:gd name="T5" fmla="*/ 138155186 h 21600"/>
              <a:gd name="T6" fmla="*/ 298690171 w 21600"/>
              <a:gd name="T7" fmla="*/ 142204017 h 21600"/>
              <a:gd name="T8" fmla="*/ 597380169 w 21600"/>
              <a:gd name="T9" fmla="*/ 76948146 h 21600"/>
              <a:gd name="T10" fmla="*/ 645428817 w 21600"/>
              <a:gd name="T11" fmla="*/ 10816706 h 21600"/>
              <a:gd name="T12" fmla="*/ 17694720 60000 65536"/>
              <a:gd name="T13" fmla="*/ 11796480 60000 65536"/>
              <a:gd name="T14" fmla="*/ 11796480 60000 65536"/>
              <a:gd name="T15" fmla="*/ 5898240 60000 65536"/>
              <a:gd name="T16" fmla="*/ 0 60000 65536"/>
              <a:gd name="T17" fmla="*/ 0 60000 65536"/>
              <a:gd name="T18" fmla="*/ 0 w 21600"/>
              <a:gd name="T19" fmla="*/ 20370 h 21600"/>
              <a:gd name="T20" fmla="*/ 1999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23" y="0"/>
                </a:moveTo>
                <a:lnTo>
                  <a:pt x="17246" y="1643"/>
                </a:lnTo>
                <a:lnTo>
                  <a:pt x="18854" y="1643"/>
                </a:lnTo>
                <a:lnTo>
                  <a:pt x="18854" y="20370"/>
                </a:lnTo>
                <a:lnTo>
                  <a:pt x="0" y="20370"/>
                </a:lnTo>
                <a:lnTo>
                  <a:pt x="0" y="21600"/>
                </a:lnTo>
                <a:lnTo>
                  <a:pt x="19992" y="21600"/>
                </a:lnTo>
                <a:lnTo>
                  <a:pt x="19992" y="1643"/>
                </a:lnTo>
                <a:lnTo>
                  <a:pt x="21600" y="1643"/>
                </a:lnTo>
                <a:lnTo>
                  <a:pt x="19423" y="0"/>
                </a:lnTo>
                <a:close/>
              </a:path>
            </a:pathLst>
          </a:custGeom>
          <a:solidFill>
            <a:schemeClr val="accent1"/>
          </a:solidFill>
          <a:ln w="9525">
            <a:solidFill>
              <a:schemeClr val="tx1"/>
            </a:solidFill>
            <a:miter lim="800000"/>
            <a:headEnd/>
            <a:tailEnd/>
          </a:ln>
        </p:spPr>
        <p:txBody>
          <a:bodyPr wrap="none" anchor="ctr"/>
          <a:lstStyle/>
          <a:p>
            <a:endParaRPr lang="en-GB"/>
          </a:p>
        </p:txBody>
      </p:sp>
    </p:spTree>
    <p:extLst>
      <p:ext uri="{BB962C8B-B14F-4D97-AF65-F5344CB8AC3E}">
        <p14:creationId xmlns:p14="http://schemas.microsoft.com/office/powerpoint/2010/main" xmlns="" val="3161917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428750" y="381000"/>
            <a:ext cx="6172200" cy="838200"/>
          </a:xfrm>
        </p:spPr>
        <p:txBody>
          <a:bodyPr/>
          <a:lstStyle/>
          <a:p>
            <a:pPr eaLnBrk="1" hangingPunct="1"/>
            <a:r>
              <a:rPr lang="tr-TR" sz="4500" b="1"/>
              <a:t>MD: </a:t>
            </a:r>
            <a:r>
              <a:rPr lang="en-US" sz="4500"/>
              <a:t>Semptom ve bulgular</a:t>
            </a:r>
          </a:p>
        </p:txBody>
      </p:sp>
      <p:sp>
        <p:nvSpPr>
          <p:cNvPr id="39938" name="Rectangle 3"/>
          <p:cNvSpPr>
            <a:spLocks noGrp="1" noChangeArrowheads="1"/>
          </p:cNvSpPr>
          <p:nvPr>
            <p:ph type="body" idx="1"/>
          </p:nvPr>
        </p:nvSpPr>
        <p:spPr>
          <a:xfrm>
            <a:off x="1371600" y="1295400"/>
            <a:ext cx="6286500" cy="4648200"/>
          </a:xfrm>
        </p:spPr>
        <p:txBody>
          <a:bodyPr>
            <a:normAutofit lnSpcReduction="10000"/>
          </a:bodyPr>
          <a:lstStyle/>
          <a:p>
            <a:pPr eaLnBrk="1" hangingPunct="1">
              <a:lnSpc>
                <a:spcPct val="110000"/>
              </a:lnSpc>
            </a:pPr>
            <a:r>
              <a:rPr lang="tr-TR" sz="1800" b="1" u="sng"/>
              <a:t>Sol atrial, pulmoner venöz ve pulmoner kapiller basınç yükselmesi:</a:t>
            </a:r>
            <a:r>
              <a:rPr lang="tr-TR" sz="1800" b="1"/>
              <a:t> </a:t>
            </a:r>
          </a:p>
          <a:p>
            <a:pPr lvl="1" eaLnBrk="1" hangingPunct="1">
              <a:lnSpc>
                <a:spcPct val="110000"/>
              </a:lnSpc>
            </a:pPr>
            <a:r>
              <a:rPr lang="tr-TR" sz="1800" b="1"/>
              <a:t>Dispne, orthopne, PND, pulmoner ödem, hemoptizi, r</a:t>
            </a:r>
            <a:r>
              <a:rPr lang="en-US" sz="1800" b="1"/>
              <a:t>ek</a:t>
            </a:r>
            <a:r>
              <a:rPr lang="tr-TR" sz="1800" b="1"/>
              <a:t>ü</a:t>
            </a:r>
            <a:r>
              <a:rPr lang="en-US" sz="1800" b="1"/>
              <a:t>rren pulmoner enfeksiyonlar</a:t>
            </a:r>
            <a:endParaRPr lang="tr-TR" sz="1800" b="1"/>
          </a:p>
          <a:p>
            <a:pPr eaLnBrk="1" hangingPunct="1">
              <a:lnSpc>
                <a:spcPct val="110000"/>
              </a:lnSpc>
            </a:pPr>
            <a:r>
              <a:rPr lang="tr-TR" sz="1800" b="1" u="sng"/>
              <a:t>Dilate sol atrium:</a:t>
            </a:r>
            <a:r>
              <a:rPr lang="tr-TR" sz="1800" b="1"/>
              <a:t> </a:t>
            </a:r>
          </a:p>
          <a:p>
            <a:pPr lvl="1" eaLnBrk="1" hangingPunct="1">
              <a:lnSpc>
                <a:spcPct val="110000"/>
              </a:lnSpc>
            </a:pPr>
            <a:r>
              <a:rPr lang="tr-TR" sz="1800" b="1"/>
              <a:t>Atrial fibrilasyon, sistemik embolizm, disfaji (nadir)</a:t>
            </a:r>
          </a:p>
          <a:p>
            <a:pPr eaLnBrk="1" hangingPunct="1">
              <a:lnSpc>
                <a:spcPct val="110000"/>
              </a:lnSpc>
            </a:pPr>
            <a:r>
              <a:rPr lang="tr-TR" sz="1800" b="1" u="sng"/>
              <a:t>Pulmoner arteriyel hipertansiyon:</a:t>
            </a:r>
            <a:r>
              <a:rPr lang="tr-TR" sz="1800" b="1"/>
              <a:t> </a:t>
            </a:r>
          </a:p>
          <a:p>
            <a:pPr lvl="1" eaLnBrk="1" hangingPunct="1">
              <a:lnSpc>
                <a:spcPct val="110000"/>
              </a:lnSpc>
            </a:pPr>
            <a:r>
              <a:rPr lang="tr-TR" sz="1800" b="1"/>
              <a:t>Sağ ventrikül yetersizliği (iştah azlığı, karında şişkinlik, periferik ödem, asit, siyanoz, venöz tromboembolizm), </a:t>
            </a:r>
          </a:p>
          <a:p>
            <a:pPr lvl="1" eaLnBrk="1" hangingPunct="1">
              <a:lnSpc>
                <a:spcPct val="110000"/>
              </a:lnSpc>
            </a:pPr>
            <a:r>
              <a:rPr lang="tr-TR" sz="1800" b="1"/>
              <a:t>Sol rekürren laringeal sinir kompresyonuna sekonder vokal kord paralizisi</a:t>
            </a:r>
          </a:p>
          <a:p>
            <a:pPr eaLnBrk="1" hangingPunct="1">
              <a:lnSpc>
                <a:spcPct val="110000"/>
              </a:lnSpc>
            </a:pPr>
            <a:r>
              <a:rPr lang="tr-TR" sz="1800" b="1" u="sng"/>
              <a:t>Debi düşüklüğü:</a:t>
            </a:r>
          </a:p>
          <a:p>
            <a:pPr lvl="1" eaLnBrk="1" hangingPunct="1">
              <a:lnSpc>
                <a:spcPct val="110000"/>
              </a:lnSpc>
            </a:pPr>
            <a:r>
              <a:rPr lang="tr-TR" sz="1800" b="1"/>
              <a:t>Halsizlik-çabuk yorulma, egzersiz intoleransı</a:t>
            </a:r>
          </a:p>
          <a:p>
            <a:pPr eaLnBrk="1" hangingPunct="1">
              <a:lnSpc>
                <a:spcPct val="110000"/>
              </a:lnSpc>
            </a:pPr>
            <a:r>
              <a:rPr lang="tr-TR" sz="1800" b="1" u="sng"/>
              <a:t>Anormal valvüler yüzey: </a:t>
            </a:r>
          </a:p>
          <a:p>
            <a:pPr lvl="1" eaLnBrk="1" hangingPunct="1">
              <a:lnSpc>
                <a:spcPct val="110000"/>
              </a:lnSpc>
            </a:pPr>
            <a:r>
              <a:rPr lang="tr-TR" sz="1800" b="1"/>
              <a:t>infektif endokardit</a:t>
            </a:r>
            <a:endParaRPr lang="en-US" sz="1800" b="1"/>
          </a:p>
          <a:p>
            <a:pPr eaLnBrk="1" hangingPunct="1">
              <a:lnSpc>
                <a:spcPct val="90000"/>
              </a:lnSpc>
            </a:pPr>
            <a:endParaRPr lang="en-US" sz="1800"/>
          </a:p>
        </p:txBody>
      </p:sp>
    </p:spTree>
    <p:extLst>
      <p:ext uri="{BB962C8B-B14F-4D97-AF65-F5344CB8AC3E}">
        <p14:creationId xmlns:p14="http://schemas.microsoft.com/office/powerpoint/2010/main" xmlns="" val="1565181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tr-TR" b="1" smtClean="0"/>
              <a:t>MD: </a:t>
            </a:r>
            <a:r>
              <a:rPr lang="tr-TR" smtClean="0"/>
              <a:t>Pulmoner hipertansiyon</a:t>
            </a:r>
            <a:endParaRPr lang="en-US" smtClean="0"/>
          </a:p>
        </p:txBody>
      </p:sp>
      <p:sp>
        <p:nvSpPr>
          <p:cNvPr id="40962" name="Rectangle 3"/>
          <p:cNvSpPr>
            <a:spLocks noGrp="1" noChangeArrowheads="1"/>
          </p:cNvSpPr>
          <p:nvPr>
            <p:ph type="body" idx="1"/>
          </p:nvPr>
        </p:nvSpPr>
        <p:spPr>
          <a:xfrm>
            <a:off x="1485900" y="2044702"/>
            <a:ext cx="6172200" cy="3933825"/>
          </a:xfrm>
        </p:spPr>
        <p:txBody>
          <a:bodyPr/>
          <a:lstStyle/>
          <a:p>
            <a:pPr eaLnBrk="1" hangingPunct="1"/>
            <a:r>
              <a:rPr lang="tr-TR" b="1" smtClean="0"/>
              <a:t>Pasif PHT</a:t>
            </a:r>
          </a:p>
          <a:p>
            <a:pPr lvl="1" eaLnBrk="1" hangingPunct="1"/>
            <a:r>
              <a:rPr lang="tr-TR" b="1" smtClean="0"/>
              <a:t>Erken dönemde</a:t>
            </a:r>
          </a:p>
          <a:p>
            <a:pPr eaLnBrk="1" hangingPunct="1"/>
            <a:r>
              <a:rPr lang="tr-TR" b="1" smtClean="0"/>
              <a:t>Reaktif PHT</a:t>
            </a:r>
          </a:p>
          <a:p>
            <a:pPr lvl="1" eaLnBrk="1" hangingPunct="1"/>
            <a:r>
              <a:rPr lang="tr-TR" b="1" smtClean="0"/>
              <a:t>Ciddi MS, PCWP </a:t>
            </a:r>
            <a:r>
              <a:rPr lang="tr-TR" b="1" smtClean="0">
                <a:sym typeface="Symbol" panose="05050102010706020507" pitchFamily="18" charset="2"/>
              </a:rPr>
              <a:t> 18-25 mmHg</a:t>
            </a:r>
          </a:p>
          <a:p>
            <a:pPr eaLnBrk="1" hangingPunct="1"/>
            <a:r>
              <a:rPr lang="tr-TR" b="1" smtClean="0">
                <a:sym typeface="Symbol" panose="05050102010706020507" pitchFamily="18" charset="2"/>
              </a:rPr>
              <a:t>Organik pulmoner vasküler hastalık</a:t>
            </a:r>
          </a:p>
          <a:p>
            <a:pPr lvl="1" eaLnBrk="1" hangingPunct="1"/>
            <a:r>
              <a:rPr lang="tr-TR" b="1" smtClean="0">
                <a:sym typeface="Symbol" panose="05050102010706020507" pitchFamily="18" charset="2"/>
              </a:rPr>
              <a:t>Pulmoner emboli</a:t>
            </a:r>
            <a:endParaRPr lang="en-US" b="1" smtClean="0">
              <a:sym typeface="Symbol" panose="05050102010706020507" pitchFamily="18" charset="2"/>
            </a:endParaRPr>
          </a:p>
          <a:p>
            <a:pPr eaLnBrk="1" hangingPunct="1"/>
            <a:endParaRPr lang="en-US" smtClean="0"/>
          </a:p>
        </p:txBody>
      </p:sp>
    </p:spTree>
    <p:extLst>
      <p:ext uri="{BB962C8B-B14F-4D97-AF65-F5344CB8AC3E}">
        <p14:creationId xmlns:p14="http://schemas.microsoft.com/office/powerpoint/2010/main" xmlns="" val="23361795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tr-TR" b="1" smtClean="0"/>
              <a:t>MD: </a:t>
            </a:r>
            <a:r>
              <a:rPr lang="tr-TR" smtClean="0"/>
              <a:t>Hemoptizi</a:t>
            </a:r>
            <a:endParaRPr lang="en-US" smtClean="0"/>
          </a:p>
        </p:txBody>
      </p:sp>
      <p:sp>
        <p:nvSpPr>
          <p:cNvPr id="41986" name="Rectangle 3"/>
          <p:cNvSpPr>
            <a:spLocks noGrp="1" noChangeArrowheads="1"/>
          </p:cNvSpPr>
          <p:nvPr>
            <p:ph type="body" idx="1"/>
          </p:nvPr>
        </p:nvSpPr>
        <p:spPr/>
        <p:txBody>
          <a:bodyPr/>
          <a:lstStyle/>
          <a:p>
            <a:pPr eaLnBrk="1" hangingPunct="1"/>
            <a:r>
              <a:rPr lang="tr-TR" b="1"/>
              <a:t>Ani masif hemoraji (pulmoner apoplexy)</a:t>
            </a:r>
          </a:p>
          <a:p>
            <a:pPr lvl="1" eaLnBrk="1" hangingPunct="1"/>
            <a:r>
              <a:rPr lang="tr-TR" b="1"/>
              <a:t>Bronşiyal ven rüptürü</a:t>
            </a:r>
          </a:p>
          <a:p>
            <a:pPr eaLnBrk="1" hangingPunct="1"/>
            <a:r>
              <a:rPr lang="tr-TR" b="1"/>
              <a:t>Kanlı balgam</a:t>
            </a:r>
          </a:p>
          <a:p>
            <a:pPr lvl="1" eaLnBrk="1" hangingPunct="1"/>
            <a:r>
              <a:rPr lang="tr-TR" b="1"/>
              <a:t>PND sırasında</a:t>
            </a:r>
          </a:p>
          <a:p>
            <a:pPr lvl="1" eaLnBrk="1" hangingPunct="1"/>
            <a:r>
              <a:rPr lang="tr-TR" b="1"/>
              <a:t>Kronik bronşit (ödemli mukoza)</a:t>
            </a:r>
          </a:p>
          <a:p>
            <a:pPr eaLnBrk="1" hangingPunct="1"/>
            <a:r>
              <a:rPr lang="tr-TR" b="1"/>
              <a:t>Pembe köpüklü balgam</a:t>
            </a:r>
          </a:p>
          <a:p>
            <a:pPr lvl="1" eaLnBrk="1" hangingPunct="1"/>
            <a:r>
              <a:rPr lang="tr-TR" b="1"/>
              <a:t>Akut akciğer ödemi (alveoler kapiller rüptürü)</a:t>
            </a:r>
          </a:p>
          <a:p>
            <a:pPr eaLnBrk="1" hangingPunct="1"/>
            <a:r>
              <a:rPr lang="tr-TR" b="1"/>
              <a:t>Pulmoner infarkt </a:t>
            </a:r>
          </a:p>
          <a:p>
            <a:pPr lvl="1" eaLnBrk="1" hangingPunct="1"/>
            <a:r>
              <a:rPr lang="tr-TR" b="1"/>
              <a:t>Pulmoner tromboemboli</a:t>
            </a:r>
            <a:endParaRPr lang="en-US" b="1"/>
          </a:p>
        </p:txBody>
      </p:sp>
    </p:spTree>
    <p:extLst>
      <p:ext uri="{BB962C8B-B14F-4D97-AF65-F5344CB8AC3E}">
        <p14:creationId xmlns:p14="http://schemas.microsoft.com/office/powerpoint/2010/main" xmlns="" val="352084503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tr-TR" b="1" smtClean="0"/>
              <a:t>MD: </a:t>
            </a:r>
            <a:r>
              <a:rPr lang="tr-TR" smtClean="0"/>
              <a:t>Arteriyel tromboembolizm</a:t>
            </a:r>
            <a:endParaRPr lang="en-US" smtClean="0"/>
          </a:p>
        </p:txBody>
      </p:sp>
      <p:sp>
        <p:nvSpPr>
          <p:cNvPr id="43010" name="Rectangle 3"/>
          <p:cNvSpPr>
            <a:spLocks noGrp="1" noChangeArrowheads="1"/>
          </p:cNvSpPr>
          <p:nvPr>
            <p:ph type="body" idx="1"/>
          </p:nvPr>
        </p:nvSpPr>
        <p:spPr>
          <a:xfrm>
            <a:off x="1657350" y="1600200"/>
            <a:ext cx="5829300" cy="4648200"/>
          </a:xfrm>
        </p:spPr>
        <p:txBody>
          <a:bodyPr/>
          <a:lstStyle/>
          <a:p>
            <a:pPr eaLnBrk="1" hangingPunct="1"/>
            <a:r>
              <a:rPr lang="tr-TR" b="1" smtClean="0"/>
              <a:t>Hastalık seyrinde %20-30</a:t>
            </a:r>
          </a:p>
          <a:p>
            <a:pPr eaLnBrk="1" hangingPunct="1"/>
            <a:r>
              <a:rPr lang="tr-TR" b="1" smtClean="0"/>
              <a:t>Asemptomatik, inme, splenik, renal ve periferik arterlere</a:t>
            </a:r>
          </a:p>
          <a:p>
            <a:pPr eaLnBrk="1" hangingPunct="1"/>
            <a:r>
              <a:rPr lang="tr-TR" b="1" smtClean="0"/>
              <a:t>MD ciddiyeti ile ilişkili değil</a:t>
            </a:r>
          </a:p>
          <a:p>
            <a:pPr eaLnBrk="1" hangingPunct="1"/>
            <a:r>
              <a:rPr lang="tr-TR" b="1" smtClean="0"/>
              <a:t>+ korelasyon</a:t>
            </a:r>
          </a:p>
          <a:p>
            <a:pPr lvl="1" eaLnBrk="1" hangingPunct="1"/>
            <a:r>
              <a:rPr lang="tr-TR" b="1" smtClean="0"/>
              <a:t>İleri yaş</a:t>
            </a:r>
          </a:p>
          <a:p>
            <a:pPr lvl="1" eaLnBrk="1" hangingPunct="1"/>
            <a:r>
              <a:rPr lang="tr-TR" b="1" smtClean="0"/>
              <a:t>Geniş sol atrium</a:t>
            </a:r>
          </a:p>
          <a:p>
            <a:pPr lvl="1" eaLnBrk="1" hangingPunct="1"/>
            <a:r>
              <a:rPr lang="tr-TR" b="1" smtClean="0"/>
              <a:t>Atrial fibrilasyon</a:t>
            </a:r>
            <a:endParaRPr lang="en-US" b="1" smtClean="0"/>
          </a:p>
        </p:txBody>
      </p:sp>
    </p:spTree>
    <p:extLst>
      <p:ext uri="{BB962C8B-B14F-4D97-AF65-F5344CB8AC3E}">
        <p14:creationId xmlns:p14="http://schemas.microsoft.com/office/powerpoint/2010/main" xmlns="" val="1189022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tr-TR" b="1" smtClean="0"/>
              <a:t>MD: </a:t>
            </a:r>
            <a:r>
              <a:rPr lang="tr-TR" smtClean="0"/>
              <a:t>Fizik muayene</a:t>
            </a:r>
            <a:endParaRPr lang="en-US" smtClean="0"/>
          </a:p>
        </p:txBody>
      </p:sp>
      <p:sp>
        <p:nvSpPr>
          <p:cNvPr id="44034" name="Rectangle 3"/>
          <p:cNvSpPr>
            <a:spLocks noGrp="1" noChangeArrowheads="1"/>
          </p:cNvSpPr>
          <p:nvPr>
            <p:ph type="body" idx="1"/>
          </p:nvPr>
        </p:nvSpPr>
        <p:spPr/>
        <p:txBody>
          <a:bodyPr>
            <a:normAutofit fontScale="85000" lnSpcReduction="20000"/>
          </a:bodyPr>
          <a:lstStyle/>
          <a:p>
            <a:pPr eaLnBrk="1" hangingPunct="1">
              <a:lnSpc>
                <a:spcPct val="90000"/>
              </a:lnSpc>
              <a:buFontTx/>
              <a:buNone/>
            </a:pPr>
            <a:r>
              <a:rPr lang="tr-TR" sz="1800" b="1" u="sng"/>
              <a:t>Periferik nabız</a:t>
            </a:r>
            <a:r>
              <a:rPr lang="en-US" sz="1800" b="1" u="sng"/>
              <a:t>:</a:t>
            </a:r>
          </a:p>
          <a:p>
            <a:pPr eaLnBrk="1" hangingPunct="1">
              <a:lnSpc>
                <a:spcPct val="90000"/>
              </a:lnSpc>
            </a:pPr>
            <a:r>
              <a:rPr lang="en-US" sz="1800" b="1"/>
              <a:t>Per</a:t>
            </a:r>
            <a:r>
              <a:rPr lang="tr-TR" sz="1800" b="1"/>
              <a:t>i</a:t>
            </a:r>
            <a:r>
              <a:rPr lang="en-US" sz="1800" b="1"/>
              <a:t>fer</a:t>
            </a:r>
            <a:r>
              <a:rPr lang="tr-TR" sz="1800" b="1"/>
              <a:t>i</a:t>
            </a:r>
            <a:r>
              <a:rPr lang="en-US" sz="1800" b="1"/>
              <a:t>k nab</a:t>
            </a:r>
            <a:r>
              <a:rPr lang="tr-TR" sz="1800" b="1"/>
              <a:t>ı</a:t>
            </a:r>
            <a:r>
              <a:rPr lang="en-US" sz="1800" b="1"/>
              <a:t>z </a:t>
            </a:r>
            <a:r>
              <a:rPr lang="tr-TR" sz="1800" b="1"/>
              <a:t>yok (periferik emboli)</a:t>
            </a:r>
          </a:p>
          <a:p>
            <a:pPr eaLnBrk="1" hangingPunct="1">
              <a:lnSpc>
                <a:spcPct val="90000"/>
              </a:lnSpc>
            </a:pPr>
            <a:r>
              <a:rPr lang="tr-TR" sz="1800" b="1"/>
              <a:t>Aritmi komplet, pulsus defisit (atriyal fibrilasyon)</a:t>
            </a:r>
          </a:p>
          <a:p>
            <a:pPr eaLnBrk="1" hangingPunct="1">
              <a:lnSpc>
                <a:spcPct val="90000"/>
              </a:lnSpc>
              <a:buFontTx/>
              <a:buNone/>
            </a:pPr>
            <a:endParaRPr lang="tr-TR" sz="1800" b="1"/>
          </a:p>
          <a:p>
            <a:pPr eaLnBrk="1" hangingPunct="1">
              <a:lnSpc>
                <a:spcPct val="90000"/>
              </a:lnSpc>
              <a:buFontTx/>
              <a:buNone/>
            </a:pPr>
            <a:r>
              <a:rPr lang="tr-TR" sz="1800" b="1" u="sng"/>
              <a:t>İnspeksiyon</a:t>
            </a:r>
            <a:r>
              <a:rPr lang="en-US" sz="1800" b="1" u="sng"/>
              <a:t>:</a:t>
            </a:r>
            <a:endParaRPr lang="tr-TR" sz="1800" b="1" u="sng"/>
          </a:p>
          <a:p>
            <a:pPr eaLnBrk="1" hangingPunct="1">
              <a:lnSpc>
                <a:spcPct val="90000"/>
              </a:lnSpc>
            </a:pPr>
            <a:r>
              <a:rPr lang="tr-TR" sz="1800" b="1"/>
              <a:t>Fasiyes mitrale (Malar flush)</a:t>
            </a:r>
          </a:p>
          <a:p>
            <a:pPr eaLnBrk="1" hangingPunct="1">
              <a:lnSpc>
                <a:spcPct val="90000"/>
              </a:lnSpc>
            </a:pPr>
            <a:r>
              <a:rPr lang="tr-TR" sz="1800" b="1"/>
              <a:t>Periferik siyanoz (ciddi MS)</a:t>
            </a:r>
          </a:p>
          <a:p>
            <a:pPr eaLnBrk="1" hangingPunct="1">
              <a:lnSpc>
                <a:spcPct val="90000"/>
              </a:lnSpc>
            </a:pPr>
            <a:r>
              <a:rPr lang="tr-TR" sz="1800" b="1"/>
              <a:t>Jugular venöz distansiyon (sağ ventrikül yetersizliği)</a:t>
            </a:r>
            <a:endParaRPr lang="en-US" sz="1800" b="1"/>
          </a:p>
          <a:p>
            <a:pPr eaLnBrk="1" hangingPunct="1">
              <a:lnSpc>
                <a:spcPct val="90000"/>
              </a:lnSpc>
            </a:pPr>
            <a:r>
              <a:rPr lang="tr-TR" sz="1800" b="1"/>
              <a:t>İnternal juguler vende sistolik pulzasyon (Triküspit yetersizliği)</a:t>
            </a:r>
            <a:endParaRPr lang="en-US" sz="1800">
              <a:latin typeface="Times New Roman" panose="02020603050405020304" pitchFamily="18" charset="0"/>
            </a:endParaRPr>
          </a:p>
          <a:p>
            <a:pPr eaLnBrk="1" hangingPunct="1">
              <a:lnSpc>
                <a:spcPct val="90000"/>
              </a:lnSpc>
            </a:pPr>
            <a:endParaRPr lang="tr-TR" sz="1800" b="1"/>
          </a:p>
          <a:p>
            <a:pPr eaLnBrk="1" hangingPunct="1">
              <a:lnSpc>
                <a:spcPct val="90000"/>
              </a:lnSpc>
              <a:buFontTx/>
              <a:buNone/>
            </a:pPr>
            <a:r>
              <a:rPr lang="tr-TR" sz="1800" b="1" u="sng"/>
              <a:t>Palpasyon</a:t>
            </a:r>
            <a:r>
              <a:rPr lang="en-US" sz="1800" b="1" u="sng"/>
              <a:t>:</a:t>
            </a:r>
            <a:endParaRPr lang="tr-TR" sz="1800" b="1" u="sng"/>
          </a:p>
          <a:p>
            <a:pPr eaLnBrk="1" hangingPunct="1">
              <a:lnSpc>
                <a:spcPct val="90000"/>
              </a:lnSpc>
            </a:pPr>
            <a:r>
              <a:rPr lang="tr-TR" sz="1800" b="1"/>
              <a:t>KTA normal yerinde</a:t>
            </a:r>
          </a:p>
          <a:p>
            <a:pPr eaLnBrk="1" hangingPunct="1">
              <a:lnSpc>
                <a:spcPct val="90000"/>
              </a:lnSpc>
            </a:pPr>
            <a:r>
              <a:rPr lang="tr-TR" sz="1800" b="1"/>
              <a:t>Parasternal lift</a:t>
            </a:r>
            <a:r>
              <a:rPr lang="en-US" sz="1800" b="1"/>
              <a:t> (</a:t>
            </a:r>
            <a:r>
              <a:rPr lang="tr-TR" sz="1800" b="1"/>
              <a:t>sağ ventrikül büyümesi)</a:t>
            </a:r>
          </a:p>
          <a:p>
            <a:pPr eaLnBrk="1" hangingPunct="1">
              <a:lnSpc>
                <a:spcPct val="90000"/>
              </a:lnSpc>
            </a:pPr>
            <a:r>
              <a:rPr lang="tr-TR" sz="1800" b="1"/>
              <a:t>Palpe edilebilen pulmoner arteriyel vuru (PHT)</a:t>
            </a:r>
          </a:p>
          <a:p>
            <a:pPr eaLnBrk="1" hangingPunct="1">
              <a:lnSpc>
                <a:spcPct val="90000"/>
              </a:lnSpc>
            </a:pPr>
            <a:r>
              <a:rPr lang="tr-TR" sz="1800" b="1"/>
              <a:t>Palpable S1, P2, ve bazen, diastolik rulman</a:t>
            </a:r>
            <a:endParaRPr lang="en-US" sz="1800" b="1"/>
          </a:p>
          <a:p>
            <a:pPr eaLnBrk="1" hangingPunct="1">
              <a:lnSpc>
                <a:spcPct val="90000"/>
              </a:lnSpc>
            </a:pPr>
            <a:endParaRPr lang="en-US" sz="1800"/>
          </a:p>
        </p:txBody>
      </p:sp>
    </p:spTree>
    <p:extLst>
      <p:ext uri="{BB962C8B-B14F-4D97-AF65-F5344CB8AC3E}">
        <p14:creationId xmlns:p14="http://schemas.microsoft.com/office/powerpoint/2010/main" xmlns="" val="22731674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4445795" y="965202"/>
            <a:ext cx="3407569" cy="542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lstStyle>
            <a:lvl1pPr marL="514350" indent="-514350" eaLnBrk="0" hangingPunct="0">
              <a:defRPr sz="2400">
                <a:solidFill>
                  <a:schemeClr val="tx1"/>
                </a:solidFill>
                <a:latin typeface="Arial" panose="020B0604020202020204" pitchFamily="34" charset="0"/>
                <a:ea typeface="MS PGothic" panose="020B0600070205080204" pitchFamily="34" charset="-128"/>
              </a:defRPr>
            </a:lvl1pPr>
            <a:lvl2pPr marL="876300" indent="-4191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20000"/>
              </a:spcBef>
              <a:buClr>
                <a:schemeClr val="tx1"/>
              </a:buClr>
            </a:pPr>
            <a:r>
              <a:rPr lang="tr-TR" sz="3100" b="1" u="sng">
                <a:latin typeface="Tahoma" panose="020B0604030504040204" pitchFamily="34" charset="0"/>
              </a:rPr>
              <a:t>Oskültasyon</a:t>
            </a:r>
            <a:r>
              <a:rPr lang="en-US" sz="3100" b="1" u="sng">
                <a:latin typeface="Tahoma" panose="020B0604030504040204" pitchFamily="34" charset="0"/>
              </a:rPr>
              <a:t>:</a:t>
            </a:r>
            <a:endParaRPr lang="tr-TR" sz="3100" b="1" u="sng">
              <a:latin typeface="Tahoma" panose="020B0604030504040204" pitchFamily="34" charset="0"/>
            </a:endParaRPr>
          </a:p>
          <a:p>
            <a:pPr eaLnBrk="1" hangingPunct="1">
              <a:lnSpc>
                <a:spcPct val="90000"/>
              </a:lnSpc>
              <a:spcBef>
                <a:spcPct val="20000"/>
              </a:spcBef>
              <a:buClr>
                <a:schemeClr val="tx1"/>
              </a:buClr>
              <a:buFontTx/>
              <a:buAutoNum type="arabicPeriod"/>
            </a:pPr>
            <a:r>
              <a:rPr lang="tr-TR" sz="2200" b="1">
                <a:latin typeface="Tahoma" panose="020B0604030504040204" pitchFamily="34" charset="0"/>
              </a:rPr>
              <a:t>S1 şiddetinde artma</a:t>
            </a:r>
          </a:p>
          <a:p>
            <a:pPr eaLnBrk="1" hangingPunct="1">
              <a:lnSpc>
                <a:spcPct val="90000"/>
              </a:lnSpc>
              <a:spcBef>
                <a:spcPct val="20000"/>
              </a:spcBef>
              <a:buClr>
                <a:schemeClr val="tx1"/>
              </a:buClr>
              <a:buFontTx/>
              <a:buAutoNum type="arabicPeriod"/>
            </a:pPr>
            <a:r>
              <a:rPr lang="tr-TR" sz="2200" b="1">
                <a:latin typeface="Tahoma" panose="020B0604030504040204" pitchFamily="34" charset="0"/>
              </a:rPr>
              <a:t>Mitral açılma sesi</a:t>
            </a:r>
          </a:p>
          <a:p>
            <a:pPr eaLnBrk="1" hangingPunct="1">
              <a:lnSpc>
                <a:spcPct val="90000"/>
              </a:lnSpc>
              <a:spcBef>
                <a:spcPct val="20000"/>
              </a:spcBef>
              <a:buClr>
                <a:schemeClr val="tx1"/>
              </a:buClr>
              <a:buFontTx/>
              <a:buAutoNum type="arabicPeriod"/>
            </a:pPr>
            <a:r>
              <a:rPr lang="tr-TR" sz="2200" b="1">
                <a:latin typeface="Tahoma" panose="020B0604030504040204" pitchFamily="34" charset="0"/>
              </a:rPr>
              <a:t>Diyastolik rulman </a:t>
            </a:r>
          </a:p>
          <a:p>
            <a:pPr eaLnBrk="1" hangingPunct="1">
              <a:lnSpc>
                <a:spcPct val="90000"/>
              </a:lnSpc>
              <a:spcBef>
                <a:spcPct val="20000"/>
              </a:spcBef>
              <a:buClr>
                <a:schemeClr val="tx1"/>
              </a:buClr>
              <a:buFontTx/>
              <a:buAutoNum type="arabicPeriod"/>
            </a:pPr>
            <a:r>
              <a:rPr lang="tr-TR" sz="2200" b="1">
                <a:latin typeface="Tahoma" panose="020B0604030504040204" pitchFamily="34" charset="0"/>
              </a:rPr>
              <a:t>Presistolik şiddetlenme</a:t>
            </a:r>
          </a:p>
          <a:p>
            <a:pPr eaLnBrk="1" hangingPunct="1">
              <a:lnSpc>
                <a:spcPct val="90000"/>
              </a:lnSpc>
              <a:spcBef>
                <a:spcPct val="20000"/>
              </a:spcBef>
              <a:buClr>
                <a:schemeClr val="tx1"/>
              </a:buClr>
              <a:buFont typeface="Wingdings" panose="05000000000000000000" pitchFamily="2" charset="2"/>
              <a:buNone/>
            </a:pPr>
            <a:endParaRPr lang="en-US" sz="2200" b="1">
              <a:latin typeface="Tahoma" panose="020B0604030504040204" pitchFamily="34" charset="0"/>
            </a:endParaRPr>
          </a:p>
          <a:p>
            <a:pPr eaLnBrk="1" hangingPunct="1">
              <a:lnSpc>
                <a:spcPct val="90000"/>
              </a:lnSpc>
              <a:spcBef>
                <a:spcPct val="20000"/>
              </a:spcBef>
              <a:buClr>
                <a:schemeClr val="tx1"/>
              </a:buClr>
              <a:buFontTx/>
              <a:buChar char="•"/>
            </a:pPr>
            <a:r>
              <a:rPr lang="tr-TR" sz="2200" b="1">
                <a:latin typeface="Tahoma" panose="020B0604030504040204" pitchFamily="34" charset="0"/>
              </a:rPr>
              <a:t>PHT olursa </a:t>
            </a:r>
          </a:p>
          <a:p>
            <a:pPr lvl="1" eaLnBrk="1" hangingPunct="1">
              <a:lnSpc>
                <a:spcPct val="90000"/>
              </a:lnSpc>
              <a:spcBef>
                <a:spcPct val="20000"/>
              </a:spcBef>
              <a:buClr>
                <a:schemeClr val="tx1"/>
              </a:buClr>
              <a:buFontTx/>
              <a:buChar char="–"/>
            </a:pPr>
            <a:r>
              <a:rPr lang="tr-TR" sz="2100" b="1">
                <a:latin typeface="Tahoma" panose="020B0604030504040204" pitchFamily="34" charset="0"/>
              </a:rPr>
              <a:t>sert P2, Po da SEÜ, ejeksiyon kliği</a:t>
            </a:r>
          </a:p>
          <a:p>
            <a:pPr eaLnBrk="1" hangingPunct="1">
              <a:lnSpc>
                <a:spcPct val="90000"/>
              </a:lnSpc>
              <a:spcBef>
                <a:spcPct val="20000"/>
              </a:spcBef>
              <a:buClr>
                <a:schemeClr val="tx1"/>
              </a:buClr>
              <a:buFontTx/>
              <a:buChar char="•"/>
            </a:pPr>
            <a:r>
              <a:rPr lang="tr-TR" sz="2200" b="1">
                <a:latin typeface="Tahoma" panose="020B0604030504040204" pitchFamily="34" charset="0"/>
              </a:rPr>
              <a:t>PY olursa </a:t>
            </a:r>
          </a:p>
          <a:p>
            <a:pPr lvl="1" eaLnBrk="1" hangingPunct="1">
              <a:lnSpc>
                <a:spcPct val="90000"/>
              </a:lnSpc>
              <a:spcBef>
                <a:spcPct val="20000"/>
              </a:spcBef>
              <a:buClr>
                <a:schemeClr val="tx1"/>
              </a:buClr>
              <a:buFontTx/>
              <a:buChar char="–"/>
            </a:pPr>
            <a:r>
              <a:rPr lang="ja-JP" altLang="tr-TR" sz="2100" b="1">
                <a:latin typeface="Tahoma" panose="020B0604030504040204" pitchFamily="34" charset="0"/>
              </a:rPr>
              <a:t>“</a:t>
            </a:r>
            <a:r>
              <a:rPr lang="tr-TR" altLang="ja-JP" sz="2100" b="1">
                <a:latin typeface="Tahoma" panose="020B0604030504040204" pitchFamily="34" charset="0"/>
              </a:rPr>
              <a:t>Graham Steel</a:t>
            </a:r>
            <a:r>
              <a:rPr lang="ja-JP" altLang="tr-TR" sz="2100" b="1">
                <a:latin typeface="Tahoma" panose="020B0604030504040204" pitchFamily="34" charset="0"/>
              </a:rPr>
              <a:t>”</a:t>
            </a:r>
            <a:r>
              <a:rPr lang="tr-TR" altLang="ja-JP" sz="2100" b="1">
                <a:latin typeface="Tahoma" panose="020B0604030504040204" pitchFamily="34" charset="0"/>
              </a:rPr>
              <a:t> üfürümü</a:t>
            </a:r>
          </a:p>
          <a:p>
            <a:pPr eaLnBrk="1" hangingPunct="1">
              <a:lnSpc>
                <a:spcPct val="90000"/>
              </a:lnSpc>
              <a:spcBef>
                <a:spcPct val="20000"/>
              </a:spcBef>
              <a:buClr>
                <a:schemeClr val="tx1"/>
              </a:buClr>
              <a:buFontTx/>
              <a:buChar char="•"/>
            </a:pPr>
            <a:r>
              <a:rPr lang="tr-TR" sz="2200" b="1">
                <a:latin typeface="Tahoma" panose="020B0604030504040204" pitchFamily="34" charset="0"/>
              </a:rPr>
              <a:t>TY olursa </a:t>
            </a:r>
          </a:p>
          <a:p>
            <a:pPr lvl="1" eaLnBrk="1" hangingPunct="1">
              <a:lnSpc>
                <a:spcPct val="90000"/>
              </a:lnSpc>
              <a:spcBef>
                <a:spcPct val="20000"/>
              </a:spcBef>
              <a:buClr>
                <a:schemeClr val="tx1"/>
              </a:buClr>
              <a:buFontTx/>
              <a:buChar char="–"/>
            </a:pPr>
            <a:r>
              <a:rPr lang="ja-JP" altLang="tr-TR" sz="2100" b="1">
                <a:latin typeface="Tahoma" panose="020B0604030504040204" pitchFamily="34" charset="0"/>
              </a:rPr>
              <a:t>“</a:t>
            </a:r>
            <a:r>
              <a:rPr lang="tr-TR" altLang="ja-JP" sz="2100" b="1">
                <a:latin typeface="Tahoma" panose="020B0604030504040204" pitchFamily="34" charset="0"/>
              </a:rPr>
              <a:t>Carvallo +</a:t>
            </a:r>
            <a:r>
              <a:rPr lang="ja-JP" altLang="tr-TR" sz="2100" b="1">
                <a:latin typeface="Tahoma" panose="020B0604030504040204" pitchFamily="34" charset="0"/>
              </a:rPr>
              <a:t>”</a:t>
            </a:r>
            <a:endParaRPr lang="en-US" sz="2800">
              <a:latin typeface="Tahoma" panose="020B0604030504040204" pitchFamily="34" charset="0"/>
            </a:endParaRPr>
          </a:p>
        </p:txBody>
      </p:sp>
      <p:grpSp>
        <p:nvGrpSpPr>
          <p:cNvPr id="2" name="Group 3"/>
          <p:cNvGrpSpPr>
            <a:grpSpLocks/>
          </p:cNvGrpSpPr>
          <p:nvPr/>
        </p:nvGrpSpPr>
        <p:grpSpPr bwMode="auto">
          <a:xfrm>
            <a:off x="1638300" y="1017590"/>
            <a:ext cx="2590800" cy="3019425"/>
            <a:chOff x="-11" y="-11"/>
            <a:chExt cx="994" cy="502"/>
          </a:xfrm>
        </p:grpSpPr>
        <p:grpSp>
          <p:nvGrpSpPr>
            <p:cNvPr id="3" name="Group 4"/>
            <p:cNvGrpSpPr>
              <a:grpSpLocks/>
            </p:cNvGrpSpPr>
            <p:nvPr/>
          </p:nvGrpSpPr>
          <p:grpSpPr bwMode="auto">
            <a:xfrm>
              <a:off x="0" y="0"/>
              <a:ext cx="972" cy="480"/>
              <a:chOff x="0" y="0"/>
              <a:chExt cx="972" cy="480"/>
            </a:xfrm>
          </p:grpSpPr>
          <p:sp>
            <p:nvSpPr>
              <p:cNvPr id="45067" name="Rectangle 5"/>
              <p:cNvSpPr>
                <a:spLocks noChangeArrowheads="1"/>
              </p:cNvSpPr>
              <p:nvPr/>
            </p:nvSpPr>
            <p:spPr bwMode="auto">
              <a:xfrm>
                <a:off x="0" y="0"/>
                <a:ext cx="972" cy="48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kumimoji="1" lang="en-US" b="1">
                    <a:latin typeface="Times New Roman" panose="02020603050405020304" pitchFamily="18" charset="0"/>
                  </a:rPr>
                  <a:t>  </a:t>
                </a:r>
                <a:r>
                  <a:rPr kumimoji="1" lang="en-US" sz="4400" b="1">
                    <a:latin typeface="Times New Roman" panose="02020603050405020304" pitchFamily="18" charset="0"/>
                  </a:rPr>
                  <a:t> </a:t>
                </a:r>
                <a:r>
                  <a:rPr kumimoji="1" lang="en-US" b="1">
                    <a:latin typeface="Times New Roman" panose="02020603050405020304" pitchFamily="18" charset="0"/>
                  </a:rPr>
                  <a:t>              </a:t>
                </a:r>
              </a:p>
            </p:txBody>
          </p:sp>
          <p:sp>
            <p:nvSpPr>
              <p:cNvPr id="45068" name="Rectangle 6"/>
              <p:cNvSpPr>
                <a:spLocks noChangeArrowheads="1"/>
              </p:cNvSpPr>
              <p:nvPr/>
            </p:nvSpPr>
            <p:spPr bwMode="auto">
              <a:xfrm>
                <a:off x="0" y="0"/>
                <a:ext cx="972" cy="480"/>
              </a:xfrm>
              <a:prstGeom prst="rect">
                <a:avLst/>
              </a:prstGeom>
              <a:solidFill>
                <a:schemeClr val="bg1"/>
              </a:solidFill>
              <a:ln>
                <a:noFill/>
              </a:ln>
              <a:extLst>
                <a:ext uri="{91240B29-F687-4F45-9708-019B960494DF}">
                  <a14:hiddenLine xmlns:a14="http://schemas.microsoft.com/office/drawing/2010/main" xmlns="" w="7">
                    <a:solidFill>
                      <a:srgbClr val="000000"/>
                    </a:solidFill>
                    <a:miter lim="800000"/>
                    <a:headEnd/>
                    <a:tailEnd/>
                  </a14:hiddenLine>
                </a:ext>
              </a:extLst>
            </p:spPr>
            <p:txBody>
              <a:bodyPr lIns="92075" tIns="46038" rIns="92075" bIns="46038"/>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grpSp>
        <p:sp>
          <p:nvSpPr>
            <p:cNvPr id="45066" name="Rectangle 7"/>
            <p:cNvSpPr>
              <a:spLocks noChangeArrowheads="1"/>
            </p:cNvSpPr>
            <p:nvPr/>
          </p:nvSpPr>
          <p:spPr bwMode="auto">
            <a:xfrm>
              <a:off x="-11" y="-11"/>
              <a:ext cx="994" cy="502"/>
            </a:xfrm>
            <a:prstGeom prst="rect">
              <a:avLst/>
            </a:prstGeom>
            <a:solidFill>
              <a:schemeClr val="bg1"/>
            </a:solidFill>
            <a:ln>
              <a:noFill/>
            </a:ln>
            <a:extLst>
              <a:ext uri="{91240B29-F687-4F45-9708-019B960494DF}">
                <a14:hiddenLine xmlns:a14="http://schemas.microsoft.com/office/drawing/2010/main" xmlns="" w="36512">
                  <a:solidFill>
                    <a:srgbClr val="000000"/>
                  </a:solidFill>
                  <a:miter lim="800000"/>
                  <a:headEnd/>
                  <a:tailEnd/>
                </a14:hiddenLine>
              </a:ext>
            </a:extLst>
          </p:spPr>
          <p:txBody>
            <a:bodyPr lIns="92075" tIns="46038" rIns="92075" bIns="46038"/>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grpSp>
      <p:pic>
        <p:nvPicPr>
          <p:cNvPr id="45059" name="Picture 8" descr="mdias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9288" y="1325563"/>
            <a:ext cx="1981200" cy="1752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5060" name="Text Box 9"/>
          <p:cNvSpPr txBox="1">
            <a:spLocks noChangeArrowheads="1"/>
          </p:cNvSpPr>
          <p:nvPr/>
        </p:nvSpPr>
        <p:spPr bwMode="auto">
          <a:xfrm>
            <a:off x="1653780" y="3149602"/>
            <a:ext cx="2545556" cy="118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20000"/>
              </a:spcBef>
              <a:buClr>
                <a:schemeClr val="hlink"/>
              </a:buClr>
              <a:buFont typeface="Wingdings" panose="05000000000000000000" pitchFamily="2" charset="2"/>
              <a:buNone/>
            </a:pPr>
            <a:r>
              <a:rPr lang="tr-TR" b="1"/>
              <a:t>Diyastolik rulman</a:t>
            </a:r>
          </a:p>
          <a:p>
            <a:pPr algn="ctr" eaLnBrk="1" hangingPunct="1">
              <a:lnSpc>
                <a:spcPct val="90000"/>
              </a:lnSpc>
              <a:spcBef>
                <a:spcPct val="20000"/>
              </a:spcBef>
              <a:buClr>
                <a:schemeClr val="hlink"/>
              </a:buClr>
              <a:buFont typeface="Wingdings" panose="05000000000000000000" pitchFamily="2" charset="2"/>
              <a:buNone/>
            </a:pPr>
            <a:r>
              <a:rPr lang="tr-TR" sz="1400" b="1" i="1"/>
              <a:t>(</a:t>
            </a:r>
            <a:r>
              <a:rPr lang="en-US" altLang="en-US" sz="1400" b="1" i="1"/>
              <a:t>“</a:t>
            </a:r>
            <a:r>
              <a:rPr lang="tr-TR" altLang="ja-JP" sz="1400" b="1" i="1"/>
              <a:t>Low-pitched diastolic rumbling murmur</a:t>
            </a:r>
            <a:r>
              <a:rPr lang="en-US" altLang="en-US" sz="1400" b="1" i="1"/>
              <a:t>”</a:t>
            </a:r>
            <a:r>
              <a:rPr lang="tr-TR" altLang="ja-JP" sz="1400" b="1" i="1"/>
              <a:t>)</a:t>
            </a:r>
            <a:endParaRPr lang="tr-TR" sz="1400" b="1" i="1"/>
          </a:p>
        </p:txBody>
      </p:sp>
      <p:sp>
        <p:nvSpPr>
          <p:cNvPr id="45061" name="Rectangle 10"/>
          <p:cNvSpPr>
            <a:spLocks noChangeArrowheads="1"/>
          </p:cNvSpPr>
          <p:nvPr/>
        </p:nvSpPr>
        <p:spPr bwMode="auto">
          <a:xfrm>
            <a:off x="1714500" y="304800"/>
            <a:ext cx="5901929"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3600" b="1">
                <a:solidFill>
                  <a:schemeClr val="tx2"/>
                </a:solidFill>
                <a:latin typeface="Tahoma" panose="020B0604030504040204" pitchFamily="34" charset="0"/>
              </a:rPr>
              <a:t>MD: </a:t>
            </a:r>
            <a:r>
              <a:rPr lang="tr-TR" sz="3600">
                <a:solidFill>
                  <a:schemeClr val="tx2"/>
                </a:solidFill>
                <a:latin typeface="Tahoma" panose="020B0604030504040204" pitchFamily="34" charset="0"/>
              </a:rPr>
              <a:t>Fizik muayene</a:t>
            </a:r>
            <a:endParaRPr lang="en-US" sz="3600">
              <a:solidFill>
                <a:schemeClr val="tx2"/>
              </a:solidFill>
              <a:latin typeface="Tahoma" panose="020B0604030504040204" pitchFamily="34" charset="0"/>
            </a:endParaRPr>
          </a:p>
        </p:txBody>
      </p:sp>
      <p:sp>
        <p:nvSpPr>
          <p:cNvPr id="45062" name="Text Box 11"/>
          <p:cNvSpPr txBox="1">
            <a:spLocks noChangeArrowheads="1"/>
          </p:cNvSpPr>
          <p:nvPr/>
        </p:nvSpPr>
        <p:spPr bwMode="auto">
          <a:xfrm>
            <a:off x="2400301" y="4495800"/>
            <a:ext cx="1778794"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tr-TR" sz="1800" b="1">
                <a:latin typeface="Times New Roman" panose="02020603050405020304" pitchFamily="18" charset="0"/>
              </a:rPr>
              <a:t>Egzersiz</a:t>
            </a:r>
          </a:p>
          <a:p>
            <a:pPr eaLnBrk="1" hangingPunct="1">
              <a:buFontTx/>
              <a:buChar char="•"/>
            </a:pPr>
            <a:r>
              <a:rPr lang="tr-TR" sz="1800" b="1">
                <a:latin typeface="Times New Roman" panose="02020603050405020304" pitchFamily="18" charset="0"/>
              </a:rPr>
              <a:t>Expirium</a:t>
            </a:r>
          </a:p>
          <a:p>
            <a:pPr eaLnBrk="1" hangingPunct="1">
              <a:buFontTx/>
              <a:buChar char="•"/>
            </a:pPr>
            <a:r>
              <a:rPr lang="tr-TR" sz="1800" b="1">
                <a:latin typeface="Times New Roman" panose="02020603050405020304" pitchFamily="18" charset="0"/>
              </a:rPr>
              <a:t>Amil nitrit</a:t>
            </a:r>
          </a:p>
          <a:p>
            <a:pPr eaLnBrk="1" hangingPunct="1">
              <a:buFontTx/>
              <a:buChar char="•"/>
            </a:pPr>
            <a:r>
              <a:rPr lang="tr-TR" sz="1800" b="1">
                <a:latin typeface="Times New Roman" panose="02020603050405020304" pitchFamily="18" charset="0"/>
              </a:rPr>
              <a:t>Zayıf birey</a:t>
            </a:r>
          </a:p>
          <a:p>
            <a:pPr eaLnBrk="1" hangingPunct="1">
              <a:buFontTx/>
              <a:buChar char="•"/>
            </a:pPr>
            <a:r>
              <a:rPr lang="tr-TR" sz="1800" b="1">
                <a:latin typeface="Times New Roman" panose="02020603050405020304" pitchFamily="18" charset="0"/>
              </a:rPr>
              <a:t>Sol dekübitis</a:t>
            </a:r>
          </a:p>
          <a:p>
            <a:pPr eaLnBrk="1" hangingPunct="1">
              <a:buFontTx/>
              <a:buChar char="•"/>
            </a:pPr>
            <a:r>
              <a:rPr lang="tr-TR" sz="1800" b="1">
                <a:latin typeface="Times New Roman" panose="02020603050405020304" pitchFamily="18" charset="0"/>
              </a:rPr>
              <a:t>Steteskop çan kısmı</a:t>
            </a:r>
            <a:endParaRPr lang="en-US" sz="1800">
              <a:latin typeface="Times New Roman" panose="02020603050405020304" pitchFamily="18" charset="0"/>
            </a:endParaRPr>
          </a:p>
        </p:txBody>
      </p:sp>
      <p:sp>
        <p:nvSpPr>
          <p:cNvPr id="45063" name="AutoShape 12"/>
          <p:cNvSpPr>
            <a:spLocks/>
          </p:cNvSpPr>
          <p:nvPr/>
        </p:nvSpPr>
        <p:spPr bwMode="auto">
          <a:xfrm rot="-5400000">
            <a:off x="2695576" y="3035301"/>
            <a:ext cx="519113" cy="2519363"/>
          </a:xfrm>
          <a:prstGeom prst="leftBrace">
            <a:avLst>
              <a:gd name="adj1" fmla="val 53925"/>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45064" name="Rectangle 13"/>
          <p:cNvSpPr>
            <a:spLocks noChangeArrowheads="1"/>
          </p:cNvSpPr>
          <p:nvPr/>
        </p:nvSpPr>
        <p:spPr bwMode="auto">
          <a:xfrm>
            <a:off x="3221833" y="1700213"/>
            <a:ext cx="432197" cy="3603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Tree>
    <p:extLst>
      <p:ext uri="{BB962C8B-B14F-4D97-AF65-F5344CB8AC3E}">
        <p14:creationId xmlns:p14="http://schemas.microsoft.com/office/powerpoint/2010/main" xmlns="" val="1645585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35013" y="2141538"/>
            <a:ext cx="8229600" cy="1143000"/>
          </a:xfrm>
        </p:spPr>
        <p:txBody>
          <a:bodyPr/>
          <a:lstStyle/>
          <a:p>
            <a:endParaRPr lang="tr-TR"/>
          </a:p>
        </p:txBody>
      </p:sp>
      <p:sp>
        <p:nvSpPr>
          <p:cNvPr id="13315" name="Rectangle 3"/>
          <p:cNvSpPr>
            <a:spLocks noGrp="1" noChangeArrowheads="1"/>
          </p:cNvSpPr>
          <p:nvPr>
            <p:ph type="body" idx="1"/>
          </p:nvPr>
        </p:nvSpPr>
        <p:spPr/>
        <p:txBody>
          <a:bodyPr/>
          <a:lstStyle/>
          <a:p>
            <a:endParaRPr lang="tr-TR"/>
          </a:p>
        </p:txBody>
      </p:sp>
      <p:pic>
        <p:nvPicPr>
          <p:cNvPr id="13317" name="Picture 5" descr="COW205"/>
          <p:cNvPicPr>
            <a:picLocks noChangeAspect="1" noChangeArrowheads="1"/>
          </p:cNvPicPr>
          <p:nvPr/>
        </p:nvPicPr>
        <p:blipFill>
          <a:blip r:embed="rId2" cstate="print"/>
          <a:srcRect/>
          <a:stretch>
            <a:fillRect/>
          </a:stretch>
        </p:blipFill>
        <p:spPr bwMode="auto">
          <a:xfrm>
            <a:off x="3708400" y="2636838"/>
            <a:ext cx="4800600" cy="37719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Grp="1" noChangeArrowheads="1"/>
          </p:cNvSpPr>
          <p:nvPr>
            <p:ph type="title"/>
          </p:nvPr>
        </p:nvSpPr>
        <p:spPr/>
        <p:txBody>
          <a:bodyPr/>
          <a:lstStyle/>
          <a:p>
            <a:pPr eaLnBrk="1" hangingPunct="1"/>
            <a:r>
              <a:rPr lang="tr-TR" b="1" smtClean="0"/>
              <a:t>MD:</a:t>
            </a:r>
            <a:r>
              <a:rPr lang="tr-TR" smtClean="0"/>
              <a:t> EKG </a:t>
            </a:r>
          </a:p>
        </p:txBody>
      </p:sp>
      <p:pic>
        <p:nvPicPr>
          <p:cNvPr id="6246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4235" y="1773238"/>
            <a:ext cx="6210300" cy="492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06166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b="1" smtClean="0"/>
              <a:t>Teleradyograf</a:t>
            </a:r>
            <a:r>
              <a:rPr lang="tr-TR" b="1" smtClean="0"/>
              <a:t>i</a:t>
            </a:r>
            <a:endParaRPr lang="en-US" b="1" smtClean="0"/>
          </a:p>
        </p:txBody>
      </p:sp>
      <p:sp>
        <p:nvSpPr>
          <p:cNvPr id="67586" name="Rectangle 3"/>
          <p:cNvSpPr>
            <a:spLocks noGrp="1" noChangeArrowheads="1"/>
          </p:cNvSpPr>
          <p:nvPr>
            <p:ph type="body" idx="1"/>
          </p:nvPr>
        </p:nvSpPr>
        <p:spPr>
          <a:xfrm>
            <a:off x="1657350" y="1600200"/>
            <a:ext cx="5829300" cy="4648200"/>
          </a:xfrm>
        </p:spPr>
        <p:txBody>
          <a:bodyPr/>
          <a:lstStyle/>
          <a:p>
            <a:pPr eaLnBrk="1" hangingPunct="1">
              <a:buClr>
                <a:schemeClr val="hlink"/>
              </a:buClr>
              <a:buSzPct val="60000"/>
              <a:buFont typeface="Wingdings" panose="05000000000000000000" pitchFamily="2" charset="2"/>
              <a:buChar char="n"/>
            </a:pPr>
            <a:r>
              <a:rPr lang="tr-TR" sz="2400" b="1"/>
              <a:t>Hastalığın başlangıcında normal</a:t>
            </a:r>
          </a:p>
          <a:p>
            <a:pPr eaLnBrk="1" hangingPunct="1">
              <a:buClr>
                <a:schemeClr val="hlink"/>
              </a:buClr>
              <a:buSzPct val="60000"/>
              <a:buFont typeface="Wingdings" panose="05000000000000000000" pitchFamily="2" charset="2"/>
              <a:buChar char="n"/>
            </a:pPr>
            <a:r>
              <a:rPr lang="tr-TR" sz="2400" b="1"/>
              <a:t>Sol atrial dilatasyon</a:t>
            </a:r>
          </a:p>
          <a:p>
            <a:pPr lvl="1" eaLnBrk="1" hangingPunct="1">
              <a:buSzPct val="65000"/>
              <a:buFont typeface="Wingdings" panose="05000000000000000000" pitchFamily="2" charset="2"/>
              <a:buChar char="«"/>
            </a:pPr>
            <a:r>
              <a:rPr lang="tr-TR" sz="2000" b="1"/>
              <a:t>Sol atrial appendiks konturunun belirginleşmesi</a:t>
            </a:r>
          </a:p>
          <a:p>
            <a:pPr lvl="1" eaLnBrk="1" hangingPunct="1">
              <a:buSzPct val="65000"/>
              <a:buFont typeface="Wingdings" panose="05000000000000000000" pitchFamily="2" charset="2"/>
              <a:buChar char="«"/>
            </a:pPr>
            <a:r>
              <a:rPr lang="tr-TR" sz="2000" b="1"/>
              <a:t>Çift kontur</a:t>
            </a:r>
          </a:p>
          <a:p>
            <a:pPr lvl="1" eaLnBrk="1" hangingPunct="1">
              <a:buSzPct val="65000"/>
              <a:buFont typeface="Wingdings" panose="05000000000000000000" pitchFamily="2" charset="2"/>
              <a:buChar char="«"/>
            </a:pPr>
            <a:r>
              <a:rPr lang="tr-TR" sz="2000" b="1"/>
              <a:t>Sol ana bronşun elevasyonu</a:t>
            </a:r>
          </a:p>
          <a:p>
            <a:pPr eaLnBrk="1" hangingPunct="1">
              <a:buClr>
                <a:schemeClr val="hlink"/>
              </a:buClr>
              <a:buSzPct val="60000"/>
              <a:buFont typeface="Wingdings" panose="05000000000000000000" pitchFamily="2" charset="2"/>
              <a:buChar char="n"/>
            </a:pPr>
            <a:r>
              <a:rPr lang="tr-TR" sz="2400" b="1"/>
              <a:t>Baryumlu grafide ösefagusun arkaya itilmesi</a:t>
            </a:r>
          </a:p>
          <a:p>
            <a:pPr eaLnBrk="1" hangingPunct="1">
              <a:buClr>
                <a:schemeClr val="hlink"/>
              </a:buClr>
              <a:buSzPct val="60000"/>
              <a:buFont typeface="Wingdings" panose="05000000000000000000" pitchFamily="2" charset="2"/>
              <a:buChar char="n"/>
            </a:pPr>
            <a:r>
              <a:rPr lang="tr-TR" sz="2400" b="1"/>
              <a:t>Pulmoner vasküler redistribüsyon, interstisiyel ve alveolar ödem</a:t>
            </a:r>
          </a:p>
          <a:p>
            <a:pPr eaLnBrk="1" hangingPunct="1">
              <a:buClr>
                <a:schemeClr val="hlink"/>
              </a:buClr>
              <a:buSzPct val="60000"/>
              <a:buFont typeface="Wingdings" panose="05000000000000000000" pitchFamily="2" charset="2"/>
              <a:buChar char="n"/>
            </a:pPr>
            <a:r>
              <a:rPr lang="tr-TR" sz="2400" b="1"/>
              <a:t>Pulmoner hipertansiyonla beraber santral pulmoner arterlerin belirginleşmesi </a:t>
            </a:r>
          </a:p>
          <a:p>
            <a:pPr eaLnBrk="1" hangingPunct="1">
              <a:buClr>
                <a:schemeClr val="hlink"/>
              </a:buClr>
              <a:buSzPct val="60000"/>
              <a:buFont typeface="Wingdings" panose="05000000000000000000" pitchFamily="2" charset="2"/>
              <a:buChar char="n"/>
            </a:pPr>
            <a:r>
              <a:rPr lang="tr-TR" sz="2400" b="1"/>
              <a:t>Sağ kalp boşluklarında genişleme</a:t>
            </a:r>
          </a:p>
          <a:p>
            <a:pPr eaLnBrk="1" hangingPunct="1"/>
            <a:endParaRPr lang="en-US" sz="3600"/>
          </a:p>
        </p:txBody>
      </p:sp>
    </p:spTree>
    <p:extLst>
      <p:ext uri="{BB962C8B-B14F-4D97-AF65-F5344CB8AC3E}">
        <p14:creationId xmlns:p14="http://schemas.microsoft.com/office/powerpoint/2010/main" xmlns="" val="25490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Normal he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4692" y="211138"/>
            <a:ext cx="6417469" cy="6424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771" name="Freeform 3"/>
          <p:cNvSpPr>
            <a:spLocks/>
          </p:cNvSpPr>
          <p:nvPr/>
        </p:nvSpPr>
        <p:spPr bwMode="auto">
          <a:xfrm>
            <a:off x="3811192" y="225427"/>
            <a:ext cx="810815" cy="2841625"/>
          </a:xfrm>
          <a:custGeom>
            <a:avLst/>
            <a:gdLst>
              <a:gd name="T0" fmla="*/ 511175 w 681"/>
              <a:gd name="T1" fmla="*/ 26988 h 1790"/>
              <a:gd name="T2" fmla="*/ 523875 w 681"/>
              <a:gd name="T3" fmla="*/ 741363 h 1790"/>
              <a:gd name="T4" fmla="*/ 457200 w 681"/>
              <a:gd name="T5" fmla="*/ 1524000 h 1790"/>
              <a:gd name="T6" fmla="*/ 325437 w 681"/>
              <a:gd name="T7" fmla="*/ 2146300 h 1790"/>
              <a:gd name="T8" fmla="*/ 233362 w 681"/>
              <a:gd name="T9" fmla="*/ 2422525 h 1790"/>
              <a:gd name="T10" fmla="*/ 138112 w 681"/>
              <a:gd name="T11" fmla="*/ 2546350 h 1790"/>
              <a:gd name="T12" fmla="*/ 0 w 681"/>
              <a:gd name="T13" fmla="*/ 2660650 h 1790"/>
              <a:gd name="T14" fmla="*/ 109537 w 681"/>
              <a:gd name="T15" fmla="*/ 2841625 h 1790"/>
              <a:gd name="T16" fmla="*/ 314325 w 681"/>
              <a:gd name="T17" fmla="*/ 2708275 h 1790"/>
              <a:gd name="T18" fmla="*/ 419100 w 681"/>
              <a:gd name="T19" fmla="*/ 2603500 h 1790"/>
              <a:gd name="T20" fmla="*/ 493712 w 681"/>
              <a:gd name="T21" fmla="*/ 2511425 h 1790"/>
              <a:gd name="T22" fmla="*/ 563562 w 681"/>
              <a:gd name="T23" fmla="*/ 2332038 h 1790"/>
              <a:gd name="T24" fmla="*/ 652462 w 681"/>
              <a:gd name="T25" fmla="*/ 2016125 h 1790"/>
              <a:gd name="T26" fmla="*/ 762000 w 681"/>
              <a:gd name="T27" fmla="*/ 1563688 h 1790"/>
              <a:gd name="T28" fmla="*/ 1074737 w 681"/>
              <a:gd name="T29" fmla="*/ 1755775 h 1790"/>
              <a:gd name="T30" fmla="*/ 1001712 w 681"/>
              <a:gd name="T31" fmla="*/ 847725 h 1790"/>
              <a:gd name="T32" fmla="*/ 1066800 w 681"/>
              <a:gd name="T33" fmla="*/ 198438 h 1790"/>
              <a:gd name="T34" fmla="*/ 1081087 w 681"/>
              <a:gd name="T35" fmla="*/ 0 h 1790"/>
              <a:gd name="T36" fmla="*/ 511175 w 681"/>
              <a:gd name="T37" fmla="*/ 26988 h 17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1"/>
              <a:gd name="T58" fmla="*/ 0 h 1790"/>
              <a:gd name="T59" fmla="*/ 681 w 681"/>
              <a:gd name="T60" fmla="*/ 1790 h 17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1" h="1790">
                <a:moveTo>
                  <a:pt x="322" y="17"/>
                </a:moveTo>
                <a:lnTo>
                  <a:pt x="330" y="467"/>
                </a:lnTo>
                <a:lnTo>
                  <a:pt x="288" y="960"/>
                </a:lnTo>
                <a:lnTo>
                  <a:pt x="205" y="1352"/>
                </a:lnTo>
                <a:lnTo>
                  <a:pt x="147" y="1526"/>
                </a:lnTo>
                <a:lnTo>
                  <a:pt x="87" y="1604"/>
                </a:lnTo>
                <a:lnTo>
                  <a:pt x="0" y="1676"/>
                </a:lnTo>
                <a:lnTo>
                  <a:pt x="69" y="1790"/>
                </a:lnTo>
                <a:lnTo>
                  <a:pt x="198" y="1706"/>
                </a:lnTo>
                <a:lnTo>
                  <a:pt x="264" y="1640"/>
                </a:lnTo>
                <a:lnTo>
                  <a:pt x="311" y="1582"/>
                </a:lnTo>
                <a:lnTo>
                  <a:pt x="355" y="1469"/>
                </a:lnTo>
                <a:lnTo>
                  <a:pt x="411" y="1270"/>
                </a:lnTo>
                <a:lnTo>
                  <a:pt x="480" y="985"/>
                </a:lnTo>
                <a:lnTo>
                  <a:pt x="677" y="1106"/>
                </a:lnTo>
                <a:lnTo>
                  <a:pt x="631" y="534"/>
                </a:lnTo>
                <a:lnTo>
                  <a:pt x="672" y="125"/>
                </a:lnTo>
                <a:lnTo>
                  <a:pt x="681" y="0"/>
                </a:lnTo>
                <a:lnTo>
                  <a:pt x="322" y="1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8772" name="Freeform 4"/>
          <p:cNvSpPr>
            <a:spLocks/>
          </p:cNvSpPr>
          <p:nvPr/>
        </p:nvSpPr>
        <p:spPr bwMode="auto">
          <a:xfrm>
            <a:off x="4298157" y="1477963"/>
            <a:ext cx="1073944" cy="1981200"/>
          </a:xfrm>
          <a:custGeom>
            <a:avLst/>
            <a:gdLst>
              <a:gd name="T0" fmla="*/ 0 w 902"/>
              <a:gd name="T1" fmla="*/ 182563 h 1248"/>
              <a:gd name="T2" fmla="*/ 212725 w 902"/>
              <a:gd name="T3" fmla="*/ 854075 h 1248"/>
              <a:gd name="T4" fmla="*/ 339725 w 902"/>
              <a:gd name="T5" fmla="*/ 1366838 h 1248"/>
              <a:gd name="T6" fmla="*/ 404813 w 902"/>
              <a:gd name="T7" fmla="*/ 1543050 h 1248"/>
              <a:gd name="T8" fmla="*/ 479425 w 902"/>
              <a:gd name="T9" fmla="*/ 1671638 h 1248"/>
              <a:gd name="T10" fmla="*/ 590550 w 902"/>
              <a:gd name="T11" fmla="*/ 1768475 h 1248"/>
              <a:gd name="T12" fmla="*/ 752475 w 902"/>
              <a:gd name="T13" fmla="*/ 1881188 h 1248"/>
              <a:gd name="T14" fmla="*/ 974725 w 902"/>
              <a:gd name="T15" fmla="*/ 1966913 h 1248"/>
              <a:gd name="T16" fmla="*/ 1266825 w 902"/>
              <a:gd name="T17" fmla="*/ 1981200 h 1248"/>
              <a:gd name="T18" fmla="*/ 1431925 w 902"/>
              <a:gd name="T19" fmla="*/ 1957388 h 1248"/>
              <a:gd name="T20" fmla="*/ 1406525 w 902"/>
              <a:gd name="T21" fmla="*/ 1773238 h 1248"/>
              <a:gd name="T22" fmla="*/ 1106488 w 902"/>
              <a:gd name="T23" fmla="*/ 1755775 h 1248"/>
              <a:gd name="T24" fmla="*/ 908050 w 902"/>
              <a:gd name="T25" fmla="*/ 1689100 h 1248"/>
              <a:gd name="T26" fmla="*/ 752475 w 902"/>
              <a:gd name="T27" fmla="*/ 1570038 h 1248"/>
              <a:gd name="T28" fmla="*/ 688975 w 902"/>
              <a:gd name="T29" fmla="*/ 1417638 h 1248"/>
              <a:gd name="T30" fmla="*/ 625475 w 902"/>
              <a:gd name="T31" fmla="*/ 1258888 h 1248"/>
              <a:gd name="T32" fmla="*/ 411163 w 902"/>
              <a:gd name="T33" fmla="*/ 214313 h 1248"/>
              <a:gd name="T34" fmla="*/ 349250 w 902"/>
              <a:gd name="T35" fmla="*/ 0 h 1248"/>
              <a:gd name="T36" fmla="*/ 0 w 902"/>
              <a:gd name="T37" fmla="*/ 182563 h 1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2"/>
              <a:gd name="T58" fmla="*/ 0 h 1248"/>
              <a:gd name="T59" fmla="*/ 902 w 902"/>
              <a:gd name="T60" fmla="*/ 1248 h 12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2" h="1248">
                <a:moveTo>
                  <a:pt x="0" y="115"/>
                </a:moveTo>
                <a:lnTo>
                  <a:pt x="134" y="538"/>
                </a:lnTo>
                <a:lnTo>
                  <a:pt x="214" y="861"/>
                </a:lnTo>
                <a:lnTo>
                  <a:pt x="255" y="972"/>
                </a:lnTo>
                <a:lnTo>
                  <a:pt x="302" y="1053"/>
                </a:lnTo>
                <a:lnTo>
                  <a:pt x="372" y="1114"/>
                </a:lnTo>
                <a:lnTo>
                  <a:pt x="474" y="1185"/>
                </a:lnTo>
                <a:lnTo>
                  <a:pt x="614" y="1239"/>
                </a:lnTo>
                <a:lnTo>
                  <a:pt x="798" y="1248"/>
                </a:lnTo>
                <a:lnTo>
                  <a:pt x="902" y="1233"/>
                </a:lnTo>
                <a:lnTo>
                  <a:pt x="886" y="1117"/>
                </a:lnTo>
                <a:lnTo>
                  <a:pt x="697" y="1106"/>
                </a:lnTo>
                <a:lnTo>
                  <a:pt x="572" y="1064"/>
                </a:lnTo>
                <a:lnTo>
                  <a:pt x="474" y="989"/>
                </a:lnTo>
                <a:lnTo>
                  <a:pt x="434" y="893"/>
                </a:lnTo>
                <a:lnTo>
                  <a:pt x="394" y="793"/>
                </a:lnTo>
                <a:lnTo>
                  <a:pt x="259" y="135"/>
                </a:lnTo>
                <a:lnTo>
                  <a:pt x="220" y="0"/>
                </a:lnTo>
                <a:lnTo>
                  <a:pt x="0" y="115"/>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8773" name="Freeform 5"/>
          <p:cNvSpPr>
            <a:spLocks/>
          </p:cNvSpPr>
          <p:nvPr/>
        </p:nvSpPr>
        <p:spPr bwMode="auto">
          <a:xfrm>
            <a:off x="3648075" y="3390900"/>
            <a:ext cx="1995488" cy="1676400"/>
          </a:xfrm>
          <a:custGeom>
            <a:avLst/>
            <a:gdLst>
              <a:gd name="T0" fmla="*/ 88900 w 1676"/>
              <a:gd name="T1" fmla="*/ 514350 h 1056"/>
              <a:gd name="T2" fmla="*/ 12700 w 1676"/>
              <a:gd name="T3" fmla="*/ 673100 h 1056"/>
              <a:gd name="T4" fmla="*/ 0 w 1676"/>
              <a:gd name="T5" fmla="*/ 889000 h 1056"/>
              <a:gd name="T6" fmla="*/ 0 w 1676"/>
              <a:gd name="T7" fmla="*/ 1085850 h 1056"/>
              <a:gd name="T8" fmla="*/ 6350 w 1676"/>
              <a:gd name="T9" fmla="*/ 1327150 h 1056"/>
              <a:gd name="T10" fmla="*/ 44450 w 1676"/>
              <a:gd name="T11" fmla="*/ 1485900 h 1056"/>
              <a:gd name="T12" fmla="*/ 120650 w 1676"/>
              <a:gd name="T13" fmla="*/ 1612900 h 1056"/>
              <a:gd name="T14" fmla="*/ 190500 w 1676"/>
              <a:gd name="T15" fmla="*/ 1644650 h 1056"/>
              <a:gd name="T16" fmla="*/ 381000 w 1676"/>
              <a:gd name="T17" fmla="*/ 1676400 h 1056"/>
              <a:gd name="T18" fmla="*/ 685800 w 1676"/>
              <a:gd name="T19" fmla="*/ 1676400 h 1056"/>
              <a:gd name="T20" fmla="*/ 942975 w 1676"/>
              <a:gd name="T21" fmla="*/ 1668463 h 1056"/>
              <a:gd name="T22" fmla="*/ 1206500 w 1676"/>
              <a:gd name="T23" fmla="*/ 1651000 h 1056"/>
              <a:gd name="T24" fmla="*/ 1460500 w 1676"/>
              <a:gd name="T25" fmla="*/ 1622425 h 1056"/>
              <a:gd name="T26" fmla="*/ 1765300 w 1676"/>
              <a:gd name="T27" fmla="*/ 1577975 h 1056"/>
              <a:gd name="T28" fmla="*/ 2009775 w 1676"/>
              <a:gd name="T29" fmla="*/ 1470025 h 1056"/>
              <a:gd name="T30" fmla="*/ 2192338 w 1676"/>
              <a:gd name="T31" fmla="*/ 1379538 h 1056"/>
              <a:gd name="T32" fmla="*/ 2405063 w 1676"/>
              <a:gd name="T33" fmla="*/ 1227138 h 1056"/>
              <a:gd name="T34" fmla="*/ 2587625 w 1676"/>
              <a:gd name="T35" fmla="*/ 1028700 h 1056"/>
              <a:gd name="T36" fmla="*/ 2660650 w 1676"/>
              <a:gd name="T37" fmla="*/ 885825 h 1056"/>
              <a:gd name="T38" fmla="*/ 2651125 w 1676"/>
              <a:gd name="T39" fmla="*/ 757238 h 1056"/>
              <a:gd name="T40" fmla="*/ 2632075 w 1676"/>
              <a:gd name="T41" fmla="*/ 657225 h 1056"/>
              <a:gd name="T42" fmla="*/ 2574925 w 1676"/>
              <a:gd name="T43" fmla="*/ 514350 h 1056"/>
              <a:gd name="T44" fmla="*/ 2446338 w 1676"/>
              <a:gd name="T45" fmla="*/ 300038 h 1056"/>
              <a:gd name="T46" fmla="*/ 2368550 w 1676"/>
              <a:gd name="T47" fmla="*/ 215900 h 1056"/>
              <a:gd name="T48" fmla="*/ 2273300 w 1676"/>
              <a:gd name="T49" fmla="*/ 146050 h 1056"/>
              <a:gd name="T50" fmla="*/ 2114550 w 1676"/>
              <a:gd name="T51" fmla="*/ 82550 h 1056"/>
              <a:gd name="T52" fmla="*/ 1908175 w 1676"/>
              <a:gd name="T53" fmla="*/ 42863 h 1056"/>
              <a:gd name="T54" fmla="*/ 1755775 w 1676"/>
              <a:gd name="T55" fmla="*/ 28575 h 1056"/>
              <a:gd name="T56" fmla="*/ 1589088 w 1676"/>
              <a:gd name="T57" fmla="*/ 0 h 1056"/>
              <a:gd name="T58" fmla="*/ 1403350 w 1676"/>
              <a:gd name="T59" fmla="*/ 6350 h 1056"/>
              <a:gd name="T60" fmla="*/ 1201738 w 1676"/>
              <a:gd name="T61" fmla="*/ 7938 h 1056"/>
              <a:gd name="T62" fmla="*/ 927100 w 1676"/>
              <a:gd name="T63" fmla="*/ 12700 h 1056"/>
              <a:gd name="T64" fmla="*/ 666750 w 1676"/>
              <a:gd name="T65" fmla="*/ 63500 h 1056"/>
              <a:gd name="T66" fmla="*/ 488950 w 1676"/>
              <a:gd name="T67" fmla="*/ 133350 h 1056"/>
              <a:gd name="T68" fmla="*/ 384175 w 1676"/>
              <a:gd name="T69" fmla="*/ 204788 h 1056"/>
              <a:gd name="T70" fmla="*/ 217488 w 1676"/>
              <a:gd name="T71" fmla="*/ 342900 h 1056"/>
              <a:gd name="T72" fmla="*/ 88900 w 1676"/>
              <a:gd name="T73" fmla="*/ 514350 h 10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76"/>
              <a:gd name="T112" fmla="*/ 0 h 1056"/>
              <a:gd name="T113" fmla="*/ 1676 w 1676"/>
              <a:gd name="T114" fmla="*/ 1056 h 10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76" h="1056">
                <a:moveTo>
                  <a:pt x="56" y="324"/>
                </a:moveTo>
                <a:lnTo>
                  <a:pt x="8" y="424"/>
                </a:lnTo>
                <a:lnTo>
                  <a:pt x="0" y="560"/>
                </a:lnTo>
                <a:lnTo>
                  <a:pt x="0" y="684"/>
                </a:lnTo>
                <a:lnTo>
                  <a:pt x="4" y="836"/>
                </a:lnTo>
                <a:lnTo>
                  <a:pt x="28" y="936"/>
                </a:lnTo>
                <a:lnTo>
                  <a:pt x="76" y="1016"/>
                </a:lnTo>
                <a:lnTo>
                  <a:pt x="120" y="1036"/>
                </a:lnTo>
                <a:lnTo>
                  <a:pt x="240" y="1056"/>
                </a:lnTo>
                <a:lnTo>
                  <a:pt x="432" y="1056"/>
                </a:lnTo>
                <a:lnTo>
                  <a:pt x="594" y="1051"/>
                </a:lnTo>
                <a:lnTo>
                  <a:pt x="760" y="1040"/>
                </a:lnTo>
                <a:lnTo>
                  <a:pt x="920" y="1022"/>
                </a:lnTo>
                <a:lnTo>
                  <a:pt x="1112" y="994"/>
                </a:lnTo>
                <a:lnTo>
                  <a:pt x="1266" y="926"/>
                </a:lnTo>
                <a:lnTo>
                  <a:pt x="1381" y="869"/>
                </a:lnTo>
                <a:lnTo>
                  <a:pt x="1515" y="773"/>
                </a:lnTo>
                <a:lnTo>
                  <a:pt x="1630" y="648"/>
                </a:lnTo>
                <a:lnTo>
                  <a:pt x="1676" y="558"/>
                </a:lnTo>
                <a:lnTo>
                  <a:pt x="1670" y="477"/>
                </a:lnTo>
                <a:lnTo>
                  <a:pt x="1658" y="414"/>
                </a:lnTo>
                <a:lnTo>
                  <a:pt x="1622" y="324"/>
                </a:lnTo>
                <a:lnTo>
                  <a:pt x="1541" y="189"/>
                </a:lnTo>
                <a:lnTo>
                  <a:pt x="1492" y="136"/>
                </a:lnTo>
                <a:lnTo>
                  <a:pt x="1432" y="92"/>
                </a:lnTo>
                <a:lnTo>
                  <a:pt x="1332" y="52"/>
                </a:lnTo>
                <a:lnTo>
                  <a:pt x="1202" y="27"/>
                </a:lnTo>
                <a:lnTo>
                  <a:pt x="1106" y="18"/>
                </a:lnTo>
                <a:lnTo>
                  <a:pt x="1001" y="0"/>
                </a:lnTo>
                <a:lnTo>
                  <a:pt x="884" y="4"/>
                </a:lnTo>
                <a:lnTo>
                  <a:pt x="757" y="5"/>
                </a:lnTo>
                <a:lnTo>
                  <a:pt x="584" y="8"/>
                </a:lnTo>
                <a:lnTo>
                  <a:pt x="420" y="40"/>
                </a:lnTo>
                <a:lnTo>
                  <a:pt x="308" y="84"/>
                </a:lnTo>
                <a:lnTo>
                  <a:pt x="242" y="129"/>
                </a:lnTo>
                <a:lnTo>
                  <a:pt x="137" y="216"/>
                </a:lnTo>
                <a:lnTo>
                  <a:pt x="56" y="324"/>
                </a:lnTo>
                <a:close/>
              </a:path>
            </a:pathLst>
          </a:custGeom>
          <a:solidFill>
            <a:srgbClr val="FF0000">
              <a:alpha val="45882"/>
            </a:srgbClr>
          </a:solidFill>
          <a:ln w="9525">
            <a:solidFill>
              <a:schemeClr val="tx1"/>
            </a:solidFill>
            <a:round/>
            <a:headEnd/>
            <a:tailEnd/>
          </a:ln>
        </p:spPr>
        <p:txBody>
          <a:bodyPr/>
          <a:lstStyle/>
          <a:p>
            <a:endParaRPr lang="en-GB"/>
          </a:p>
        </p:txBody>
      </p:sp>
      <p:sp>
        <p:nvSpPr>
          <p:cNvPr id="288774" name="Freeform 6"/>
          <p:cNvSpPr>
            <a:spLocks/>
          </p:cNvSpPr>
          <p:nvPr/>
        </p:nvSpPr>
        <p:spPr bwMode="auto">
          <a:xfrm>
            <a:off x="3371850" y="3671890"/>
            <a:ext cx="310754" cy="2066925"/>
          </a:xfrm>
          <a:custGeom>
            <a:avLst/>
            <a:gdLst>
              <a:gd name="T0" fmla="*/ 414338 w 261"/>
              <a:gd name="T1" fmla="*/ 0 h 1302"/>
              <a:gd name="T2" fmla="*/ 280988 w 261"/>
              <a:gd name="T3" fmla="*/ 442913 h 1302"/>
              <a:gd name="T4" fmla="*/ 161925 w 261"/>
              <a:gd name="T5" fmla="*/ 638175 h 1302"/>
              <a:gd name="T6" fmla="*/ 106363 w 261"/>
              <a:gd name="T7" fmla="*/ 777875 h 1302"/>
              <a:gd name="T8" fmla="*/ 52388 w 261"/>
              <a:gd name="T9" fmla="*/ 947738 h 1302"/>
              <a:gd name="T10" fmla="*/ 14288 w 261"/>
              <a:gd name="T11" fmla="*/ 1095375 h 1302"/>
              <a:gd name="T12" fmla="*/ 0 w 261"/>
              <a:gd name="T13" fmla="*/ 1300163 h 1302"/>
              <a:gd name="T14" fmla="*/ 9525 w 261"/>
              <a:gd name="T15" fmla="*/ 1471613 h 1302"/>
              <a:gd name="T16" fmla="*/ 104775 w 261"/>
              <a:gd name="T17" fmla="*/ 2066925 h 1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1"/>
              <a:gd name="T28" fmla="*/ 0 h 1302"/>
              <a:gd name="T29" fmla="*/ 261 w 261"/>
              <a:gd name="T30" fmla="*/ 1302 h 1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1" h="1302">
                <a:moveTo>
                  <a:pt x="261" y="0"/>
                </a:moveTo>
                <a:lnTo>
                  <a:pt x="177" y="279"/>
                </a:lnTo>
                <a:lnTo>
                  <a:pt x="102" y="402"/>
                </a:lnTo>
                <a:lnTo>
                  <a:pt x="67" y="490"/>
                </a:lnTo>
                <a:lnTo>
                  <a:pt x="33" y="597"/>
                </a:lnTo>
                <a:lnTo>
                  <a:pt x="9" y="690"/>
                </a:lnTo>
                <a:lnTo>
                  <a:pt x="0" y="819"/>
                </a:lnTo>
                <a:lnTo>
                  <a:pt x="6" y="927"/>
                </a:lnTo>
                <a:lnTo>
                  <a:pt x="66" y="1302"/>
                </a:lnTo>
              </a:path>
            </a:pathLst>
          </a:custGeom>
          <a:noFill/>
          <a:ln w="28575" cmpd="sng">
            <a:solidFill>
              <a:srgbClr val="FF0000"/>
            </a:solidFill>
            <a:round/>
            <a:headEnd/>
            <a:tailEnd/>
          </a:ln>
          <a:effectLst>
            <a:outerShdw blurRad="63500" dist="35921" dir="2700000" algn="ctr" rotWithShape="0">
              <a:srgbClr val="000000"/>
            </a:outerShdw>
          </a:effectLst>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88775" name="Freeform 7"/>
          <p:cNvSpPr>
            <a:spLocks/>
          </p:cNvSpPr>
          <p:nvPr/>
        </p:nvSpPr>
        <p:spPr bwMode="auto">
          <a:xfrm>
            <a:off x="3128964" y="3495675"/>
            <a:ext cx="203597" cy="2300288"/>
          </a:xfrm>
          <a:custGeom>
            <a:avLst/>
            <a:gdLst>
              <a:gd name="T0" fmla="*/ 261938 w 171"/>
              <a:gd name="T1" fmla="*/ 0 h 1449"/>
              <a:gd name="T2" fmla="*/ 185738 w 171"/>
              <a:gd name="T3" fmla="*/ 90488 h 1449"/>
              <a:gd name="T4" fmla="*/ 119063 w 171"/>
              <a:gd name="T5" fmla="*/ 219075 h 1449"/>
              <a:gd name="T6" fmla="*/ 71438 w 171"/>
              <a:gd name="T7" fmla="*/ 328613 h 1449"/>
              <a:gd name="T8" fmla="*/ 38100 w 171"/>
              <a:gd name="T9" fmla="*/ 504825 h 1449"/>
              <a:gd name="T10" fmla="*/ 4763 w 171"/>
              <a:gd name="T11" fmla="*/ 785813 h 1449"/>
              <a:gd name="T12" fmla="*/ 0 w 171"/>
              <a:gd name="T13" fmla="*/ 1014413 h 1449"/>
              <a:gd name="T14" fmla="*/ 3175 w 171"/>
              <a:gd name="T15" fmla="*/ 1289050 h 1449"/>
              <a:gd name="T16" fmla="*/ 19050 w 171"/>
              <a:gd name="T17" fmla="*/ 1485900 h 1449"/>
              <a:gd name="T18" fmla="*/ 65088 w 171"/>
              <a:gd name="T19" fmla="*/ 1731963 h 1449"/>
              <a:gd name="T20" fmla="*/ 271463 w 171"/>
              <a:gd name="T21" fmla="*/ 2300288 h 1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1449"/>
              <a:gd name="T35" fmla="*/ 171 w 171"/>
              <a:gd name="T36" fmla="*/ 1449 h 14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1449">
                <a:moveTo>
                  <a:pt x="165" y="0"/>
                </a:moveTo>
                <a:lnTo>
                  <a:pt x="117" y="57"/>
                </a:lnTo>
                <a:lnTo>
                  <a:pt x="75" y="138"/>
                </a:lnTo>
                <a:lnTo>
                  <a:pt x="45" y="207"/>
                </a:lnTo>
                <a:lnTo>
                  <a:pt x="24" y="318"/>
                </a:lnTo>
                <a:lnTo>
                  <a:pt x="3" y="495"/>
                </a:lnTo>
                <a:lnTo>
                  <a:pt x="0" y="639"/>
                </a:lnTo>
                <a:lnTo>
                  <a:pt x="2" y="812"/>
                </a:lnTo>
                <a:lnTo>
                  <a:pt x="12" y="936"/>
                </a:lnTo>
                <a:lnTo>
                  <a:pt x="41" y="1091"/>
                </a:lnTo>
                <a:lnTo>
                  <a:pt x="171" y="1449"/>
                </a:lnTo>
              </a:path>
            </a:pathLst>
          </a:custGeom>
          <a:noFill/>
          <a:ln w="28575" cmpd="sng">
            <a:solidFill>
              <a:srgbClr val="FFFF00"/>
            </a:solidFill>
            <a:round/>
            <a:headEnd/>
            <a:tailEnd/>
          </a:ln>
          <a:effectLst>
            <a:outerShdw blurRad="63500" dist="35921" dir="2700000" algn="ctr" rotWithShape="0">
              <a:srgbClr val="000000"/>
            </a:outerShdw>
          </a:effectLst>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88776" name="Line 8"/>
          <p:cNvSpPr>
            <a:spLocks noChangeShapeType="1"/>
          </p:cNvSpPr>
          <p:nvPr/>
        </p:nvSpPr>
        <p:spPr bwMode="auto">
          <a:xfrm>
            <a:off x="4950620" y="1849440"/>
            <a:ext cx="1589485" cy="3108325"/>
          </a:xfrm>
          <a:prstGeom prst="line">
            <a:avLst/>
          </a:prstGeom>
          <a:noFill/>
          <a:ln w="28575">
            <a:solidFill>
              <a:srgbClr val="FFFF00"/>
            </a:solidFill>
            <a:round/>
            <a:headEnd/>
            <a:tailEnd type="triangle" w="med" len="med"/>
          </a:ln>
          <a:effectLst>
            <a:outerShdw blurRad="63500" dist="68978" dir="1379351" algn="ctr" rotWithShape="0">
              <a:srgbClr val="000000">
                <a:alpha val="74998"/>
              </a:srgbClr>
            </a:outerShdw>
          </a:effectLst>
          <a:extLst>
            <a:ext uri="{909E8E84-426E-40dd-AFC4-6F175D3DCCD1}">
              <a14:hiddenFill xmlns="" xmlns:a14="http://schemas.microsoft.com/office/drawing/2010/main">
                <a:noFill/>
              </a14:hiddenFill>
            </a:ext>
          </a:extLst>
        </p:spPr>
        <p:txBody>
          <a:bodyPr/>
          <a:lstStyle/>
          <a:p>
            <a:pPr>
              <a:defRPr/>
            </a:pPr>
            <a:endParaRPr lang="en-US">
              <a:latin typeface="Arial" charset="0"/>
              <a:ea typeface="ＭＳ Ｐゴシック" charset="0"/>
            </a:endParaRPr>
          </a:p>
        </p:txBody>
      </p:sp>
      <p:sp>
        <p:nvSpPr>
          <p:cNvPr id="288777" name="Arc 9"/>
          <p:cNvSpPr>
            <a:spLocks/>
          </p:cNvSpPr>
          <p:nvPr/>
        </p:nvSpPr>
        <p:spPr bwMode="auto">
          <a:xfrm rot="21023939" flipV="1">
            <a:off x="4219575" y="930275"/>
            <a:ext cx="363141" cy="1606550"/>
          </a:xfrm>
          <a:custGeom>
            <a:avLst/>
            <a:gdLst>
              <a:gd name="T0" fmla="*/ 0 w 20400"/>
              <a:gd name="T1" fmla="*/ 12059761 h 21600"/>
              <a:gd name="T2" fmla="*/ 11492060 w 20400"/>
              <a:gd name="T3" fmla="*/ 16474278 h 21600"/>
              <a:gd name="T4" fmla="*/ 5326899 w 20400"/>
              <a:gd name="T5" fmla="*/ 119490875 h 21600"/>
              <a:gd name="T6" fmla="*/ 0 60000 65536"/>
              <a:gd name="T7" fmla="*/ 0 60000 65536"/>
              <a:gd name="T8" fmla="*/ 0 60000 65536"/>
              <a:gd name="T9" fmla="*/ 0 w 20400"/>
              <a:gd name="T10" fmla="*/ 0 h 21600"/>
              <a:gd name="T11" fmla="*/ 20400 w 20400"/>
              <a:gd name="T12" fmla="*/ 21600 h 21600"/>
            </a:gdLst>
            <a:ahLst/>
            <a:cxnLst>
              <a:cxn ang="T6">
                <a:pos x="T0" y="T1"/>
              </a:cxn>
              <a:cxn ang="T7">
                <a:pos x="T2" y="T3"/>
              </a:cxn>
              <a:cxn ang="T8">
                <a:pos x="T4" y="T5"/>
              </a:cxn>
            </a:cxnLst>
            <a:rect l="T9" t="T10" r="T11" b="T12"/>
            <a:pathLst>
              <a:path w="20400" h="21600" fill="none" extrusionOk="0">
                <a:moveTo>
                  <a:pt x="-1" y="2179"/>
                </a:moveTo>
                <a:cubicBezTo>
                  <a:pt x="2945" y="745"/>
                  <a:pt x="6179" y="-1"/>
                  <a:pt x="9456" y="0"/>
                </a:cubicBezTo>
                <a:cubicBezTo>
                  <a:pt x="13304" y="0"/>
                  <a:pt x="17082" y="1028"/>
                  <a:pt x="20400" y="2977"/>
                </a:cubicBezTo>
              </a:path>
              <a:path w="20400" h="21600" stroke="0" extrusionOk="0">
                <a:moveTo>
                  <a:pt x="-1" y="2179"/>
                </a:moveTo>
                <a:cubicBezTo>
                  <a:pt x="2945" y="745"/>
                  <a:pt x="6179" y="-1"/>
                  <a:pt x="9456" y="0"/>
                </a:cubicBezTo>
                <a:cubicBezTo>
                  <a:pt x="13304" y="0"/>
                  <a:pt x="17082" y="1028"/>
                  <a:pt x="20400" y="2977"/>
                </a:cubicBezTo>
                <a:lnTo>
                  <a:pt x="9456" y="21600"/>
                </a:lnTo>
                <a:lnTo>
                  <a:pt x="-1" y="2179"/>
                </a:lnTo>
                <a:close/>
              </a:path>
            </a:pathLst>
          </a:custGeom>
          <a:noFill/>
          <a:ln w="38100">
            <a:solidFill>
              <a:srgbClr val="FF0000"/>
            </a:solidFill>
            <a:round/>
            <a:headEnd type="triangle" w="med" len="med"/>
            <a:tailEnd type="triangle" w="med" len="med"/>
          </a:ln>
          <a:effectLst>
            <a:outerShdw blurRad="63500" dist="45791" dir="14178596" algn="ctr" rotWithShape="0">
              <a:srgbClr val="000000"/>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GB"/>
          </a:p>
        </p:txBody>
      </p:sp>
      <p:sp>
        <p:nvSpPr>
          <p:cNvPr id="68617" name="Text Box 10"/>
          <p:cNvSpPr txBox="1">
            <a:spLocks noChangeArrowheads="1"/>
          </p:cNvSpPr>
          <p:nvPr/>
        </p:nvSpPr>
        <p:spPr bwMode="auto">
          <a:xfrm>
            <a:off x="3492105" y="6067425"/>
            <a:ext cx="33810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b="1"/>
              <a:t>Sol atriyum büyümesi</a:t>
            </a:r>
          </a:p>
        </p:txBody>
      </p:sp>
    </p:spTree>
    <p:extLst>
      <p:ext uri="{BB962C8B-B14F-4D97-AF65-F5344CB8AC3E}">
        <p14:creationId xmlns:p14="http://schemas.microsoft.com/office/powerpoint/2010/main" xmlns="" val="3048743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8773"/>
                                        </p:tgtEl>
                                        <p:attrNameLst>
                                          <p:attrName>style.visibility</p:attrName>
                                        </p:attrNameLst>
                                      </p:cBhvr>
                                      <p:to>
                                        <p:strVal val="visible"/>
                                      </p:to>
                                    </p:set>
                                    <p:animEffect transition="in" filter="checkerboard(across)">
                                      <p:cBhvr>
                                        <p:cTn id="7" dur="500"/>
                                        <p:tgtEl>
                                          <p:spTgt spid="2887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8771"/>
                                        </p:tgtEl>
                                        <p:attrNameLst>
                                          <p:attrName>style.visibility</p:attrName>
                                        </p:attrNameLst>
                                      </p:cBhvr>
                                      <p:to>
                                        <p:strVal val="visible"/>
                                      </p:to>
                                    </p:set>
                                    <p:animEffect transition="in" filter="wipe(up)">
                                      <p:cBhvr>
                                        <p:cTn id="12" dur="500"/>
                                        <p:tgtEl>
                                          <p:spTgt spid="288771"/>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88772"/>
                                        </p:tgtEl>
                                        <p:attrNameLst>
                                          <p:attrName>style.visibility</p:attrName>
                                        </p:attrNameLst>
                                      </p:cBhvr>
                                      <p:to>
                                        <p:strVal val="visible"/>
                                      </p:to>
                                    </p:set>
                                    <p:animEffect transition="in" filter="wipe(up)">
                                      <p:cBhvr>
                                        <p:cTn id="16" dur="500"/>
                                        <p:tgtEl>
                                          <p:spTgt spid="2887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mph" presetSubtype="0" fill="hold" grpId="1" nodeType="clickEffect">
                                  <p:stCondLst>
                                    <p:cond delay="0"/>
                                  </p:stCondLst>
                                  <p:childTnLst>
                                    <p:animRot by="-1020000">
                                      <p:cBhvr>
                                        <p:cTn id="20" dur="2000" fill="hold"/>
                                        <p:tgtEl>
                                          <p:spTgt spid="288772"/>
                                        </p:tgtEl>
                                        <p:attrNameLst>
                                          <p:attrName>r</p:attrName>
                                        </p:attrNameLst>
                                      </p:cBhvr>
                                    </p:animRot>
                                  </p:childTnLst>
                                </p:cTn>
                              </p:par>
                              <p:par>
                                <p:cTn id="21" presetID="0" presetClass="path" presetSubtype="0" accel="50000" decel="50000" fill="hold" grpId="2" nodeType="withEffect">
                                  <p:stCondLst>
                                    <p:cond delay="100"/>
                                  </p:stCondLst>
                                  <p:childTnLst>
                                    <p:animMotion origin="layout" path="M -8.33333E-7 0.0 L 0.01389 -0.07222 " pathEditMode="relative" rAng="0" ptsTypes="AA">
                                      <p:cBhvr>
                                        <p:cTn id="22" dur="2000" fill="hold"/>
                                        <p:tgtEl>
                                          <p:spTgt spid="288772"/>
                                        </p:tgtEl>
                                        <p:attrNameLst>
                                          <p:attrName>ppt_x</p:attrName>
                                          <p:attrName>ppt_y</p:attrName>
                                        </p:attrNameLst>
                                      </p:cBhvr>
                                      <p:rCtr x="694" y="-3611"/>
                                    </p:animMotion>
                                  </p:childTnLst>
                                </p:cTn>
                              </p:par>
                              <p:par>
                                <p:cTn id="23" presetID="6" presetClass="emph" presetSubtype="0" fill="hold" grpId="1" nodeType="withEffect">
                                  <p:stCondLst>
                                    <p:cond delay="100"/>
                                  </p:stCondLst>
                                  <p:childTnLst>
                                    <p:animScale>
                                      <p:cBhvr>
                                        <p:cTn id="24" dur="2000" fill="hold"/>
                                        <p:tgtEl>
                                          <p:spTgt spid="288773"/>
                                        </p:tgtEl>
                                      </p:cBhvr>
                                      <p:by x="150000" y="150000"/>
                                    </p:animScale>
                                  </p:childTnLst>
                                </p:cTn>
                              </p:par>
                            </p:childTnLst>
                          </p:cTn>
                        </p:par>
                        <p:par>
                          <p:cTn id="25" fill="hold" nodeType="afterGroup">
                            <p:stCondLst>
                              <p:cond delay="2100"/>
                            </p:stCondLst>
                            <p:childTnLst>
                              <p:par>
                                <p:cTn id="26" presetID="55" presetClass="entr" presetSubtype="0" fill="hold" grpId="0" nodeType="afterEffect">
                                  <p:stCondLst>
                                    <p:cond delay="0"/>
                                  </p:stCondLst>
                                  <p:childTnLst>
                                    <p:set>
                                      <p:cBhvr>
                                        <p:cTn id="27" dur="1" fill="hold">
                                          <p:stCondLst>
                                            <p:cond delay="0"/>
                                          </p:stCondLst>
                                        </p:cTn>
                                        <p:tgtEl>
                                          <p:spTgt spid="288777"/>
                                        </p:tgtEl>
                                        <p:attrNameLst>
                                          <p:attrName>style.visibility</p:attrName>
                                        </p:attrNameLst>
                                      </p:cBhvr>
                                      <p:to>
                                        <p:strVal val="visible"/>
                                      </p:to>
                                    </p:set>
                                    <p:anim calcmode="lin" valueType="num">
                                      <p:cBhvr>
                                        <p:cTn id="28" dur="1000" fill="hold"/>
                                        <p:tgtEl>
                                          <p:spTgt spid="288777"/>
                                        </p:tgtEl>
                                        <p:attrNameLst>
                                          <p:attrName>ppt_w</p:attrName>
                                        </p:attrNameLst>
                                      </p:cBhvr>
                                      <p:tavLst>
                                        <p:tav tm="0">
                                          <p:val>
                                            <p:strVal val="#ppt_w*0.70"/>
                                          </p:val>
                                        </p:tav>
                                        <p:tav tm="100000">
                                          <p:val>
                                            <p:strVal val="#ppt_w"/>
                                          </p:val>
                                        </p:tav>
                                      </p:tavLst>
                                    </p:anim>
                                    <p:anim calcmode="lin" valueType="num">
                                      <p:cBhvr>
                                        <p:cTn id="29" dur="1000" fill="hold"/>
                                        <p:tgtEl>
                                          <p:spTgt spid="288777"/>
                                        </p:tgtEl>
                                        <p:attrNameLst>
                                          <p:attrName>ppt_h</p:attrName>
                                        </p:attrNameLst>
                                      </p:cBhvr>
                                      <p:tavLst>
                                        <p:tav tm="0">
                                          <p:val>
                                            <p:strVal val="#ppt_h"/>
                                          </p:val>
                                        </p:tav>
                                        <p:tav tm="100000">
                                          <p:val>
                                            <p:strVal val="#ppt_h"/>
                                          </p:val>
                                        </p:tav>
                                      </p:tavLst>
                                    </p:anim>
                                    <p:animEffect transition="in" filter="fade">
                                      <p:cBhvr>
                                        <p:cTn id="30" dur="1000"/>
                                        <p:tgtEl>
                                          <p:spTgt spid="2887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87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877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288776"/>
                                        </p:tgtEl>
                                        <p:attrNameLst>
                                          <p:attrName>style.visibility</p:attrName>
                                        </p:attrNameLst>
                                      </p:cBhvr>
                                      <p:to>
                                        <p:strVal val="visible"/>
                                      </p:to>
                                    </p:set>
                                    <p:animEffect transition="in" filter="wipe(up)">
                                      <p:cBhvr>
                                        <p:cTn id="41" dur="500"/>
                                        <p:tgtEl>
                                          <p:spTgt spid="288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animBg="1"/>
      <p:bldP spid="288772" grpId="0" animBg="1"/>
      <p:bldP spid="288772" grpId="1" animBg="1"/>
      <p:bldP spid="288772" grpId="2" animBg="1"/>
      <p:bldP spid="288773" grpId="0" animBg="1"/>
      <p:bldP spid="288773" grpId="1" animBg="1"/>
      <p:bldP spid="288774" grpId="0" animBg="1"/>
      <p:bldP spid="288775" grpId="0" animBg="1"/>
      <p:bldP spid="28877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1428750" y="381000"/>
            <a:ext cx="60007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4800" b="1">
                <a:solidFill>
                  <a:schemeClr val="tx2"/>
                </a:solidFill>
                <a:latin typeface="Arial Narrow" panose="020B0606020202030204" pitchFamily="34" charset="0"/>
              </a:rPr>
              <a:t>Ekokardiyografi: Normal</a:t>
            </a:r>
            <a:endParaRPr lang="en-US" sz="4800" b="1">
              <a:solidFill>
                <a:schemeClr val="tx2"/>
              </a:solidFill>
              <a:latin typeface="Arial Narrow" panose="020B0606020202030204" pitchFamily="34" charset="0"/>
            </a:endParaRPr>
          </a:p>
        </p:txBody>
      </p:sp>
      <p:pic>
        <p:nvPicPr>
          <p:cNvPr id="387075" name="2D PS normal.mpg">
            <a:hlinkClick r:id="" action="ppaction://media"/>
          </p:cNvPr>
          <p:cNvPicPr>
            <a:picLocks noRot="1" noChangeAspect="1" noChangeArrowheads="1"/>
          </p:cNvPicPr>
          <p:nvPr>
            <a:videoFile r:link="rId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1916113"/>
            <a:ext cx="3590925" cy="391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7076" name="2D apikal normal.mpg">
            <a:hlinkClick r:id="" action="ppaction://media"/>
          </p:cNvPr>
          <p:cNvPicPr>
            <a:picLocks noRot="1" noChangeAspect="1" noChangeArrowheads="1"/>
          </p:cNvPicPr>
          <p:nvPr>
            <a:videoFile r:link="rId2"/>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10075" y="1916113"/>
            <a:ext cx="3590925" cy="391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0881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740" fill="hold"/>
                                        <p:tgtEl>
                                          <p:spTgt spid="387075"/>
                                        </p:tgtEl>
                                      </p:cBhvr>
                                    </p:cmd>
                                  </p:childTnLst>
                                </p:cTn>
                              </p:par>
                            </p:childTnLst>
                          </p:cTn>
                        </p:par>
                        <p:par>
                          <p:cTn id="7" fill="hold" nodeType="afterGroup">
                            <p:stCondLst>
                              <p:cond delay="6740"/>
                            </p:stCondLst>
                            <p:childTnLst>
                              <p:par>
                                <p:cTn id="8" presetID="1" presetClass="mediacall" presetSubtype="0" fill="hold" nodeType="afterEffect">
                                  <p:stCondLst>
                                    <p:cond delay="0"/>
                                  </p:stCondLst>
                                  <p:childTnLst>
                                    <p:cmd type="call" cmd="playFrom(0.0)">
                                      <p:cBhvr>
                                        <p:cTn id="9" dur="1239" fill="hold"/>
                                        <p:tgtEl>
                                          <p:spTgt spid="38707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remove" display="0">
                  <p:stCondLst>
                    <p:cond delay="indefinite"/>
                  </p:stCondLst>
                  <p:endCondLst>
                    <p:cond evt="onNext" delay="0">
                      <p:tgtEl>
                        <p:sldTgt/>
                      </p:tgtEl>
                    </p:cond>
                    <p:cond evt="onPrev" delay="0">
                      <p:tgtEl>
                        <p:sldTgt/>
                      </p:tgtEl>
                    </p:cond>
                  </p:endCondLst>
                </p:cTn>
                <p:tgtEl>
                  <p:spTgt spid="387075"/>
                </p:tgtEl>
              </p:cMediaNode>
            </p:video>
            <p:seq concurrent="1" nextAc="seek">
              <p:cTn id="11" restart="whenNotActive" fill="hold" evtFilter="cancelBubble" nodeType="interactiveSeq">
                <p:stCondLst>
                  <p:cond evt="onClick" delay="0">
                    <p:tgtEl>
                      <p:spTgt spid="38707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387075"/>
                                        </p:tgtEl>
                                      </p:cBhvr>
                                    </p:cmd>
                                  </p:childTnLst>
                                </p:cTn>
                              </p:par>
                            </p:childTnLst>
                          </p:cTn>
                        </p:par>
                      </p:childTnLst>
                    </p:cTn>
                  </p:par>
                </p:childTnLst>
              </p:cTn>
              <p:nextCondLst>
                <p:cond evt="onClick" delay="0">
                  <p:tgtEl>
                    <p:spTgt spid="387075"/>
                  </p:tgtEl>
                </p:cond>
              </p:nextCondLst>
            </p:seq>
            <p:video>
              <p:cMediaNode>
                <p:cTn id="16" repeatCount="indefinite" fill="remove" display="0">
                  <p:stCondLst>
                    <p:cond delay="indefinite"/>
                  </p:stCondLst>
                  <p:endCondLst>
                    <p:cond evt="onNext" delay="0">
                      <p:tgtEl>
                        <p:sldTgt/>
                      </p:tgtEl>
                    </p:cond>
                    <p:cond evt="onPrev" delay="0">
                      <p:tgtEl>
                        <p:sldTgt/>
                      </p:tgtEl>
                    </p:cond>
                  </p:endCondLst>
                </p:cTn>
                <p:tgtEl>
                  <p:spTgt spid="387076"/>
                </p:tgtEl>
              </p:cMediaNode>
            </p:video>
            <p:seq concurrent="1" nextAc="seek">
              <p:cTn id="17" restart="whenNotActive" fill="hold" evtFilter="cancelBubble" nodeType="interactiveSeq">
                <p:stCondLst>
                  <p:cond evt="onClick" delay="0">
                    <p:tgtEl>
                      <p:spTgt spid="38707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2" presetClass="mediacall" presetSubtype="0" fill="hold" nodeType="clickEffect">
                                  <p:stCondLst>
                                    <p:cond delay="0"/>
                                  </p:stCondLst>
                                  <p:childTnLst>
                                    <p:cmd type="call" cmd="togglePause">
                                      <p:cBhvr>
                                        <p:cTn id="21" dur="1" fill="hold"/>
                                        <p:tgtEl>
                                          <p:spTgt spid="387076"/>
                                        </p:tgtEl>
                                      </p:cBhvr>
                                    </p:cmd>
                                  </p:childTnLst>
                                </p:cTn>
                              </p:par>
                            </p:childTnLst>
                          </p:cTn>
                        </p:par>
                      </p:childTnLst>
                    </p:cTn>
                  </p:par>
                </p:childTnLst>
              </p:cTn>
              <p:nextCondLst>
                <p:cond evt="onClick" delay="0">
                  <p:tgtEl>
                    <p:spTgt spid="387076"/>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hangingPunct="1"/>
            <a:r>
              <a:rPr lang="tr-TR" smtClean="0">
                <a:effectLst>
                  <a:outerShdw blurRad="38100" dist="38100" dir="2700000" algn="tl">
                    <a:srgbClr val="C0C0C0"/>
                  </a:outerShdw>
                </a:effectLst>
              </a:rPr>
              <a:t>2D EKO: MD</a:t>
            </a:r>
          </a:p>
        </p:txBody>
      </p:sp>
      <p:pic>
        <p:nvPicPr>
          <p:cNvPr id="71684" name="ME-17.mpg">
            <a:hlinkClick r:id="" action="ppaction://media"/>
          </p:cNvPr>
          <p:cNvPicPr>
            <a:picLocks noRot="1" noChangeAspect="1" noChangeArrowheads="1"/>
          </p:cNvPicPr>
          <p:nvPr>
            <a:videoFile r:link="rId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23963" y="2057400"/>
            <a:ext cx="3563541" cy="356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5" name="ME-18.mpg">
            <a:hlinkClick r:id="" action="ppaction://media"/>
          </p:cNvPr>
          <p:cNvPicPr>
            <a:picLocks noRot="1" noChangeAspect="1" noChangeArrowheads="1"/>
          </p:cNvPicPr>
          <p:nvPr>
            <a:videoFile r:link="rId2"/>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5308" y="2060575"/>
            <a:ext cx="3564731" cy="356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932829"/>
      </p:ext>
    </p:extLst>
  </p:cSld>
  <p:clrMapOvr>
    <a:masterClrMapping/>
  </p:clrMapOvr>
  <p:timing>
    <p:tnLst>
      <p:par>
        <p:cTn id="1" dur="indefinite" restart="never" nodeType="tmRoot">
          <p:childTnLst>
            <p:video>
              <p:cMediaNode>
                <p:cTn id="2" repeatCount="indefinite" fill="remove" display="0">
                  <p:stCondLst>
                    <p:cond delay="indefinite"/>
                  </p:stCondLst>
                  <p:endCondLst>
                    <p:cond evt="onNext" delay="0">
                      <p:tgtEl>
                        <p:sldTgt/>
                      </p:tgtEl>
                    </p:cond>
                    <p:cond evt="onPrev" delay="0">
                      <p:tgtEl>
                        <p:sldTgt/>
                      </p:tgtEl>
                    </p:cond>
                  </p:endCondLst>
                </p:cTn>
                <p:tgtEl>
                  <p:spTgt spid="71684"/>
                </p:tgtEl>
              </p:cMediaNode>
            </p:video>
            <p:video>
              <p:cMediaNode>
                <p:cTn id="3" repeatCount="indefinite" fill="remove" display="0">
                  <p:stCondLst>
                    <p:cond delay="indefinite"/>
                  </p:stCondLst>
                  <p:endCondLst>
                    <p:cond evt="onNext" delay="0">
                      <p:tgtEl>
                        <p:sldTgt/>
                      </p:tgtEl>
                    </p:cond>
                    <p:cond evt="onPrev" delay="0">
                      <p:tgtEl>
                        <p:sldTgt/>
                      </p:tgtEl>
                    </p:cond>
                  </p:endCondLst>
                </p:cTn>
                <p:tgtEl>
                  <p:spTgt spid="71685"/>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tr-TR" b="1" smtClean="0"/>
              <a:t>Kalp kateterizasyonu</a:t>
            </a:r>
            <a:endParaRPr lang="en-US" b="1" smtClean="0"/>
          </a:p>
        </p:txBody>
      </p:sp>
      <p:sp>
        <p:nvSpPr>
          <p:cNvPr id="83970" name="Rectangle 3"/>
          <p:cNvSpPr>
            <a:spLocks noGrp="1" noChangeArrowheads="1"/>
          </p:cNvSpPr>
          <p:nvPr>
            <p:ph type="body" idx="1"/>
          </p:nvPr>
        </p:nvSpPr>
        <p:spPr>
          <a:xfrm>
            <a:off x="1600200" y="1981200"/>
            <a:ext cx="5829300" cy="3733800"/>
          </a:xfrm>
        </p:spPr>
        <p:txBody>
          <a:bodyPr>
            <a:normAutofit fontScale="85000" lnSpcReduction="20000"/>
          </a:bodyPr>
          <a:lstStyle/>
          <a:p>
            <a:pPr eaLnBrk="1" hangingPunct="1">
              <a:lnSpc>
                <a:spcPct val="90000"/>
              </a:lnSpc>
              <a:buFontTx/>
              <a:buNone/>
            </a:pPr>
            <a:r>
              <a:rPr lang="tr-TR" sz="1800" b="1"/>
              <a:t>Değerli</a:t>
            </a:r>
          </a:p>
          <a:p>
            <a:pPr eaLnBrk="1" hangingPunct="1">
              <a:lnSpc>
                <a:spcPct val="90000"/>
              </a:lnSpc>
              <a:buFontTx/>
              <a:buNone/>
            </a:pPr>
            <a:r>
              <a:rPr lang="tr-TR" sz="1800" u="sng"/>
              <a:t>1.   Koroner arter hastalığının gösterilmesi</a:t>
            </a:r>
          </a:p>
          <a:p>
            <a:pPr eaLnBrk="1" hangingPunct="1">
              <a:lnSpc>
                <a:spcPct val="90000"/>
              </a:lnSpc>
              <a:buFontTx/>
              <a:buNone/>
            </a:pPr>
            <a:r>
              <a:rPr lang="tr-TR" sz="1800"/>
              <a:t>2.   Mitral regurjitasyonunun gösterilmesi</a:t>
            </a:r>
          </a:p>
          <a:p>
            <a:pPr eaLnBrk="1" hangingPunct="1">
              <a:lnSpc>
                <a:spcPct val="90000"/>
              </a:lnSpc>
              <a:buFontTx/>
              <a:buNone/>
            </a:pPr>
            <a:r>
              <a:rPr lang="tr-TR" sz="1800"/>
              <a:t>3.	Pulmoner hipertansiyon varlığı yada yokluğunun kesin ispatı</a:t>
            </a:r>
          </a:p>
          <a:p>
            <a:pPr eaLnBrk="1" hangingPunct="1">
              <a:lnSpc>
                <a:spcPct val="90000"/>
              </a:lnSpc>
              <a:buFontTx/>
              <a:buNone/>
            </a:pPr>
            <a:r>
              <a:rPr lang="tr-TR" sz="1800"/>
              <a:t>	(pulmoner vasküler hastalık)</a:t>
            </a:r>
          </a:p>
          <a:p>
            <a:pPr eaLnBrk="1" hangingPunct="1">
              <a:lnSpc>
                <a:spcPct val="90000"/>
              </a:lnSpc>
              <a:buFontTx/>
              <a:buNone/>
            </a:pPr>
            <a:r>
              <a:rPr lang="tr-TR" sz="1800"/>
              <a:t> </a:t>
            </a:r>
          </a:p>
          <a:p>
            <a:pPr eaLnBrk="1" hangingPunct="1">
              <a:lnSpc>
                <a:spcPct val="90000"/>
              </a:lnSpc>
              <a:buFontTx/>
              <a:buNone/>
            </a:pPr>
            <a:r>
              <a:rPr lang="tr-TR" sz="1800" b="1"/>
              <a:t>Daha az değerli</a:t>
            </a:r>
          </a:p>
          <a:p>
            <a:pPr eaLnBrk="1" hangingPunct="1">
              <a:lnSpc>
                <a:spcPct val="90000"/>
              </a:lnSpc>
              <a:buFontTx/>
              <a:buNone/>
            </a:pPr>
            <a:r>
              <a:rPr lang="tr-TR" sz="1800"/>
              <a:t>1.	Sağ ventrikül ve sağ atriyum basınçlarının değerlendirilmesi: sağ ventrikül yetersizliği</a:t>
            </a:r>
          </a:p>
          <a:p>
            <a:pPr eaLnBrk="1" hangingPunct="1">
              <a:lnSpc>
                <a:spcPct val="90000"/>
              </a:lnSpc>
              <a:buFontTx/>
              <a:buNone/>
            </a:pPr>
            <a:r>
              <a:rPr lang="tr-TR" sz="1800"/>
              <a:t>2.	Aort kapak fonksiyonunun değerlendirilmesi: aort regürjitasyon varlığının kanıtlanması ve derecelendirilmesi</a:t>
            </a:r>
          </a:p>
          <a:p>
            <a:pPr eaLnBrk="1" hangingPunct="1">
              <a:lnSpc>
                <a:spcPct val="90000"/>
              </a:lnSpc>
              <a:buFontTx/>
              <a:buNone/>
            </a:pPr>
            <a:r>
              <a:rPr lang="tr-TR" sz="1800"/>
              <a:t> </a:t>
            </a:r>
          </a:p>
          <a:p>
            <a:pPr eaLnBrk="1" hangingPunct="1">
              <a:lnSpc>
                <a:spcPct val="90000"/>
              </a:lnSpc>
              <a:buFontTx/>
              <a:buNone/>
            </a:pPr>
            <a:r>
              <a:rPr lang="tr-TR" sz="1800" b="1"/>
              <a:t>Değeri sınırlı</a:t>
            </a:r>
          </a:p>
          <a:p>
            <a:pPr eaLnBrk="1" hangingPunct="1">
              <a:lnSpc>
                <a:spcPct val="90000"/>
              </a:lnSpc>
              <a:buFontTx/>
              <a:buNone/>
            </a:pPr>
            <a:r>
              <a:rPr lang="tr-TR" sz="1800"/>
              <a:t>1.	Mitral darlığının kanıtlanması / saptanması ve ciddiyetinin belirlenmesi</a:t>
            </a:r>
          </a:p>
          <a:p>
            <a:pPr eaLnBrk="1" hangingPunct="1">
              <a:lnSpc>
                <a:spcPct val="90000"/>
              </a:lnSpc>
            </a:pPr>
            <a:endParaRPr lang="en-US"/>
          </a:p>
        </p:txBody>
      </p:sp>
      <p:sp>
        <p:nvSpPr>
          <p:cNvPr id="83971" name="Rectangle 4"/>
          <p:cNvSpPr>
            <a:spLocks noChangeArrowheads="1"/>
          </p:cNvSpPr>
          <p:nvPr/>
        </p:nvSpPr>
        <p:spPr bwMode="auto">
          <a:xfrm>
            <a:off x="1771650" y="1295400"/>
            <a:ext cx="711765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ja-JP" altLang="tr-TR" sz="2800" b="1" i="1">
                <a:solidFill>
                  <a:schemeClr val="tx2"/>
                </a:solidFill>
                <a:latin typeface="Arial Narrow" panose="020B0606020202030204" pitchFamily="34" charset="0"/>
              </a:rPr>
              <a:t>“</a:t>
            </a:r>
            <a:r>
              <a:rPr lang="tr-TR" altLang="ja-JP" sz="2800" b="1" i="1">
                <a:solidFill>
                  <a:schemeClr val="tx2"/>
                </a:solidFill>
                <a:latin typeface="Arial Narrow" panose="020B0606020202030204" pitchFamily="34" charset="0"/>
              </a:rPr>
              <a:t>EKO/Doppler çalışması yeterli bilgi vermediyse</a:t>
            </a:r>
            <a:r>
              <a:rPr lang="ja-JP" altLang="tr-TR" sz="2800" b="1" i="1">
                <a:solidFill>
                  <a:schemeClr val="tx2"/>
                </a:solidFill>
                <a:latin typeface="Arial Narrow" panose="020B0606020202030204" pitchFamily="34" charset="0"/>
              </a:rPr>
              <a:t>”</a:t>
            </a:r>
            <a:endParaRPr lang="en-US" sz="2800" b="1" i="1">
              <a:solidFill>
                <a:schemeClr val="tx2"/>
              </a:solidFill>
              <a:latin typeface="Arial Narrow" panose="020B0606020202030204" pitchFamily="34" charset="0"/>
            </a:endParaRPr>
          </a:p>
        </p:txBody>
      </p:sp>
    </p:spTree>
    <p:extLst>
      <p:ext uri="{BB962C8B-B14F-4D97-AF65-F5344CB8AC3E}">
        <p14:creationId xmlns:p14="http://schemas.microsoft.com/office/powerpoint/2010/main" xmlns="" val="18281880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MİTRAL YETMEZLİĞİ </a:t>
            </a:r>
            <a:endParaRPr lang="en-GB" dirty="0"/>
          </a:p>
        </p:txBody>
      </p:sp>
      <p:sp>
        <p:nvSpPr>
          <p:cNvPr id="3" name="Content Placeholder 2"/>
          <p:cNvSpPr>
            <a:spLocks noGrp="1"/>
          </p:cNvSpPr>
          <p:nvPr>
            <p:ph idx="1"/>
          </p:nvPr>
        </p:nvSpPr>
        <p:spPr/>
        <p:txBody>
          <a:bodyPr/>
          <a:lstStyle/>
          <a:p>
            <a:r>
              <a:rPr lang="en-GB" dirty="0" smtClean="0"/>
              <a:t>Mitral </a:t>
            </a:r>
            <a:r>
              <a:rPr lang="en-GB" dirty="0" err="1" smtClean="0"/>
              <a:t>yetmezlik</a:t>
            </a:r>
            <a:r>
              <a:rPr lang="en-GB" dirty="0" smtClean="0"/>
              <a:t>: </a:t>
            </a:r>
            <a:r>
              <a:rPr lang="en-GB" dirty="0" err="1" smtClean="0"/>
              <a:t>Sistolde</a:t>
            </a:r>
            <a:r>
              <a:rPr lang="en-GB" dirty="0" smtClean="0"/>
              <a:t> sol </a:t>
            </a:r>
            <a:r>
              <a:rPr lang="en-GB" dirty="0" err="1" smtClean="0"/>
              <a:t>ventrikülden</a:t>
            </a:r>
            <a:r>
              <a:rPr lang="en-GB" dirty="0" smtClean="0"/>
              <a:t> sol </a:t>
            </a:r>
            <a:r>
              <a:rPr lang="en-GB" dirty="0" err="1" smtClean="0"/>
              <a:t>atriyuma</a:t>
            </a:r>
            <a:r>
              <a:rPr lang="en-GB" dirty="0" smtClean="0"/>
              <a:t> </a:t>
            </a:r>
            <a:r>
              <a:rPr lang="en-GB" dirty="0" err="1" smtClean="0"/>
              <a:t>akut</a:t>
            </a:r>
            <a:r>
              <a:rPr lang="en-GB" dirty="0" smtClean="0"/>
              <a:t> </a:t>
            </a:r>
            <a:r>
              <a:rPr lang="en-GB" dirty="0" err="1" smtClean="0"/>
              <a:t>veya</a:t>
            </a:r>
            <a:r>
              <a:rPr lang="en-GB" dirty="0" smtClean="0"/>
              <a:t> </a:t>
            </a:r>
            <a:r>
              <a:rPr lang="en-GB" dirty="0" err="1" smtClean="0"/>
              <a:t>kronik</a:t>
            </a:r>
            <a:r>
              <a:rPr lang="en-GB" dirty="0" smtClean="0"/>
              <a:t> </a:t>
            </a:r>
            <a:r>
              <a:rPr lang="en-GB" dirty="0" err="1" smtClean="0"/>
              <a:t>geriye</a:t>
            </a:r>
            <a:r>
              <a:rPr lang="en-GB" dirty="0" smtClean="0"/>
              <a:t> </a:t>
            </a:r>
            <a:r>
              <a:rPr lang="en-GB" dirty="0" err="1" smtClean="0"/>
              <a:t>doğru</a:t>
            </a:r>
            <a:r>
              <a:rPr lang="en-GB" dirty="0" smtClean="0"/>
              <a:t> </a:t>
            </a:r>
            <a:r>
              <a:rPr lang="en-GB" dirty="0" err="1" smtClean="0"/>
              <a:t>kan</a:t>
            </a:r>
            <a:r>
              <a:rPr lang="en-GB" dirty="0" smtClean="0"/>
              <a:t> </a:t>
            </a:r>
            <a:r>
              <a:rPr lang="en-GB" dirty="0" err="1" smtClean="0"/>
              <a:t>akımının</a:t>
            </a:r>
            <a:r>
              <a:rPr lang="en-GB" dirty="0" smtClean="0"/>
              <a:t> </a:t>
            </a:r>
            <a:r>
              <a:rPr lang="en-GB" dirty="0" err="1" smtClean="0"/>
              <a:t>olmasıdır</a:t>
            </a:r>
            <a:r>
              <a:rPr lang="en-GB" dirty="0" smtClean="0"/>
              <a:t>. </a:t>
            </a:r>
          </a:p>
          <a:p>
            <a:pPr marL="0" indent="0">
              <a:buNone/>
            </a:pPr>
            <a:endParaRPr lang="en-GB" dirty="0"/>
          </a:p>
        </p:txBody>
      </p:sp>
    </p:spTree>
    <p:extLst>
      <p:ext uri="{BB962C8B-B14F-4D97-AF65-F5344CB8AC3E}">
        <p14:creationId xmlns:p14="http://schemas.microsoft.com/office/powerpoint/2010/main" xmlns="" val="952133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sz="half" idx="1"/>
          </p:nvPr>
        </p:nvSpPr>
        <p:spPr>
          <a:xfrm>
            <a:off x="1463280" y="2066927"/>
            <a:ext cx="2482453" cy="1985963"/>
          </a:xfrm>
        </p:spPr>
        <p:txBody>
          <a:bodyPr>
            <a:normAutofit fontScale="85000" lnSpcReduction="20000"/>
          </a:bodyPr>
          <a:lstStyle/>
          <a:p>
            <a:pPr eaLnBrk="1" hangingPunct="1">
              <a:lnSpc>
                <a:spcPct val="90000"/>
              </a:lnSpc>
              <a:buFontTx/>
              <a:buNone/>
            </a:pPr>
            <a:r>
              <a:rPr lang="tr-TR" sz="1900" b="1" u="sng"/>
              <a:t>İnflamatuvar</a:t>
            </a:r>
            <a:r>
              <a:rPr lang="en-US" sz="1900" b="1" u="sng"/>
              <a:t>:</a:t>
            </a:r>
          </a:p>
          <a:p>
            <a:pPr eaLnBrk="1" hangingPunct="1">
              <a:lnSpc>
                <a:spcPct val="90000"/>
              </a:lnSpc>
            </a:pPr>
            <a:r>
              <a:rPr lang="tr-TR" sz="1800" b="1">
                <a:solidFill>
                  <a:schemeClr val="accent2"/>
                </a:solidFill>
              </a:rPr>
              <a:t>Romatizmal kalp hastalığı</a:t>
            </a:r>
            <a:endParaRPr lang="en-US" sz="1800" b="1">
              <a:solidFill>
                <a:schemeClr val="accent2"/>
              </a:solidFill>
            </a:endParaRPr>
          </a:p>
          <a:p>
            <a:pPr eaLnBrk="1" hangingPunct="1">
              <a:lnSpc>
                <a:spcPct val="90000"/>
              </a:lnSpc>
            </a:pPr>
            <a:r>
              <a:rPr lang="en-US" sz="1600"/>
              <a:t>S</a:t>
            </a:r>
            <a:r>
              <a:rPr lang="tr-TR" sz="1600"/>
              <a:t>i</a:t>
            </a:r>
            <a:r>
              <a:rPr lang="en-US" sz="1600"/>
              <a:t>stemi</a:t>
            </a:r>
            <a:r>
              <a:rPr lang="tr-TR" sz="1600"/>
              <a:t>k</a:t>
            </a:r>
            <a:r>
              <a:rPr lang="en-US" sz="1600"/>
              <a:t> lupus er</a:t>
            </a:r>
            <a:r>
              <a:rPr lang="tr-TR" sz="1600"/>
              <a:t>i</a:t>
            </a:r>
            <a:r>
              <a:rPr lang="en-US" sz="1600"/>
              <a:t>temato</a:t>
            </a:r>
            <a:r>
              <a:rPr lang="tr-TR" sz="1600"/>
              <a:t>z</a:t>
            </a:r>
            <a:r>
              <a:rPr lang="en-US" sz="1600"/>
              <a:t>us</a:t>
            </a:r>
          </a:p>
          <a:p>
            <a:pPr eaLnBrk="1" hangingPunct="1">
              <a:lnSpc>
                <a:spcPct val="90000"/>
              </a:lnSpc>
            </a:pPr>
            <a:r>
              <a:rPr lang="en-US" sz="1600"/>
              <a:t>Progressi</a:t>
            </a:r>
            <a:r>
              <a:rPr lang="tr-TR" sz="1600"/>
              <a:t>f</a:t>
            </a:r>
            <a:r>
              <a:rPr lang="en-US" sz="1600"/>
              <a:t> s</a:t>
            </a:r>
            <a:r>
              <a:rPr lang="tr-TR" sz="1600"/>
              <a:t>i</a:t>
            </a:r>
            <a:r>
              <a:rPr lang="en-US" sz="1600"/>
              <a:t>stemi</a:t>
            </a:r>
            <a:r>
              <a:rPr lang="tr-TR" sz="1600"/>
              <a:t>k</a:t>
            </a:r>
            <a:r>
              <a:rPr lang="en-US" sz="1600"/>
              <a:t> s</a:t>
            </a:r>
            <a:r>
              <a:rPr lang="tr-TR" sz="1600"/>
              <a:t>k</a:t>
            </a:r>
            <a:r>
              <a:rPr lang="en-US" sz="1600"/>
              <a:t>lero</a:t>
            </a:r>
            <a:r>
              <a:rPr lang="tr-TR" sz="1600"/>
              <a:t>z</a:t>
            </a:r>
            <a:r>
              <a:rPr lang="en-US" sz="1600"/>
              <a:t>is</a:t>
            </a:r>
          </a:p>
          <a:p>
            <a:pPr eaLnBrk="1" hangingPunct="1">
              <a:lnSpc>
                <a:spcPct val="90000"/>
              </a:lnSpc>
            </a:pPr>
            <a:r>
              <a:rPr lang="en-US" sz="1600"/>
              <a:t>Methysergide t</a:t>
            </a:r>
            <a:r>
              <a:rPr lang="tr-TR" sz="1600"/>
              <a:t>edavisi</a:t>
            </a:r>
          </a:p>
          <a:p>
            <a:pPr eaLnBrk="1" hangingPunct="1">
              <a:lnSpc>
                <a:spcPct val="90000"/>
              </a:lnSpc>
              <a:buFontTx/>
              <a:buNone/>
            </a:pPr>
            <a:r>
              <a:rPr lang="tr-TR" sz="1900" b="1" u="sng"/>
              <a:t>İnfeksiyöz</a:t>
            </a:r>
            <a:r>
              <a:rPr lang="en-US" sz="1900" b="1" u="sng"/>
              <a:t>:</a:t>
            </a:r>
          </a:p>
          <a:p>
            <a:pPr eaLnBrk="1" hangingPunct="1">
              <a:lnSpc>
                <a:spcPct val="90000"/>
              </a:lnSpc>
            </a:pPr>
            <a:r>
              <a:rPr lang="en-US" sz="1800" b="1">
                <a:solidFill>
                  <a:schemeClr val="accent2"/>
                </a:solidFill>
              </a:rPr>
              <a:t>Infe</a:t>
            </a:r>
            <a:r>
              <a:rPr lang="tr-TR" sz="1800" b="1">
                <a:solidFill>
                  <a:schemeClr val="accent2"/>
                </a:solidFill>
              </a:rPr>
              <a:t>k</a:t>
            </a:r>
            <a:r>
              <a:rPr lang="en-US" sz="1800" b="1">
                <a:solidFill>
                  <a:schemeClr val="accent2"/>
                </a:solidFill>
              </a:rPr>
              <a:t>ti</a:t>
            </a:r>
            <a:r>
              <a:rPr lang="tr-TR" sz="1800" b="1">
                <a:solidFill>
                  <a:schemeClr val="accent2"/>
                </a:solidFill>
              </a:rPr>
              <a:t>f</a:t>
            </a:r>
            <a:r>
              <a:rPr lang="en-US" sz="1800" b="1">
                <a:solidFill>
                  <a:schemeClr val="accent2"/>
                </a:solidFill>
              </a:rPr>
              <a:t> endo</a:t>
            </a:r>
            <a:r>
              <a:rPr lang="tr-TR" sz="1800" b="1">
                <a:solidFill>
                  <a:schemeClr val="accent2"/>
                </a:solidFill>
              </a:rPr>
              <a:t>k</a:t>
            </a:r>
            <a:r>
              <a:rPr lang="en-US" sz="1800" b="1">
                <a:solidFill>
                  <a:schemeClr val="accent2"/>
                </a:solidFill>
              </a:rPr>
              <a:t>ardit</a:t>
            </a:r>
            <a:endParaRPr lang="tr-TR" sz="1800" b="1">
              <a:solidFill>
                <a:schemeClr val="accent2"/>
              </a:solidFill>
            </a:endParaRPr>
          </a:p>
        </p:txBody>
      </p:sp>
      <p:sp>
        <p:nvSpPr>
          <p:cNvPr id="26626" name="Rectangle 3"/>
          <p:cNvSpPr>
            <a:spLocks noGrp="1" noChangeArrowheads="1"/>
          </p:cNvSpPr>
          <p:nvPr>
            <p:ph type="body" sz="half" idx="2"/>
          </p:nvPr>
        </p:nvSpPr>
        <p:spPr>
          <a:xfrm>
            <a:off x="3899299" y="1922465"/>
            <a:ext cx="2753915" cy="2522537"/>
          </a:xfrm>
        </p:spPr>
        <p:txBody>
          <a:bodyPr>
            <a:normAutofit lnSpcReduction="10000"/>
          </a:bodyPr>
          <a:lstStyle/>
          <a:p>
            <a:pPr eaLnBrk="1" hangingPunct="1">
              <a:lnSpc>
                <a:spcPct val="90000"/>
              </a:lnSpc>
              <a:buFontTx/>
              <a:buNone/>
            </a:pPr>
            <a:r>
              <a:rPr lang="en-US" sz="1900" b="1" u="sng"/>
              <a:t>De</a:t>
            </a:r>
            <a:r>
              <a:rPr lang="tr-TR" sz="1900" b="1" u="sng"/>
              <a:t>j</a:t>
            </a:r>
            <a:r>
              <a:rPr lang="en-US" sz="1900" b="1" u="sng"/>
              <a:t>enerati</a:t>
            </a:r>
            <a:r>
              <a:rPr lang="tr-TR" sz="1900" b="1" u="sng"/>
              <a:t>f</a:t>
            </a:r>
            <a:r>
              <a:rPr lang="en-US" sz="1900" b="1" u="sng"/>
              <a:t>:</a:t>
            </a:r>
          </a:p>
          <a:p>
            <a:pPr eaLnBrk="1" hangingPunct="1">
              <a:lnSpc>
                <a:spcPct val="90000"/>
              </a:lnSpc>
            </a:pPr>
            <a:r>
              <a:rPr lang="en-US" sz="1800" b="1">
                <a:solidFill>
                  <a:schemeClr val="accent2"/>
                </a:solidFill>
              </a:rPr>
              <a:t>M</a:t>
            </a:r>
            <a:r>
              <a:rPr lang="tr-TR" sz="1800" b="1">
                <a:solidFill>
                  <a:schemeClr val="accent2"/>
                </a:solidFill>
              </a:rPr>
              <a:t>iks</a:t>
            </a:r>
            <a:r>
              <a:rPr lang="en-US" sz="1800" b="1">
                <a:solidFill>
                  <a:schemeClr val="accent2"/>
                </a:solidFill>
              </a:rPr>
              <a:t>omat</a:t>
            </a:r>
            <a:r>
              <a:rPr lang="tr-TR" sz="1800" b="1">
                <a:solidFill>
                  <a:schemeClr val="accent2"/>
                </a:solidFill>
              </a:rPr>
              <a:t>öz</a:t>
            </a:r>
            <a:r>
              <a:rPr lang="en-US" sz="1800" b="1">
                <a:solidFill>
                  <a:schemeClr val="accent2"/>
                </a:solidFill>
              </a:rPr>
              <a:t> degenera</a:t>
            </a:r>
            <a:r>
              <a:rPr lang="tr-TR" sz="1800" b="1">
                <a:solidFill>
                  <a:schemeClr val="accent2"/>
                </a:solidFill>
              </a:rPr>
              <a:t>sy</a:t>
            </a:r>
            <a:r>
              <a:rPr lang="en-US" sz="1800" b="1">
                <a:solidFill>
                  <a:schemeClr val="accent2"/>
                </a:solidFill>
              </a:rPr>
              <a:t>on (MVP)</a:t>
            </a:r>
            <a:endParaRPr lang="tr-TR" sz="1800" b="1">
              <a:solidFill>
                <a:schemeClr val="accent2"/>
              </a:solidFill>
            </a:endParaRPr>
          </a:p>
          <a:p>
            <a:pPr eaLnBrk="1" hangingPunct="1">
              <a:lnSpc>
                <a:spcPct val="90000"/>
              </a:lnSpc>
            </a:pPr>
            <a:r>
              <a:rPr lang="tr-TR" sz="1800" b="1">
                <a:solidFill>
                  <a:schemeClr val="accent2"/>
                </a:solidFill>
              </a:rPr>
              <a:t>Mitral anulus kalsifikasyonu</a:t>
            </a:r>
            <a:endParaRPr lang="en-US" sz="1800" b="1">
              <a:solidFill>
                <a:schemeClr val="accent2"/>
              </a:solidFill>
            </a:endParaRPr>
          </a:p>
          <a:p>
            <a:pPr eaLnBrk="1" hangingPunct="1">
              <a:lnSpc>
                <a:spcPct val="90000"/>
              </a:lnSpc>
            </a:pPr>
            <a:r>
              <a:rPr lang="en-US" sz="1400"/>
              <a:t>Marfan s</a:t>
            </a:r>
            <a:r>
              <a:rPr lang="tr-TR" sz="1400"/>
              <a:t>e</a:t>
            </a:r>
            <a:r>
              <a:rPr lang="en-US" sz="1400"/>
              <a:t>ndrom</a:t>
            </a:r>
            <a:r>
              <a:rPr lang="tr-TR" sz="1400"/>
              <a:t>u</a:t>
            </a:r>
            <a:endParaRPr lang="en-US" sz="1400"/>
          </a:p>
          <a:p>
            <a:pPr eaLnBrk="1" hangingPunct="1">
              <a:lnSpc>
                <a:spcPct val="90000"/>
              </a:lnSpc>
            </a:pPr>
            <a:r>
              <a:rPr lang="en-US" sz="1400"/>
              <a:t>Ehlers-Danlos s</a:t>
            </a:r>
            <a:r>
              <a:rPr lang="tr-TR" sz="1400"/>
              <a:t>e</a:t>
            </a:r>
            <a:r>
              <a:rPr lang="en-US" sz="1400"/>
              <a:t>ndrom</a:t>
            </a:r>
            <a:r>
              <a:rPr lang="tr-TR" sz="1400"/>
              <a:t>u</a:t>
            </a:r>
            <a:endParaRPr lang="en-US" sz="1400"/>
          </a:p>
          <a:p>
            <a:pPr eaLnBrk="1" hangingPunct="1">
              <a:lnSpc>
                <a:spcPct val="90000"/>
              </a:lnSpc>
            </a:pPr>
            <a:r>
              <a:rPr lang="en-US" sz="1400"/>
              <a:t>Ps</a:t>
            </a:r>
            <a:r>
              <a:rPr lang="tr-TR" sz="1400"/>
              <a:t>ö</a:t>
            </a:r>
            <a:r>
              <a:rPr lang="en-US" sz="1400"/>
              <a:t>do</a:t>
            </a:r>
            <a:r>
              <a:rPr lang="tr-TR" sz="1400"/>
              <a:t>ks</a:t>
            </a:r>
            <a:r>
              <a:rPr lang="en-US" sz="1400"/>
              <a:t>antoma elast</a:t>
            </a:r>
            <a:r>
              <a:rPr lang="tr-TR" sz="1400"/>
              <a:t>ik</a:t>
            </a:r>
            <a:r>
              <a:rPr lang="en-US" sz="1400"/>
              <a:t>um</a:t>
            </a:r>
          </a:p>
          <a:p>
            <a:pPr eaLnBrk="1" hangingPunct="1">
              <a:lnSpc>
                <a:spcPct val="90000"/>
              </a:lnSpc>
            </a:pPr>
            <a:r>
              <a:rPr lang="en-US" sz="1400"/>
              <a:t>Ank</a:t>
            </a:r>
            <a:r>
              <a:rPr lang="tr-TR" sz="1400"/>
              <a:t>i</a:t>
            </a:r>
            <a:r>
              <a:rPr lang="en-US" sz="1400"/>
              <a:t>lo</a:t>
            </a:r>
            <a:r>
              <a:rPr lang="tr-TR" sz="1400"/>
              <a:t>zan</a:t>
            </a:r>
            <a:r>
              <a:rPr lang="en-US" sz="1400"/>
              <a:t> spond</a:t>
            </a:r>
            <a:r>
              <a:rPr lang="tr-TR" sz="1400"/>
              <a:t>ilit</a:t>
            </a:r>
            <a:endParaRPr lang="en-US" sz="1400"/>
          </a:p>
          <a:p>
            <a:pPr eaLnBrk="1" hangingPunct="1">
              <a:lnSpc>
                <a:spcPct val="90000"/>
              </a:lnSpc>
            </a:pPr>
            <a:r>
              <a:rPr lang="tr-TR" sz="1400"/>
              <a:t>İ</a:t>
            </a:r>
            <a:r>
              <a:rPr lang="en-US" sz="1400"/>
              <a:t>nfiltrati</a:t>
            </a:r>
            <a:r>
              <a:rPr lang="tr-TR" sz="1400"/>
              <a:t>f</a:t>
            </a:r>
            <a:r>
              <a:rPr lang="en-US" sz="1400"/>
              <a:t> am</a:t>
            </a:r>
            <a:r>
              <a:rPr lang="tr-TR" sz="1400"/>
              <a:t>i</a:t>
            </a:r>
            <a:r>
              <a:rPr lang="en-US" sz="1400"/>
              <a:t>loido</a:t>
            </a:r>
            <a:r>
              <a:rPr lang="tr-TR" sz="1400"/>
              <a:t>z</a:t>
            </a:r>
            <a:r>
              <a:rPr lang="en-US" sz="1400"/>
              <a:t>is</a:t>
            </a:r>
            <a:endParaRPr lang="tr-TR" sz="1400"/>
          </a:p>
        </p:txBody>
      </p:sp>
      <p:sp>
        <p:nvSpPr>
          <p:cNvPr id="26627" name="Rectangle 4"/>
          <p:cNvSpPr>
            <a:spLocks noChangeArrowheads="1"/>
          </p:cNvSpPr>
          <p:nvPr/>
        </p:nvSpPr>
        <p:spPr bwMode="auto">
          <a:xfrm>
            <a:off x="1504950" y="4572000"/>
            <a:ext cx="5715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chemeClr val="accent2"/>
              </a:buClr>
              <a:buSzPct val="75000"/>
              <a:buFont typeface="Wingdings" panose="05000000000000000000" pitchFamily="2" charset="2"/>
              <a:buNone/>
            </a:pPr>
            <a:r>
              <a:rPr lang="tr-TR" sz="1800" b="1" u="sng">
                <a:latin typeface="Tahoma" panose="020B0604030504040204" pitchFamily="34" charset="0"/>
              </a:rPr>
              <a:t>Konjenital</a:t>
            </a:r>
            <a:r>
              <a:rPr lang="en-US" sz="1800" b="1" u="sng">
                <a:latin typeface="Tahoma" panose="020B0604030504040204" pitchFamily="34" charset="0"/>
              </a:rPr>
              <a:t>:</a:t>
            </a:r>
          </a:p>
          <a:p>
            <a:pPr eaLnBrk="1" hangingPunct="1">
              <a:spcBef>
                <a:spcPct val="20000"/>
              </a:spcBef>
              <a:buClr>
                <a:schemeClr val="accent2"/>
              </a:buClr>
              <a:buSzPct val="75000"/>
              <a:buFont typeface="Wingdings" panose="05000000000000000000" pitchFamily="2" charset="2"/>
              <a:buChar char="n"/>
            </a:pPr>
            <a:r>
              <a:rPr lang="ja-JP" altLang="tr-TR" sz="1400">
                <a:latin typeface="Tahoma" panose="020B0604030504040204" pitchFamily="34" charset="0"/>
              </a:rPr>
              <a:t>“</a:t>
            </a:r>
            <a:r>
              <a:rPr lang="en-US" altLang="ja-JP" sz="1400">
                <a:latin typeface="Tahoma" panose="020B0604030504040204" pitchFamily="34" charset="0"/>
              </a:rPr>
              <a:t>Cleft mitral valve</a:t>
            </a:r>
            <a:r>
              <a:rPr lang="ja-JP" altLang="tr-TR" sz="1400">
                <a:latin typeface="Tahoma" panose="020B0604030504040204" pitchFamily="34" charset="0"/>
              </a:rPr>
              <a:t>”</a:t>
            </a:r>
            <a:r>
              <a:rPr lang="en-US" altLang="ja-JP" sz="1400">
                <a:latin typeface="Tahoma" panose="020B0604030504040204" pitchFamily="34" charset="0"/>
              </a:rPr>
              <a:t> </a:t>
            </a:r>
          </a:p>
          <a:p>
            <a:pPr eaLnBrk="1" hangingPunct="1">
              <a:spcBef>
                <a:spcPct val="20000"/>
              </a:spcBef>
              <a:buClr>
                <a:schemeClr val="accent2"/>
              </a:buClr>
              <a:buSzPct val="75000"/>
              <a:buFont typeface="Wingdings" panose="05000000000000000000" pitchFamily="2" charset="2"/>
              <a:buNone/>
            </a:pPr>
            <a:r>
              <a:rPr lang="en-US" sz="1400">
                <a:latin typeface="Tahoma" panose="020B0604030504040204" pitchFamily="34" charset="0"/>
              </a:rPr>
              <a:t>	(</a:t>
            </a:r>
            <a:r>
              <a:rPr lang="tr-TR" sz="1400">
                <a:latin typeface="Tahoma" panose="020B0604030504040204" pitchFamily="34" charset="0"/>
              </a:rPr>
              <a:t>diğer konjenital kalp hastalıklarına eşlik eder</a:t>
            </a:r>
            <a:r>
              <a:rPr lang="en-US" sz="1400">
                <a:latin typeface="Tahoma" panose="020B0604030504040204" pitchFamily="34" charset="0"/>
              </a:rPr>
              <a:t>,</a:t>
            </a:r>
            <a:r>
              <a:rPr lang="tr-TR" sz="1400">
                <a:latin typeface="Tahoma" panose="020B0604030504040204" pitchFamily="34" charset="0"/>
              </a:rPr>
              <a:t> ör, </a:t>
            </a:r>
            <a:r>
              <a:rPr lang="en-US" sz="1400">
                <a:latin typeface="Tahoma" panose="020B0604030504040204" pitchFamily="34" charset="0"/>
              </a:rPr>
              <a:t>primum </a:t>
            </a:r>
            <a:r>
              <a:rPr lang="tr-TR" sz="1400">
                <a:latin typeface="Tahoma" panose="020B0604030504040204" pitchFamily="34" charset="0"/>
              </a:rPr>
              <a:t>ASD</a:t>
            </a:r>
            <a:r>
              <a:rPr lang="en-US" sz="1400">
                <a:latin typeface="Tahoma" panose="020B0604030504040204" pitchFamily="34" charset="0"/>
              </a:rPr>
              <a:t> defe</a:t>
            </a:r>
            <a:r>
              <a:rPr lang="tr-TR" sz="1400">
                <a:latin typeface="Tahoma" panose="020B0604030504040204" pitchFamily="34" charset="0"/>
              </a:rPr>
              <a:t>k</a:t>
            </a:r>
            <a:r>
              <a:rPr lang="en-US" sz="1400">
                <a:latin typeface="Tahoma" panose="020B0604030504040204" pitchFamily="34" charset="0"/>
              </a:rPr>
              <a:t>t</a:t>
            </a:r>
            <a:r>
              <a:rPr lang="tr-TR" sz="1400">
                <a:latin typeface="Tahoma" panose="020B0604030504040204" pitchFamily="34" charset="0"/>
              </a:rPr>
              <a:t>i</a:t>
            </a:r>
            <a:r>
              <a:rPr lang="en-US" sz="1400">
                <a:latin typeface="Tahoma" panose="020B0604030504040204" pitchFamily="34" charset="0"/>
              </a:rPr>
              <a:t>)</a:t>
            </a:r>
          </a:p>
          <a:p>
            <a:pPr eaLnBrk="1" hangingPunct="1">
              <a:spcBef>
                <a:spcPct val="20000"/>
              </a:spcBef>
              <a:buClr>
                <a:schemeClr val="accent2"/>
              </a:buClr>
              <a:buSzPct val="75000"/>
              <a:buFont typeface="Wingdings" panose="05000000000000000000" pitchFamily="2" charset="2"/>
              <a:buChar char="n"/>
            </a:pPr>
            <a:r>
              <a:rPr lang="en-US" sz="1400">
                <a:latin typeface="Tahoma" panose="020B0604030504040204" pitchFamily="34" charset="0"/>
              </a:rPr>
              <a:t>Para</a:t>
            </a:r>
            <a:r>
              <a:rPr lang="tr-TR" sz="1400">
                <a:latin typeface="Tahoma" panose="020B0604030504040204" pitchFamily="34" charset="0"/>
              </a:rPr>
              <a:t>şü</a:t>
            </a:r>
            <a:r>
              <a:rPr lang="en-US" sz="1400">
                <a:latin typeface="Tahoma" panose="020B0604030504040204" pitchFamily="34" charset="0"/>
              </a:rPr>
              <a:t>t mitral </a:t>
            </a:r>
            <a:r>
              <a:rPr lang="tr-TR" sz="1400">
                <a:latin typeface="Tahoma" panose="020B0604030504040204" pitchFamily="34" charset="0"/>
              </a:rPr>
              <a:t>kapak</a:t>
            </a:r>
            <a:r>
              <a:rPr lang="en-US" sz="1400">
                <a:latin typeface="Tahoma" panose="020B0604030504040204" pitchFamily="34" charset="0"/>
              </a:rPr>
              <a:t> </a:t>
            </a:r>
          </a:p>
          <a:p>
            <a:pPr eaLnBrk="1" hangingPunct="1">
              <a:spcBef>
                <a:spcPct val="20000"/>
              </a:spcBef>
              <a:buClr>
                <a:schemeClr val="accent2"/>
              </a:buClr>
              <a:buSzPct val="75000"/>
              <a:buFont typeface="Wingdings" panose="05000000000000000000" pitchFamily="2" charset="2"/>
              <a:buNone/>
            </a:pPr>
            <a:r>
              <a:rPr lang="en-US" sz="1400">
                <a:latin typeface="Tahoma" panose="020B0604030504040204" pitchFamily="34" charset="0"/>
              </a:rPr>
              <a:t>	(</a:t>
            </a:r>
            <a:r>
              <a:rPr lang="tr-TR" sz="1400">
                <a:latin typeface="Tahoma" panose="020B0604030504040204" pitchFamily="34" charset="0"/>
              </a:rPr>
              <a:t>diğer konjenital kalp hastalıklarına eşlik eder</a:t>
            </a:r>
            <a:r>
              <a:rPr lang="en-US" sz="1400">
                <a:latin typeface="Tahoma" panose="020B0604030504040204" pitchFamily="34" charset="0"/>
              </a:rPr>
              <a:t>,</a:t>
            </a:r>
            <a:r>
              <a:rPr lang="tr-TR" sz="1400">
                <a:latin typeface="Tahoma" panose="020B0604030504040204" pitchFamily="34" charset="0"/>
              </a:rPr>
              <a:t> ör, </a:t>
            </a:r>
            <a:r>
              <a:rPr lang="en-US" sz="1400">
                <a:latin typeface="Tahoma" panose="020B0604030504040204" pitchFamily="34" charset="0"/>
              </a:rPr>
              <a:t>endo</a:t>
            </a:r>
            <a:r>
              <a:rPr lang="tr-TR" sz="1400">
                <a:latin typeface="Tahoma" panose="020B0604030504040204" pitchFamily="34" charset="0"/>
              </a:rPr>
              <a:t>k</a:t>
            </a:r>
            <a:r>
              <a:rPr lang="en-US" sz="1400">
                <a:latin typeface="Tahoma" panose="020B0604030504040204" pitchFamily="34" charset="0"/>
              </a:rPr>
              <a:t>ardi</a:t>
            </a:r>
            <a:r>
              <a:rPr lang="tr-TR" sz="1400">
                <a:latin typeface="Tahoma" panose="020B0604030504040204" pitchFamily="34" charset="0"/>
              </a:rPr>
              <a:t>y</a:t>
            </a:r>
            <a:r>
              <a:rPr lang="en-US" sz="1400">
                <a:latin typeface="Tahoma" panose="020B0604030504040204" pitchFamily="34" charset="0"/>
              </a:rPr>
              <a:t>al </a:t>
            </a:r>
            <a:r>
              <a:rPr lang="tr-TR" sz="1400">
                <a:latin typeface="Tahoma" panose="020B0604030504040204" pitchFamily="34" charset="0"/>
              </a:rPr>
              <a:t>yastık</a:t>
            </a:r>
            <a:r>
              <a:rPr lang="en-US" sz="1400">
                <a:latin typeface="Tahoma" panose="020B0604030504040204" pitchFamily="34" charset="0"/>
              </a:rPr>
              <a:t> defe</a:t>
            </a:r>
            <a:r>
              <a:rPr lang="tr-TR" sz="1400">
                <a:latin typeface="Tahoma" panose="020B0604030504040204" pitchFamily="34" charset="0"/>
              </a:rPr>
              <a:t>k</a:t>
            </a:r>
            <a:r>
              <a:rPr lang="en-US" sz="1400">
                <a:latin typeface="Tahoma" panose="020B0604030504040204" pitchFamily="34" charset="0"/>
              </a:rPr>
              <a:t>t</a:t>
            </a:r>
            <a:r>
              <a:rPr lang="tr-TR" sz="1400">
                <a:latin typeface="Tahoma" panose="020B0604030504040204" pitchFamily="34" charset="0"/>
              </a:rPr>
              <a:t>i</a:t>
            </a:r>
            <a:r>
              <a:rPr lang="en-US" sz="1400">
                <a:latin typeface="Tahoma" panose="020B0604030504040204" pitchFamily="34" charset="0"/>
              </a:rPr>
              <a:t>, endo</a:t>
            </a:r>
            <a:r>
              <a:rPr lang="tr-TR" sz="1400">
                <a:latin typeface="Tahoma" panose="020B0604030504040204" pitchFamily="34" charset="0"/>
              </a:rPr>
              <a:t>k</a:t>
            </a:r>
            <a:r>
              <a:rPr lang="en-US" sz="1400">
                <a:latin typeface="Tahoma" panose="020B0604030504040204" pitchFamily="34" charset="0"/>
              </a:rPr>
              <a:t>ardi</a:t>
            </a:r>
            <a:r>
              <a:rPr lang="tr-TR" sz="1400">
                <a:latin typeface="Tahoma" panose="020B0604030504040204" pitchFamily="34" charset="0"/>
              </a:rPr>
              <a:t>y</a:t>
            </a:r>
            <a:r>
              <a:rPr lang="en-US" sz="1400">
                <a:latin typeface="Tahoma" panose="020B0604030504040204" pitchFamily="34" charset="0"/>
              </a:rPr>
              <a:t>al fibroelasto</a:t>
            </a:r>
            <a:r>
              <a:rPr lang="tr-TR" sz="1400">
                <a:latin typeface="Tahoma" panose="020B0604030504040204" pitchFamily="34" charset="0"/>
              </a:rPr>
              <a:t>z</a:t>
            </a:r>
            <a:r>
              <a:rPr lang="en-US" sz="1400">
                <a:latin typeface="Tahoma" panose="020B0604030504040204" pitchFamily="34" charset="0"/>
              </a:rPr>
              <a:t>is, </a:t>
            </a:r>
            <a:r>
              <a:rPr lang="tr-TR" sz="1400">
                <a:latin typeface="Tahoma" panose="020B0604030504040204" pitchFamily="34" charset="0"/>
              </a:rPr>
              <a:t>büyük arterlerin transpozisyonu</a:t>
            </a:r>
            <a:r>
              <a:rPr lang="en-US" sz="1400">
                <a:latin typeface="Tahoma" panose="020B0604030504040204" pitchFamily="34" charset="0"/>
              </a:rPr>
              <a:t>)</a:t>
            </a:r>
          </a:p>
        </p:txBody>
      </p:sp>
      <p:sp>
        <p:nvSpPr>
          <p:cNvPr id="221189" name="Text Box 5"/>
          <p:cNvSpPr txBox="1">
            <a:spLocks noChangeArrowheads="1"/>
          </p:cNvSpPr>
          <p:nvPr/>
        </p:nvSpPr>
        <p:spPr bwMode="auto">
          <a:xfrm>
            <a:off x="3438525" y="354015"/>
            <a:ext cx="2753916" cy="13234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tr-TR" sz="4000" b="1">
                <a:latin typeface="Arial" charset="0"/>
              </a:rPr>
              <a:t>MY: Etiyoloji</a:t>
            </a:r>
          </a:p>
        </p:txBody>
      </p:sp>
      <p:sp>
        <p:nvSpPr>
          <p:cNvPr id="26629" name="Rectangle 6"/>
          <p:cNvSpPr>
            <a:spLocks noGrp="1" noChangeArrowheads="1"/>
          </p:cNvSpPr>
          <p:nvPr>
            <p:ph type="title"/>
          </p:nvPr>
        </p:nvSpPr>
        <p:spPr>
          <a:xfrm>
            <a:off x="1143000" y="631825"/>
            <a:ext cx="5676900" cy="1447800"/>
          </a:xfrm>
          <a:noFill/>
        </p:spPr>
        <p:txBody>
          <a:bodyPr/>
          <a:lstStyle/>
          <a:p>
            <a:pPr eaLnBrk="1" hangingPunct="1"/>
            <a:r>
              <a:rPr lang="en-US" sz="2400" b="1"/>
              <a:t>1. Mitral kapak, komissür ya da anülüs patolojisi</a:t>
            </a:r>
          </a:p>
        </p:txBody>
      </p:sp>
      <p:pic>
        <p:nvPicPr>
          <p:cNvPr id="26630"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0800" y="3141663"/>
            <a:ext cx="16002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56456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664495" y="2579690"/>
            <a:ext cx="5283994"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
                <a:schemeClr val="accent2"/>
              </a:buClr>
              <a:buSzPct val="75000"/>
              <a:buFont typeface="Wingdings" panose="05000000000000000000" pitchFamily="2" charset="2"/>
              <a:buChar char="n"/>
            </a:pPr>
            <a:r>
              <a:rPr lang="tr-TR" sz="2000">
                <a:solidFill>
                  <a:schemeClr val="accent2"/>
                </a:solidFill>
                <a:latin typeface="Tahoma" panose="020B0604030504040204" pitchFamily="34" charset="0"/>
              </a:rPr>
              <a:t>K</a:t>
            </a:r>
            <a:r>
              <a:rPr lang="en-US" sz="2000">
                <a:solidFill>
                  <a:schemeClr val="accent2"/>
                </a:solidFill>
                <a:latin typeface="Tahoma" panose="020B0604030504040204" pitchFamily="34" charset="0"/>
              </a:rPr>
              <a:t>orda tendinea </a:t>
            </a:r>
            <a:r>
              <a:rPr lang="tr-TR" sz="2000">
                <a:solidFill>
                  <a:schemeClr val="accent2"/>
                </a:solidFill>
                <a:latin typeface="Tahoma" panose="020B0604030504040204" pitchFamily="34" charset="0"/>
              </a:rPr>
              <a:t>rüptürü</a:t>
            </a:r>
            <a:r>
              <a:rPr lang="tr-TR" sz="1600">
                <a:latin typeface="Tahoma" panose="020B0604030504040204" pitchFamily="34" charset="0"/>
              </a:rPr>
              <a:t> </a:t>
            </a:r>
            <a:r>
              <a:rPr lang="en-US" sz="1600">
                <a:latin typeface="Tahoma" panose="020B0604030504040204" pitchFamily="34" charset="0"/>
              </a:rPr>
              <a:t>(a</a:t>
            </a:r>
            <a:r>
              <a:rPr lang="tr-TR" sz="1600">
                <a:latin typeface="Tahoma" panose="020B0604030504040204" pitchFamily="34" charset="0"/>
              </a:rPr>
              <a:t>k</a:t>
            </a:r>
            <a:r>
              <a:rPr lang="en-US" sz="1600">
                <a:latin typeface="Tahoma" panose="020B0604030504040204" pitchFamily="34" charset="0"/>
              </a:rPr>
              <a:t>ut MR</a:t>
            </a:r>
            <a:r>
              <a:rPr lang="tr-TR" sz="1600">
                <a:latin typeface="Tahoma" panose="020B0604030504040204" pitchFamily="34" charset="0"/>
              </a:rPr>
              <a:t>,</a:t>
            </a:r>
            <a:r>
              <a:rPr lang="en-US" sz="1600">
                <a:latin typeface="Tahoma" panose="020B0604030504040204" pitchFamily="34" charset="0"/>
              </a:rPr>
              <a:t> </a:t>
            </a:r>
            <a:r>
              <a:rPr lang="tr-TR" sz="1600">
                <a:latin typeface="Tahoma" panose="020B0604030504040204" pitchFamily="34" charset="0"/>
              </a:rPr>
              <a:t>kronikleşebilir</a:t>
            </a:r>
            <a:r>
              <a:rPr lang="en-US" sz="1600">
                <a:latin typeface="Tahoma" panose="020B0604030504040204" pitchFamily="34" charset="0"/>
              </a:rPr>
              <a:t>)</a:t>
            </a:r>
          </a:p>
          <a:p>
            <a:pPr lvl="1" eaLnBrk="1" hangingPunct="1">
              <a:spcBef>
                <a:spcPct val="50000"/>
              </a:spcBef>
              <a:buClr>
                <a:schemeClr val="accent2"/>
              </a:buClr>
              <a:buSzPct val="75000"/>
              <a:buFont typeface="Wingdings" panose="05000000000000000000" pitchFamily="2" charset="2"/>
              <a:buChar char="n"/>
            </a:pPr>
            <a:r>
              <a:rPr lang="en-US" sz="1600">
                <a:latin typeface="Tahoma" panose="020B0604030504040204" pitchFamily="34" charset="0"/>
              </a:rPr>
              <a:t>İdiyopatik</a:t>
            </a:r>
          </a:p>
          <a:p>
            <a:pPr lvl="1" eaLnBrk="1" hangingPunct="1">
              <a:spcBef>
                <a:spcPct val="50000"/>
              </a:spcBef>
              <a:buClr>
                <a:schemeClr val="accent2"/>
              </a:buClr>
              <a:buSzPct val="75000"/>
              <a:buFont typeface="Wingdings" panose="05000000000000000000" pitchFamily="2" charset="2"/>
              <a:buChar char="n"/>
            </a:pPr>
            <a:r>
              <a:rPr lang="en-US" sz="1600">
                <a:latin typeface="Tahoma" panose="020B0604030504040204" pitchFamily="34" charset="0"/>
              </a:rPr>
              <a:t>İnfektif endokardit</a:t>
            </a:r>
          </a:p>
          <a:p>
            <a:pPr lvl="1" eaLnBrk="1" hangingPunct="1">
              <a:spcBef>
                <a:spcPct val="50000"/>
              </a:spcBef>
              <a:buClr>
                <a:schemeClr val="accent2"/>
              </a:buClr>
              <a:buSzPct val="75000"/>
              <a:buFont typeface="Wingdings" panose="05000000000000000000" pitchFamily="2" charset="2"/>
              <a:buChar char="n"/>
            </a:pPr>
            <a:r>
              <a:rPr lang="en-US" sz="1600">
                <a:latin typeface="Tahoma" panose="020B0604030504040204" pitchFamily="34" charset="0"/>
              </a:rPr>
              <a:t>Miksomatöz dejenerasyon (MVP)</a:t>
            </a:r>
          </a:p>
          <a:p>
            <a:pPr lvl="1" eaLnBrk="1" hangingPunct="1">
              <a:spcBef>
                <a:spcPct val="50000"/>
              </a:spcBef>
              <a:buClr>
                <a:schemeClr val="accent2"/>
              </a:buClr>
              <a:buSzPct val="75000"/>
              <a:buFont typeface="Wingdings" panose="05000000000000000000" pitchFamily="2" charset="2"/>
              <a:buChar char="n"/>
            </a:pPr>
            <a:r>
              <a:rPr lang="en-US" sz="1600">
                <a:latin typeface="Tahoma" panose="020B0604030504040204" pitchFamily="34" charset="0"/>
              </a:rPr>
              <a:t>Travma (künt ya da direkt delici)</a:t>
            </a:r>
          </a:p>
          <a:p>
            <a:pPr eaLnBrk="1" hangingPunct="1">
              <a:spcBef>
                <a:spcPct val="50000"/>
              </a:spcBef>
              <a:buClr>
                <a:schemeClr val="accent2"/>
              </a:buClr>
              <a:buSzPct val="75000"/>
              <a:buFont typeface="Wingdings" panose="05000000000000000000" pitchFamily="2" charset="2"/>
              <a:buChar char="n"/>
            </a:pPr>
            <a:r>
              <a:rPr lang="tr-TR" sz="2000">
                <a:solidFill>
                  <a:schemeClr val="accent2"/>
                </a:solidFill>
                <a:latin typeface="Tahoma" panose="020B0604030504040204" pitchFamily="34" charset="0"/>
              </a:rPr>
              <a:t>P</a:t>
            </a:r>
            <a:r>
              <a:rPr lang="en-US" sz="2000">
                <a:solidFill>
                  <a:schemeClr val="accent2"/>
                </a:solidFill>
                <a:latin typeface="Tahoma" panose="020B0604030504040204" pitchFamily="34" charset="0"/>
              </a:rPr>
              <a:t>apill</a:t>
            </a:r>
            <a:r>
              <a:rPr lang="tr-TR" sz="2000">
                <a:solidFill>
                  <a:schemeClr val="accent2"/>
                </a:solidFill>
                <a:latin typeface="Tahoma" panose="020B0604030504040204" pitchFamily="34" charset="0"/>
              </a:rPr>
              <a:t>er kas disfonksiyonu</a:t>
            </a:r>
            <a:r>
              <a:rPr lang="en-US" sz="1600">
                <a:latin typeface="Tahoma" panose="020B0604030504040204" pitchFamily="34" charset="0"/>
              </a:rPr>
              <a:t> - is</a:t>
            </a:r>
            <a:r>
              <a:rPr lang="tr-TR" sz="1600">
                <a:latin typeface="Tahoma" panose="020B0604030504040204" pitchFamily="34" charset="0"/>
              </a:rPr>
              <a:t>kemi</a:t>
            </a:r>
            <a:r>
              <a:rPr lang="en-US" sz="1600">
                <a:latin typeface="Tahoma" panose="020B0604030504040204" pitchFamily="34" charset="0"/>
              </a:rPr>
              <a:t> (a</a:t>
            </a:r>
            <a:r>
              <a:rPr lang="tr-TR" sz="1600">
                <a:latin typeface="Tahoma" panose="020B0604030504040204" pitchFamily="34" charset="0"/>
              </a:rPr>
              <a:t>k</a:t>
            </a:r>
            <a:r>
              <a:rPr lang="en-US" sz="1600">
                <a:latin typeface="Tahoma" panose="020B0604030504040204" pitchFamily="34" charset="0"/>
              </a:rPr>
              <a:t>ut MR</a:t>
            </a:r>
            <a:r>
              <a:rPr lang="tr-TR" sz="1600">
                <a:latin typeface="Tahoma" panose="020B0604030504040204" pitchFamily="34" charset="0"/>
              </a:rPr>
              <a:t>,</a:t>
            </a:r>
            <a:r>
              <a:rPr lang="en-US" sz="1600">
                <a:latin typeface="Tahoma" panose="020B0604030504040204" pitchFamily="34" charset="0"/>
              </a:rPr>
              <a:t> </a:t>
            </a:r>
            <a:r>
              <a:rPr lang="tr-TR" sz="1600">
                <a:latin typeface="Tahoma" panose="020B0604030504040204" pitchFamily="34" charset="0"/>
              </a:rPr>
              <a:t>kronikleşebilir</a:t>
            </a:r>
            <a:r>
              <a:rPr lang="en-US" sz="1600">
                <a:latin typeface="Tahoma" panose="020B0604030504040204" pitchFamily="34" charset="0"/>
              </a:rPr>
              <a:t>)</a:t>
            </a:r>
          </a:p>
          <a:p>
            <a:pPr lvl="1" eaLnBrk="1" hangingPunct="1">
              <a:spcBef>
                <a:spcPct val="50000"/>
              </a:spcBef>
              <a:buClr>
                <a:schemeClr val="accent2"/>
              </a:buClr>
              <a:buSzPct val="75000"/>
              <a:buFont typeface="Wingdings" panose="05000000000000000000" pitchFamily="2" charset="2"/>
              <a:buChar char="n"/>
            </a:pPr>
            <a:r>
              <a:rPr lang="en-US" sz="1600" u="sng">
                <a:latin typeface="Tahoma" panose="020B0604030504040204" pitchFamily="34" charset="0"/>
              </a:rPr>
              <a:t>Papi</a:t>
            </a:r>
            <a:r>
              <a:rPr lang="tr-TR" sz="1600" u="sng">
                <a:latin typeface="Tahoma" panose="020B0604030504040204" pitchFamily="34" charset="0"/>
              </a:rPr>
              <a:t>ller adelenin yer değiştirmesi</a:t>
            </a:r>
            <a:r>
              <a:rPr lang="tr-TR" sz="1600">
                <a:latin typeface="Tahoma" panose="020B0604030504040204" pitchFamily="34" charset="0"/>
              </a:rPr>
              <a:t> (sol ventrikül anevrizması)</a:t>
            </a:r>
          </a:p>
          <a:p>
            <a:pPr lvl="1" eaLnBrk="1" hangingPunct="1">
              <a:spcBef>
                <a:spcPct val="50000"/>
              </a:spcBef>
              <a:buClr>
                <a:schemeClr val="accent2"/>
              </a:buClr>
              <a:buSzPct val="75000"/>
              <a:buFont typeface="Wingdings" panose="05000000000000000000" pitchFamily="2" charset="2"/>
              <a:buChar char="n"/>
            </a:pPr>
            <a:r>
              <a:rPr lang="tr-TR" sz="1600">
                <a:latin typeface="Tahoma" panose="020B0604030504040204" pitchFamily="34" charset="0"/>
              </a:rPr>
              <a:t>Papiller adelenin iskemisi</a:t>
            </a:r>
          </a:p>
          <a:p>
            <a:pPr lvl="1" eaLnBrk="1" hangingPunct="1">
              <a:spcBef>
                <a:spcPct val="50000"/>
              </a:spcBef>
              <a:buClr>
                <a:schemeClr val="accent2"/>
              </a:buClr>
              <a:buSzPct val="75000"/>
              <a:buFont typeface="Wingdings" panose="05000000000000000000" pitchFamily="2" charset="2"/>
              <a:buChar char="n"/>
            </a:pPr>
            <a:r>
              <a:rPr lang="tr-TR" sz="1600">
                <a:latin typeface="Tahoma" panose="020B0604030504040204" pitchFamily="34" charset="0"/>
              </a:rPr>
              <a:t>Papiller adele rüptürü</a:t>
            </a:r>
            <a:endParaRPr lang="en-US" sz="1600">
              <a:latin typeface="Tahoma" panose="020B0604030504040204" pitchFamily="34" charset="0"/>
            </a:endParaRPr>
          </a:p>
          <a:p>
            <a:pPr eaLnBrk="1" hangingPunct="1">
              <a:spcBef>
                <a:spcPct val="50000"/>
              </a:spcBef>
              <a:buClr>
                <a:schemeClr val="accent2"/>
              </a:buClr>
              <a:buSzPct val="75000"/>
              <a:buFont typeface="Wingdings" panose="05000000000000000000" pitchFamily="2" charset="2"/>
              <a:buChar char="n"/>
            </a:pPr>
            <a:r>
              <a:rPr lang="en-US" sz="1600">
                <a:latin typeface="Tahoma" panose="020B0604030504040204" pitchFamily="34" charset="0"/>
              </a:rPr>
              <a:t>Paravalv</a:t>
            </a:r>
            <a:r>
              <a:rPr lang="tr-TR" sz="1600">
                <a:latin typeface="Tahoma" panose="020B0604030504040204" pitchFamily="34" charset="0"/>
              </a:rPr>
              <a:t>ü</a:t>
            </a:r>
            <a:r>
              <a:rPr lang="en-US" sz="1600">
                <a:latin typeface="Tahoma" panose="020B0604030504040204" pitchFamily="34" charset="0"/>
              </a:rPr>
              <a:t>l</a:t>
            </a:r>
            <a:r>
              <a:rPr lang="tr-TR" sz="1600">
                <a:latin typeface="Tahoma" panose="020B0604030504040204" pitchFamily="34" charset="0"/>
              </a:rPr>
              <a:t>e</a:t>
            </a:r>
            <a:r>
              <a:rPr lang="en-US" sz="1600">
                <a:latin typeface="Tahoma" panose="020B0604030504040204" pitchFamily="34" charset="0"/>
              </a:rPr>
              <a:t>r prosteti</a:t>
            </a:r>
            <a:r>
              <a:rPr lang="tr-TR" sz="1600">
                <a:latin typeface="Tahoma" panose="020B0604030504040204" pitchFamily="34" charset="0"/>
              </a:rPr>
              <a:t>k</a:t>
            </a:r>
            <a:r>
              <a:rPr lang="en-US" sz="1600">
                <a:latin typeface="Tahoma" panose="020B0604030504040204" pitchFamily="34" charset="0"/>
              </a:rPr>
              <a:t> </a:t>
            </a:r>
            <a:r>
              <a:rPr lang="tr-TR" sz="1600">
                <a:latin typeface="Tahoma" panose="020B0604030504040204" pitchFamily="34" charset="0"/>
              </a:rPr>
              <a:t>kapak regürjitasyonu</a:t>
            </a:r>
            <a:endParaRPr lang="en-US" sz="1600">
              <a:latin typeface="Tahoma" panose="020B0604030504040204" pitchFamily="34" charset="0"/>
            </a:endParaRPr>
          </a:p>
        </p:txBody>
      </p:sp>
      <p:sp>
        <p:nvSpPr>
          <p:cNvPr id="27650" name="Rectangle 3"/>
          <p:cNvSpPr>
            <a:spLocks noChangeArrowheads="1"/>
          </p:cNvSpPr>
          <p:nvPr/>
        </p:nvSpPr>
        <p:spPr bwMode="auto">
          <a:xfrm>
            <a:off x="1620441" y="1098550"/>
            <a:ext cx="6047184"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649" tIns="49325" rIns="98649" bIns="49325" anchor="ctr"/>
          <a:lstStyle>
            <a:lvl1pPr defTabSz="97948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7948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7948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7948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7948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794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794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794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794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3000" i="1">
                <a:solidFill>
                  <a:schemeClr val="tx2"/>
                </a:solidFill>
              </a:rPr>
              <a:t>2. Kapak destek yapısında problem </a:t>
            </a:r>
            <a:endParaRPr lang="tr-TR" sz="3000" i="1">
              <a:solidFill>
                <a:schemeClr val="tx2"/>
              </a:solidFill>
            </a:endParaRPr>
          </a:p>
          <a:p>
            <a:r>
              <a:rPr lang="en-US" sz="3000" i="1">
                <a:solidFill>
                  <a:schemeClr val="tx2"/>
                </a:solidFill>
              </a:rPr>
              <a:t>(defektif tensor aparatus)</a:t>
            </a:r>
          </a:p>
        </p:txBody>
      </p:sp>
      <p:sp>
        <p:nvSpPr>
          <p:cNvPr id="222212" name="Text Box 4"/>
          <p:cNvSpPr txBox="1">
            <a:spLocks noChangeArrowheads="1"/>
          </p:cNvSpPr>
          <p:nvPr/>
        </p:nvSpPr>
        <p:spPr bwMode="auto">
          <a:xfrm>
            <a:off x="2736058" y="423865"/>
            <a:ext cx="2602706" cy="13234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tr-TR" sz="4000" b="1">
                <a:latin typeface="Arial" charset="0"/>
              </a:rPr>
              <a:t>MY: Etiyoloji</a:t>
            </a:r>
          </a:p>
        </p:txBody>
      </p:sp>
      <p:pic>
        <p:nvPicPr>
          <p:cNvPr id="2765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04385" y="365125"/>
            <a:ext cx="1346597"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22103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20441" y="1282700"/>
            <a:ext cx="5932884"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649" tIns="49325" rIns="98649" bIns="49325" anchor="ctr"/>
          <a:lstStyle>
            <a:lvl1pPr defTabSz="97948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7948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7948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7948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7948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794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794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794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7948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tr-TR" sz="3000" i="1">
                <a:solidFill>
                  <a:schemeClr val="tx2"/>
                </a:solidFill>
              </a:rPr>
              <a:t>3</a:t>
            </a:r>
            <a:r>
              <a:rPr lang="en-US" sz="3000" i="1">
                <a:solidFill>
                  <a:schemeClr val="tx2"/>
                </a:solidFill>
              </a:rPr>
              <a:t>. Sol ventrikül ve/veya sol atrium dilatasyonu ya da disfonksiyonu</a:t>
            </a:r>
          </a:p>
        </p:txBody>
      </p:sp>
      <p:sp>
        <p:nvSpPr>
          <p:cNvPr id="28674" name="Rectangle 3"/>
          <p:cNvSpPr>
            <a:spLocks noChangeArrowheads="1"/>
          </p:cNvSpPr>
          <p:nvPr/>
        </p:nvSpPr>
        <p:spPr bwMode="auto">
          <a:xfrm>
            <a:off x="1487092" y="2979740"/>
            <a:ext cx="5893594"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
                <a:schemeClr val="accent2"/>
              </a:buClr>
              <a:buSzPct val="75000"/>
              <a:buFont typeface="Wingdings" panose="05000000000000000000" pitchFamily="2" charset="2"/>
              <a:buChar char="n"/>
            </a:pPr>
            <a:r>
              <a:rPr lang="tr-TR" sz="1800" b="1">
                <a:solidFill>
                  <a:schemeClr val="accent2"/>
                </a:solidFill>
                <a:latin typeface="Tahoma" panose="020B0604030504040204" pitchFamily="34" charset="0"/>
              </a:rPr>
              <a:t>Sol ventrikül dilatasyonuna sekonder mitral anülüs dilatasyonu</a:t>
            </a:r>
            <a:r>
              <a:rPr lang="en-US" sz="1600">
                <a:latin typeface="Tahoma" panose="020B0604030504040204" pitchFamily="34" charset="0"/>
              </a:rPr>
              <a:t> (</a:t>
            </a:r>
            <a:r>
              <a:rPr lang="tr-TR" sz="1600">
                <a:latin typeface="Tahoma" panose="020B0604030504040204" pitchFamily="34" charset="0"/>
              </a:rPr>
              <a:t>k</a:t>
            </a:r>
            <a:r>
              <a:rPr lang="en-US" sz="1600">
                <a:latin typeface="Tahoma" panose="020B0604030504040204" pitchFamily="34" charset="0"/>
              </a:rPr>
              <a:t>ardi</a:t>
            </a:r>
            <a:r>
              <a:rPr lang="tr-TR" sz="1600">
                <a:latin typeface="Tahoma" panose="020B0604030504040204" pitchFamily="34" charset="0"/>
              </a:rPr>
              <a:t>y</a:t>
            </a:r>
            <a:r>
              <a:rPr lang="en-US" sz="1600">
                <a:latin typeface="Tahoma" panose="020B0604030504040204" pitchFamily="34" charset="0"/>
              </a:rPr>
              <a:t>om</a:t>
            </a:r>
            <a:r>
              <a:rPr lang="tr-TR" sz="1600">
                <a:latin typeface="Tahoma" panose="020B0604030504040204" pitchFamily="34" charset="0"/>
              </a:rPr>
              <a:t>i</a:t>
            </a:r>
            <a:r>
              <a:rPr lang="en-US" sz="1600">
                <a:latin typeface="Tahoma" panose="020B0604030504040204" pitchFamily="34" charset="0"/>
              </a:rPr>
              <a:t>yopat</a:t>
            </a:r>
            <a:r>
              <a:rPr lang="tr-TR" sz="1600">
                <a:latin typeface="Tahoma" panose="020B0604030504040204" pitchFamily="34" charset="0"/>
              </a:rPr>
              <a:t>i</a:t>
            </a:r>
            <a:r>
              <a:rPr lang="en-US" sz="1600">
                <a:latin typeface="Tahoma" panose="020B0604030504040204" pitchFamily="34" charset="0"/>
              </a:rPr>
              <a:t>)</a:t>
            </a:r>
          </a:p>
          <a:p>
            <a:pPr eaLnBrk="1" hangingPunct="1">
              <a:spcBef>
                <a:spcPct val="50000"/>
              </a:spcBef>
              <a:buClr>
                <a:schemeClr val="accent2"/>
              </a:buClr>
              <a:buSzPct val="75000"/>
              <a:buFont typeface="Wingdings" panose="05000000000000000000" pitchFamily="2" charset="2"/>
              <a:buChar char="n"/>
            </a:pPr>
            <a:r>
              <a:rPr lang="en-US" sz="1800" b="1">
                <a:latin typeface="Tahoma" panose="020B0604030504040204" pitchFamily="34" charset="0"/>
              </a:rPr>
              <a:t>Progresif sol atrium ya da sol ventrikül dilatasyonu</a:t>
            </a:r>
          </a:p>
          <a:p>
            <a:pPr eaLnBrk="1" hangingPunct="1">
              <a:spcBef>
                <a:spcPct val="50000"/>
              </a:spcBef>
              <a:buClr>
                <a:schemeClr val="accent2"/>
              </a:buClr>
              <a:buSzPct val="75000"/>
              <a:buFont typeface="Wingdings" panose="05000000000000000000" pitchFamily="2" charset="2"/>
              <a:buChar char="n"/>
            </a:pPr>
            <a:r>
              <a:rPr lang="en-US" sz="1800" b="1">
                <a:solidFill>
                  <a:schemeClr val="accent2"/>
                </a:solidFill>
                <a:latin typeface="Tahoma" panose="020B0604030504040204" pitchFamily="34" charset="0"/>
              </a:rPr>
              <a:t>H</a:t>
            </a:r>
            <a:r>
              <a:rPr lang="tr-TR" sz="1800" b="1">
                <a:solidFill>
                  <a:schemeClr val="accent2"/>
                </a:solidFill>
                <a:latin typeface="Tahoma" panose="020B0604030504040204" pitchFamily="34" charset="0"/>
              </a:rPr>
              <a:t>i</a:t>
            </a:r>
            <a:r>
              <a:rPr lang="en-US" sz="1800" b="1">
                <a:solidFill>
                  <a:schemeClr val="accent2"/>
                </a:solidFill>
                <a:latin typeface="Tahoma" panose="020B0604030504040204" pitchFamily="34" charset="0"/>
              </a:rPr>
              <a:t>pertro</a:t>
            </a:r>
            <a:r>
              <a:rPr lang="tr-TR" sz="1800" b="1">
                <a:solidFill>
                  <a:schemeClr val="accent2"/>
                </a:solidFill>
                <a:latin typeface="Tahoma" panose="020B0604030504040204" pitchFamily="34" charset="0"/>
              </a:rPr>
              <a:t>fik</a:t>
            </a:r>
            <a:r>
              <a:rPr lang="en-US" sz="1800" b="1">
                <a:solidFill>
                  <a:schemeClr val="accent2"/>
                </a:solidFill>
                <a:latin typeface="Tahoma" panose="020B0604030504040204" pitchFamily="34" charset="0"/>
              </a:rPr>
              <a:t> obstrüktif </a:t>
            </a:r>
            <a:r>
              <a:rPr lang="tr-TR" sz="1800" b="1">
                <a:solidFill>
                  <a:schemeClr val="accent2"/>
                </a:solidFill>
                <a:latin typeface="Tahoma" panose="020B0604030504040204" pitchFamily="34" charset="0"/>
              </a:rPr>
              <a:t>k</a:t>
            </a:r>
            <a:r>
              <a:rPr lang="en-US" sz="1800" b="1">
                <a:solidFill>
                  <a:schemeClr val="accent2"/>
                </a:solidFill>
                <a:latin typeface="Tahoma" panose="020B0604030504040204" pitchFamily="34" charset="0"/>
              </a:rPr>
              <a:t>ard</a:t>
            </a:r>
            <a:r>
              <a:rPr lang="tr-TR" sz="1800" b="1">
                <a:solidFill>
                  <a:schemeClr val="accent2"/>
                </a:solidFill>
                <a:latin typeface="Tahoma" panose="020B0604030504040204" pitchFamily="34" charset="0"/>
              </a:rPr>
              <a:t>iy</a:t>
            </a:r>
            <a:r>
              <a:rPr lang="en-US" sz="1800" b="1">
                <a:solidFill>
                  <a:schemeClr val="accent2"/>
                </a:solidFill>
                <a:latin typeface="Tahoma" panose="020B0604030504040204" pitchFamily="34" charset="0"/>
              </a:rPr>
              <a:t>om</a:t>
            </a:r>
            <a:r>
              <a:rPr lang="tr-TR" sz="1800" b="1">
                <a:solidFill>
                  <a:schemeClr val="accent2"/>
                </a:solidFill>
                <a:latin typeface="Tahoma" panose="020B0604030504040204" pitchFamily="34" charset="0"/>
              </a:rPr>
              <a:t>iy</a:t>
            </a:r>
            <a:r>
              <a:rPr lang="en-US" sz="1800" b="1">
                <a:solidFill>
                  <a:schemeClr val="accent2"/>
                </a:solidFill>
                <a:latin typeface="Tahoma" panose="020B0604030504040204" pitchFamily="34" charset="0"/>
              </a:rPr>
              <a:t>opat</a:t>
            </a:r>
            <a:r>
              <a:rPr lang="tr-TR" sz="1800" b="1">
                <a:solidFill>
                  <a:schemeClr val="accent2"/>
                </a:solidFill>
                <a:latin typeface="Tahoma" panose="020B0604030504040204" pitchFamily="34" charset="0"/>
              </a:rPr>
              <a:t>i</a:t>
            </a:r>
            <a:r>
              <a:rPr lang="en-US" sz="1600">
                <a:latin typeface="Tahoma" panose="020B0604030504040204" pitchFamily="34" charset="0"/>
              </a:rPr>
              <a:t> (HOCM, IHSS)</a:t>
            </a:r>
          </a:p>
          <a:p>
            <a:pPr lvl="1" eaLnBrk="1" hangingPunct="1">
              <a:spcBef>
                <a:spcPct val="50000"/>
              </a:spcBef>
              <a:buClr>
                <a:schemeClr val="accent2"/>
              </a:buClr>
              <a:buSzPct val="75000"/>
              <a:buFont typeface="Wingdings" panose="05000000000000000000" pitchFamily="2" charset="2"/>
              <a:buChar char="n"/>
            </a:pPr>
            <a:r>
              <a:rPr lang="en-US" sz="1600">
                <a:latin typeface="Tahoma" panose="020B0604030504040204" pitchFamily="34" charset="0"/>
              </a:rPr>
              <a:t>Venturi etkisi (sistolik öne hareket)</a:t>
            </a:r>
          </a:p>
          <a:p>
            <a:pPr lvl="1" eaLnBrk="1" hangingPunct="1">
              <a:spcBef>
                <a:spcPct val="50000"/>
              </a:spcBef>
              <a:buClr>
                <a:schemeClr val="accent2"/>
              </a:buClr>
              <a:buSzPct val="75000"/>
              <a:buFont typeface="Wingdings" panose="05000000000000000000" pitchFamily="2" charset="2"/>
              <a:buChar char="n"/>
            </a:pPr>
            <a:r>
              <a:rPr lang="en-US" sz="1600">
                <a:latin typeface="Tahoma" panose="020B0604030504040204" pitchFamily="34" charset="0"/>
              </a:rPr>
              <a:t>Anormal papiller kas yerleşimi)</a:t>
            </a:r>
          </a:p>
          <a:p>
            <a:pPr eaLnBrk="1" hangingPunct="1">
              <a:spcBef>
                <a:spcPct val="50000"/>
              </a:spcBef>
              <a:buClr>
                <a:schemeClr val="accent2"/>
              </a:buClr>
              <a:buSzPct val="75000"/>
              <a:buFont typeface="Wingdings" panose="05000000000000000000" pitchFamily="2" charset="2"/>
              <a:buNone/>
            </a:pPr>
            <a:endParaRPr lang="en-US" sz="1600">
              <a:latin typeface="Tahoma" panose="020B0604030504040204" pitchFamily="34" charset="0"/>
            </a:endParaRPr>
          </a:p>
        </p:txBody>
      </p:sp>
      <p:sp>
        <p:nvSpPr>
          <p:cNvPr id="223236" name="Text Box 4"/>
          <p:cNvSpPr txBox="1">
            <a:spLocks noChangeArrowheads="1"/>
          </p:cNvSpPr>
          <p:nvPr/>
        </p:nvSpPr>
        <p:spPr bwMode="auto">
          <a:xfrm>
            <a:off x="3482578" y="438152"/>
            <a:ext cx="2709863" cy="13234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tr-TR" sz="4000" b="1">
                <a:latin typeface="Arial" charset="0"/>
              </a:rPr>
              <a:t>MY: Etiyoloji</a:t>
            </a:r>
          </a:p>
        </p:txBody>
      </p:sp>
    </p:spTree>
    <p:extLst>
      <p:ext uri="{BB962C8B-B14F-4D97-AF65-F5344CB8AC3E}">
        <p14:creationId xmlns:p14="http://schemas.microsoft.com/office/powerpoint/2010/main" xmlns="" val="153804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tr-TR"/>
          </a:p>
        </p:txBody>
      </p:sp>
      <p:sp>
        <p:nvSpPr>
          <p:cNvPr id="5123" name="Rectangle 3"/>
          <p:cNvSpPr>
            <a:spLocks noGrp="1" noChangeArrowheads="1"/>
          </p:cNvSpPr>
          <p:nvPr>
            <p:ph type="body" idx="1"/>
          </p:nvPr>
        </p:nvSpPr>
        <p:spPr/>
        <p:txBody>
          <a:bodyPr/>
          <a:lstStyle/>
          <a:p>
            <a:pPr>
              <a:lnSpc>
                <a:spcPct val="90000"/>
              </a:lnSpc>
            </a:pPr>
            <a:r>
              <a:rPr lang="tr-TR" sz="2400"/>
              <a:t>Fizyoloji</a:t>
            </a:r>
          </a:p>
          <a:p>
            <a:pPr>
              <a:lnSpc>
                <a:spcPct val="90000"/>
              </a:lnSpc>
              <a:buFontTx/>
              <a:buNone/>
            </a:pPr>
            <a:r>
              <a:rPr lang="tr-TR" sz="2400"/>
              <a:t>Kapak alanı %50 daralırsa veya 0.75cm2‘nin altına düşerse aorta ve sol ventrikülün sistolik basınçları arasında bir grandyent oluşur, duvar gerilimi artar, ejeksiyonu zorlaşır ve konsantrik hipertrofi meyadana gelir. Daha sonra stifnes artar komplians azalır. Bu şekilde önce diastolik disfonksyon meydana gelir. Daha sonra sistolik disfonksyon da gelişlir. Debi düşer, sol ventrikül sistol sonu volüm artar ve dilate olur. Sol ventrikül diastol sonu basıncı da artıp bu basınç sol atrium ve pulmoner venlere yansır ve hasta sol kalp yetmezliğine girer.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2846785" y="265113"/>
            <a:ext cx="2971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2800" b="1"/>
              <a:t>Kronik kompanse MY</a:t>
            </a:r>
          </a:p>
        </p:txBody>
      </p:sp>
      <p:sp>
        <p:nvSpPr>
          <p:cNvPr id="55298" name="Text Box 3"/>
          <p:cNvSpPr txBox="1">
            <a:spLocks noChangeArrowheads="1"/>
          </p:cNvSpPr>
          <p:nvPr/>
        </p:nvSpPr>
        <p:spPr bwMode="auto">
          <a:xfrm>
            <a:off x="3429000" y="890588"/>
            <a:ext cx="29803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800" b="1"/>
              <a:t>Kronik volüm yüklenmesi</a:t>
            </a:r>
          </a:p>
        </p:txBody>
      </p:sp>
      <p:sp>
        <p:nvSpPr>
          <p:cNvPr id="55299" name="Text Box 4"/>
          <p:cNvSpPr txBox="1">
            <a:spLocks noChangeArrowheads="1"/>
          </p:cNvSpPr>
          <p:nvPr/>
        </p:nvSpPr>
        <p:spPr bwMode="auto">
          <a:xfrm>
            <a:off x="1714500" y="1828802"/>
            <a:ext cx="147508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a:t>
            </a:r>
          </a:p>
          <a:p>
            <a:pPr eaLnBrk="1" hangingPunct="1"/>
            <a:r>
              <a:rPr lang="tr-TR" sz="1600" b="1"/>
              <a:t>dilatasyonu</a:t>
            </a:r>
          </a:p>
        </p:txBody>
      </p:sp>
      <p:sp>
        <p:nvSpPr>
          <p:cNvPr id="55300" name="Text Box 5"/>
          <p:cNvSpPr txBox="1">
            <a:spLocks noChangeArrowheads="1"/>
          </p:cNvSpPr>
          <p:nvPr/>
        </p:nvSpPr>
        <p:spPr bwMode="auto">
          <a:xfrm>
            <a:off x="6400801" y="1828802"/>
            <a:ext cx="98464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atrium </a:t>
            </a:r>
          </a:p>
          <a:p>
            <a:pPr eaLnBrk="1" hangingPunct="1"/>
            <a:r>
              <a:rPr lang="tr-TR" sz="1600" b="1"/>
              <a:t>dilatasyonu</a:t>
            </a:r>
          </a:p>
        </p:txBody>
      </p:sp>
      <p:sp>
        <p:nvSpPr>
          <p:cNvPr id="55301" name="Text Box 6"/>
          <p:cNvSpPr txBox="1">
            <a:spLocks noChangeArrowheads="1"/>
          </p:cNvSpPr>
          <p:nvPr/>
        </p:nvSpPr>
        <p:spPr bwMode="auto">
          <a:xfrm>
            <a:off x="3714750" y="1905000"/>
            <a:ext cx="15430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Komplians artışı</a:t>
            </a:r>
          </a:p>
        </p:txBody>
      </p:sp>
      <p:sp>
        <p:nvSpPr>
          <p:cNvPr id="55302" name="Text Box 7"/>
          <p:cNvSpPr txBox="1">
            <a:spLocks noChangeArrowheads="1"/>
          </p:cNvSpPr>
          <p:nvPr/>
        </p:nvSpPr>
        <p:spPr bwMode="auto">
          <a:xfrm>
            <a:off x="1714500" y="3352802"/>
            <a:ext cx="16337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Frank-Starling </a:t>
            </a:r>
          </a:p>
          <a:p>
            <a:pPr eaLnBrk="1" hangingPunct="1"/>
            <a:r>
              <a:rPr lang="tr-TR" sz="1600" b="1"/>
              <a:t>mekanizması</a:t>
            </a:r>
          </a:p>
        </p:txBody>
      </p:sp>
      <p:sp>
        <p:nvSpPr>
          <p:cNvPr id="55303" name="Text Box 8"/>
          <p:cNvSpPr txBox="1">
            <a:spLocks noChangeArrowheads="1"/>
          </p:cNvSpPr>
          <p:nvPr/>
        </p:nvSpPr>
        <p:spPr bwMode="auto">
          <a:xfrm>
            <a:off x="1714500" y="4648202"/>
            <a:ext cx="147508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a:t>
            </a:r>
          </a:p>
          <a:p>
            <a:pPr eaLnBrk="1" hangingPunct="1"/>
            <a:r>
              <a:rPr lang="tr-TR" sz="1600" b="1"/>
              <a:t>atım hacmi</a:t>
            </a:r>
          </a:p>
        </p:txBody>
      </p:sp>
      <p:sp>
        <p:nvSpPr>
          <p:cNvPr id="55304" name="Text Box 9"/>
          <p:cNvSpPr txBox="1">
            <a:spLocks noChangeArrowheads="1"/>
          </p:cNvSpPr>
          <p:nvPr/>
        </p:nvSpPr>
        <p:spPr bwMode="auto">
          <a:xfrm>
            <a:off x="6343650" y="3200401"/>
            <a:ext cx="14173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a:t>
            </a:r>
          </a:p>
          <a:p>
            <a:pPr eaLnBrk="1" hangingPunct="1"/>
            <a:r>
              <a:rPr lang="tr-TR" sz="1600" b="1"/>
              <a:t>afterload</a:t>
            </a:r>
          </a:p>
        </p:txBody>
      </p:sp>
      <p:sp>
        <p:nvSpPr>
          <p:cNvPr id="55305" name="Line 10"/>
          <p:cNvSpPr>
            <a:spLocks noChangeShapeType="1"/>
          </p:cNvSpPr>
          <p:nvPr/>
        </p:nvSpPr>
        <p:spPr bwMode="auto">
          <a:xfrm>
            <a:off x="2286000" y="1371600"/>
            <a:ext cx="45148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5306" name="Line 11"/>
          <p:cNvSpPr>
            <a:spLocks noChangeShapeType="1"/>
          </p:cNvSpPr>
          <p:nvPr/>
        </p:nvSpPr>
        <p:spPr bwMode="auto">
          <a:xfrm>
            <a:off x="2286000" y="1371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07" name="Line 12"/>
          <p:cNvSpPr>
            <a:spLocks noChangeShapeType="1"/>
          </p:cNvSpPr>
          <p:nvPr/>
        </p:nvSpPr>
        <p:spPr bwMode="auto">
          <a:xfrm>
            <a:off x="6800850" y="1371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08" name="Line 13"/>
          <p:cNvSpPr>
            <a:spLocks noChangeShapeType="1"/>
          </p:cNvSpPr>
          <p:nvPr/>
        </p:nvSpPr>
        <p:spPr bwMode="auto">
          <a:xfrm>
            <a:off x="4400550" y="12192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5309" name="Line 14"/>
          <p:cNvSpPr>
            <a:spLocks noChangeShapeType="1"/>
          </p:cNvSpPr>
          <p:nvPr/>
        </p:nvSpPr>
        <p:spPr bwMode="auto">
          <a:xfrm>
            <a:off x="2286000" y="3886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10" name="Line 15"/>
          <p:cNvSpPr>
            <a:spLocks noChangeShapeType="1"/>
          </p:cNvSpPr>
          <p:nvPr/>
        </p:nvSpPr>
        <p:spPr bwMode="auto">
          <a:xfrm flipV="1">
            <a:off x="2789635" y="4572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11" name="Rectangle 16"/>
          <p:cNvSpPr>
            <a:spLocks noChangeArrowheads="1"/>
          </p:cNvSpPr>
          <p:nvPr/>
        </p:nvSpPr>
        <p:spPr bwMode="auto">
          <a:xfrm>
            <a:off x="3420666" y="6019800"/>
            <a:ext cx="20574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1600" b="1"/>
              <a:t>LV Ejeksiyon Fraksiyonu </a:t>
            </a:r>
            <a:r>
              <a:rPr lang="tr-TR" sz="1600" b="1">
                <a:sym typeface="Symbol" panose="05050102010706020507" pitchFamily="18" charset="2"/>
              </a:rPr>
              <a:t></a:t>
            </a:r>
            <a:endParaRPr lang="tr-TR" sz="1600" b="1"/>
          </a:p>
        </p:txBody>
      </p:sp>
      <p:sp>
        <p:nvSpPr>
          <p:cNvPr id="55312" name="Rectangle 17"/>
          <p:cNvSpPr>
            <a:spLocks noChangeArrowheads="1"/>
          </p:cNvSpPr>
          <p:nvPr/>
        </p:nvSpPr>
        <p:spPr bwMode="auto">
          <a:xfrm>
            <a:off x="3600450" y="2667000"/>
            <a:ext cx="165735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Pulmoner konjesyon</a:t>
            </a:r>
          </a:p>
          <a:p>
            <a:pPr eaLnBrk="1" hangingPunct="1"/>
            <a:r>
              <a:rPr lang="tr-TR" sz="1600" b="1"/>
              <a:t>Dispne</a:t>
            </a:r>
          </a:p>
        </p:txBody>
      </p:sp>
      <p:sp>
        <p:nvSpPr>
          <p:cNvPr id="55313" name="Line 18"/>
          <p:cNvSpPr>
            <a:spLocks noChangeShapeType="1"/>
          </p:cNvSpPr>
          <p:nvPr/>
        </p:nvSpPr>
        <p:spPr bwMode="auto">
          <a:xfrm>
            <a:off x="5372100" y="2667000"/>
            <a:ext cx="0" cy="6096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14" name="Line 19"/>
          <p:cNvSpPr>
            <a:spLocks noChangeShapeType="1"/>
          </p:cNvSpPr>
          <p:nvPr/>
        </p:nvSpPr>
        <p:spPr bwMode="auto">
          <a:xfrm>
            <a:off x="2914650" y="2057400"/>
            <a:ext cx="800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15" name="Line 20"/>
          <p:cNvSpPr>
            <a:spLocks noChangeShapeType="1"/>
          </p:cNvSpPr>
          <p:nvPr/>
        </p:nvSpPr>
        <p:spPr bwMode="auto">
          <a:xfrm flipH="1">
            <a:off x="5029200" y="20574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16" name="Line 21"/>
          <p:cNvSpPr>
            <a:spLocks noChangeShapeType="1"/>
          </p:cNvSpPr>
          <p:nvPr/>
        </p:nvSpPr>
        <p:spPr bwMode="auto">
          <a:xfrm flipH="1">
            <a:off x="6800850" y="2362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17" name="Line 22"/>
          <p:cNvSpPr>
            <a:spLocks noChangeShapeType="1"/>
          </p:cNvSpPr>
          <p:nvPr/>
        </p:nvSpPr>
        <p:spPr bwMode="auto">
          <a:xfrm>
            <a:off x="7434263" y="3276600"/>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18" name="Line 23"/>
          <p:cNvSpPr>
            <a:spLocks noChangeShapeType="1"/>
          </p:cNvSpPr>
          <p:nvPr/>
        </p:nvSpPr>
        <p:spPr bwMode="auto">
          <a:xfrm>
            <a:off x="2286000" y="2438400"/>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5319" name="Line 24"/>
          <p:cNvSpPr>
            <a:spLocks noChangeShapeType="1"/>
          </p:cNvSpPr>
          <p:nvPr/>
        </p:nvSpPr>
        <p:spPr bwMode="auto">
          <a:xfrm>
            <a:off x="2286000" y="51816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5320" name="Text Box 25"/>
          <p:cNvSpPr txBox="1">
            <a:spLocks noChangeArrowheads="1"/>
          </p:cNvSpPr>
          <p:nvPr/>
        </p:nvSpPr>
        <p:spPr bwMode="auto">
          <a:xfrm>
            <a:off x="6343651" y="4495800"/>
            <a:ext cx="168988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a:t>
            </a:r>
          </a:p>
          <a:p>
            <a:pPr eaLnBrk="1" hangingPunct="1"/>
            <a:r>
              <a:rPr lang="tr-TR" sz="1600" b="1"/>
              <a:t>Afterloadda net</a:t>
            </a:r>
          </a:p>
          <a:p>
            <a:pPr eaLnBrk="1" hangingPunct="1"/>
            <a:r>
              <a:rPr lang="tr-TR" sz="1600" b="1"/>
              <a:t>Değişme yok</a:t>
            </a:r>
          </a:p>
        </p:txBody>
      </p:sp>
      <p:sp>
        <p:nvSpPr>
          <p:cNvPr id="55321" name="Line 26"/>
          <p:cNvSpPr>
            <a:spLocks noChangeShapeType="1"/>
          </p:cNvSpPr>
          <p:nvPr/>
        </p:nvSpPr>
        <p:spPr bwMode="auto">
          <a:xfrm>
            <a:off x="4400550" y="2209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22" name="Line 27"/>
          <p:cNvSpPr>
            <a:spLocks noChangeShapeType="1"/>
          </p:cNvSpPr>
          <p:nvPr/>
        </p:nvSpPr>
        <p:spPr bwMode="auto">
          <a:xfrm>
            <a:off x="2286000" y="5638800"/>
            <a:ext cx="457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5323" name="Line 28"/>
          <p:cNvSpPr>
            <a:spLocks noChangeShapeType="1"/>
          </p:cNvSpPr>
          <p:nvPr/>
        </p:nvSpPr>
        <p:spPr bwMode="auto">
          <a:xfrm flipV="1">
            <a:off x="6858000" y="5257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5324" name="Line 29"/>
          <p:cNvSpPr>
            <a:spLocks noChangeShapeType="1"/>
          </p:cNvSpPr>
          <p:nvPr/>
        </p:nvSpPr>
        <p:spPr bwMode="auto">
          <a:xfrm>
            <a:off x="68580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25" name="Line 30"/>
          <p:cNvSpPr>
            <a:spLocks noChangeShapeType="1"/>
          </p:cNvSpPr>
          <p:nvPr/>
        </p:nvSpPr>
        <p:spPr bwMode="auto">
          <a:xfrm>
            <a:off x="4400550" y="5334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26" name="Text Box 31"/>
          <p:cNvSpPr txBox="1">
            <a:spLocks noChangeArrowheads="1"/>
          </p:cNvSpPr>
          <p:nvPr/>
        </p:nvSpPr>
        <p:spPr bwMode="auto">
          <a:xfrm>
            <a:off x="3714751" y="4953000"/>
            <a:ext cx="189507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DSV</a:t>
            </a:r>
          </a:p>
        </p:txBody>
      </p:sp>
      <p:sp>
        <p:nvSpPr>
          <p:cNvPr id="55327" name="Text Box 32"/>
          <p:cNvSpPr txBox="1">
            <a:spLocks noChangeArrowheads="1"/>
          </p:cNvSpPr>
          <p:nvPr/>
        </p:nvSpPr>
        <p:spPr bwMode="auto">
          <a:xfrm>
            <a:off x="3696941" y="4038602"/>
            <a:ext cx="147508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1600" b="1"/>
              <a:t>Sol ventrikül </a:t>
            </a:r>
          </a:p>
          <a:p>
            <a:pPr algn="ctr" eaLnBrk="1" hangingPunct="1"/>
            <a:r>
              <a:rPr lang="tr-TR" sz="1600" b="1"/>
              <a:t>afterload</a:t>
            </a:r>
          </a:p>
        </p:txBody>
      </p:sp>
      <p:sp>
        <p:nvSpPr>
          <p:cNvPr id="55328" name="Text Box 33"/>
          <p:cNvSpPr txBox="1">
            <a:spLocks noChangeArrowheads="1"/>
          </p:cNvSpPr>
          <p:nvPr/>
        </p:nvSpPr>
        <p:spPr bwMode="auto">
          <a:xfrm>
            <a:off x="3714750" y="3429000"/>
            <a:ext cx="1885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çapı</a:t>
            </a:r>
          </a:p>
        </p:txBody>
      </p:sp>
      <p:sp>
        <p:nvSpPr>
          <p:cNvPr id="55329" name="Text Box 34"/>
          <p:cNvSpPr txBox="1">
            <a:spLocks noChangeArrowheads="1"/>
          </p:cNvSpPr>
          <p:nvPr/>
        </p:nvSpPr>
        <p:spPr bwMode="auto">
          <a:xfrm>
            <a:off x="2286000" y="2743202"/>
            <a:ext cx="76815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LV </a:t>
            </a:r>
          </a:p>
          <a:p>
            <a:pPr eaLnBrk="1" hangingPunct="1"/>
            <a:r>
              <a:rPr lang="tr-TR" sz="1600" b="1"/>
              <a:t>kitlesi</a:t>
            </a:r>
          </a:p>
        </p:txBody>
      </p:sp>
      <p:sp>
        <p:nvSpPr>
          <p:cNvPr id="55330" name="Line 35"/>
          <p:cNvSpPr>
            <a:spLocks noChangeShapeType="1"/>
          </p:cNvSpPr>
          <p:nvPr/>
        </p:nvSpPr>
        <p:spPr bwMode="auto">
          <a:xfrm>
            <a:off x="2457450" y="2362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31" name="Line 36"/>
          <p:cNvSpPr>
            <a:spLocks noChangeShapeType="1"/>
          </p:cNvSpPr>
          <p:nvPr/>
        </p:nvSpPr>
        <p:spPr bwMode="auto">
          <a:xfrm>
            <a:off x="5314950" y="4343400"/>
            <a:ext cx="15430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5332" name="Line 37"/>
          <p:cNvSpPr>
            <a:spLocks noChangeShapeType="1"/>
          </p:cNvSpPr>
          <p:nvPr/>
        </p:nvSpPr>
        <p:spPr bwMode="auto">
          <a:xfrm>
            <a:off x="4400550" y="3733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33" name="Line 38"/>
          <p:cNvSpPr>
            <a:spLocks noChangeShapeType="1"/>
          </p:cNvSpPr>
          <p:nvPr/>
        </p:nvSpPr>
        <p:spPr bwMode="auto">
          <a:xfrm>
            <a:off x="2857500" y="2133600"/>
            <a:ext cx="85725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34" name="Line 39"/>
          <p:cNvSpPr>
            <a:spLocks noChangeShapeType="1"/>
          </p:cNvSpPr>
          <p:nvPr/>
        </p:nvSpPr>
        <p:spPr bwMode="auto">
          <a:xfrm>
            <a:off x="2743200" y="2286000"/>
            <a:ext cx="914400" cy="2819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35" name="Line 40"/>
          <p:cNvSpPr>
            <a:spLocks noChangeShapeType="1"/>
          </p:cNvSpPr>
          <p:nvPr/>
        </p:nvSpPr>
        <p:spPr bwMode="auto">
          <a:xfrm flipV="1">
            <a:off x="5029200" y="41148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36" name="Line 41"/>
          <p:cNvSpPr>
            <a:spLocks noChangeShapeType="1"/>
          </p:cNvSpPr>
          <p:nvPr/>
        </p:nvSpPr>
        <p:spPr bwMode="auto">
          <a:xfrm flipV="1">
            <a:off x="5143500" y="3429000"/>
            <a:ext cx="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5337" name="Line 42"/>
          <p:cNvSpPr>
            <a:spLocks noChangeShapeType="1"/>
          </p:cNvSpPr>
          <p:nvPr/>
        </p:nvSpPr>
        <p:spPr bwMode="auto">
          <a:xfrm flipV="1">
            <a:off x="2844404" y="28194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Tree>
    <p:extLst>
      <p:ext uri="{BB962C8B-B14F-4D97-AF65-F5344CB8AC3E}">
        <p14:creationId xmlns:p14="http://schemas.microsoft.com/office/powerpoint/2010/main" xmlns="" val="14763935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2736058" y="195263"/>
            <a:ext cx="368974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2800" b="1"/>
              <a:t>Kronik dekompanse MY</a:t>
            </a:r>
          </a:p>
        </p:txBody>
      </p:sp>
      <p:sp>
        <p:nvSpPr>
          <p:cNvPr id="57346" name="Text Box 3"/>
          <p:cNvSpPr txBox="1">
            <a:spLocks noChangeArrowheads="1"/>
          </p:cNvSpPr>
          <p:nvPr/>
        </p:nvSpPr>
        <p:spPr bwMode="auto">
          <a:xfrm>
            <a:off x="3429000" y="890588"/>
            <a:ext cx="29803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800" b="1"/>
              <a:t>Kronik volüm yüklenmesi</a:t>
            </a:r>
          </a:p>
        </p:txBody>
      </p:sp>
      <p:sp>
        <p:nvSpPr>
          <p:cNvPr id="57347" name="Text Box 4"/>
          <p:cNvSpPr txBox="1">
            <a:spLocks noChangeArrowheads="1"/>
          </p:cNvSpPr>
          <p:nvPr/>
        </p:nvSpPr>
        <p:spPr bwMode="auto">
          <a:xfrm>
            <a:off x="3943350" y="1676402"/>
            <a:ext cx="147508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a:t>
            </a:r>
          </a:p>
          <a:p>
            <a:pPr eaLnBrk="1" hangingPunct="1"/>
            <a:r>
              <a:rPr lang="tr-TR" sz="1600" b="1"/>
              <a:t>dilatasyonu</a:t>
            </a:r>
          </a:p>
        </p:txBody>
      </p:sp>
      <p:sp>
        <p:nvSpPr>
          <p:cNvPr id="57348" name="Line 5"/>
          <p:cNvSpPr>
            <a:spLocks noChangeShapeType="1"/>
          </p:cNvSpPr>
          <p:nvPr/>
        </p:nvSpPr>
        <p:spPr bwMode="auto">
          <a:xfrm flipV="1">
            <a:off x="5086350" y="1676400"/>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49" name="Text Box 6"/>
          <p:cNvSpPr txBox="1">
            <a:spLocks noChangeArrowheads="1"/>
          </p:cNvSpPr>
          <p:nvPr/>
        </p:nvSpPr>
        <p:spPr bwMode="auto">
          <a:xfrm>
            <a:off x="3943350" y="2819402"/>
            <a:ext cx="16337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Frank-Starling </a:t>
            </a:r>
          </a:p>
          <a:p>
            <a:pPr eaLnBrk="1" hangingPunct="1"/>
            <a:r>
              <a:rPr lang="tr-TR" sz="1600" b="1"/>
              <a:t>mekanizması</a:t>
            </a:r>
          </a:p>
        </p:txBody>
      </p:sp>
      <p:sp>
        <p:nvSpPr>
          <p:cNvPr id="57350" name="Text Box 7"/>
          <p:cNvSpPr txBox="1">
            <a:spLocks noChangeArrowheads="1"/>
          </p:cNvSpPr>
          <p:nvPr/>
        </p:nvSpPr>
        <p:spPr bwMode="auto">
          <a:xfrm>
            <a:off x="2000250" y="2895600"/>
            <a:ext cx="188545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çapı</a:t>
            </a:r>
          </a:p>
        </p:txBody>
      </p:sp>
      <p:sp>
        <p:nvSpPr>
          <p:cNvPr id="57351" name="Text Box 8"/>
          <p:cNvSpPr txBox="1">
            <a:spLocks noChangeArrowheads="1"/>
          </p:cNvSpPr>
          <p:nvPr/>
        </p:nvSpPr>
        <p:spPr bwMode="auto">
          <a:xfrm>
            <a:off x="2114550" y="3962402"/>
            <a:ext cx="141737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a:t>
            </a:r>
          </a:p>
          <a:p>
            <a:pPr eaLnBrk="1" hangingPunct="1"/>
            <a:r>
              <a:rPr lang="tr-TR" sz="1600" b="1"/>
              <a:t>Afterload</a:t>
            </a:r>
            <a:r>
              <a:rPr lang="ja-JP" altLang="tr-TR" sz="1600" b="1"/>
              <a:t>’</a:t>
            </a:r>
            <a:r>
              <a:rPr lang="tr-TR" altLang="ja-JP" sz="1600" b="1"/>
              <a:t>u</a:t>
            </a:r>
            <a:endParaRPr lang="tr-TR" sz="1600" b="1"/>
          </a:p>
        </p:txBody>
      </p:sp>
      <p:sp>
        <p:nvSpPr>
          <p:cNvPr id="57352" name="Rectangle 9"/>
          <p:cNvSpPr>
            <a:spLocks noChangeArrowheads="1"/>
          </p:cNvSpPr>
          <p:nvPr/>
        </p:nvSpPr>
        <p:spPr bwMode="auto">
          <a:xfrm>
            <a:off x="2628900" y="5562600"/>
            <a:ext cx="20574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1600" b="1"/>
              <a:t>LV Ejeksiyon Fraksiyonu </a:t>
            </a:r>
            <a:r>
              <a:rPr lang="tr-TR" sz="1600" b="1">
                <a:sym typeface="Symbol" panose="05050102010706020507" pitchFamily="18" charset="2"/>
              </a:rPr>
              <a:t></a:t>
            </a:r>
            <a:endParaRPr lang="tr-TR" sz="1600" b="1"/>
          </a:p>
        </p:txBody>
      </p:sp>
      <p:sp>
        <p:nvSpPr>
          <p:cNvPr id="57353" name="Text Box 10"/>
          <p:cNvSpPr txBox="1">
            <a:spLocks noChangeArrowheads="1"/>
          </p:cNvSpPr>
          <p:nvPr/>
        </p:nvSpPr>
        <p:spPr bwMode="auto">
          <a:xfrm>
            <a:off x="5829301" y="2895602"/>
            <a:ext cx="195277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a:t>
            </a:r>
          </a:p>
          <a:p>
            <a:pPr eaLnBrk="1" hangingPunct="1"/>
            <a:r>
              <a:rPr lang="tr-TR" sz="1600" b="1"/>
              <a:t>Sistol sonu volüm</a:t>
            </a:r>
          </a:p>
        </p:txBody>
      </p:sp>
      <p:sp>
        <p:nvSpPr>
          <p:cNvPr id="57354" name="Text Box 11"/>
          <p:cNvSpPr txBox="1">
            <a:spLocks noChangeArrowheads="1"/>
          </p:cNvSpPr>
          <p:nvPr/>
        </p:nvSpPr>
        <p:spPr bwMode="auto">
          <a:xfrm>
            <a:off x="5657851" y="4114802"/>
            <a:ext cx="301556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diastolik basınç</a:t>
            </a:r>
          </a:p>
          <a:p>
            <a:pPr eaLnBrk="1" hangingPunct="1"/>
            <a:r>
              <a:rPr lang="tr-TR" sz="1600" b="1"/>
              <a:t>Sol atrium basıncı</a:t>
            </a:r>
          </a:p>
        </p:txBody>
      </p:sp>
      <p:sp>
        <p:nvSpPr>
          <p:cNvPr id="57355" name="Rectangle 12"/>
          <p:cNvSpPr>
            <a:spLocks noChangeArrowheads="1"/>
          </p:cNvSpPr>
          <p:nvPr/>
        </p:nvSpPr>
        <p:spPr bwMode="auto">
          <a:xfrm>
            <a:off x="5715000" y="5257800"/>
            <a:ext cx="857250"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1600" b="1"/>
              <a:t>Pulmoner</a:t>
            </a:r>
          </a:p>
          <a:p>
            <a:pPr algn="ctr" eaLnBrk="1" hangingPunct="1"/>
            <a:r>
              <a:rPr lang="tr-TR" sz="1600" b="1"/>
              <a:t>konjesyon</a:t>
            </a:r>
          </a:p>
        </p:txBody>
      </p:sp>
      <p:sp>
        <p:nvSpPr>
          <p:cNvPr id="57356" name="Rectangle 13"/>
          <p:cNvSpPr>
            <a:spLocks noChangeArrowheads="1"/>
          </p:cNvSpPr>
          <p:nvPr/>
        </p:nvSpPr>
        <p:spPr bwMode="auto">
          <a:xfrm>
            <a:off x="6629400" y="5257800"/>
            <a:ext cx="857250" cy="609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1600" b="1"/>
              <a:t>Dispne</a:t>
            </a:r>
          </a:p>
        </p:txBody>
      </p:sp>
      <p:sp>
        <p:nvSpPr>
          <p:cNvPr id="57357" name="Text Box 14"/>
          <p:cNvSpPr txBox="1">
            <a:spLocks noChangeArrowheads="1"/>
          </p:cNvSpPr>
          <p:nvPr/>
        </p:nvSpPr>
        <p:spPr bwMode="auto">
          <a:xfrm>
            <a:off x="3886200" y="4038602"/>
            <a:ext cx="147508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1600" b="1"/>
              <a:t>Sol ventrikül </a:t>
            </a:r>
          </a:p>
          <a:p>
            <a:pPr eaLnBrk="1" hangingPunct="1"/>
            <a:r>
              <a:rPr lang="tr-TR" sz="1600" b="1"/>
              <a:t>atım hacmi</a:t>
            </a:r>
          </a:p>
        </p:txBody>
      </p:sp>
      <p:sp>
        <p:nvSpPr>
          <p:cNvPr id="57358" name="Line 15"/>
          <p:cNvSpPr>
            <a:spLocks noChangeShapeType="1"/>
          </p:cNvSpPr>
          <p:nvPr/>
        </p:nvSpPr>
        <p:spPr bwMode="auto">
          <a:xfrm>
            <a:off x="4950619" y="4117975"/>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59" name="Line 16"/>
          <p:cNvSpPr>
            <a:spLocks noChangeShapeType="1"/>
          </p:cNvSpPr>
          <p:nvPr/>
        </p:nvSpPr>
        <p:spPr bwMode="auto">
          <a:xfrm flipV="1">
            <a:off x="3437335" y="2724150"/>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0" name="Line 17"/>
          <p:cNvSpPr>
            <a:spLocks noChangeShapeType="1"/>
          </p:cNvSpPr>
          <p:nvPr/>
        </p:nvSpPr>
        <p:spPr bwMode="auto">
          <a:xfrm flipV="1">
            <a:off x="3221831" y="3922713"/>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1" name="Line 18"/>
          <p:cNvSpPr>
            <a:spLocks noChangeShapeType="1"/>
          </p:cNvSpPr>
          <p:nvPr/>
        </p:nvSpPr>
        <p:spPr bwMode="auto">
          <a:xfrm flipV="1">
            <a:off x="7325916" y="2855913"/>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2" name="Line 19"/>
          <p:cNvSpPr>
            <a:spLocks noChangeShapeType="1"/>
          </p:cNvSpPr>
          <p:nvPr/>
        </p:nvSpPr>
        <p:spPr bwMode="auto">
          <a:xfrm>
            <a:off x="4457700" y="12192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3" name="Line 20"/>
          <p:cNvSpPr>
            <a:spLocks noChangeShapeType="1"/>
          </p:cNvSpPr>
          <p:nvPr/>
        </p:nvSpPr>
        <p:spPr bwMode="auto">
          <a:xfrm flipH="1">
            <a:off x="2628900" y="2057400"/>
            <a:ext cx="12573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4" name="Line 21"/>
          <p:cNvSpPr>
            <a:spLocks noChangeShapeType="1"/>
          </p:cNvSpPr>
          <p:nvPr/>
        </p:nvSpPr>
        <p:spPr bwMode="auto">
          <a:xfrm>
            <a:off x="2628900" y="3200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5" name="Line 22"/>
          <p:cNvSpPr>
            <a:spLocks noChangeShapeType="1"/>
          </p:cNvSpPr>
          <p:nvPr/>
        </p:nvSpPr>
        <p:spPr bwMode="auto">
          <a:xfrm>
            <a:off x="4457700" y="3352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6" name="Line 23"/>
          <p:cNvSpPr>
            <a:spLocks noChangeShapeType="1"/>
          </p:cNvSpPr>
          <p:nvPr/>
        </p:nvSpPr>
        <p:spPr bwMode="auto">
          <a:xfrm>
            <a:off x="4457700" y="22098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7367" name="Line 24"/>
          <p:cNvSpPr>
            <a:spLocks noChangeShapeType="1"/>
          </p:cNvSpPr>
          <p:nvPr/>
        </p:nvSpPr>
        <p:spPr bwMode="auto">
          <a:xfrm flipV="1">
            <a:off x="5029200" y="3352800"/>
            <a:ext cx="74295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8" name="Line 25"/>
          <p:cNvSpPr>
            <a:spLocks noChangeShapeType="1"/>
          </p:cNvSpPr>
          <p:nvPr/>
        </p:nvSpPr>
        <p:spPr bwMode="auto">
          <a:xfrm flipV="1">
            <a:off x="7920037" y="4117975"/>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69" name="Line 26"/>
          <p:cNvSpPr>
            <a:spLocks noChangeShapeType="1"/>
          </p:cNvSpPr>
          <p:nvPr/>
        </p:nvSpPr>
        <p:spPr bwMode="auto">
          <a:xfrm>
            <a:off x="6515100" y="3429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70" name="Line 27"/>
          <p:cNvSpPr>
            <a:spLocks noChangeShapeType="1"/>
          </p:cNvSpPr>
          <p:nvPr/>
        </p:nvSpPr>
        <p:spPr bwMode="auto">
          <a:xfrm>
            <a:off x="6515100" y="46482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7371" name="Line 28"/>
          <p:cNvSpPr>
            <a:spLocks noChangeShapeType="1"/>
          </p:cNvSpPr>
          <p:nvPr/>
        </p:nvSpPr>
        <p:spPr bwMode="auto">
          <a:xfrm>
            <a:off x="6115050" y="4800600"/>
            <a:ext cx="8572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7372" name="Line 29"/>
          <p:cNvSpPr>
            <a:spLocks noChangeShapeType="1"/>
          </p:cNvSpPr>
          <p:nvPr/>
        </p:nvSpPr>
        <p:spPr bwMode="auto">
          <a:xfrm>
            <a:off x="6115050" y="4800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73" name="Line 30"/>
          <p:cNvSpPr>
            <a:spLocks noChangeShapeType="1"/>
          </p:cNvSpPr>
          <p:nvPr/>
        </p:nvSpPr>
        <p:spPr bwMode="auto">
          <a:xfrm>
            <a:off x="6972300" y="48006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74" name="Line 31"/>
          <p:cNvSpPr>
            <a:spLocks noChangeShapeType="1"/>
          </p:cNvSpPr>
          <p:nvPr/>
        </p:nvSpPr>
        <p:spPr bwMode="auto">
          <a:xfrm>
            <a:off x="2628900" y="4495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7375" name="Line 32"/>
          <p:cNvSpPr>
            <a:spLocks noChangeShapeType="1"/>
          </p:cNvSpPr>
          <p:nvPr/>
        </p:nvSpPr>
        <p:spPr bwMode="auto">
          <a:xfrm>
            <a:off x="4457700" y="45720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7376" name="Line 33"/>
          <p:cNvSpPr>
            <a:spLocks noChangeShapeType="1"/>
          </p:cNvSpPr>
          <p:nvPr/>
        </p:nvSpPr>
        <p:spPr bwMode="auto">
          <a:xfrm>
            <a:off x="2628900" y="4876800"/>
            <a:ext cx="1828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57377" name="Line 34"/>
          <p:cNvSpPr>
            <a:spLocks noChangeShapeType="1"/>
          </p:cNvSpPr>
          <p:nvPr/>
        </p:nvSpPr>
        <p:spPr bwMode="auto">
          <a:xfrm>
            <a:off x="3543300" y="4876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57378" name="Text Box 35"/>
          <p:cNvSpPr txBox="1">
            <a:spLocks noChangeArrowheads="1"/>
          </p:cNvSpPr>
          <p:nvPr/>
        </p:nvSpPr>
        <p:spPr bwMode="auto">
          <a:xfrm>
            <a:off x="3188493" y="6030915"/>
            <a:ext cx="91723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tr-TR" sz="2000" b="1">
                <a:solidFill>
                  <a:srgbClr val="FF3300"/>
                </a:solidFill>
              </a:rPr>
              <a:t>&lt; %60</a:t>
            </a:r>
          </a:p>
        </p:txBody>
      </p:sp>
      <p:sp>
        <p:nvSpPr>
          <p:cNvPr id="57379" name="Text Box 36"/>
          <p:cNvSpPr txBox="1">
            <a:spLocks noChangeArrowheads="1"/>
          </p:cNvSpPr>
          <p:nvPr/>
        </p:nvSpPr>
        <p:spPr bwMode="auto">
          <a:xfrm>
            <a:off x="5762626" y="2565402"/>
            <a:ext cx="177998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2000" b="1">
                <a:solidFill>
                  <a:srgbClr val="FF3300"/>
                </a:solidFill>
              </a:rPr>
              <a:t>SSV </a:t>
            </a:r>
            <a:r>
              <a:rPr lang="tr-TR" sz="2000" b="1">
                <a:solidFill>
                  <a:srgbClr val="FF3300"/>
                </a:solidFill>
              </a:rPr>
              <a:t>&gt; 50 ml/m</a:t>
            </a:r>
            <a:r>
              <a:rPr lang="tr-TR" sz="2000" b="1" baseline="30000">
                <a:solidFill>
                  <a:srgbClr val="FF3300"/>
                </a:solidFill>
              </a:rPr>
              <a:t>2</a:t>
            </a:r>
          </a:p>
        </p:txBody>
      </p:sp>
      <p:sp>
        <p:nvSpPr>
          <p:cNvPr id="57380" name="Text Box 37"/>
          <p:cNvSpPr txBox="1">
            <a:spLocks noChangeArrowheads="1"/>
          </p:cNvSpPr>
          <p:nvPr/>
        </p:nvSpPr>
        <p:spPr bwMode="auto">
          <a:xfrm>
            <a:off x="5735241" y="2133602"/>
            <a:ext cx="15906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2000" b="1">
                <a:solidFill>
                  <a:srgbClr val="FF3300"/>
                </a:solidFill>
              </a:rPr>
              <a:t>SSÇ </a:t>
            </a:r>
            <a:r>
              <a:rPr lang="tr-TR" sz="2000" b="1">
                <a:solidFill>
                  <a:srgbClr val="FF3300"/>
                </a:solidFill>
              </a:rPr>
              <a:t>&gt; 45 mm</a:t>
            </a:r>
          </a:p>
        </p:txBody>
      </p:sp>
      <p:sp>
        <p:nvSpPr>
          <p:cNvPr id="57381" name="Text Box 38"/>
          <p:cNvSpPr txBox="1">
            <a:spLocks noChangeArrowheads="1"/>
          </p:cNvSpPr>
          <p:nvPr/>
        </p:nvSpPr>
        <p:spPr bwMode="auto">
          <a:xfrm>
            <a:off x="1295401" y="2057402"/>
            <a:ext cx="16025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2000" b="1">
                <a:solidFill>
                  <a:srgbClr val="FF3300"/>
                </a:solidFill>
              </a:rPr>
              <a:t>DSÇ </a:t>
            </a:r>
            <a:r>
              <a:rPr lang="tr-TR" sz="2000" b="1">
                <a:solidFill>
                  <a:srgbClr val="FF3300"/>
                </a:solidFill>
              </a:rPr>
              <a:t>&gt; 70 mm</a:t>
            </a:r>
          </a:p>
          <a:p>
            <a:pPr eaLnBrk="1" hangingPunct="1"/>
            <a:r>
              <a:rPr lang="en-US" sz="2000" b="1">
                <a:solidFill>
                  <a:srgbClr val="FF3300"/>
                </a:solidFill>
              </a:rPr>
              <a:t>DSV</a:t>
            </a:r>
            <a:endParaRPr lang="tr-TR" sz="2000" b="1">
              <a:solidFill>
                <a:srgbClr val="FF3300"/>
              </a:solidFill>
            </a:endParaRPr>
          </a:p>
        </p:txBody>
      </p:sp>
      <p:sp>
        <p:nvSpPr>
          <p:cNvPr id="57382" name="Text Box 39"/>
          <p:cNvSpPr txBox="1">
            <a:spLocks noChangeArrowheads="1"/>
          </p:cNvSpPr>
          <p:nvPr/>
        </p:nvSpPr>
        <p:spPr bwMode="auto">
          <a:xfrm>
            <a:off x="1377553" y="2362200"/>
            <a:ext cx="146089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2000" b="1">
                <a:solidFill>
                  <a:srgbClr val="FF3300"/>
                </a:solidFill>
              </a:rPr>
              <a:t>       </a:t>
            </a:r>
            <a:r>
              <a:rPr lang="tr-TR" sz="2000" b="1">
                <a:solidFill>
                  <a:srgbClr val="FF3300"/>
                </a:solidFill>
              </a:rPr>
              <a:t>&gt; 200 ml/m</a:t>
            </a:r>
            <a:r>
              <a:rPr lang="tr-TR" sz="2000" b="1" baseline="30000">
                <a:solidFill>
                  <a:srgbClr val="FF3300"/>
                </a:solidFill>
              </a:rPr>
              <a:t>2</a:t>
            </a:r>
          </a:p>
        </p:txBody>
      </p:sp>
    </p:spTree>
    <p:extLst>
      <p:ext uri="{BB962C8B-B14F-4D97-AF65-F5344CB8AC3E}">
        <p14:creationId xmlns:p14="http://schemas.microsoft.com/office/powerpoint/2010/main" xmlns="" val="3417829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1503760" y="0"/>
            <a:ext cx="5314950" cy="1143000"/>
          </a:xfrm>
        </p:spPr>
        <p:txBody>
          <a:bodyPr/>
          <a:lstStyle/>
          <a:p>
            <a:pPr eaLnBrk="1" hangingPunct="1"/>
            <a:r>
              <a:rPr lang="tr-TR" sz="4600" b="1"/>
              <a:t>MY</a:t>
            </a:r>
            <a:r>
              <a:rPr lang="en-US" sz="4600" b="1"/>
              <a:t> </a:t>
            </a:r>
            <a:r>
              <a:rPr lang="tr-TR" sz="4600" b="1"/>
              <a:t>:</a:t>
            </a:r>
            <a:r>
              <a:rPr lang="tr-TR" sz="4600" i="1"/>
              <a:t> </a:t>
            </a:r>
            <a:r>
              <a:rPr lang="tr-TR" sz="4600"/>
              <a:t>fizik muayene</a:t>
            </a:r>
            <a:endParaRPr lang="en-US" sz="4600" i="1"/>
          </a:p>
        </p:txBody>
      </p:sp>
      <p:sp>
        <p:nvSpPr>
          <p:cNvPr id="59394" name="Rectangle 3"/>
          <p:cNvSpPr>
            <a:spLocks noChangeArrowheads="1"/>
          </p:cNvSpPr>
          <p:nvPr/>
        </p:nvSpPr>
        <p:spPr bwMode="auto">
          <a:xfrm>
            <a:off x="1143000" y="1308100"/>
            <a:ext cx="6858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649" tIns="49325" rIns="98649" bIns="49325"/>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70000"/>
              </a:lnSpc>
              <a:spcBef>
                <a:spcPct val="50000"/>
              </a:spcBef>
              <a:buClr>
                <a:srgbClr val="FF8700"/>
              </a:buClr>
              <a:buFontTx/>
              <a:buChar char="•"/>
            </a:pPr>
            <a:r>
              <a:rPr lang="tr-TR" sz="1700" b="1" u="sng" dirty="0"/>
              <a:t>Baş-Boyun</a:t>
            </a:r>
            <a:r>
              <a:rPr lang="en-US" sz="1700" b="1" u="sng" dirty="0"/>
              <a:t>:</a:t>
            </a:r>
            <a:r>
              <a:rPr lang="tr-TR" sz="1700" b="1" dirty="0"/>
              <a:t>	</a:t>
            </a:r>
            <a:r>
              <a:rPr lang="en-US" sz="1700" b="1" dirty="0"/>
              <a:t>	</a:t>
            </a:r>
            <a:r>
              <a:rPr lang="tr-TR" sz="1700" b="1" dirty="0"/>
              <a:t>Anksiyöz yüz</a:t>
            </a:r>
            <a:r>
              <a:rPr lang="en-US" sz="1700" b="1" dirty="0"/>
              <a:t>; </a:t>
            </a:r>
            <a:r>
              <a:rPr lang="tr-TR" sz="1700" b="1" dirty="0"/>
              <a:t>Sol ventrikül yetersizliğine sekonder </a:t>
            </a:r>
            <a:r>
              <a:rPr lang="en-US" sz="1700" b="1" dirty="0" err="1"/>
              <a:t>terleme</a:t>
            </a:r>
            <a:endParaRPr lang="en-US" sz="1700" b="1" dirty="0"/>
          </a:p>
          <a:p>
            <a:pPr>
              <a:lnSpc>
                <a:spcPct val="170000"/>
              </a:lnSpc>
              <a:spcBef>
                <a:spcPct val="50000"/>
              </a:spcBef>
              <a:buClr>
                <a:srgbClr val="FF8700"/>
              </a:buClr>
              <a:buSzPct val="100000"/>
              <a:buFontTx/>
              <a:buChar char="•"/>
            </a:pPr>
            <a:r>
              <a:rPr lang="en-US" sz="1700" b="1" u="sng" dirty="0" err="1"/>
              <a:t>Boyun</a:t>
            </a:r>
            <a:r>
              <a:rPr lang="en-US" sz="1700" b="1" u="sng" dirty="0"/>
              <a:t> </a:t>
            </a:r>
            <a:r>
              <a:rPr lang="en-US" sz="1700" b="1" u="sng" dirty="0" err="1"/>
              <a:t>venleri</a:t>
            </a:r>
            <a:r>
              <a:rPr lang="en-US" sz="1700" b="1" u="sng" dirty="0"/>
              <a:t>:</a:t>
            </a:r>
            <a:r>
              <a:rPr lang="tr-TR" sz="1700" b="1" dirty="0"/>
              <a:t>	RV yetersizliğinde dolgun ve artmış</a:t>
            </a:r>
            <a:endParaRPr lang="en-US" sz="1700" b="1" dirty="0"/>
          </a:p>
          <a:p>
            <a:pPr>
              <a:lnSpc>
                <a:spcPct val="170000"/>
              </a:lnSpc>
              <a:spcBef>
                <a:spcPct val="50000"/>
              </a:spcBef>
              <a:buClr>
                <a:srgbClr val="FF8700"/>
              </a:buClr>
              <a:buSzPct val="100000"/>
              <a:buFontTx/>
              <a:buChar char="•"/>
            </a:pPr>
            <a:r>
              <a:rPr lang="tr-TR" sz="1700" b="1" u="sng" dirty="0"/>
              <a:t>K</a:t>
            </a:r>
            <a:r>
              <a:rPr lang="en-US" sz="1700" b="1" u="sng" dirty="0" err="1"/>
              <a:t>arotis</a:t>
            </a:r>
            <a:r>
              <a:rPr lang="en-US" sz="1700" b="1" u="sng" dirty="0"/>
              <a:t>:</a:t>
            </a:r>
            <a:r>
              <a:rPr lang="tr-TR" sz="1700" b="1" dirty="0"/>
              <a:t>	</a:t>
            </a:r>
            <a:r>
              <a:rPr lang="en-US" sz="1700" b="1" dirty="0"/>
              <a:t>	</a:t>
            </a:r>
            <a:r>
              <a:rPr lang="tr-TR" sz="1700" b="1" dirty="0"/>
              <a:t>Düşük</a:t>
            </a:r>
            <a:r>
              <a:rPr lang="en-US" sz="1700" b="1" dirty="0"/>
              <a:t> </a:t>
            </a:r>
            <a:r>
              <a:rPr lang="tr-TR" sz="1700" b="1" dirty="0"/>
              <a:t>ya da</a:t>
            </a:r>
            <a:r>
              <a:rPr lang="en-US" sz="1700" b="1" dirty="0"/>
              <a:t> normal </a:t>
            </a:r>
            <a:r>
              <a:rPr lang="en-US" sz="1700" b="1" dirty="0" err="1"/>
              <a:t>vol</a:t>
            </a:r>
            <a:r>
              <a:rPr lang="tr-TR" sz="1700" b="1" dirty="0"/>
              <a:t>ü</a:t>
            </a:r>
            <a:r>
              <a:rPr lang="en-US" sz="1700" b="1" dirty="0"/>
              <a:t>m; </a:t>
            </a:r>
            <a:r>
              <a:rPr lang="tr-TR" sz="1700" b="1" dirty="0"/>
              <a:t>ani ve süratli </a:t>
            </a:r>
            <a:r>
              <a:rPr lang="tr-TR" sz="1700" b="1" dirty="0">
                <a:solidFill>
                  <a:srgbClr val="CC0000"/>
                </a:solidFill>
              </a:rPr>
              <a:t>yükselen nabız</a:t>
            </a:r>
            <a:endParaRPr lang="en-US" sz="1700" b="1" dirty="0">
              <a:solidFill>
                <a:srgbClr val="CC0000"/>
              </a:solidFill>
            </a:endParaRPr>
          </a:p>
          <a:p>
            <a:pPr>
              <a:lnSpc>
                <a:spcPct val="170000"/>
              </a:lnSpc>
              <a:spcBef>
                <a:spcPct val="50000"/>
              </a:spcBef>
              <a:buClr>
                <a:srgbClr val="FF8700"/>
              </a:buClr>
              <a:buSzPct val="100000"/>
              <a:buFontTx/>
              <a:buChar char="•"/>
            </a:pPr>
            <a:r>
              <a:rPr lang="tr-TR" sz="1700" b="1" u="sng" dirty="0"/>
              <a:t>Göğüs</a:t>
            </a:r>
            <a:r>
              <a:rPr lang="en-US" sz="1700" b="1" u="sng" dirty="0"/>
              <a:t>:</a:t>
            </a:r>
            <a:r>
              <a:rPr lang="tr-TR" sz="1700" b="1" dirty="0"/>
              <a:t>	</a:t>
            </a:r>
            <a:r>
              <a:rPr lang="en-US" sz="1700" b="1" dirty="0"/>
              <a:t>	Ra</a:t>
            </a:r>
            <a:r>
              <a:rPr lang="tr-TR" sz="1700" b="1" dirty="0"/>
              <a:t>l</a:t>
            </a:r>
            <a:r>
              <a:rPr lang="en-US" sz="1700" b="1" dirty="0"/>
              <a:t>le</a:t>
            </a:r>
            <a:r>
              <a:rPr lang="tr-TR" sz="1700" b="1" dirty="0"/>
              <a:t>r</a:t>
            </a:r>
            <a:r>
              <a:rPr lang="en-US" sz="1700" b="1" dirty="0"/>
              <a:t>; </a:t>
            </a:r>
            <a:r>
              <a:rPr lang="tr-TR" sz="1700" b="1" dirty="0"/>
              <a:t>akc bazallerinde seslerde azalma, plevral effüzyon</a:t>
            </a:r>
            <a:endParaRPr lang="en-US" sz="1700" b="1" dirty="0"/>
          </a:p>
          <a:p>
            <a:pPr>
              <a:lnSpc>
                <a:spcPct val="170000"/>
              </a:lnSpc>
              <a:spcBef>
                <a:spcPct val="50000"/>
              </a:spcBef>
              <a:buClr>
                <a:srgbClr val="FF8700"/>
              </a:buClr>
              <a:buSzPct val="100000"/>
              <a:buFontTx/>
              <a:buChar char="•"/>
            </a:pPr>
            <a:r>
              <a:rPr lang="tr-TR" sz="1700" b="1" u="sng" dirty="0"/>
              <a:t>Kalp</a:t>
            </a:r>
            <a:r>
              <a:rPr lang="en-US" sz="1700" b="1" u="sng" dirty="0"/>
              <a:t>:</a:t>
            </a:r>
            <a:r>
              <a:rPr lang="en-US" sz="1700" b="1" dirty="0"/>
              <a:t>	</a:t>
            </a:r>
            <a:r>
              <a:rPr lang="tr-TR" sz="1700" b="1" dirty="0"/>
              <a:t>	</a:t>
            </a:r>
            <a:r>
              <a:rPr lang="en-US" sz="1700" b="1" dirty="0"/>
              <a:t>	</a:t>
            </a:r>
            <a:r>
              <a:rPr lang="tr-TR" sz="1900" b="1" dirty="0">
                <a:solidFill>
                  <a:schemeClr val="accent2"/>
                </a:solidFill>
              </a:rPr>
              <a:t>Apeks vurusu sola kaymış</a:t>
            </a:r>
            <a:r>
              <a:rPr lang="en-US" sz="1900" b="1" dirty="0">
                <a:solidFill>
                  <a:schemeClr val="accent2"/>
                </a:solidFill>
              </a:rPr>
              <a:t>, </a:t>
            </a:r>
            <a:r>
              <a:rPr lang="tr-TR" sz="1900" b="1" dirty="0">
                <a:solidFill>
                  <a:schemeClr val="accent2"/>
                </a:solidFill>
              </a:rPr>
              <a:t>geniş alanda apikal vuru</a:t>
            </a:r>
            <a:r>
              <a:rPr lang="en-US" sz="1900" b="1" dirty="0">
                <a:solidFill>
                  <a:schemeClr val="accent2"/>
                </a:solidFill>
              </a:rPr>
              <a:t>; 		S1</a:t>
            </a:r>
            <a:r>
              <a:rPr lang="tr-TR" sz="1900" b="1" dirty="0">
                <a:solidFill>
                  <a:schemeClr val="accent2"/>
                </a:solidFill>
              </a:rPr>
              <a:t> şiddeti azalmış</a:t>
            </a:r>
            <a:r>
              <a:rPr lang="en-US" sz="1900" b="1" dirty="0">
                <a:solidFill>
                  <a:schemeClr val="accent2"/>
                </a:solidFill>
              </a:rPr>
              <a:t>; </a:t>
            </a:r>
            <a:r>
              <a:rPr lang="tr-TR" sz="1900" b="1" dirty="0">
                <a:solidFill>
                  <a:schemeClr val="accent2"/>
                </a:solidFill>
              </a:rPr>
              <a:t>koltuk altına yayılan PSÜ</a:t>
            </a:r>
            <a:r>
              <a:rPr lang="en-US" sz="1900" b="1" dirty="0">
                <a:solidFill>
                  <a:schemeClr val="accent2"/>
                </a:solidFill>
              </a:rPr>
              <a:t>, ± S3;</a:t>
            </a:r>
            <a:r>
              <a:rPr lang="tr-TR" sz="1900" b="1" dirty="0">
                <a:solidFill>
                  <a:schemeClr val="accent2"/>
                </a:solidFill>
              </a:rPr>
              <a:t> 			diastolik rulman, S2 </a:t>
            </a:r>
            <a:r>
              <a:rPr lang="ja-JP" altLang="tr-TR" sz="1900" b="1" dirty="0">
                <a:solidFill>
                  <a:schemeClr val="accent2"/>
                </a:solidFill>
              </a:rPr>
              <a:t>‘</a:t>
            </a:r>
            <a:r>
              <a:rPr lang="tr-TR" altLang="ja-JP" sz="1900" b="1" dirty="0">
                <a:solidFill>
                  <a:schemeClr val="accent2"/>
                </a:solidFill>
              </a:rPr>
              <a:t>de geniş ikilenme, sert </a:t>
            </a:r>
            <a:r>
              <a:rPr lang="en-US" altLang="ja-JP" sz="1900" b="1" dirty="0">
                <a:solidFill>
                  <a:schemeClr val="accent2"/>
                </a:solidFill>
              </a:rPr>
              <a:t>P2 </a:t>
            </a:r>
            <a:r>
              <a:rPr lang="tr-TR" altLang="ja-JP" sz="1900" b="1" dirty="0">
                <a:solidFill>
                  <a:schemeClr val="accent2"/>
                </a:solidFill>
              </a:rPr>
              <a:t>(</a:t>
            </a:r>
            <a:r>
              <a:rPr lang="tr-TR" altLang="ja-JP" sz="1500" b="1" dirty="0">
                <a:solidFill>
                  <a:schemeClr val="accent2"/>
                </a:solidFill>
              </a:rPr>
              <a:t>PHT varsa</a:t>
            </a:r>
            <a:r>
              <a:rPr lang="tr-TR" altLang="ja-JP" sz="1900" b="1" dirty="0">
                <a:solidFill>
                  <a:schemeClr val="accent2"/>
                </a:solidFill>
              </a:rPr>
              <a:t>)</a:t>
            </a:r>
            <a:endParaRPr lang="en-US" altLang="ja-JP" sz="1900" b="1" dirty="0">
              <a:solidFill>
                <a:schemeClr val="accent2"/>
              </a:solidFill>
            </a:endParaRPr>
          </a:p>
          <a:p>
            <a:pPr>
              <a:lnSpc>
                <a:spcPct val="120000"/>
              </a:lnSpc>
              <a:spcBef>
                <a:spcPct val="50000"/>
              </a:spcBef>
              <a:buClr>
                <a:srgbClr val="FF8700"/>
              </a:buClr>
              <a:buSzPct val="100000"/>
            </a:pPr>
            <a:r>
              <a:rPr lang="en-US" sz="1900" b="1" dirty="0">
                <a:solidFill>
                  <a:schemeClr val="accent2"/>
                </a:solidFill>
              </a:rPr>
              <a:t>			</a:t>
            </a:r>
            <a:r>
              <a:rPr lang="en-US" sz="1900" b="1" dirty="0" err="1">
                <a:solidFill>
                  <a:schemeClr val="accent2"/>
                </a:solidFill>
              </a:rPr>
              <a:t>Akut</a:t>
            </a:r>
            <a:r>
              <a:rPr lang="en-US" sz="1900" b="1" dirty="0">
                <a:solidFill>
                  <a:schemeClr val="accent2"/>
                </a:solidFill>
              </a:rPr>
              <a:t> MY de </a:t>
            </a:r>
            <a:r>
              <a:rPr lang="en-US" sz="1900" b="1" dirty="0" err="1">
                <a:solidFill>
                  <a:schemeClr val="accent2"/>
                </a:solidFill>
              </a:rPr>
              <a:t>üfürüm</a:t>
            </a:r>
            <a:r>
              <a:rPr lang="en-US" sz="1900" b="1" dirty="0">
                <a:solidFill>
                  <a:schemeClr val="accent2"/>
                </a:solidFill>
              </a:rPr>
              <a:t> </a:t>
            </a:r>
            <a:r>
              <a:rPr lang="en-US" sz="1900" b="1" dirty="0" err="1">
                <a:solidFill>
                  <a:schemeClr val="accent2"/>
                </a:solidFill>
              </a:rPr>
              <a:t>kısa</a:t>
            </a:r>
            <a:r>
              <a:rPr lang="en-US" sz="1900" b="1" dirty="0">
                <a:solidFill>
                  <a:schemeClr val="accent2"/>
                </a:solidFill>
              </a:rPr>
              <a:t>, </a:t>
            </a:r>
            <a:r>
              <a:rPr lang="en-US" sz="1900" b="1" dirty="0" err="1">
                <a:solidFill>
                  <a:schemeClr val="accent2"/>
                </a:solidFill>
              </a:rPr>
              <a:t>hafif</a:t>
            </a:r>
            <a:r>
              <a:rPr lang="en-US" sz="1900" b="1" dirty="0">
                <a:solidFill>
                  <a:schemeClr val="accent2"/>
                </a:solidFill>
              </a:rPr>
              <a:t> </a:t>
            </a:r>
            <a:r>
              <a:rPr lang="en-US" sz="1900" b="1" dirty="0" err="1">
                <a:solidFill>
                  <a:schemeClr val="accent2"/>
                </a:solidFill>
              </a:rPr>
              <a:t>bazen</a:t>
            </a:r>
            <a:r>
              <a:rPr lang="en-US" sz="1900" b="1" dirty="0">
                <a:solidFill>
                  <a:schemeClr val="accent2"/>
                </a:solidFill>
              </a:rPr>
              <a:t> </a:t>
            </a:r>
            <a:r>
              <a:rPr lang="en-US" sz="1900" b="1" dirty="0" err="1">
                <a:solidFill>
                  <a:schemeClr val="accent2"/>
                </a:solidFill>
              </a:rPr>
              <a:t>duyulmayabilir</a:t>
            </a:r>
            <a:r>
              <a:rPr lang="tr-TR" sz="1900" b="1" dirty="0">
                <a:solidFill>
                  <a:schemeClr val="accent2"/>
                </a:solidFill>
              </a:rPr>
              <a:t>, S4</a:t>
            </a:r>
            <a:endParaRPr lang="en-US" sz="1900" b="1" dirty="0">
              <a:solidFill>
                <a:schemeClr val="accent2"/>
              </a:solidFill>
            </a:endParaRPr>
          </a:p>
          <a:p>
            <a:pPr>
              <a:lnSpc>
                <a:spcPct val="150000"/>
              </a:lnSpc>
              <a:spcBef>
                <a:spcPct val="50000"/>
              </a:spcBef>
              <a:buClr>
                <a:srgbClr val="FF8700"/>
              </a:buClr>
              <a:buSzPct val="100000"/>
              <a:buFontTx/>
              <a:buChar char="•"/>
            </a:pPr>
            <a:r>
              <a:rPr lang="tr-TR" sz="1700" b="1" u="sng" dirty="0"/>
              <a:t>Karın</a:t>
            </a:r>
            <a:r>
              <a:rPr lang="en-US" sz="1700" b="1" u="sng" dirty="0"/>
              <a:t>:</a:t>
            </a:r>
            <a:r>
              <a:rPr lang="tr-TR" sz="1700" b="1" dirty="0"/>
              <a:t>	</a:t>
            </a:r>
            <a:r>
              <a:rPr lang="en-US" sz="1700" b="1" dirty="0"/>
              <a:t>	</a:t>
            </a:r>
            <a:r>
              <a:rPr lang="en-US" sz="1700" b="1" dirty="0" err="1"/>
              <a:t>Hepatomegal</a:t>
            </a:r>
            <a:r>
              <a:rPr lang="tr-TR" sz="1700" b="1" dirty="0"/>
              <a:t>i</a:t>
            </a:r>
            <a:r>
              <a:rPr lang="en-US" sz="1700" b="1" dirty="0"/>
              <a:t>, </a:t>
            </a:r>
            <a:r>
              <a:rPr lang="en-US" sz="1700" b="1" dirty="0" err="1"/>
              <a:t>asi</a:t>
            </a:r>
            <a:r>
              <a:rPr lang="tr-TR" sz="1700" b="1" dirty="0"/>
              <a:t>t (Sağ kalp yetersizliği varsa)</a:t>
            </a:r>
            <a:endParaRPr lang="en-US" sz="1700" b="1" dirty="0"/>
          </a:p>
          <a:p>
            <a:pPr>
              <a:lnSpc>
                <a:spcPct val="150000"/>
              </a:lnSpc>
              <a:spcBef>
                <a:spcPct val="50000"/>
              </a:spcBef>
              <a:buClr>
                <a:srgbClr val="FF8700"/>
              </a:buClr>
              <a:buSzPct val="100000"/>
              <a:buFontTx/>
              <a:buChar char="•"/>
            </a:pPr>
            <a:r>
              <a:rPr lang="en-US" sz="1700" b="1" u="sng" dirty="0"/>
              <a:t>E</a:t>
            </a:r>
            <a:r>
              <a:rPr lang="tr-TR" sz="1700" b="1" u="sng" dirty="0"/>
              <a:t>ks</a:t>
            </a:r>
            <a:r>
              <a:rPr lang="en-US" sz="1700" b="1" u="sng" dirty="0" err="1"/>
              <a:t>tremite</a:t>
            </a:r>
            <a:r>
              <a:rPr lang="tr-TR" sz="1700" b="1" u="sng" dirty="0"/>
              <a:t>ler</a:t>
            </a:r>
            <a:r>
              <a:rPr lang="en-US" sz="1700" b="1" u="sng" dirty="0"/>
              <a:t>:</a:t>
            </a:r>
            <a:r>
              <a:rPr lang="en-US" sz="1700" b="1" dirty="0"/>
              <a:t>		</a:t>
            </a:r>
            <a:r>
              <a:rPr lang="en-US" sz="1700" b="1" dirty="0" err="1"/>
              <a:t>Peri</a:t>
            </a:r>
            <a:r>
              <a:rPr lang="tr-TR" sz="1700" b="1" dirty="0"/>
              <a:t>f</a:t>
            </a:r>
            <a:r>
              <a:rPr lang="en-US" sz="1700" b="1" dirty="0" err="1"/>
              <a:t>er</a:t>
            </a:r>
            <a:r>
              <a:rPr lang="tr-TR" sz="1700" b="1" dirty="0"/>
              <a:t>ik</a:t>
            </a:r>
            <a:r>
              <a:rPr lang="en-US" sz="1700" b="1" dirty="0"/>
              <a:t> </a:t>
            </a:r>
            <a:r>
              <a:rPr lang="tr-TR" sz="1700" b="1" dirty="0"/>
              <a:t>ödem</a:t>
            </a:r>
            <a:r>
              <a:rPr lang="en-US" sz="1700" b="1" dirty="0"/>
              <a:t> </a:t>
            </a:r>
            <a:r>
              <a:rPr lang="tr-TR" sz="1700" b="1" dirty="0"/>
              <a:t>(Sağ kalp yetersizliği varsa)</a:t>
            </a:r>
            <a:endParaRPr lang="en-US" sz="1700" b="1" dirty="0"/>
          </a:p>
        </p:txBody>
      </p:sp>
    </p:spTree>
    <p:extLst>
      <p:ext uri="{BB962C8B-B14F-4D97-AF65-F5344CB8AC3E}">
        <p14:creationId xmlns:p14="http://schemas.microsoft.com/office/powerpoint/2010/main" xmlns="" val="2803955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922338"/>
            <a:ext cx="6515100" cy="593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pic>
      <p:sp>
        <p:nvSpPr>
          <p:cNvPr id="64514" name="Rectangle 6"/>
          <p:cNvSpPr>
            <a:spLocks noChangeArrowheads="1"/>
          </p:cNvSpPr>
          <p:nvPr/>
        </p:nvSpPr>
        <p:spPr bwMode="auto">
          <a:xfrm>
            <a:off x="1385888" y="0"/>
            <a:ext cx="53149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649" tIns="49325" rIns="98649" bIns="49325" anchor="b"/>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4600" b="1">
                <a:solidFill>
                  <a:schemeClr val="tx2"/>
                </a:solidFill>
              </a:rPr>
              <a:t>MY:</a:t>
            </a:r>
            <a:r>
              <a:rPr lang="tr-TR" sz="4600" i="1">
                <a:solidFill>
                  <a:schemeClr val="tx2"/>
                </a:solidFill>
              </a:rPr>
              <a:t> EKG </a:t>
            </a:r>
            <a:endParaRPr lang="en-US" sz="4600" i="1">
              <a:solidFill>
                <a:schemeClr val="tx2"/>
              </a:solidFill>
            </a:endParaRPr>
          </a:p>
        </p:txBody>
      </p:sp>
    </p:spTree>
    <p:extLst>
      <p:ext uri="{BB962C8B-B14F-4D97-AF65-F5344CB8AC3E}">
        <p14:creationId xmlns:p14="http://schemas.microsoft.com/office/powerpoint/2010/main" xmlns="" val="10981090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2091929" y="325438"/>
            <a:ext cx="531495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tr-TR" sz="4000" b="1">
                <a:latin typeface="Tahoma" panose="020B0604030504040204" pitchFamily="34" charset="0"/>
              </a:rPr>
              <a:t>MY: </a:t>
            </a:r>
            <a:r>
              <a:rPr lang="en-US" sz="4000">
                <a:latin typeface="Tahoma" panose="020B0604030504040204" pitchFamily="34" charset="0"/>
              </a:rPr>
              <a:t>Teleradyograf</a:t>
            </a:r>
            <a:r>
              <a:rPr lang="tr-TR" sz="4000">
                <a:latin typeface="Tahoma" panose="020B0604030504040204" pitchFamily="34" charset="0"/>
              </a:rPr>
              <a:t>i</a:t>
            </a:r>
            <a:endParaRPr lang="en-US" sz="4000">
              <a:latin typeface="Tahoma" panose="020B0604030504040204" pitchFamily="34" charset="0"/>
            </a:endParaRPr>
          </a:p>
        </p:txBody>
      </p:sp>
      <p:graphicFrame>
        <p:nvGraphicFramePr>
          <p:cNvPr id="73730" name="Object 3"/>
          <p:cNvGraphicFramePr>
            <a:graphicFrameLocks noChangeAspect="1"/>
          </p:cNvGraphicFramePr>
          <p:nvPr/>
        </p:nvGraphicFramePr>
        <p:xfrm>
          <a:off x="2101454" y="1524002"/>
          <a:ext cx="5286375" cy="4575175"/>
        </p:xfrm>
        <a:graphic>
          <a:graphicData uri="http://schemas.openxmlformats.org/presentationml/2006/ole">
            <p:oleObj spid="_x0000_s1026" name="Image" r:id="rId3" imgW="7929403" imgH="4574656" progId="">
              <p:embed/>
            </p:oleObj>
          </a:graphicData>
        </a:graphic>
      </p:graphicFrame>
    </p:spTree>
    <p:extLst>
      <p:ext uri="{BB962C8B-B14F-4D97-AF65-F5344CB8AC3E}">
        <p14:creationId xmlns:p14="http://schemas.microsoft.com/office/powerpoint/2010/main" xmlns="" val="25258592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Grp="1" noChangeArrowheads="1"/>
          </p:cNvSpPr>
          <p:nvPr>
            <p:ph type="title"/>
          </p:nvPr>
        </p:nvSpPr>
        <p:spPr/>
        <p:txBody>
          <a:bodyPr/>
          <a:lstStyle/>
          <a:p>
            <a:pPr eaLnBrk="1" hangingPunct="1"/>
            <a:r>
              <a:rPr lang="tr-TR" smtClean="0"/>
              <a:t>Doppler EKO: MY</a:t>
            </a:r>
          </a:p>
        </p:txBody>
      </p:sp>
      <p:pic>
        <p:nvPicPr>
          <p:cNvPr id="326661" name="Apikal 4D MR.avi">
            <a:hlinkClick r:id="" action="ppaction://media"/>
          </p:cNvPr>
          <p:cNvPicPr>
            <a:picLocks noRot="1" noChangeAspect="1" noChangeArrowheads="1"/>
          </p:cNvPicPr>
          <p:nvPr>
            <a:videoFile r:link="rId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57438" y="2060575"/>
            <a:ext cx="45434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01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20" fill="hold"/>
                                        <p:tgtEl>
                                          <p:spTgt spid="32666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326661"/>
                </p:tgtEl>
              </p:cMediaNode>
            </p:video>
            <p:seq concurrent="1" nextAc="seek">
              <p:cTn id="8" restart="whenNotActive" fill="hold" evtFilter="cancelBubble" nodeType="interactiveSeq">
                <p:stCondLst>
                  <p:cond evt="onClick" delay="0">
                    <p:tgtEl>
                      <p:spTgt spid="32666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26661"/>
                                        </p:tgtEl>
                                      </p:cBhvr>
                                    </p:cmd>
                                  </p:childTnLst>
                                </p:cTn>
                              </p:par>
                            </p:childTnLst>
                          </p:cTn>
                        </p:par>
                      </p:childTnLst>
                    </p:cTn>
                  </p:par>
                </p:childTnLst>
              </p:cTn>
              <p:nextCondLst>
                <p:cond evt="onClick" delay="0">
                  <p:tgtEl>
                    <p:spTgt spid="326661"/>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AKUT MİTRAL YETMEZLİĞİ</a:t>
            </a:r>
            <a:endParaRPr lang="en-GB" dirty="0"/>
          </a:p>
        </p:txBody>
      </p:sp>
      <p:sp>
        <p:nvSpPr>
          <p:cNvPr id="3" name="Rectangle 3"/>
          <p:cNvSpPr>
            <a:spLocks noChangeArrowheads="1"/>
          </p:cNvSpPr>
          <p:nvPr/>
        </p:nvSpPr>
        <p:spPr bwMode="auto">
          <a:xfrm>
            <a:off x="628650" y="1424215"/>
            <a:ext cx="6858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649" tIns="49325" rIns="98649" bIns="49325"/>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70000"/>
              </a:lnSpc>
              <a:spcBef>
                <a:spcPct val="50000"/>
              </a:spcBef>
              <a:buClr>
                <a:srgbClr val="FF8700"/>
              </a:buClr>
              <a:buFontTx/>
              <a:buChar char="•"/>
            </a:pPr>
            <a:r>
              <a:rPr lang="en-US" sz="2800" b="1" dirty="0" smtClean="0">
                <a:latin typeface="+mj-lt"/>
              </a:rPr>
              <a:t>Sol atrium bas</a:t>
            </a:r>
            <a:r>
              <a:rPr lang="tr-TR" sz="2800" b="1" dirty="0" smtClean="0">
                <a:latin typeface="+mj-lt"/>
              </a:rPr>
              <a:t>ıncı</a:t>
            </a:r>
            <a:r>
              <a:rPr lang="en-US" sz="2800" b="1" dirty="0" smtClean="0">
                <a:latin typeface="+mj-lt"/>
              </a:rPr>
              <a:t> </a:t>
            </a:r>
            <a:r>
              <a:rPr lang="en-US" sz="2800" b="1" dirty="0" err="1" smtClean="0">
                <a:latin typeface="+mj-lt"/>
              </a:rPr>
              <a:t>birden</a:t>
            </a:r>
            <a:r>
              <a:rPr lang="en-US" sz="2800" b="1" dirty="0" smtClean="0">
                <a:latin typeface="+mj-lt"/>
              </a:rPr>
              <a:t> art</a:t>
            </a:r>
            <a:r>
              <a:rPr lang="tr-TR" sz="2800" b="1" dirty="0" smtClean="0">
                <a:latin typeface="+mj-lt"/>
              </a:rPr>
              <a:t>ınca pulmoner venöz basınç artar. Hasta akciğer ödemine girer.  Korda tendinea rüptüründe görülür. Teşhiste EKO yardımcı olur. </a:t>
            </a:r>
            <a:endParaRPr lang="en-US" sz="2800" b="1" dirty="0">
              <a:latin typeface="+mj-lt"/>
            </a:endParaRPr>
          </a:p>
        </p:txBody>
      </p:sp>
    </p:spTree>
    <p:extLst>
      <p:ext uri="{BB962C8B-B14F-4D97-AF65-F5344CB8AC3E}">
        <p14:creationId xmlns:p14="http://schemas.microsoft.com/office/powerpoint/2010/main" xmlns="" val="3394486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533525" y="0"/>
            <a:ext cx="5792391" cy="838200"/>
          </a:xfrm>
        </p:spPr>
        <p:txBody>
          <a:bodyPr/>
          <a:lstStyle/>
          <a:p>
            <a:pPr eaLnBrk="1" hangingPunct="1"/>
            <a:r>
              <a:rPr lang="tr-TR" sz="3500" i="1" dirty="0"/>
              <a:t>Akut ve kronik MY</a:t>
            </a:r>
            <a:r>
              <a:rPr lang="en-US" sz="3500" i="1" dirty="0"/>
              <a:t>;</a:t>
            </a:r>
            <a:r>
              <a:rPr lang="tr-TR" sz="3500" i="1" dirty="0"/>
              <a:t> klinik farklılıklar</a:t>
            </a:r>
            <a:endParaRPr lang="en-US" sz="3500" i="1" dirty="0"/>
          </a:p>
        </p:txBody>
      </p:sp>
      <p:sp>
        <p:nvSpPr>
          <p:cNvPr id="321539" name="Rectangle 3"/>
          <p:cNvSpPr>
            <a:spLocks noGrp="1" noChangeArrowheads="1"/>
          </p:cNvSpPr>
          <p:nvPr>
            <p:ph type="body" idx="1"/>
          </p:nvPr>
        </p:nvSpPr>
        <p:spPr>
          <a:xfrm>
            <a:off x="1143000" y="927102"/>
            <a:ext cx="6858000" cy="3592513"/>
          </a:xfrm>
        </p:spPr>
        <p:txBody>
          <a:bodyPr/>
          <a:lstStyle/>
          <a:p>
            <a:pPr eaLnBrk="1" hangingPunct="1">
              <a:lnSpc>
                <a:spcPct val="110000"/>
              </a:lnSpc>
              <a:buFontTx/>
              <a:buNone/>
            </a:pPr>
            <a:endParaRPr lang="en-US" sz="1600" b="1" dirty="0"/>
          </a:p>
          <a:p>
            <a:pPr eaLnBrk="1" hangingPunct="1">
              <a:lnSpc>
                <a:spcPct val="110000"/>
              </a:lnSpc>
              <a:buFontTx/>
              <a:buNone/>
            </a:pPr>
            <a:r>
              <a:rPr lang="en-US" sz="1600" b="1" dirty="0"/>
              <a:t>	</a:t>
            </a:r>
            <a:r>
              <a:rPr lang="tr-TR" sz="1600" b="1" dirty="0"/>
              <a:t>			</a:t>
            </a:r>
            <a:r>
              <a:rPr lang="en-US" sz="1600" b="1" dirty="0"/>
              <a:t>	</a:t>
            </a:r>
            <a:r>
              <a:rPr lang="en-US" sz="2000" b="1" u="sng" dirty="0" err="1">
                <a:effectLst>
                  <a:outerShdw blurRad="38100" dist="38100" dir="2700000" algn="tl">
                    <a:srgbClr val="C0C0C0"/>
                  </a:outerShdw>
                </a:effectLst>
              </a:rPr>
              <a:t>Kron</a:t>
            </a:r>
            <a:r>
              <a:rPr lang="tr-TR" sz="2000" b="1" u="sng" dirty="0">
                <a:effectLst>
                  <a:outerShdw blurRad="38100" dist="38100" dir="2700000" algn="tl">
                    <a:srgbClr val="C0C0C0"/>
                  </a:outerShdw>
                </a:effectLst>
              </a:rPr>
              <a:t>ik</a:t>
            </a:r>
            <a:r>
              <a:rPr lang="en-US" sz="2000" b="1" dirty="0"/>
              <a:t>	</a:t>
            </a:r>
            <a:r>
              <a:rPr lang="tr-TR" sz="2000" b="1" dirty="0"/>
              <a:t>		</a:t>
            </a:r>
            <a:r>
              <a:rPr lang="en-US" sz="2000" b="1" u="sng" dirty="0">
                <a:effectLst>
                  <a:outerShdw blurRad="38100" dist="38100" dir="2700000" algn="tl">
                    <a:srgbClr val="C0C0C0"/>
                  </a:outerShdw>
                </a:effectLst>
              </a:rPr>
              <a:t>A</a:t>
            </a:r>
            <a:r>
              <a:rPr lang="tr-TR" sz="2000" b="1" u="sng" dirty="0">
                <a:effectLst>
                  <a:outerShdw blurRad="38100" dist="38100" dir="2700000" algn="tl">
                    <a:srgbClr val="C0C0C0"/>
                  </a:outerShdw>
                </a:effectLst>
              </a:rPr>
              <a:t>k</a:t>
            </a:r>
            <a:r>
              <a:rPr lang="en-US" sz="2000" b="1" u="sng" dirty="0" err="1">
                <a:effectLst>
                  <a:outerShdw blurRad="38100" dist="38100" dir="2700000" algn="tl">
                    <a:srgbClr val="C0C0C0"/>
                  </a:outerShdw>
                </a:effectLst>
              </a:rPr>
              <a:t>ut</a:t>
            </a:r>
            <a:endParaRPr lang="en-US" sz="2000" b="1" u="sng" dirty="0">
              <a:effectLst>
                <a:outerShdw blurRad="38100" dist="38100" dir="2700000" algn="tl">
                  <a:srgbClr val="C0C0C0"/>
                </a:outerShdw>
              </a:effectLst>
            </a:endParaRPr>
          </a:p>
          <a:p>
            <a:pPr eaLnBrk="1" hangingPunct="1">
              <a:lnSpc>
                <a:spcPct val="110000"/>
              </a:lnSpc>
            </a:pPr>
            <a:r>
              <a:rPr lang="en-US" sz="1600" b="1" dirty="0" err="1"/>
              <a:t>Semptom</a:t>
            </a:r>
            <a:r>
              <a:rPr lang="tr-TR" sz="1600" b="1" dirty="0"/>
              <a:t>ların ortaya çıkışı</a:t>
            </a:r>
            <a:r>
              <a:rPr lang="en-US" sz="1600" b="1" dirty="0"/>
              <a:t> </a:t>
            </a:r>
            <a:r>
              <a:rPr lang="tr-TR" sz="1600" b="1" dirty="0"/>
              <a:t>	Yıllar içinde		Aniden</a:t>
            </a:r>
            <a:r>
              <a:rPr lang="en-US" sz="1600" b="1" dirty="0"/>
              <a:t>	 	 </a:t>
            </a:r>
          </a:p>
          <a:p>
            <a:pPr eaLnBrk="1" hangingPunct="1">
              <a:lnSpc>
                <a:spcPct val="110000"/>
              </a:lnSpc>
            </a:pPr>
            <a:r>
              <a:rPr lang="en-US" sz="1600" b="1" dirty="0"/>
              <a:t>S</a:t>
            </a:r>
            <a:r>
              <a:rPr lang="tr-TR" sz="1600" b="1" dirty="0"/>
              <a:t>emptomlar</a:t>
            </a:r>
            <a:r>
              <a:rPr lang="en-US" sz="1600" b="1" dirty="0"/>
              <a:t>	</a:t>
            </a:r>
            <a:r>
              <a:rPr lang="tr-TR" sz="1600" b="1" dirty="0"/>
              <a:t>	</a:t>
            </a:r>
            <a:r>
              <a:rPr lang="en-US" sz="1600" b="1" dirty="0"/>
              <a:t>	</a:t>
            </a:r>
            <a:r>
              <a:rPr lang="tr-TR" sz="1600" b="1" dirty="0"/>
              <a:t>Sıklıkla asemptomatik</a:t>
            </a:r>
            <a:r>
              <a:rPr lang="en-US" sz="1600" b="1" dirty="0"/>
              <a:t>	</a:t>
            </a:r>
            <a:r>
              <a:rPr lang="tr-TR" sz="1600" b="1" dirty="0"/>
              <a:t>Hayli semptomatik</a:t>
            </a:r>
            <a:endParaRPr lang="en-US" sz="1600" b="1" dirty="0"/>
          </a:p>
          <a:p>
            <a:pPr eaLnBrk="1" hangingPunct="1">
              <a:lnSpc>
                <a:spcPct val="110000"/>
              </a:lnSpc>
            </a:pPr>
            <a:r>
              <a:rPr lang="tr-TR" sz="1600" b="1" dirty="0"/>
              <a:t>Sol ventrikül hacmi</a:t>
            </a:r>
            <a:r>
              <a:rPr lang="en-US" sz="1600" b="1" dirty="0"/>
              <a:t> 		</a:t>
            </a:r>
            <a:r>
              <a:rPr lang="tr-TR" sz="1600" b="1" dirty="0"/>
              <a:t>Geniş</a:t>
            </a:r>
            <a:r>
              <a:rPr lang="en-US" sz="1600" b="1" dirty="0"/>
              <a:t>	</a:t>
            </a:r>
            <a:r>
              <a:rPr lang="tr-TR" sz="1600" b="1" dirty="0"/>
              <a:t>		N</a:t>
            </a:r>
            <a:r>
              <a:rPr lang="en-US" sz="1600" b="1" dirty="0" err="1"/>
              <a:t>ormal</a:t>
            </a:r>
            <a:endParaRPr lang="en-US" sz="1600" b="1" dirty="0"/>
          </a:p>
          <a:p>
            <a:pPr eaLnBrk="1" hangingPunct="1">
              <a:lnSpc>
                <a:spcPct val="110000"/>
              </a:lnSpc>
            </a:pPr>
            <a:r>
              <a:rPr lang="tr-TR" sz="1600" b="1" dirty="0"/>
              <a:t>Sol atriyum hacmi</a:t>
            </a:r>
            <a:r>
              <a:rPr lang="en-US" sz="1600" b="1" dirty="0"/>
              <a:t>	</a:t>
            </a:r>
            <a:r>
              <a:rPr lang="tr-TR" sz="1600" b="1" dirty="0"/>
              <a:t>	Geniş</a:t>
            </a:r>
            <a:r>
              <a:rPr lang="en-US" sz="1600" b="1" dirty="0"/>
              <a:t>	</a:t>
            </a:r>
            <a:r>
              <a:rPr lang="tr-TR" sz="1600" b="1" dirty="0"/>
              <a:t>		N</a:t>
            </a:r>
            <a:r>
              <a:rPr lang="en-US" sz="1600" b="1" dirty="0" err="1"/>
              <a:t>ormal</a:t>
            </a:r>
            <a:endParaRPr lang="en-US" sz="1600" b="1" dirty="0"/>
          </a:p>
          <a:p>
            <a:pPr eaLnBrk="1" hangingPunct="1">
              <a:lnSpc>
                <a:spcPct val="110000"/>
              </a:lnSpc>
            </a:pPr>
            <a:r>
              <a:rPr lang="tr-TR" sz="1600" b="1" dirty="0"/>
              <a:t>Sol ventrikül doluş basıncı</a:t>
            </a:r>
            <a:r>
              <a:rPr lang="en-US" sz="1600" b="1" dirty="0"/>
              <a:t> </a:t>
            </a:r>
            <a:r>
              <a:rPr lang="tr-TR" sz="1600" b="1" dirty="0"/>
              <a:t>	N</a:t>
            </a:r>
            <a:r>
              <a:rPr lang="en-US" sz="1600" b="1" dirty="0" err="1"/>
              <a:t>ormal</a:t>
            </a:r>
            <a:r>
              <a:rPr lang="en-US" sz="1600" b="1" dirty="0"/>
              <a:t> </a:t>
            </a:r>
            <a:r>
              <a:rPr lang="tr-TR" sz="1600" b="1" dirty="0"/>
              <a:t>ya da artmış</a:t>
            </a:r>
            <a:r>
              <a:rPr lang="en-US" sz="1600" b="1" dirty="0"/>
              <a:t>	</a:t>
            </a:r>
            <a:r>
              <a:rPr lang="tr-TR" sz="1600" b="1" dirty="0"/>
              <a:t>Her zaman artmış</a:t>
            </a:r>
            <a:endParaRPr lang="en-US" sz="1600" b="1" dirty="0"/>
          </a:p>
          <a:p>
            <a:pPr eaLnBrk="1" hangingPunct="1">
              <a:lnSpc>
                <a:spcPct val="110000"/>
              </a:lnSpc>
            </a:pPr>
            <a:r>
              <a:rPr lang="tr-TR" sz="1600" b="1" dirty="0"/>
              <a:t>Sol atriyum basıncı</a:t>
            </a:r>
            <a:r>
              <a:rPr lang="en-US" sz="1600" b="1" dirty="0"/>
              <a:t> 		</a:t>
            </a:r>
            <a:r>
              <a:rPr lang="tr-TR" sz="1600" b="1" dirty="0"/>
              <a:t>N</a:t>
            </a:r>
            <a:r>
              <a:rPr lang="en-US" sz="1600" b="1" dirty="0" err="1"/>
              <a:t>ormal</a:t>
            </a:r>
            <a:r>
              <a:rPr lang="en-US" sz="1600" b="1" dirty="0"/>
              <a:t> </a:t>
            </a:r>
            <a:r>
              <a:rPr lang="tr-TR" sz="1600" b="1" dirty="0"/>
              <a:t>ya da artmış</a:t>
            </a:r>
            <a:r>
              <a:rPr lang="en-US" sz="1600" b="1" dirty="0"/>
              <a:t> 	</a:t>
            </a:r>
            <a:r>
              <a:rPr lang="tr-TR" sz="1600" b="1" dirty="0"/>
              <a:t>Her zaman artmış</a:t>
            </a:r>
            <a:r>
              <a:rPr lang="en-US" sz="1600" b="1" dirty="0"/>
              <a:t> 	</a:t>
            </a:r>
          </a:p>
          <a:p>
            <a:pPr eaLnBrk="1" hangingPunct="1">
              <a:lnSpc>
                <a:spcPct val="110000"/>
              </a:lnSpc>
            </a:pPr>
            <a:r>
              <a:rPr lang="tr-TR" sz="1600" b="1" dirty="0"/>
              <a:t>Kalp debisi	</a:t>
            </a:r>
            <a:r>
              <a:rPr lang="en-US" sz="1600" b="1" dirty="0"/>
              <a:t>		</a:t>
            </a:r>
            <a:r>
              <a:rPr lang="tr-TR" sz="1600" b="1" dirty="0"/>
              <a:t>N</a:t>
            </a:r>
            <a:r>
              <a:rPr lang="en-US" sz="1600" b="1" dirty="0" err="1"/>
              <a:t>ormal</a:t>
            </a:r>
            <a:r>
              <a:rPr lang="en-US" sz="1600" b="1" dirty="0"/>
              <a:t> </a:t>
            </a:r>
            <a:r>
              <a:rPr lang="tr-TR" sz="1600" b="1" dirty="0"/>
              <a:t>ya da azalmış</a:t>
            </a:r>
            <a:r>
              <a:rPr lang="en-US" sz="1600" b="1" dirty="0"/>
              <a:t> 	</a:t>
            </a:r>
            <a:r>
              <a:rPr lang="tr-TR" sz="1600" b="1" dirty="0"/>
              <a:t>Her zaman azalmış</a:t>
            </a:r>
            <a:r>
              <a:rPr lang="en-US" sz="1600" b="1" dirty="0"/>
              <a:t> </a:t>
            </a:r>
          </a:p>
          <a:p>
            <a:pPr eaLnBrk="1" hangingPunct="1">
              <a:lnSpc>
                <a:spcPct val="110000"/>
              </a:lnSpc>
            </a:pPr>
            <a:r>
              <a:rPr lang="tr-TR" sz="1600" b="1" dirty="0"/>
              <a:t>KVS</a:t>
            </a:r>
            <a:r>
              <a:rPr lang="ja-JP" altLang="tr-TR" sz="1600" b="1" dirty="0"/>
              <a:t>’</a:t>
            </a:r>
            <a:r>
              <a:rPr lang="tr-TR" altLang="ja-JP" sz="1600" b="1" dirty="0"/>
              <a:t>nin kompansasyon 	</a:t>
            </a:r>
            <a:r>
              <a:rPr lang="en-US" altLang="ja-JP" sz="1600" b="1" dirty="0"/>
              <a:t>	</a:t>
            </a:r>
            <a:r>
              <a:rPr lang="tr-TR" altLang="ja-JP" sz="1600" b="1" dirty="0"/>
              <a:t>Genellikle kompanse</a:t>
            </a:r>
            <a:r>
              <a:rPr lang="en-US" altLang="ja-JP" sz="1600" b="1" dirty="0"/>
              <a:t>	</a:t>
            </a:r>
            <a:r>
              <a:rPr lang="tr-TR" altLang="ja-JP" sz="1600" b="1" dirty="0"/>
              <a:t>Kompanse değil</a:t>
            </a:r>
            <a:r>
              <a:rPr lang="en-US" altLang="ja-JP" sz="1600" b="1" dirty="0"/>
              <a:t> </a:t>
            </a:r>
          </a:p>
          <a:p>
            <a:pPr eaLnBrk="1" hangingPunct="1">
              <a:lnSpc>
                <a:spcPct val="110000"/>
              </a:lnSpc>
              <a:buFontTx/>
              <a:buNone/>
            </a:pPr>
            <a:r>
              <a:rPr lang="en-US" sz="1600" b="1" dirty="0"/>
              <a:t>       </a:t>
            </a:r>
            <a:r>
              <a:rPr lang="tr-TR" sz="1600" b="1" dirty="0"/>
              <a:t>yeteneği</a:t>
            </a:r>
            <a:r>
              <a:rPr lang="en-US" sz="1600" b="1" dirty="0"/>
              <a:t> 	  </a:t>
            </a:r>
          </a:p>
          <a:p>
            <a:pPr eaLnBrk="1" hangingPunct="1">
              <a:lnSpc>
                <a:spcPct val="110000"/>
              </a:lnSpc>
            </a:pPr>
            <a:r>
              <a:rPr lang="en-US" sz="1600" b="1" dirty="0"/>
              <a:t>EKG	</a:t>
            </a:r>
            <a:r>
              <a:rPr lang="tr-TR" sz="1600" b="1" dirty="0"/>
              <a:t>		</a:t>
            </a:r>
            <a:r>
              <a:rPr lang="en-US" sz="1600" b="1" dirty="0"/>
              <a:t>	LVH	</a:t>
            </a:r>
            <a:r>
              <a:rPr lang="tr-TR" sz="1600" b="1" dirty="0"/>
              <a:t>		</a:t>
            </a:r>
            <a:r>
              <a:rPr lang="en-US" sz="1600" b="1" dirty="0"/>
              <a:t>LVH</a:t>
            </a:r>
            <a:r>
              <a:rPr lang="tr-TR" sz="1600" b="1" dirty="0"/>
              <a:t> yok</a:t>
            </a:r>
            <a:endParaRPr lang="en-US" sz="1600" b="1" dirty="0"/>
          </a:p>
          <a:p>
            <a:pPr eaLnBrk="1" hangingPunct="1">
              <a:lnSpc>
                <a:spcPct val="110000"/>
              </a:lnSpc>
            </a:pPr>
            <a:r>
              <a:rPr lang="tr-TR" sz="1600" b="1" dirty="0"/>
              <a:t>Göğüs ön-arka filmi</a:t>
            </a:r>
            <a:r>
              <a:rPr lang="en-US" sz="1600" b="1" dirty="0"/>
              <a:t>		LV, LA </a:t>
            </a:r>
            <a:r>
              <a:rPr lang="tr-TR" sz="1600" b="1" dirty="0"/>
              <a:t>büyüklüğü</a:t>
            </a:r>
            <a:r>
              <a:rPr lang="en-US" sz="1600" b="1" dirty="0"/>
              <a:t>	</a:t>
            </a:r>
            <a:r>
              <a:rPr lang="tr-TR" sz="1600" b="1" dirty="0"/>
              <a:t>	Kalp büyüklüğü yok</a:t>
            </a:r>
            <a:r>
              <a:rPr lang="en-US" sz="1600" b="1" dirty="0"/>
              <a:t>, </a:t>
            </a:r>
            <a:r>
              <a:rPr lang="tr-TR" sz="1600" b="1" dirty="0"/>
              <a:t>akc </a:t>
            </a:r>
            <a:r>
              <a:rPr lang="en-US" sz="1600" b="1" dirty="0"/>
              <a:t>							</a:t>
            </a:r>
            <a:r>
              <a:rPr lang="tr-TR" sz="1600" b="1" dirty="0"/>
              <a:t>ödemi</a:t>
            </a:r>
            <a:endParaRPr lang="en-US" sz="1600" b="1" dirty="0"/>
          </a:p>
          <a:p>
            <a:pPr eaLnBrk="1" hangingPunct="1">
              <a:lnSpc>
                <a:spcPct val="110000"/>
              </a:lnSpc>
            </a:pPr>
            <a:r>
              <a:rPr lang="tr-TR" sz="1600" b="1" dirty="0"/>
              <a:t>Tedavi		</a:t>
            </a:r>
            <a:r>
              <a:rPr lang="en-US" sz="1600" b="1" dirty="0"/>
              <a:t>	</a:t>
            </a:r>
            <a:r>
              <a:rPr lang="tr-TR" sz="1600" b="1" dirty="0"/>
              <a:t>M</a:t>
            </a:r>
            <a:r>
              <a:rPr lang="en-US" sz="1600" b="1" dirty="0" err="1"/>
              <a:t>edi</a:t>
            </a:r>
            <a:r>
              <a:rPr lang="tr-TR" sz="1600" b="1" dirty="0"/>
              <a:t>k</a:t>
            </a:r>
            <a:r>
              <a:rPr lang="en-US" sz="1600" b="1" dirty="0"/>
              <a:t>al</a:t>
            </a:r>
            <a:r>
              <a:rPr lang="tr-TR" sz="1600" b="1" dirty="0"/>
              <a:t> </a:t>
            </a:r>
            <a:r>
              <a:rPr lang="en-US" sz="1600" b="1" dirty="0"/>
              <a:t>-</a:t>
            </a:r>
            <a:r>
              <a:rPr lang="tr-TR" sz="1600" b="1" dirty="0"/>
              <a:t> Cerrahi</a:t>
            </a:r>
            <a:r>
              <a:rPr lang="en-US" sz="1600" b="1" dirty="0"/>
              <a:t>	</a:t>
            </a:r>
            <a:r>
              <a:rPr lang="tr-TR" sz="1600" b="1" dirty="0"/>
              <a:t>	Genellikle acil cerrahi</a:t>
            </a:r>
            <a:endParaRPr lang="en-US" sz="1600" b="1" dirty="0"/>
          </a:p>
        </p:txBody>
      </p:sp>
    </p:spTree>
    <p:extLst>
      <p:ext uri="{BB962C8B-B14F-4D97-AF65-F5344CB8AC3E}">
        <p14:creationId xmlns:p14="http://schemas.microsoft.com/office/powerpoint/2010/main" xmlns="" val="364150394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KAPAK HASTALIKLARINDAN KORUNMA</a:t>
            </a:r>
            <a:endParaRPr lang="en-GB" dirty="0"/>
          </a:p>
        </p:txBody>
      </p:sp>
      <p:sp>
        <p:nvSpPr>
          <p:cNvPr id="3" name="Content Placeholder 2"/>
          <p:cNvSpPr>
            <a:spLocks noGrp="1"/>
          </p:cNvSpPr>
          <p:nvPr>
            <p:ph idx="1"/>
          </p:nvPr>
        </p:nvSpPr>
        <p:spPr/>
        <p:txBody>
          <a:bodyPr/>
          <a:lstStyle/>
          <a:p>
            <a:r>
              <a:rPr lang="tr-TR" dirty="0" smtClean="0"/>
              <a:t>Temizliğe dikkat edilmeli</a:t>
            </a:r>
          </a:p>
          <a:p>
            <a:r>
              <a:rPr lang="tr-TR" dirty="0" smtClean="0"/>
              <a:t>Penisilin allerjisi yoksa ayda bir penisilin profilaksisi yapılmalı (1.200.000 ünite İ.M.) </a:t>
            </a:r>
            <a:endParaRPr lang="en-GB" dirty="0"/>
          </a:p>
        </p:txBody>
      </p:sp>
    </p:spTree>
    <p:extLst>
      <p:ext uri="{BB962C8B-B14F-4D97-AF65-F5344CB8AC3E}">
        <p14:creationId xmlns:p14="http://schemas.microsoft.com/office/powerpoint/2010/main" xmlns="" val="3557354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79388" y="1916113"/>
            <a:ext cx="4495800" cy="3240087"/>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108547" name="2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TRİKÜSPİT KAPAK</a:t>
            </a:r>
          </a:p>
        </p:txBody>
      </p:sp>
      <p:sp>
        <p:nvSpPr>
          <p:cNvPr id="108549" name="5 İçerik Yer Tutucusu"/>
          <p:cNvSpPr>
            <a:spLocks noGrp="1"/>
          </p:cNvSpPr>
          <p:nvPr>
            <p:ph sz="half" idx="4294967295"/>
          </p:nvPr>
        </p:nvSpPr>
        <p:spPr>
          <a:xfrm>
            <a:off x="5105400" y="1600200"/>
            <a:ext cx="4038600" cy="4525963"/>
          </a:xfrm>
        </p:spPr>
        <p:txBody>
          <a:bodyPr/>
          <a:lstStyle/>
          <a:p>
            <a:pPr eaLnBrk="1" hangingPunct="1"/>
            <a:endParaRPr lang="tr-TR" sz="2800" smtClean="0"/>
          </a:p>
          <a:p>
            <a:pPr eaLnBrk="1" hangingPunct="1"/>
            <a:r>
              <a:rPr lang="tr-TR" sz="2800" smtClean="0">
                <a:latin typeface="Comic Sans MS" pitchFamily="66" charset="0"/>
              </a:rPr>
              <a:t>Triküspit kapağın açıklığı mitral kapaktan daha geniştir ve 3 yaprakçıktan oluşur.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t>SEMPTOMLAR</a:t>
            </a:r>
          </a:p>
        </p:txBody>
      </p:sp>
      <p:sp>
        <p:nvSpPr>
          <p:cNvPr id="6147" name="Rectangle 3"/>
          <p:cNvSpPr>
            <a:spLocks noGrp="1" noChangeArrowheads="1"/>
          </p:cNvSpPr>
          <p:nvPr>
            <p:ph type="body" idx="1"/>
          </p:nvPr>
        </p:nvSpPr>
        <p:spPr/>
        <p:txBody>
          <a:bodyPr/>
          <a:lstStyle/>
          <a:p>
            <a:r>
              <a:rPr lang="tr-TR"/>
              <a:t>KARDİNAL SEMPTOMLAR</a:t>
            </a:r>
          </a:p>
          <a:p>
            <a:pPr>
              <a:buFontTx/>
              <a:buNone/>
            </a:pPr>
            <a:r>
              <a:rPr lang="tr-TR"/>
              <a:t>1)Angina Pektoris</a:t>
            </a:r>
          </a:p>
          <a:p>
            <a:pPr>
              <a:buFontTx/>
              <a:buNone/>
            </a:pPr>
            <a:r>
              <a:rPr lang="tr-TR"/>
              <a:t>2)Senkop</a:t>
            </a:r>
          </a:p>
          <a:p>
            <a:pPr>
              <a:buFontTx/>
              <a:buNone/>
            </a:pPr>
            <a:r>
              <a:rPr lang="tr-TR"/>
              <a:t>3)Kalp Yetmezliği</a:t>
            </a:r>
          </a:p>
          <a:p>
            <a:pPr>
              <a:buFontTx/>
              <a:buNone/>
            </a:pPr>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4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Triküspit Darlığı</a:t>
            </a:r>
          </a:p>
        </p:txBody>
      </p:sp>
      <p:sp>
        <p:nvSpPr>
          <p:cNvPr id="109571" name="5 İçerik Yer Tutucusu"/>
          <p:cNvSpPr>
            <a:spLocks noGrp="1"/>
          </p:cNvSpPr>
          <p:nvPr>
            <p:ph idx="4294967295"/>
          </p:nvPr>
        </p:nvSpPr>
        <p:spPr>
          <a:xfrm>
            <a:off x="0" y="1600200"/>
            <a:ext cx="8229600" cy="4525963"/>
          </a:xfrm>
        </p:spPr>
        <p:txBody>
          <a:bodyPr/>
          <a:lstStyle/>
          <a:p>
            <a:pPr eaLnBrk="1" hangingPunct="1">
              <a:lnSpc>
                <a:spcPct val="80000"/>
              </a:lnSpc>
            </a:pPr>
            <a:r>
              <a:rPr lang="tr-TR" sz="2700" smtClean="0">
                <a:solidFill>
                  <a:srgbClr val="FFFF00"/>
                </a:solidFill>
              </a:rPr>
              <a:t> </a:t>
            </a:r>
            <a:r>
              <a:rPr lang="tr-TR" sz="2700" smtClean="0">
                <a:latin typeface="Comic Sans MS" pitchFamily="66" charset="0"/>
              </a:rPr>
              <a:t>Hemen daima ROMATİZMAL orijinlidir: İzole lezyon olarak çok nadirdir. Hemen daima mitral kapak hastalığı ile birliktedir. Romatizmal mitral kapak hastalığı olanların %3-5’inde TD bulunur.</a:t>
            </a:r>
          </a:p>
          <a:p>
            <a:pPr eaLnBrk="1" hangingPunct="1">
              <a:lnSpc>
                <a:spcPct val="80000"/>
              </a:lnSpc>
              <a:buFontTx/>
              <a:buNone/>
            </a:pPr>
            <a:endParaRPr lang="tr-TR" sz="2700" smtClean="0">
              <a:latin typeface="Comic Sans MS" pitchFamily="66" charset="0"/>
            </a:endParaRPr>
          </a:p>
          <a:p>
            <a:pPr eaLnBrk="1" hangingPunct="1">
              <a:lnSpc>
                <a:spcPct val="80000"/>
              </a:lnSpc>
            </a:pPr>
            <a:r>
              <a:rPr lang="tr-TR" sz="2700" smtClean="0">
                <a:latin typeface="Comic Sans MS" pitchFamily="66" charset="0"/>
              </a:rPr>
              <a:t> Diğer nedenler ise; </a:t>
            </a:r>
          </a:p>
          <a:p>
            <a:pPr eaLnBrk="1" hangingPunct="1">
              <a:lnSpc>
                <a:spcPct val="80000"/>
              </a:lnSpc>
              <a:buFontTx/>
              <a:buNone/>
            </a:pPr>
            <a:r>
              <a:rPr lang="tr-TR" sz="2700" smtClean="0">
                <a:latin typeface="Comic Sans MS" pitchFamily="66" charset="0"/>
              </a:rPr>
              <a:t>	 Karsinoid sendrom </a:t>
            </a:r>
          </a:p>
          <a:p>
            <a:pPr eaLnBrk="1" hangingPunct="1">
              <a:lnSpc>
                <a:spcPct val="80000"/>
              </a:lnSpc>
              <a:buFontTx/>
              <a:buNone/>
            </a:pPr>
            <a:r>
              <a:rPr lang="tr-TR" sz="2700" smtClean="0">
                <a:latin typeface="Comic Sans MS" pitchFamily="66" charset="0"/>
              </a:rPr>
              <a:t>	 İnfektif endokardit</a:t>
            </a:r>
          </a:p>
          <a:p>
            <a:pPr eaLnBrk="1" hangingPunct="1">
              <a:lnSpc>
                <a:spcPct val="80000"/>
              </a:lnSpc>
              <a:buFontTx/>
              <a:buNone/>
            </a:pPr>
            <a:r>
              <a:rPr lang="tr-TR" sz="2700" smtClean="0">
                <a:latin typeface="Comic Sans MS" pitchFamily="66" charset="0"/>
              </a:rPr>
              <a:t>	 Whipple hastalığı</a:t>
            </a:r>
          </a:p>
          <a:p>
            <a:pPr eaLnBrk="1" hangingPunct="1">
              <a:lnSpc>
                <a:spcPct val="80000"/>
              </a:lnSpc>
              <a:buFontTx/>
              <a:buNone/>
            </a:pPr>
            <a:r>
              <a:rPr lang="tr-TR" sz="2700" smtClean="0">
                <a:latin typeface="Comic Sans MS" pitchFamily="66" charset="0"/>
              </a:rPr>
              <a:t>    Konjenital triküspit atrezisi, </a:t>
            </a:r>
          </a:p>
          <a:p>
            <a:pPr eaLnBrk="1" hangingPunct="1">
              <a:lnSpc>
                <a:spcPct val="80000"/>
              </a:lnSpc>
              <a:buFontTx/>
              <a:buNone/>
            </a:pPr>
            <a:r>
              <a:rPr lang="tr-TR" sz="2700" smtClean="0">
                <a:latin typeface="Comic Sans MS" pitchFamily="66" charset="0"/>
              </a:rPr>
              <a:t>    Kitleler: tümörler, trombüs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3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Fizyopatoloji</a:t>
            </a:r>
          </a:p>
        </p:txBody>
      </p:sp>
      <p:sp>
        <p:nvSpPr>
          <p:cNvPr id="110595" name="5 İçerik Yer Tutucusu"/>
          <p:cNvSpPr>
            <a:spLocks noGrp="1"/>
          </p:cNvSpPr>
          <p:nvPr>
            <p:ph sz="half" idx="4294967295"/>
          </p:nvPr>
        </p:nvSpPr>
        <p:spPr>
          <a:xfrm>
            <a:off x="0" y="1600200"/>
            <a:ext cx="4038600" cy="4852988"/>
          </a:xfrm>
        </p:spPr>
        <p:txBody>
          <a:bodyPr/>
          <a:lstStyle/>
          <a:p>
            <a:pPr eaLnBrk="1" hangingPunct="1">
              <a:lnSpc>
                <a:spcPct val="80000"/>
              </a:lnSpc>
            </a:pPr>
            <a:r>
              <a:rPr lang="tr-TR" sz="2400" smtClean="0">
                <a:latin typeface="Comic Sans MS" pitchFamily="66" charset="0"/>
              </a:rPr>
              <a:t>TD, RA’dan RV’ye kanın geçişini engeller.</a:t>
            </a:r>
          </a:p>
          <a:p>
            <a:pPr eaLnBrk="1" hangingPunct="1">
              <a:lnSpc>
                <a:spcPct val="80000"/>
              </a:lnSpc>
              <a:buFontTx/>
              <a:buNone/>
            </a:pPr>
            <a:endParaRPr lang="tr-TR" sz="2400" smtClean="0">
              <a:latin typeface="Comic Sans MS" pitchFamily="66" charset="0"/>
            </a:endParaRPr>
          </a:p>
          <a:p>
            <a:pPr eaLnBrk="1" hangingPunct="1">
              <a:lnSpc>
                <a:spcPct val="80000"/>
              </a:lnSpc>
            </a:pPr>
            <a:r>
              <a:rPr lang="tr-TR" sz="2400" smtClean="0">
                <a:latin typeface="Comic Sans MS" pitchFamily="66" charset="0"/>
              </a:rPr>
              <a:t>RAP </a:t>
            </a:r>
            <a:r>
              <a:rPr lang="tr-TR" sz="2400" smtClean="0">
                <a:latin typeface="Comic Sans MS" pitchFamily="66" charset="0"/>
                <a:cs typeface="Arial" pitchFamily="34" charset="0"/>
              </a:rPr>
              <a:t>↑, RA ile RV arasında diyastolik gradient oluşur.</a:t>
            </a:r>
          </a:p>
          <a:p>
            <a:pPr eaLnBrk="1" hangingPunct="1">
              <a:lnSpc>
                <a:spcPct val="80000"/>
              </a:lnSpc>
              <a:buFontTx/>
              <a:buNone/>
            </a:pPr>
            <a:endParaRPr lang="tr-TR" sz="2400" smtClean="0">
              <a:latin typeface="Comic Sans MS" pitchFamily="66" charset="0"/>
              <a:cs typeface="Arial" pitchFamily="34" charset="0"/>
            </a:endParaRPr>
          </a:p>
          <a:p>
            <a:pPr eaLnBrk="1" hangingPunct="1">
              <a:lnSpc>
                <a:spcPct val="80000"/>
              </a:lnSpc>
            </a:pPr>
            <a:r>
              <a:rPr lang="tr-TR" sz="2400" smtClean="0">
                <a:latin typeface="Comic Sans MS" pitchFamily="66" charset="0"/>
                <a:cs typeface="Arial" pitchFamily="34" charset="0"/>
              </a:rPr>
              <a:t>TD tanısı konulabilmesi için en az 2 mmHg gradient bulunması gerekir.</a:t>
            </a:r>
          </a:p>
          <a:p>
            <a:pPr eaLnBrk="1" hangingPunct="1">
              <a:lnSpc>
                <a:spcPct val="80000"/>
              </a:lnSpc>
              <a:buFontTx/>
              <a:buNone/>
            </a:pPr>
            <a:endParaRPr lang="tr-TR" sz="2400" smtClean="0">
              <a:latin typeface="Comic Sans MS" pitchFamily="66" charset="0"/>
              <a:cs typeface="Arial" pitchFamily="34" charset="0"/>
            </a:endParaRPr>
          </a:p>
          <a:p>
            <a:pPr eaLnBrk="1" hangingPunct="1">
              <a:lnSpc>
                <a:spcPct val="80000"/>
              </a:lnSpc>
            </a:pPr>
            <a:r>
              <a:rPr lang="tr-TR" sz="2400" smtClean="0">
                <a:latin typeface="Comic Sans MS" pitchFamily="66" charset="0"/>
                <a:cs typeface="Arial" pitchFamily="34" charset="0"/>
              </a:rPr>
              <a:t>Gradient ≥5 mmHg ise önemli TD düşünülür.</a:t>
            </a:r>
          </a:p>
        </p:txBody>
      </p:sp>
      <p:pic>
        <p:nvPicPr>
          <p:cNvPr id="110596" name="Picture 3" descr="C:\Users\user\Pictures\td.jpg"/>
          <p:cNvPicPr>
            <a:picLocks noChangeAspect="1" noChangeArrowheads="1"/>
          </p:cNvPicPr>
          <p:nvPr/>
        </p:nvPicPr>
        <p:blipFill>
          <a:blip r:embed="rId3" cstate="print"/>
          <a:srcRect/>
          <a:stretch>
            <a:fillRect/>
          </a:stretch>
        </p:blipFill>
        <p:spPr bwMode="auto">
          <a:xfrm>
            <a:off x="4716463" y="1557338"/>
            <a:ext cx="4183062"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4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Klinik</a:t>
            </a:r>
          </a:p>
        </p:txBody>
      </p:sp>
      <p:sp>
        <p:nvSpPr>
          <p:cNvPr id="111619" name="5 İçerik Yer Tutucusu"/>
          <p:cNvSpPr>
            <a:spLocks noGrp="1"/>
          </p:cNvSpPr>
          <p:nvPr>
            <p:ph idx="4294967295"/>
          </p:nvPr>
        </p:nvSpPr>
        <p:spPr>
          <a:xfrm>
            <a:off x="0" y="1600200"/>
            <a:ext cx="8229600" cy="4525963"/>
          </a:xfrm>
        </p:spPr>
        <p:txBody>
          <a:bodyPr/>
          <a:lstStyle/>
          <a:p>
            <a:pPr eaLnBrk="1" hangingPunct="1"/>
            <a:r>
              <a:rPr lang="tr-TR" sz="2400" smtClean="0">
                <a:latin typeface="Comic Sans MS" pitchFamily="66" charset="0"/>
              </a:rPr>
              <a:t>Düşük debi bulguları: halsizlik, yorgunluk.</a:t>
            </a:r>
          </a:p>
          <a:p>
            <a:pPr eaLnBrk="1" hangingPunct="1">
              <a:buFontTx/>
              <a:buNone/>
            </a:pPr>
            <a:endParaRPr lang="tr-TR" sz="2400" smtClean="0">
              <a:latin typeface="Comic Sans MS" pitchFamily="66" charset="0"/>
            </a:endParaRPr>
          </a:p>
          <a:p>
            <a:pPr eaLnBrk="1" hangingPunct="1"/>
            <a:r>
              <a:rPr lang="tr-TR" sz="2400" smtClean="0">
                <a:latin typeface="Comic Sans MS" pitchFamily="66" charset="0"/>
              </a:rPr>
              <a:t>Sağ kalp yetersizliği: boyunda venöz dolgunluk, hepatomegali, asit, anazarka tarzında ödem,</a:t>
            </a:r>
          </a:p>
          <a:p>
            <a:pPr eaLnBrk="1" hangingPunct="1">
              <a:buFontTx/>
              <a:buNone/>
            </a:pPr>
            <a:endParaRPr lang="tr-TR" sz="2400" smtClean="0">
              <a:latin typeface="Comic Sans MS" pitchFamily="66" charset="0"/>
            </a:endParaRPr>
          </a:p>
          <a:p>
            <a:pPr eaLnBrk="1" hangingPunct="1"/>
            <a:r>
              <a:rPr lang="tr-TR" sz="2400" smtClean="0">
                <a:latin typeface="Comic Sans MS" pitchFamily="66" charset="0"/>
              </a:rPr>
              <a:t>Önemli MD ile önemli TD birlikte ise pulmoner konjesyon bulguları (dispne, PND vs.) pulmoner dolaşıma giden kan akımının azlığından dolayı görülmez.</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3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Fizik Muayene</a:t>
            </a:r>
          </a:p>
        </p:txBody>
      </p:sp>
      <p:sp>
        <p:nvSpPr>
          <p:cNvPr id="112643" name="6 İçerik Yer Tutucusu"/>
          <p:cNvSpPr>
            <a:spLocks noGrp="1"/>
          </p:cNvSpPr>
          <p:nvPr>
            <p:ph idx="4294967295"/>
          </p:nvPr>
        </p:nvSpPr>
        <p:spPr>
          <a:xfrm>
            <a:off x="0" y="1600200"/>
            <a:ext cx="8229600" cy="4525963"/>
          </a:xfrm>
        </p:spPr>
        <p:txBody>
          <a:bodyPr/>
          <a:lstStyle/>
          <a:p>
            <a:pPr eaLnBrk="1" hangingPunct="1">
              <a:lnSpc>
                <a:spcPct val="80000"/>
              </a:lnSpc>
            </a:pPr>
            <a:r>
              <a:rPr lang="tr-TR" sz="2200" smtClean="0">
                <a:latin typeface="Comic Sans MS" pitchFamily="66" charset="0"/>
              </a:rPr>
              <a:t>Juguler  venlerde büyük ‘‘a’’ dalgası,</a:t>
            </a:r>
          </a:p>
          <a:p>
            <a:pPr eaLnBrk="1" hangingPunct="1">
              <a:lnSpc>
                <a:spcPct val="80000"/>
              </a:lnSpc>
              <a:buFontTx/>
              <a:buNone/>
            </a:pPr>
            <a:endParaRPr lang="tr-TR" sz="2200" smtClean="0">
              <a:latin typeface="Comic Sans MS" pitchFamily="66" charset="0"/>
            </a:endParaRPr>
          </a:p>
          <a:p>
            <a:pPr eaLnBrk="1" hangingPunct="1">
              <a:lnSpc>
                <a:spcPct val="80000"/>
              </a:lnSpc>
            </a:pPr>
            <a:r>
              <a:rPr lang="tr-TR" sz="2200" smtClean="0">
                <a:latin typeface="Comic Sans MS" pitchFamily="66" charset="0"/>
              </a:rPr>
              <a:t>Akciğer alanları temiz,</a:t>
            </a:r>
          </a:p>
          <a:p>
            <a:pPr eaLnBrk="1" hangingPunct="1">
              <a:lnSpc>
                <a:spcPct val="80000"/>
              </a:lnSpc>
              <a:buFontTx/>
              <a:buNone/>
            </a:pPr>
            <a:endParaRPr lang="tr-TR" sz="2200" smtClean="0">
              <a:latin typeface="Comic Sans MS" pitchFamily="66" charset="0"/>
            </a:endParaRPr>
          </a:p>
          <a:p>
            <a:pPr eaLnBrk="1" hangingPunct="1">
              <a:lnSpc>
                <a:spcPct val="80000"/>
              </a:lnSpc>
            </a:pPr>
            <a:r>
              <a:rPr lang="tr-TR" sz="2200" smtClean="0">
                <a:latin typeface="Comic Sans MS" pitchFamily="66" charset="0"/>
              </a:rPr>
              <a:t>Hepatomegali (uzun dönemde kardiyak siroz),</a:t>
            </a:r>
          </a:p>
          <a:p>
            <a:pPr eaLnBrk="1" hangingPunct="1">
              <a:lnSpc>
                <a:spcPct val="80000"/>
              </a:lnSpc>
              <a:buFontTx/>
              <a:buNone/>
            </a:pPr>
            <a:endParaRPr lang="tr-TR" sz="2200" smtClean="0">
              <a:latin typeface="Comic Sans MS" pitchFamily="66" charset="0"/>
            </a:endParaRPr>
          </a:p>
          <a:p>
            <a:pPr eaLnBrk="1" hangingPunct="1">
              <a:lnSpc>
                <a:spcPct val="80000"/>
              </a:lnSpc>
            </a:pPr>
            <a:r>
              <a:rPr lang="tr-TR" sz="2200" smtClean="0">
                <a:latin typeface="Comic Sans MS" pitchFamily="66" charset="0"/>
              </a:rPr>
              <a:t>Asit, alt ekstremitelerde ödem, anazarkaya rağmen hasta sırt üstü, düz yatabilir</a:t>
            </a:r>
          </a:p>
          <a:p>
            <a:pPr eaLnBrk="1" hangingPunct="1">
              <a:lnSpc>
                <a:spcPct val="80000"/>
              </a:lnSpc>
              <a:buFontTx/>
              <a:buNone/>
            </a:pPr>
            <a:endParaRPr lang="tr-TR" sz="2200" smtClean="0">
              <a:latin typeface="Comic Sans MS" pitchFamily="66" charset="0"/>
            </a:endParaRPr>
          </a:p>
          <a:p>
            <a:pPr eaLnBrk="1" hangingPunct="1">
              <a:lnSpc>
                <a:spcPct val="80000"/>
              </a:lnSpc>
            </a:pPr>
            <a:r>
              <a:rPr lang="tr-TR" sz="2200" smtClean="0">
                <a:latin typeface="Comic Sans MS" pitchFamily="66" charset="0"/>
              </a:rPr>
              <a:t>Sol alt sternal kenarda triküspit açılma sesi, diyastolik rulman, presistolik şiddetlenme</a:t>
            </a:r>
          </a:p>
          <a:p>
            <a:pPr eaLnBrk="1" hangingPunct="1">
              <a:lnSpc>
                <a:spcPct val="80000"/>
              </a:lnSpc>
              <a:buFontTx/>
              <a:buNone/>
            </a:pPr>
            <a:r>
              <a:rPr lang="tr-TR" sz="2200" smtClean="0">
                <a:latin typeface="Comic Sans MS" pitchFamily="66" charset="0"/>
              </a:rPr>
              <a:t>    (inspirasyon, bacakların kaldırılması, çömelme ile artar, ekspirasyon ile azalır).</a:t>
            </a:r>
          </a:p>
          <a:p>
            <a:pPr eaLnBrk="1" hangingPunct="1">
              <a:lnSpc>
                <a:spcPct val="80000"/>
              </a:lnSpc>
            </a:pPr>
            <a:endParaRPr lang="tr-TR" sz="2200" smtClean="0">
              <a:latin typeface="Comic Sans MS" pitchFamily="66"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3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Laboratuvar</a:t>
            </a:r>
          </a:p>
        </p:txBody>
      </p:sp>
      <p:sp>
        <p:nvSpPr>
          <p:cNvPr id="113667" name="4 İçerik Yer Tutucusu"/>
          <p:cNvSpPr>
            <a:spLocks noGrp="1"/>
          </p:cNvSpPr>
          <p:nvPr>
            <p:ph sz="half" idx="4294967295"/>
          </p:nvPr>
        </p:nvSpPr>
        <p:spPr>
          <a:xfrm>
            <a:off x="0" y="1600200"/>
            <a:ext cx="4038600" cy="4525963"/>
          </a:xfrm>
        </p:spPr>
        <p:txBody>
          <a:bodyPr/>
          <a:lstStyle/>
          <a:p>
            <a:pPr eaLnBrk="1" hangingPunct="1">
              <a:buFontTx/>
              <a:buNone/>
            </a:pPr>
            <a:r>
              <a:rPr lang="tr-TR" sz="2800" smtClean="0">
                <a:solidFill>
                  <a:srgbClr val="FF0000"/>
                </a:solidFill>
              </a:rPr>
              <a:t>			</a:t>
            </a:r>
            <a:r>
              <a:rPr lang="tr-TR" sz="2800" smtClean="0">
                <a:solidFill>
                  <a:srgbClr val="FF0000"/>
                </a:solidFill>
                <a:latin typeface="Times New Roman" pitchFamily="18" charset="0"/>
                <a:cs typeface="Times New Roman" pitchFamily="18" charset="0"/>
              </a:rPr>
              <a:t>EKG</a:t>
            </a:r>
          </a:p>
          <a:p>
            <a:pPr eaLnBrk="1" hangingPunct="1"/>
            <a:r>
              <a:rPr lang="tr-TR" sz="2400" smtClean="0">
                <a:latin typeface="Comic Sans MS" pitchFamily="66" charset="0"/>
              </a:rPr>
              <a:t>RA dilatasyonu: D2-3,aVF’de &gt;3 mm ‘p’ dalgası,</a:t>
            </a:r>
          </a:p>
          <a:p>
            <a:pPr eaLnBrk="1" hangingPunct="1">
              <a:buFontTx/>
              <a:buNone/>
            </a:pPr>
            <a:endParaRPr lang="tr-TR" sz="2400" smtClean="0">
              <a:latin typeface="Comic Sans MS" pitchFamily="66" charset="0"/>
            </a:endParaRPr>
          </a:p>
          <a:p>
            <a:pPr eaLnBrk="1" hangingPunct="1"/>
            <a:r>
              <a:rPr lang="tr-TR" sz="2400" smtClean="0">
                <a:latin typeface="Comic Sans MS" pitchFamily="66" charset="0"/>
              </a:rPr>
              <a:t>RV hipertrofisi </a:t>
            </a:r>
            <a:r>
              <a:rPr lang="tr-TR" sz="2400" smtClean="0">
                <a:latin typeface="Comic Sans MS" pitchFamily="66" charset="0"/>
                <a:cs typeface="Arial" pitchFamily="34" charset="0"/>
              </a:rPr>
              <a:t>ø.</a:t>
            </a:r>
            <a:endParaRPr lang="tr-TR" sz="2400" smtClean="0">
              <a:latin typeface="Comic Sans MS" pitchFamily="66" charset="0"/>
            </a:endParaRPr>
          </a:p>
        </p:txBody>
      </p:sp>
      <p:sp>
        <p:nvSpPr>
          <p:cNvPr id="113668" name="5 İçerik Yer Tutucusu"/>
          <p:cNvSpPr>
            <a:spLocks noGrp="1"/>
          </p:cNvSpPr>
          <p:nvPr>
            <p:ph sz="half" idx="4294967295"/>
          </p:nvPr>
        </p:nvSpPr>
        <p:spPr>
          <a:xfrm>
            <a:off x="5105400" y="1600200"/>
            <a:ext cx="4038600" cy="4525963"/>
          </a:xfrm>
        </p:spPr>
        <p:txBody>
          <a:bodyPr/>
          <a:lstStyle/>
          <a:p>
            <a:pPr eaLnBrk="1" hangingPunct="1">
              <a:buFontTx/>
              <a:buNone/>
            </a:pPr>
            <a:r>
              <a:rPr lang="tr-TR" sz="2800" smtClean="0"/>
              <a:t>		        </a:t>
            </a:r>
            <a:r>
              <a:rPr lang="tr-TR" sz="2800" smtClean="0">
                <a:solidFill>
                  <a:srgbClr val="FF0000"/>
                </a:solidFill>
                <a:latin typeface="Times New Roman" pitchFamily="18" charset="0"/>
                <a:cs typeface="Times New Roman" pitchFamily="18" charset="0"/>
              </a:rPr>
              <a:t>TELE</a:t>
            </a:r>
          </a:p>
          <a:p>
            <a:pPr eaLnBrk="1" hangingPunct="1"/>
            <a:r>
              <a:rPr lang="tr-TR" sz="2400" smtClean="0">
                <a:latin typeface="Comic Sans MS" pitchFamily="66" charset="0"/>
              </a:rPr>
              <a:t>RA büyük, vena kava geniş.</a:t>
            </a:r>
          </a:p>
        </p:txBody>
      </p:sp>
      <p:pic>
        <p:nvPicPr>
          <p:cNvPr id="113669" name="Picture 2" descr="G:\rad-ekg.jpg"/>
          <p:cNvPicPr>
            <a:picLocks noChangeAspect="1" noChangeArrowheads="1"/>
          </p:cNvPicPr>
          <p:nvPr/>
        </p:nvPicPr>
        <p:blipFill>
          <a:blip r:embed="rId3" cstate="print"/>
          <a:srcRect/>
          <a:stretch>
            <a:fillRect/>
          </a:stretch>
        </p:blipFill>
        <p:spPr bwMode="auto">
          <a:xfrm>
            <a:off x="3276600" y="4076700"/>
            <a:ext cx="5586413"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4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EKO</a:t>
            </a:r>
          </a:p>
        </p:txBody>
      </p:sp>
      <p:sp>
        <p:nvSpPr>
          <p:cNvPr id="114691" name="6 İçerik Yer Tutucusu"/>
          <p:cNvSpPr>
            <a:spLocks noGrp="1"/>
          </p:cNvSpPr>
          <p:nvPr>
            <p:ph sz="half" idx="4294967295"/>
          </p:nvPr>
        </p:nvSpPr>
        <p:spPr>
          <a:xfrm>
            <a:off x="5105400" y="1600200"/>
            <a:ext cx="4038600" cy="4525963"/>
          </a:xfrm>
        </p:spPr>
        <p:txBody>
          <a:bodyPr/>
          <a:lstStyle/>
          <a:p>
            <a:pPr eaLnBrk="1" hangingPunct="1"/>
            <a:r>
              <a:rPr lang="tr-TR" sz="2400" smtClean="0">
                <a:latin typeface="Comic Sans MS" pitchFamily="66" charset="0"/>
              </a:rPr>
              <a:t>Kapak ve subvalvüler yapı değerlendirilir.</a:t>
            </a:r>
          </a:p>
          <a:p>
            <a:pPr eaLnBrk="1" hangingPunct="1">
              <a:buFontTx/>
              <a:buNone/>
            </a:pPr>
            <a:endParaRPr lang="tr-TR" sz="2400" smtClean="0">
              <a:latin typeface="Comic Sans MS" pitchFamily="66" charset="0"/>
            </a:endParaRPr>
          </a:p>
          <a:p>
            <a:pPr eaLnBrk="1" hangingPunct="1"/>
            <a:r>
              <a:rPr lang="tr-TR" sz="2400" smtClean="0">
                <a:latin typeface="Comic Sans MS" pitchFamily="66" charset="0"/>
              </a:rPr>
              <a:t>Kapak alanının ölçülmesi güvenilir değildir.</a:t>
            </a:r>
          </a:p>
          <a:p>
            <a:pPr eaLnBrk="1" hangingPunct="1">
              <a:buFontTx/>
              <a:buNone/>
            </a:pPr>
            <a:endParaRPr lang="tr-TR" sz="2400" smtClean="0">
              <a:latin typeface="Comic Sans MS" pitchFamily="66" charset="0"/>
            </a:endParaRPr>
          </a:p>
          <a:p>
            <a:pPr eaLnBrk="1" hangingPunct="1"/>
            <a:r>
              <a:rPr lang="tr-TR" sz="2400" smtClean="0">
                <a:latin typeface="Comic Sans MS" pitchFamily="66" charset="0"/>
              </a:rPr>
              <a:t>Ciddi TD için ortalama transvalvüler gradientin </a:t>
            </a:r>
            <a:r>
              <a:rPr lang="tr-TR" sz="2400" smtClean="0">
                <a:latin typeface="Comic Sans MS" pitchFamily="66" charset="0"/>
                <a:cs typeface="Arial" pitchFamily="34" charset="0"/>
              </a:rPr>
              <a:t>≥5 mmHg olması gerekir.</a:t>
            </a:r>
            <a:endParaRPr lang="tr-TR" sz="2400" smtClean="0">
              <a:latin typeface="Comic Sans MS" pitchFamily="66" charset="0"/>
            </a:endParaRPr>
          </a:p>
        </p:txBody>
      </p:sp>
      <p:pic>
        <p:nvPicPr>
          <p:cNvPr id="114692" name="Picture 2" descr="C:\Users\user\Pictures\td2.jpg"/>
          <p:cNvPicPr>
            <a:picLocks noGrp="1" noChangeAspect="1" noChangeArrowheads="1"/>
          </p:cNvPicPr>
          <p:nvPr>
            <p:ph sz="half" idx="4294967295"/>
          </p:nvPr>
        </p:nvPicPr>
        <p:blipFill>
          <a:blip r:embed="rId3" cstate="print"/>
          <a:srcRect/>
          <a:stretch>
            <a:fillRect/>
          </a:stretch>
        </p:blipFill>
        <p:spPr>
          <a:xfrm>
            <a:off x="0" y="2133600"/>
            <a:ext cx="4056063" cy="2879725"/>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4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rPr>
              <a:t>Korunma</a:t>
            </a:r>
          </a:p>
        </p:txBody>
      </p:sp>
      <p:sp>
        <p:nvSpPr>
          <p:cNvPr id="115715" name="5 İçerik Yer Tutucusu"/>
          <p:cNvSpPr>
            <a:spLocks noGrp="1"/>
          </p:cNvSpPr>
          <p:nvPr>
            <p:ph idx="4294967295"/>
          </p:nvPr>
        </p:nvSpPr>
        <p:spPr>
          <a:xfrm>
            <a:off x="0" y="1600200"/>
            <a:ext cx="8229600" cy="4525963"/>
          </a:xfrm>
        </p:spPr>
        <p:txBody>
          <a:bodyPr>
            <a:normAutofit lnSpcReduction="10000"/>
          </a:bodyPr>
          <a:lstStyle/>
          <a:p>
            <a:pPr eaLnBrk="1" hangingPunct="1"/>
            <a:r>
              <a:rPr lang="tr-TR" sz="2800" smtClean="0">
                <a:latin typeface="Comic Sans MS" pitchFamily="66" charset="0"/>
              </a:rPr>
              <a:t>Romatizmal ateş hikayesi olan hastalarda yineleyen infeksiyonların asemptomatik olabileceği de akılda tutularak ikincil korunma yapılmalıdır. Triküspit darlık hastasında son akut romatizmal ateş epizodundan sonraki 10 yıl boyunca veya 40 yaşına kadar ayda bir depo penisilin ile profilaksi yapılmalıdır. </a:t>
            </a:r>
          </a:p>
          <a:p>
            <a:pPr eaLnBrk="1" hangingPunct="1"/>
            <a:endParaRPr lang="tr-TR" sz="2800" smtClean="0">
              <a:latin typeface="Comic Sans MS" pitchFamily="66" charset="0"/>
            </a:endParaRPr>
          </a:p>
          <a:p>
            <a:pPr eaLnBrk="1" hangingPunct="1"/>
            <a:r>
              <a:rPr lang="tr-TR" sz="2800" smtClean="0">
                <a:latin typeface="Comic Sans MS" pitchFamily="66" charset="0"/>
              </a:rPr>
              <a:t>Triküspit darlığı olan hastalarda infektif endokardit proflaksisi artık kılavuzlarda önerilmemektedir.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Triküspit Yetmezliği</a:t>
            </a:r>
          </a:p>
        </p:txBody>
      </p:sp>
      <p:sp>
        <p:nvSpPr>
          <p:cNvPr id="116739" name="4 İçerik Yer Tutucusu"/>
          <p:cNvSpPr>
            <a:spLocks noGrp="1"/>
          </p:cNvSpPr>
          <p:nvPr>
            <p:ph sz="half" idx="4294967295"/>
          </p:nvPr>
        </p:nvSpPr>
        <p:spPr>
          <a:xfrm>
            <a:off x="0" y="1600200"/>
            <a:ext cx="4038600" cy="4525963"/>
          </a:xfrm>
        </p:spPr>
        <p:txBody>
          <a:bodyPr/>
          <a:lstStyle/>
          <a:p>
            <a:pPr eaLnBrk="1" hangingPunct="1"/>
            <a:endParaRPr lang="tr-TR" sz="2800" smtClean="0">
              <a:latin typeface="Comic Sans MS" pitchFamily="66" charset="0"/>
            </a:endParaRPr>
          </a:p>
          <a:p>
            <a:pPr eaLnBrk="1" hangingPunct="1"/>
            <a:endParaRPr lang="tr-TR" sz="2800" smtClean="0">
              <a:latin typeface="Comic Sans MS" pitchFamily="66" charset="0"/>
            </a:endParaRPr>
          </a:p>
          <a:p>
            <a:pPr eaLnBrk="1" hangingPunct="1"/>
            <a:r>
              <a:rPr lang="tr-TR" sz="2400" smtClean="0">
                <a:latin typeface="Comic Sans MS" pitchFamily="66" charset="0"/>
              </a:rPr>
              <a:t>Triküspit yetmezliği sistolde kanın RV’den RA’ya regürjitasyonu ile karakterizedir.</a:t>
            </a:r>
          </a:p>
        </p:txBody>
      </p:sp>
      <p:pic>
        <p:nvPicPr>
          <p:cNvPr id="7" name="Image07.avi">
            <a:hlinkClick r:id="" action="ppaction://media"/>
          </p:cNvPr>
          <p:cNvPicPr>
            <a:picLocks noGrp="1" noRot="1" noChangeAspect="1"/>
          </p:cNvPicPr>
          <p:nvPr>
            <p:ph sz="half" idx="4294967295"/>
            <a:videoFile r:link="rId1"/>
          </p:nvPr>
        </p:nvPicPr>
        <p:blipFill>
          <a:blip r:embed="rId4" cstate="print"/>
          <a:srcRect l="6537" r="12480" b="10500"/>
          <a:stretch>
            <a:fillRect/>
          </a:stretch>
        </p:blipFill>
        <p:spPr>
          <a:xfrm>
            <a:off x="5873750" y="2349500"/>
            <a:ext cx="3270250" cy="24542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Başlık"/>
          <p:cNvSpPr>
            <a:spLocks noGrp="1"/>
          </p:cNvSpPr>
          <p:nvPr>
            <p:ph type="title" idx="4294967295"/>
          </p:nvPr>
        </p:nvSpPr>
        <p:spPr>
          <a:xfrm>
            <a:off x="0" y="274638"/>
            <a:ext cx="8229600" cy="1143000"/>
          </a:xfrm>
        </p:spPr>
        <p:txBody>
          <a:bodyPr>
            <a:normAutofit fontScale="90000"/>
          </a:bodyPr>
          <a:lstStyle/>
          <a:p>
            <a:pPr eaLnBrk="1" hangingPunct="1"/>
            <a:r>
              <a:rPr lang="tr-TR" sz="4000" smtClean="0"/>
              <a:t/>
            </a:r>
            <a:br>
              <a:rPr lang="tr-TR" sz="4000" smtClean="0"/>
            </a:br>
            <a:r>
              <a:rPr lang="tr-TR" sz="4000" smtClean="0">
                <a:solidFill>
                  <a:srgbClr val="FF0000"/>
                </a:solidFill>
                <a:latin typeface="Times New Roman" pitchFamily="18" charset="0"/>
                <a:cs typeface="Times New Roman" pitchFamily="18" charset="0"/>
              </a:rPr>
              <a:t>Triküspit Yetmezliğinin Etyolojisi</a:t>
            </a:r>
          </a:p>
        </p:txBody>
      </p:sp>
      <p:graphicFrame>
        <p:nvGraphicFramePr>
          <p:cNvPr id="4" name="3 İçerik Yer Tutucusu"/>
          <p:cNvGraphicFramePr>
            <a:graphicFrameLocks noGrp="1"/>
          </p:cNvGraphicFramePr>
          <p:nvPr>
            <p:ph idx="4294967295"/>
          </p:nvPr>
        </p:nvGraphicFramePr>
        <p:xfrm>
          <a:off x="990600" y="1828800"/>
          <a:ext cx="8153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Fizyopatoloji</a:t>
            </a:r>
          </a:p>
        </p:txBody>
      </p:sp>
      <p:sp>
        <p:nvSpPr>
          <p:cNvPr id="118787" name="4 İçerik Yer Tutucusu"/>
          <p:cNvSpPr>
            <a:spLocks noGrp="1"/>
          </p:cNvSpPr>
          <p:nvPr>
            <p:ph sz="half" idx="4294967295"/>
          </p:nvPr>
        </p:nvSpPr>
        <p:spPr>
          <a:xfrm>
            <a:off x="5105400" y="1600200"/>
            <a:ext cx="4038600" cy="4525963"/>
          </a:xfrm>
        </p:spPr>
        <p:txBody>
          <a:bodyPr/>
          <a:lstStyle/>
          <a:p>
            <a:pPr eaLnBrk="1" hangingPunct="1"/>
            <a:r>
              <a:rPr lang="tr-TR" sz="2400" smtClean="0">
                <a:latin typeface="Comic Sans MS" pitchFamily="66" charset="0"/>
              </a:rPr>
              <a:t>Kronik RV hacim yüklenmesi olan hastalarda başlangıçta RV sistolik fonksiyonu normal olmakla birlikte hastalık ilerledikçe sistolik disfonksiyon gelişir ve RV dilate olur.</a:t>
            </a:r>
          </a:p>
          <a:p>
            <a:pPr eaLnBrk="1" hangingPunct="1"/>
            <a:endParaRPr lang="tr-TR" sz="2800" smtClean="0">
              <a:latin typeface="Comic Sans MS" pitchFamily="66" charset="0"/>
            </a:endParaRPr>
          </a:p>
        </p:txBody>
      </p:sp>
      <p:pic>
        <p:nvPicPr>
          <p:cNvPr id="118788" name="Picture 3" descr="C:\Users\user\Pictures\rv.jpg"/>
          <p:cNvPicPr>
            <a:picLocks noGrp="1" noChangeAspect="1" noChangeArrowheads="1"/>
          </p:cNvPicPr>
          <p:nvPr>
            <p:ph sz="half" idx="4294967295"/>
          </p:nvPr>
        </p:nvPicPr>
        <p:blipFill>
          <a:blip r:embed="rId3" cstate="print"/>
          <a:srcRect/>
          <a:stretch>
            <a:fillRect/>
          </a:stretch>
        </p:blipFill>
        <p:spPr>
          <a:xfrm>
            <a:off x="0" y="1628775"/>
            <a:ext cx="3895725" cy="39433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tr-TR" sz="4000"/>
              <a:t>FİZİK MUAYENE</a:t>
            </a:r>
            <a:br>
              <a:rPr lang="tr-TR" sz="4000"/>
            </a:br>
            <a:endParaRPr lang="tr-TR" sz="4000"/>
          </a:p>
        </p:txBody>
      </p:sp>
      <p:sp>
        <p:nvSpPr>
          <p:cNvPr id="7171" name="Rectangle 3"/>
          <p:cNvSpPr>
            <a:spLocks noGrp="1" noChangeArrowheads="1"/>
          </p:cNvSpPr>
          <p:nvPr>
            <p:ph type="body" idx="1"/>
          </p:nvPr>
        </p:nvSpPr>
        <p:spPr/>
        <p:txBody>
          <a:bodyPr/>
          <a:lstStyle/>
          <a:p>
            <a:pPr>
              <a:lnSpc>
                <a:spcPct val="80000"/>
              </a:lnSpc>
            </a:pPr>
            <a:r>
              <a:rPr lang="tr-TR" sz="2000"/>
              <a:t>Boyunda arter pulzasyonları görülmez. </a:t>
            </a:r>
          </a:p>
          <a:p>
            <a:pPr>
              <a:lnSpc>
                <a:spcPct val="80000"/>
              </a:lnSpc>
            </a:pPr>
            <a:r>
              <a:rPr lang="tr-TR" sz="2000"/>
              <a:t>Nabız : Pulsus parvus et tardus (Pilato nabız)</a:t>
            </a:r>
          </a:p>
          <a:p>
            <a:pPr>
              <a:lnSpc>
                <a:spcPct val="80000"/>
              </a:lnSpc>
            </a:pPr>
            <a:r>
              <a:rPr lang="tr-TR" sz="2000"/>
              <a:t>Kan basıncı : Sistolik basınç düşüktür. </a:t>
            </a:r>
          </a:p>
          <a:p>
            <a:pPr>
              <a:lnSpc>
                <a:spcPct val="80000"/>
              </a:lnSpc>
            </a:pPr>
            <a:r>
              <a:rPr lang="tr-TR" sz="2000"/>
              <a:t>Kalp muayenesi</a:t>
            </a:r>
          </a:p>
          <a:p>
            <a:pPr>
              <a:lnSpc>
                <a:spcPct val="80000"/>
              </a:lnSpc>
            </a:pPr>
            <a:r>
              <a:rPr lang="tr-TR" sz="2000"/>
              <a:t> İnspeksiyon apeks vurusu belirgin değildir. </a:t>
            </a:r>
          </a:p>
          <a:p>
            <a:pPr>
              <a:lnSpc>
                <a:spcPct val="80000"/>
              </a:lnSpc>
            </a:pPr>
            <a:r>
              <a:rPr lang="tr-TR" sz="2000"/>
              <a:t>Palpasyon: Apeks vurusu el altında uzun sure kalır, aort odağında sistolik tril palpe edilebilir. </a:t>
            </a:r>
          </a:p>
          <a:p>
            <a:pPr>
              <a:lnSpc>
                <a:spcPct val="80000"/>
              </a:lnSpc>
            </a:pPr>
            <a:r>
              <a:rPr lang="tr-TR" sz="2000"/>
              <a:t>Oskültasyon:</a:t>
            </a:r>
          </a:p>
          <a:p>
            <a:pPr>
              <a:lnSpc>
                <a:spcPct val="80000"/>
              </a:lnSpc>
              <a:buFontTx/>
              <a:buNone/>
            </a:pPr>
            <a:r>
              <a:rPr lang="tr-TR" sz="2000"/>
              <a:t>Birinci ses normaldir. </a:t>
            </a:r>
          </a:p>
          <a:p>
            <a:pPr>
              <a:lnSpc>
                <a:spcPct val="80000"/>
              </a:lnSpc>
              <a:buFontTx/>
              <a:buNone/>
            </a:pPr>
            <a:r>
              <a:rPr lang="tr-TR" sz="2000"/>
              <a:t>A2 hafiftir, paradoks ikilenme olabilir. </a:t>
            </a:r>
          </a:p>
          <a:p>
            <a:pPr>
              <a:lnSpc>
                <a:spcPct val="80000"/>
              </a:lnSpc>
              <a:buFontTx/>
              <a:buNone/>
            </a:pPr>
            <a:r>
              <a:rPr lang="tr-TR" sz="2000"/>
              <a:t>S4 duyulabilir, kalp yetmezliği duyulursa S3 duyulur. Sistolik kilk duyulabilir. </a:t>
            </a:r>
          </a:p>
          <a:p>
            <a:pPr>
              <a:lnSpc>
                <a:spcPct val="80000"/>
              </a:lnSpc>
              <a:buFontTx/>
              <a:buNone/>
            </a:pPr>
            <a:r>
              <a:rPr lang="tr-TR" sz="2000"/>
              <a:t>Aort odağında sistolik ejeksiyon vasfında üfürüm duyulur. Bu üfürüm boyuna yayılır. </a:t>
            </a:r>
          </a:p>
          <a:p>
            <a:pPr>
              <a:lnSpc>
                <a:spcPct val="80000"/>
              </a:lnSpc>
              <a:buFontTx/>
              <a:buNone/>
            </a:pPr>
            <a:r>
              <a:rPr lang="tr-TR" sz="2000"/>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Semptomlar</a:t>
            </a:r>
          </a:p>
        </p:txBody>
      </p:sp>
      <p:sp>
        <p:nvSpPr>
          <p:cNvPr id="119811" name="2 İçerik Yer Tutucusu"/>
          <p:cNvSpPr>
            <a:spLocks noGrp="1"/>
          </p:cNvSpPr>
          <p:nvPr>
            <p:ph idx="4294967295"/>
          </p:nvPr>
        </p:nvSpPr>
        <p:spPr>
          <a:xfrm>
            <a:off x="0" y="1600200"/>
            <a:ext cx="8229600" cy="4525963"/>
          </a:xfrm>
        </p:spPr>
        <p:txBody>
          <a:bodyPr/>
          <a:lstStyle/>
          <a:p>
            <a:pPr eaLnBrk="1" hangingPunct="1"/>
            <a:r>
              <a:rPr lang="tr-TR" sz="2400" smtClean="0">
                <a:latin typeface="Comic Sans MS" pitchFamily="66" charset="0"/>
              </a:rPr>
              <a:t>Pulmoner HT’nun eşlik etmediği vakalarda TY iyi tolere edilir. </a:t>
            </a:r>
          </a:p>
          <a:p>
            <a:pPr eaLnBrk="1" hangingPunct="1">
              <a:buFontTx/>
              <a:buNone/>
            </a:pPr>
            <a:endParaRPr lang="tr-TR" sz="2400" smtClean="0">
              <a:latin typeface="Comic Sans MS" pitchFamily="66" charset="0"/>
            </a:endParaRPr>
          </a:p>
          <a:p>
            <a:pPr eaLnBrk="1" hangingPunct="1"/>
            <a:r>
              <a:rPr lang="tr-TR" sz="2400" smtClean="0">
                <a:latin typeface="Comic Sans MS" pitchFamily="66" charset="0"/>
              </a:rPr>
              <a:t>TY, pulmoner HT ile birlikte ise kardiyak debi düşer ve sağ kalp yetersizliği bulguları belirginleşir: halsizlik, yorgunluk, BVD, ağrılı HMG, masif ödem oluşur.</a:t>
            </a:r>
          </a:p>
          <a:p>
            <a:pPr eaLnBrk="1" hangingPunct="1">
              <a:buFontTx/>
              <a:buNone/>
            </a:pPr>
            <a:endParaRPr lang="tr-TR" sz="2400" smtClean="0">
              <a:latin typeface="Comic Sans MS" pitchFamily="66" charset="0"/>
            </a:endParaRPr>
          </a:p>
          <a:p>
            <a:pPr eaLnBrk="1" hangingPunct="1"/>
            <a:r>
              <a:rPr lang="tr-TR" sz="2400" smtClean="0">
                <a:latin typeface="Comic Sans MS" pitchFamily="66" charset="0"/>
              </a:rPr>
              <a:t>Mitral kapak hastalığı ile birlikteyse TY ilerledikçe pulmoner konjesyon bulguları azalır, yerine düşük debi semptomları ön plana geçer.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3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Fizik Muayene</a:t>
            </a:r>
          </a:p>
        </p:txBody>
      </p:sp>
      <p:sp>
        <p:nvSpPr>
          <p:cNvPr id="120835" name="4 İçerik Yer Tutucusu"/>
          <p:cNvSpPr>
            <a:spLocks noGrp="1"/>
          </p:cNvSpPr>
          <p:nvPr>
            <p:ph sz="half" idx="4294967295"/>
          </p:nvPr>
        </p:nvSpPr>
        <p:spPr>
          <a:xfrm>
            <a:off x="0" y="1600200"/>
            <a:ext cx="4835525" cy="5068888"/>
          </a:xfrm>
        </p:spPr>
        <p:txBody>
          <a:bodyPr/>
          <a:lstStyle/>
          <a:p>
            <a:pPr eaLnBrk="1" hangingPunct="1">
              <a:lnSpc>
                <a:spcPct val="80000"/>
              </a:lnSpc>
            </a:pPr>
            <a:r>
              <a:rPr lang="tr-TR" sz="2600" smtClean="0">
                <a:solidFill>
                  <a:srgbClr val="FF0000"/>
                </a:solidFill>
                <a:latin typeface="Comic Sans MS" pitchFamily="66" charset="0"/>
              </a:rPr>
              <a:t>İnspeksiyon:</a:t>
            </a:r>
            <a:r>
              <a:rPr lang="tr-TR" sz="2600" smtClean="0">
                <a:latin typeface="Comic Sans MS" pitchFamily="66" charset="0"/>
              </a:rPr>
              <a:t> Juguler venöz distansiyon gelişir ve boyun venalarında  x’ inişi kaybolurken sistolik ‘‘v’’ dalgası belirginleşir.</a:t>
            </a:r>
          </a:p>
          <a:p>
            <a:pPr eaLnBrk="1" hangingPunct="1">
              <a:lnSpc>
                <a:spcPct val="80000"/>
              </a:lnSpc>
              <a:buFontTx/>
              <a:buNone/>
            </a:pPr>
            <a:endParaRPr lang="tr-TR" sz="2600" smtClean="0">
              <a:latin typeface="Comic Sans MS" pitchFamily="66" charset="0"/>
            </a:endParaRPr>
          </a:p>
          <a:p>
            <a:pPr eaLnBrk="1" hangingPunct="1">
              <a:lnSpc>
                <a:spcPct val="80000"/>
              </a:lnSpc>
            </a:pPr>
            <a:r>
              <a:rPr lang="tr-TR" sz="2600" smtClean="0">
                <a:solidFill>
                  <a:srgbClr val="FF0000"/>
                </a:solidFill>
                <a:latin typeface="Comic Sans MS" pitchFamily="66" charset="0"/>
              </a:rPr>
              <a:t>Palpasyon: </a:t>
            </a:r>
            <a:r>
              <a:rPr lang="tr-TR" sz="2600" smtClean="0">
                <a:latin typeface="Comic Sans MS" pitchFamily="66" charset="0"/>
              </a:rPr>
              <a:t>RV vurusu hiperdinamiktir.</a:t>
            </a:r>
          </a:p>
          <a:p>
            <a:pPr eaLnBrk="1" hangingPunct="1">
              <a:lnSpc>
                <a:spcPct val="80000"/>
              </a:lnSpc>
              <a:buFontTx/>
              <a:buNone/>
            </a:pPr>
            <a:endParaRPr lang="tr-TR" sz="2600" smtClean="0">
              <a:latin typeface="Comic Sans MS" pitchFamily="66" charset="0"/>
            </a:endParaRPr>
          </a:p>
          <a:p>
            <a:pPr eaLnBrk="1" hangingPunct="1">
              <a:lnSpc>
                <a:spcPct val="80000"/>
              </a:lnSpc>
            </a:pPr>
            <a:r>
              <a:rPr lang="tr-TR" sz="2600" smtClean="0">
                <a:latin typeface="Comic Sans MS" pitchFamily="66" charset="0"/>
              </a:rPr>
              <a:t>Büyümüş KC’de sistolik pulsasyon palpe edilir.</a:t>
            </a:r>
          </a:p>
          <a:p>
            <a:pPr eaLnBrk="1" hangingPunct="1">
              <a:lnSpc>
                <a:spcPct val="80000"/>
              </a:lnSpc>
              <a:buFontTx/>
              <a:buNone/>
            </a:pPr>
            <a:endParaRPr lang="tr-TR" sz="2600" smtClean="0">
              <a:latin typeface="Comic Sans MS" pitchFamily="66" charset="0"/>
            </a:endParaRPr>
          </a:p>
          <a:p>
            <a:pPr eaLnBrk="1" hangingPunct="1">
              <a:lnSpc>
                <a:spcPct val="80000"/>
              </a:lnSpc>
            </a:pPr>
            <a:r>
              <a:rPr lang="tr-TR" sz="2600" smtClean="0">
                <a:latin typeface="Comic Sans MS" pitchFamily="66" charset="0"/>
              </a:rPr>
              <a:t>Asit ve ödem sıktır.</a:t>
            </a:r>
          </a:p>
        </p:txBody>
      </p:sp>
      <p:pic>
        <p:nvPicPr>
          <p:cNvPr id="120836" name="Picture 2" descr="C:\Users\user\Pictures\v dalgası.jpg"/>
          <p:cNvPicPr>
            <a:picLocks noGrp="1" noChangeAspect="1" noChangeArrowheads="1"/>
          </p:cNvPicPr>
          <p:nvPr>
            <p:ph sz="half" idx="4294967295"/>
          </p:nvPr>
        </p:nvPicPr>
        <p:blipFill>
          <a:blip r:embed="rId3" cstate="print"/>
          <a:srcRect l="64961" t="12073" b="38844"/>
          <a:stretch>
            <a:fillRect/>
          </a:stretch>
        </p:blipFill>
        <p:spPr>
          <a:xfrm>
            <a:off x="6402388" y="2133600"/>
            <a:ext cx="2741612" cy="2879725"/>
          </a:xfr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4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Fizik Muayene</a:t>
            </a:r>
          </a:p>
        </p:txBody>
      </p:sp>
      <p:sp>
        <p:nvSpPr>
          <p:cNvPr id="121859" name="5 İçerik Yer Tutucusu"/>
          <p:cNvSpPr>
            <a:spLocks noGrp="1"/>
          </p:cNvSpPr>
          <p:nvPr>
            <p:ph sz="half" idx="4294967295"/>
          </p:nvPr>
        </p:nvSpPr>
        <p:spPr>
          <a:xfrm>
            <a:off x="0" y="1600200"/>
            <a:ext cx="4038600" cy="4525963"/>
          </a:xfrm>
        </p:spPr>
        <p:txBody>
          <a:bodyPr/>
          <a:lstStyle/>
          <a:p>
            <a:pPr eaLnBrk="1" hangingPunct="1">
              <a:lnSpc>
                <a:spcPct val="80000"/>
              </a:lnSpc>
            </a:pPr>
            <a:r>
              <a:rPr lang="tr-TR" sz="2400" smtClean="0">
                <a:solidFill>
                  <a:srgbClr val="FF0000"/>
                </a:solidFill>
                <a:latin typeface="Comic Sans MS" pitchFamily="66" charset="0"/>
              </a:rPr>
              <a:t>Oskültasyon: </a:t>
            </a:r>
            <a:r>
              <a:rPr lang="tr-TR" sz="2400" smtClean="0">
                <a:latin typeface="Comic Sans MS" pitchFamily="66" charset="0"/>
              </a:rPr>
              <a:t>Pulmoner HT eşlik ediyorsa P2 şiddeti </a:t>
            </a:r>
            <a:r>
              <a:rPr lang="tr-TR" sz="2400" smtClean="0">
                <a:latin typeface="Comic Sans MS" pitchFamily="66" charset="0"/>
                <a:cs typeface="Arial" pitchFamily="34" charset="0"/>
              </a:rPr>
              <a:t>↑.</a:t>
            </a:r>
          </a:p>
          <a:p>
            <a:pPr eaLnBrk="1" hangingPunct="1">
              <a:lnSpc>
                <a:spcPct val="80000"/>
              </a:lnSpc>
              <a:buFontTx/>
              <a:buNone/>
            </a:pPr>
            <a:endParaRPr lang="tr-TR" sz="2400" smtClean="0">
              <a:latin typeface="Comic Sans MS" pitchFamily="66" charset="0"/>
              <a:cs typeface="Arial" pitchFamily="34" charset="0"/>
            </a:endParaRPr>
          </a:p>
          <a:p>
            <a:pPr eaLnBrk="1" hangingPunct="1">
              <a:lnSpc>
                <a:spcPct val="80000"/>
              </a:lnSpc>
            </a:pPr>
            <a:r>
              <a:rPr lang="tr-TR" sz="2400" smtClean="0">
                <a:latin typeface="Comic Sans MS" pitchFamily="66" charset="0"/>
                <a:cs typeface="Arial" pitchFamily="34" charset="0"/>
              </a:rPr>
              <a:t>Sağ ventriküler S3.</a:t>
            </a:r>
          </a:p>
          <a:p>
            <a:pPr eaLnBrk="1" hangingPunct="1">
              <a:lnSpc>
                <a:spcPct val="80000"/>
              </a:lnSpc>
              <a:buFontTx/>
              <a:buNone/>
            </a:pPr>
            <a:endParaRPr lang="tr-TR" sz="2400" smtClean="0">
              <a:latin typeface="Comic Sans MS" pitchFamily="66" charset="0"/>
              <a:cs typeface="Arial" pitchFamily="34" charset="0"/>
            </a:endParaRPr>
          </a:p>
          <a:p>
            <a:pPr eaLnBrk="1" hangingPunct="1">
              <a:lnSpc>
                <a:spcPct val="80000"/>
              </a:lnSpc>
            </a:pPr>
            <a:r>
              <a:rPr lang="tr-TR" sz="2400" smtClean="0">
                <a:latin typeface="Comic Sans MS" pitchFamily="66" charset="0"/>
                <a:cs typeface="Arial" pitchFamily="34" charset="0"/>
              </a:rPr>
              <a:t>Aşağı parasternal bölgede, 4. ik. aralıkta pulmoner HT mevcutsa pansistolik üfürüm duyulur. </a:t>
            </a:r>
          </a:p>
          <a:p>
            <a:pPr eaLnBrk="1" hangingPunct="1">
              <a:lnSpc>
                <a:spcPct val="80000"/>
              </a:lnSpc>
              <a:buFontTx/>
              <a:buNone/>
            </a:pPr>
            <a:endParaRPr lang="tr-TR" sz="2400" smtClean="0">
              <a:latin typeface="Comic Sans MS" pitchFamily="66" charset="0"/>
              <a:cs typeface="Arial" pitchFamily="34" charset="0"/>
            </a:endParaRPr>
          </a:p>
          <a:p>
            <a:pPr eaLnBrk="1" hangingPunct="1">
              <a:lnSpc>
                <a:spcPct val="80000"/>
              </a:lnSpc>
            </a:pPr>
            <a:r>
              <a:rPr lang="tr-TR" sz="2400" smtClean="0">
                <a:latin typeface="Comic Sans MS" pitchFamily="66" charset="0"/>
                <a:cs typeface="Arial" pitchFamily="34" charset="0"/>
              </a:rPr>
              <a:t>‘‘Carvallo belirtisi’’</a:t>
            </a:r>
            <a:endParaRPr lang="tr-TR" sz="2400" smtClean="0">
              <a:latin typeface="Comic Sans MS" pitchFamily="66" charset="0"/>
            </a:endParaRPr>
          </a:p>
        </p:txBody>
      </p:sp>
      <p:pic>
        <p:nvPicPr>
          <p:cNvPr id="121860" name="Picture 3" descr="C:\Users\user\Pictures\ty.jpg"/>
          <p:cNvPicPr>
            <a:picLocks noGrp="1" noChangeAspect="1" noChangeArrowheads="1"/>
          </p:cNvPicPr>
          <p:nvPr>
            <p:ph sz="half" idx="4294967295"/>
          </p:nvPr>
        </p:nvPicPr>
        <p:blipFill>
          <a:blip r:embed="rId3" cstate="print"/>
          <a:srcRect t="51637"/>
          <a:stretch>
            <a:fillRect/>
          </a:stretch>
        </p:blipFill>
        <p:spPr>
          <a:xfrm>
            <a:off x="6580188" y="1765300"/>
            <a:ext cx="2563812" cy="1444625"/>
          </a:xfrm>
        </p:spPr>
      </p:pic>
      <p:pic>
        <p:nvPicPr>
          <p:cNvPr id="121861" name="Picture 5" descr="C:\Users\user\Pictures\ty2.bmp"/>
          <p:cNvPicPr>
            <a:picLocks noChangeAspect="1" noChangeArrowheads="1"/>
          </p:cNvPicPr>
          <p:nvPr/>
        </p:nvPicPr>
        <p:blipFill>
          <a:blip r:embed="rId4" cstate="print"/>
          <a:srcRect t="16553"/>
          <a:stretch>
            <a:fillRect/>
          </a:stretch>
        </p:blipFill>
        <p:spPr bwMode="auto">
          <a:xfrm>
            <a:off x="5364163" y="3789363"/>
            <a:ext cx="3287712"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Laboratuvar</a:t>
            </a:r>
          </a:p>
        </p:txBody>
      </p:sp>
      <p:sp>
        <p:nvSpPr>
          <p:cNvPr id="122883" name="2 İçerik Yer Tutucusu"/>
          <p:cNvSpPr>
            <a:spLocks noGrp="1"/>
          </p:cNvSpPr>
          <p:nvPr>
            <p:ph idx="4294967295"/>
          </p:nvPr>
        </p:nvSpPr>
        <p:spPr>
          <a:xfrm>
            <a:off x="0" y="1600200"/>
            <a:ext cx="8229600" cy="4525963"/>
          </a:xfrm>
        </p:spPr>
        <p:txBody>
          <a:bodyPr/>
          <a:lstStyle/>
          <a:p>
            <a:pPr eaLnBrk="1" hangingPunct="1"/>
            <a:r>
              <a:rPr lang="tr-TR" sz="2400" smtClean="0">
                <a:solidFill>
                  <a:srgbClr val="FF0000"/>
                </a:solidFill>
                <a:latin typeface="Comic Sans MS" pitchFamily="66" charset="0"/>
              </a:rPr>
              <a:t>EKG:</a:t>
            </a:r>
            <a:r>
              <a:rPr lang="tr-TR" sz="2400" smtClean="0">
                <a:latin typeface="Comic Sans MS" pitchFamily="66" charset="0"/>
              </a:rPr>
              <a:t> RA dilatasyonu, inkomplet sağ dal bloku, AF.</a:t>
            </a:r>
          </a:p>
          <a:p>
            <a:pPr eaLnBrk="1" hangingPunct="1">
              <a:buFontTx/>
              <a:buNone/>
            </a:pPr>
            <a:endParaRPr lang="tr-TR" sz="2400" smtClean="0">
              <a:latin typeface="Comic Sans MS" pitchFamily="66" charset="0"/>
            </a:endParaRPr>
          </a:p>
          <a:p>
            <a:pPr eaLnBrk="1" hangingPunct="1"/>
            <a:r>
              <a:rPr lang="tr-TR" sz="2400" smtClean="0">
                <a:solidFill>
                  <a:srgbClr val="FF0000"/>
                </a:solidFill>
                <a:latin typeface="Comic Sans MS" pitchFamily="66" charset="0"/>
              </a:rPr>
              <a:t>Tele:</a:t>
            </a:r>
            <a:r>
              <a:rPr lang="tr-TR" sz="2400" smtClean="0">
                <a:latin typeface="Comic Sans MS" pitchFamily="66" charset="0"/>
              </a:rPr>
              <a:t> RA ve azigos ven belirgindir. </a:t>
            </a:r>
          </a:p>
          <a:p>
            <a:pPr eaLnBrk="1" hangingPunct="1">
              <a:buFontTx/>
              <a:buNone/>
            </a:pPr>
            <a:endParaRPr lang="tr-TR" sz="2400" smtClean="0">
              <a:latin typeface="Comic Sans MS" pitchFamily="66" charset="0"/>
            </a:endParaRPr>
          </a:p>
          <a:p>
            <a:pPr eaLnBrk="1" hangingPunct="1"/>
            <a:r>
              <a:rPr lang="tr-TR" sz="2400" smtClean="0">
                <a:latin typeface="Comic Sans MS" pitchFamily="66" charset="0"/>
              </a:rPr>
              <a:t>Fonksiyonel TY’nde sağ ventrikülün dilatasyonuna neden olan primer hastalığa ait bulgular izlenir.</a:t>
            </a:r>
          </a:p>
          <a:p>
            <a:pPr eaLnBrk="1" hangingPunct="1"/>
            <a:endParaRPr lang="tr-TR" smtClean="0">
              <a:latin typeface="Comic Sans MS" pitchFamily="66" charset="0"/>
            </a:endParaRPr>
          </a:p>
        </p:txBody>
      </p:sp>
      <p:pic>
        <p:nvPicPr>
          <p:cNvPr id="122884" name="Picture 5" descr="http://img.medscape.com/fullsize/migrated/462/664/mc462664.fig1.gif"/>
          <p:cNvPicPr>
            <a:picLocks noChangeAspect="1" noChangeArrowheads="1"/>
          </p:cNvPicPr>
          <p:nvPr/>
        </p:nvPicPr>
        <p:blipFill>
          <a:blip r:embed="rId3" cstate="print"/>
          <a:srcRect t="5943" b="27336"/>
          <a:stretch>
            <a:fillRect/>
          </a:stretch>
        </p:blipFill>
        <p:spPr bwMode="auto">
          <a:xfrm>
            <a:off x="2268538" y="4797425"/>
            <a:ext cx="4757737" cy="183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3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EKO</a:t>
            </a:r>
          </a:p>
        </p:txBody>
      </p:sp>
      <p:sp>
        <p:nvSpPr>
          <p:cNvPr id="123907" name="4 İçerik Yer Tutucusu"/>
          <p:cNvSpPr>
            <a:spLocks noGrp="1"/>
          </p:cNvSpPr>
          <p:nvPr>
            <p:ph sz="half" idx="4294967295"/>
          </p:nvPr>
        </p:nvSpPr>
        <p:spPr>
          <a:xfrm>
            <a:off x="0" y="1268413"/>
            <a:ext cx="4038600" cy="5184775"/>
          </a:xfrm>
        </p:spPr>
        <p:txBody>
          <a:bodyPr/>
          <a:lstStyle/>
          <a:p>
            <a:pPr eaLnBrk="1" hangingPunct="1">
              <a:lnSpc>
                <a:spcPct val="80000"/>
              </a:lnSpc>
            </a:pPr>
            <a:r>
              <a:rPr lang="tr-TR" sz="2200" smtClean="0">
                <a:latin typeface="Comic Sans MS" pitchFamily="66" charset="0"/>
              </a:rPr>
              <a:t>Kapağa ait yapısal anormallikler  ve fonksiyonel değişiklikler ayırt edilir.</a:t>
            </a:r>
          </a:p>
          <a:p>
            <a:pPr eaLnBrk="1" hangingPunct="1">
              <a:lnSpc>
                <a:spcPct val="80000"/>
              </a:lnSpc>
              <a:buFontTx/>
              <a:buNone/>
            </a:pPr>
            <a:endParaRPr lang="tr-TR" sz="2200" smtClean="0">
              <a:latin typeface="Comic Sans MS" pitchFamily="66" charset="0"/>
            </a:endParaRPr>
          </a:p>
          <a:p>
            <a:pPr eaLnBrk="1" hangingPunct="1">
              <a:lnSpc>
                <a:spcPct val="80000"/>
              </a:lnSpc>
            </a:pPr>
            <a:r>
              <a:rPr lang="tr-TR" sz="2200" smtClean="0">
                <a:latin typeface="Comic Sans MS" pitchFamily="66" charset="0"/>
              </a:rPr>
              <a:t>RV sistolik fonksiyonları değerlendirilir.</a:t>
            </a:r>
          </a:p>
          <a:p>
            <a:pPr eaLnBrk="1" hangingPunct="1">
              <a:lnSpc>
                <a:spcPct val="80000"/>
              </a:lnSpc>
              <a:buFontTx/>
              <a:buNone/>
            </a:pPr>
            <a:endParaRPr lang="tr-TR" sz="2200" smtClean="0">
              <a:latin typeface="Comic Sans MS" pitchFamily="66" charset="0"/>
            </a:endParaRPr>
          </a:p>
          <a:p>
            <a:pPr eaLnBrk="1" hangingPunct="1">
              <a:lnSpc>
                <a:spcPct val="80000"/>
              </a:lnSpc>
            </a:pPr>
            <a:r>
              <a:rPr lang="tr-TR" sz="2200" smtClean="0">
                <a:latin typeface="Comic Sans MS" pitchFamily="66" charset="0"/>
              </a:rPr>
              <a:t>Pulmoner arter sistolik basıncı ölçülür. SPAP, TY’nin primer veya fonksiyonel olduğunun ayırt edilmesinde yardımcı olabilir. SPAP &lt; 40 mmHg ise neden sıklıkla primer, &gt; 55 mmHg ise neden genelde sekonderdir.</a:t>
            </a:r>
          </a:p>
          <a:p>
            <a:pPr eaLnBrk="1" hangingPunct="1">
              <a:lnSpc>
                <a:spcPct val="80000"/>
              </a:lnSpc>
              <a:buFontTx/>
              <a:buNone/>
            </a:pPr>
            <a:endParaRPr lang="tr-TR" sz="2200" smtClean="0">
              <a:latin typeface="Comic Sans MS" pitchFamily="66" charset="0"/>
            </a:endParaRPr>
          </a:p>
          <a:p>
            <a:pPr eaLnBrk="1" hangingPunct="1">
              <a:lnSpc>
                <a:spcPct val="80000"/>
              </a:lnSpc>
              <a:buFontTx/>
              <a:buNone/>
            </a:pPr>
            <a:endParaRPr lang="tr-TR" sz="2200" smtClean="0">
              <a:latin typeface="Comic Sans MS" pitchFamily="66" charset="0"/>
            </a:endParaRPr>
          </a:p>
        </p:txBody>
      </p:sp>
      <p:pic>
        <p:nvPicPr>
          <p:cNvPr id="123908" name="Picture 2"/>
          <p:cNvPicPr>
            <a:picLocks noGrp="1" noChangeAspect="1" noChangeArrowheads="1"/>
          </p:cNvPicPr>
          <p:nvPr>
            <p:ph sz="half" idx="4294967295"/>
          </p:nvPr>
        </p:nvPicPr>
        <p:blipFill>
          <a:blip r:embed="rId3" cstate="print"/>
          <a:srcRect/>
          <a:stretch>
            <a:fillRect/>
          </a:stretch>
        </p:blipFill>
        <p:spPr>
          <a:xfrm>
            <a:off x="5216525" y="1196975"/>
            <a:ext cx="3927475" cy="2592388"/>
          </a:xfrm>
        </p:spPr>
      </p:pic>
      <p:pic>
        <p:nvPicPr>
          <p:cNvPr id="123909" name="Picture 2" descr="C:\Users\user\Pictures\ebstein.gif"/>
          <p:cNvPicPr>
            <a:picLocks noChangeAspect="1" noChangeArrowheads="1"/>
          </p:cNvPicPr>
          <p:nvPr/>
        </p:nvPicPr>
        <p:blipFill>
          <a:blip r:embed="rId4" cstate="print"/>
          <a:srcRect/>
          <a:stretch>
            <a:fillRect/>
          </a:stretch>
        </p:blipFill>
        <p:spPr bwMode="auto">
          <a:xfrm>
            <a:off x="5219700" y="3905250"/>
            <a:ext cx="2887663"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4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cs typeface="Times New Roman" pitchFamily="18" charset="0"/>
              </a:rPr>
              <a:t>Kateterizasyon</a:t>
            </a:r>
          </a:p>
        </p:txBody>
      </p:sp>
      <p:sp>
        <p:nvSpPr>
          <p:cNvPr id="124931" name="5 İçerik Yer Tutucusu"/>
          <p:cNvSpPr>
            <a:spLocks noGrp="1"/>
          </p:cNvSpPr>
          <p:nvPr>
            <p:ph sz="half" idx="4294967295"/>
          </p:nvPr>
        </p:nvSpPr>
        <p:spPr>
          <a:xfrm>
            <a:off x="0" y="1600200"/>
            <a:ext cx="3467100" cy="4525963"/>
          </a:xfrm>
        </p:spPr>
        <p:txBody>
          <a:bodyPr/>
          <a:lstStyle/>
          <a:p>
            <a:pPr eaLnBrk="1" hangingPunct="1"/>
            <a:r>
              <a:rPr lang="tr-TR" sz="2400" smtClean="0">
                <a:latin typeface="Comic Sans MS" pitchFamily="66" charset="0"/>
              </a:rPr>
              <a:t>RA ve RVEDP </a:t>
            </a:r>
            <a:r>
              <a:rPr lang="tr-TR" sz="2400" smtClean="0">
                <a:latin typeface="Comic Sans MS" pitchFamily="66" charset="0"/>
                <a:cs typeface="Arial" pitchFamily="34" charset="0"/>
              </a:rPr>
              <a:t>↑, x’ inişi silinmiş, belirgin ‘‘v’’ dalgası.</a:t>
            </a:r>
          </a:p>
          <a:p>
            <a:pPr eaLnBrk="1" hangingPunct="1">
              <a:buFontTx/>
              <a:buNone/>
            </a:pPr>
            <a:endParaRPr lang="tr-TR" sz="2400" smtClean="0">
              <a:latin typeface="Comic Sans MS" pitchFamily="66" charset="0"/>
              <a:cs typeface="Arial" pitchFamily="34" charset="0"/>
            </a:endParaRPr>
          </a:p>
          <a:p>
            <a:pPr eaLnBrk="1" hangingPunct="1"/>
            <a:r>
              <a:rPr lang="tr-TR" sz="2400" smtClean="0">
                <a:latin typeface="Comic Sans MS" pitchFamily="66" charset="0"/>
                <a:cs typeface="Arial" pitchFamily="34" charset="0"/>
              </a:rPr>
              <a:t>İnspirasyonla RAP ↑</a:t>
            </a:r>
            <a:endParaRPr lang="tr-TR" sz="2400" smtClean="0">
              <a:latin typeface="Comic Sans MS" pitchFamily="66" charset="0"/>
            </a:endParaRPr>
          </a:p>
        </p:txBody>
      </p:sp>
      <p:pic>
        <p:nvPicPr>
          <p:cNvPr id="124932" name="Picture 2" descr="C:\Users\user\Pictures\rv2.gif"/>
          <p:cNvPicPr>
            <a:picLocks noGrp="1" noChangeAspect="1" noChangeArrowheads="1"/>
          </p:cNvPicPr>
          <p:nvPr>
            <p:ph sz="half" idx="4294967295"/>
          </p:nvPr>
        </p:nvPicPr>
        <p:blipFill>
          <a:blip r:embed="rId3" cstate="print"/>
          <a:srcRect l="4012" t="1611" r="4012" b="65276"/>
          <a:stretch>
            <a:fillRect/>
          </a:stretch>
        </p:blipFill>
        <p:spPr>
          <a:xfrm>
            <a:off x="4422775" y="1628775"/>
            <a:ext cx="4721225" cy="1692275"/>
          </a:xfrm>
        </p:spPr>
      </p:pic>
      <p:pic>
        <p:nvPicPr>
          <p:cNvPr id="124933" name="Picture 3" descr="C:\Users\user\Pictures\ty.jpg"/>
          <p:cNvPicPr>
            <a:picLocks noChangeAspect="1" noChangeArrowheads="1"/>
          </p:cNvPicPr>
          <p:nvPr/>
        </p:nvPicPr>
        <p:blipFill>
          <a:blip r:embed="rId4" cstate="print"/>
          <a:srcRect l="7085" b="44043"/>
          <a:stretch>
            <a:fillRect/>
          </a:stretch>
        </p:blipFill>
        <p:spPr bwMode="auto">
          <a:xfrm>
            <a:off x="5548313" y="3573463"/>
            <a:ext cx="2101850" cy="147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4 Başlık"/>
          <p:cNvSpPr>
            <a:spLocks noGrp="1"/>
          </p:cNvSpPr>
          <p:nvPr>
            <p:ph type="title" idx="4294967295"/>
          </p:nvPr>
        </p:nvSpPr>
        <p:spPr>
          <a:xfrm>
            <a:off x="0" y="274638"/>
            <a:ext cx="8229600" cy="1143000"/>
          </a:xfrm>
        </p:spPr>
        <p:txBody>
          <a:bodyPr/>
          <a:lstStyle/>
          <a:p>
            <a:pPr eaLnBrk="1" hangingPunct="1"/>
            <a:r>
              <a:rPr lang="tr-TR" smtClean="0">
                <a:solidFill>
                  <a:srgbClr val="FF0000"/>
                </a:solidFill>
                <a:latin typeface="Times New Roman" pitchFamily="18" charset="0"/>
              </a:rPr>
              <a:t>Korunma</a:t>
            </a:r>
          </a:p>
        </p:txBody>
      </p:sp>
      <p:sp>
        <p:nvSpPr>
          <p:cNvPr id="125955" name="5 İçerik Yer Tutucusu"/>
          <p:cNvSpPr>
            <a:spLocks noGrp="1"/>
          </p:cNvSpPr>
          <p:nvPr>
            <p:ph idx="4294967295"/>
          </p:nvPr>
        </p:nvSpPr>
        <p:spPr>
          <a:xfrm>
            <a:off x="0" y="1600200"/>
            <a:ext cx="8229600" cy="4525963"/>
          </a:xfrm>
        </p:spPr>
        <p:txBody>
          <a:bodyPr>
            <a:normAutofit lnSpcReduction="10000"/>
          </a:bodyPr>
          <a:lstStyle/>
          <a:p>
            <a:pPr eaLnBrk="1" hangingPunct="1"/>
            <a:r>
              <a:rPr lang="tr-TR" sz="2800" smtClean="0">
                <a:latin typeface="Comic Sans MS" pitchFamily="66" charset="0"/>
              </a:rPr>
              <a:t>Romatizmal ateş hikayesi olan hastalarda yineleyen infeksiyonların asemptomatik olabileceği de akılda tutularak ikincil korunma yapılmalıdır. TY hastasında son akut romatizmal ateş epizodundan sonraki 10 yıl boyunca veya 40 yaşına kadar ayda bir depo penisilin ile profilaksi yapılmalıdır. </a:t>
            </a:r>
          </a:p>
          <a:p>
            <a:pPr eaLnBrk="1" hangingPunct="1"/>
            <a:endParaRPr lang="tr-TR" sz="2800" smtClean="0">
              <a:latin typeface="Comic Sans MS" pitchFamily="66" charset="0"/>
            </a:endParaRPr>
          </a:p>
          <a:p>
            <a:pPr eaLnBrk="1" hangingPunct="1"/>
            <a:r>
              <a:rPr lang="tr-TR" sz="2800" smtClean="0">
                <a:latin typeface="Comic Sans MS" pitchFamily="66" charset="0"/>
              </a:rPr>
              <a:t>TY hastalarında infektif endokardit proflaksisi artık kılavuzlarda önerilmemektedir.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t>LABARATUAR</a:t>
            </a:r>
          </a:p>
        </p:txBody>
      </p:sp>
      <p:sp>
        <p:nvSpPr>
          <p:cNvPr id="8195" name="Rectangle 3"/>
          <p:cNvSpPr>
            <a:spLocks noGrp="1" noChangeArrowheads="1"/>
          </p:cNvSpPr>
          <p:nvPr>
            <p:ph type="body" idx="1"/>
          </p:nvPr>
        </p:nvSpPr>
        <p:spPr/>
        <p:txBody>
          <a:bodyPr/>
          <a:lstStyle/>
          <a:p>
            <a:pPr>
              <a:lnSpc>
                <a:spcPct val="90000"/>
              </a:lnSpc>
            </a:pPr>
            <a:r>
              <a:rPr lang="tr-TR"/>
              <a:t>EKG: Sol ventrikül hipertrofisinin voltaj kriterleri ve ST-T değişiklikleri</a:t>
            </a:r>
          </a:p>
          <a:p>
            <a:pPr>
              <a:lnSpc>
                <a:spcPct val="90000"/>
              </a:lnSpc>
            </a:pPr>
            <a:r>
              <a:rPr lang="tr-TR"/>
              <a:t> TELE: Kalbin sol kenarının bombeliği artmış olabilir, poststenotik dilatasyon olabilir</a:t>
            </a:r>
          </a:p>
          <a:p>
            <a:pPr>
              <a:lnSpc>
                <a:spcPct val="90000"/>
              </a:lnSpc>
            </a:pPr>
            <a:r>
              <a:rPr lang="tr-TR"/>
              <a:t>EKO: Kapağın yapısı ve hareketleri değerlendirilir. </a:t>
            </a:r>
          </a:p>
          <a:p>
            <a:pPr>
              <a:lnSpc>
                <a:spcPct val="90000"/>
              </a:lnSpc>
            </a:pPr>
            <a:r>
              <a:rPr lang="tr-TR"/>
              <a:t>DOPLER EKO: Gradyent hesaplanır. 50</a:t>
            </a:r>
            <a:r>
              <a:rPr lang="tr-TR" sz="1600"/>
              <a:t>mm</a:t>
            </a:r>
            <a:r>
              <a:rPr lang="tr-TR"/>
              <a:t>hg’nin üstündeyse önemlidir.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3135</Words>
  <Application>Microsoft Office PowerPoint</Application>
  <PresentationFormat>Ekran Gösterisi (4:3)</PresentationFormat>
  <Paragraphs>666</Paragraphs>
  <Slides>86</Slides>
  <Notes>26</Notes>
  <HiddenSlides>2</HiddenSlides>
  <MMClips>7</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86</vt:i4>
      </vt:variant>
    </vt:vector>
  </HeadingPairs>
  <TitlesOfParts>
    <vt:vector size="88" baseType="lpstr">
      <vt:lpstr>Ofis Teması</vt:lpstr>
      <vt:lpstr>Image</vt:lpstr>
      <vt:lpstr>KAPAK HASTALIKLARI</vt:lpstr>
      <vt:lpstr>Slayt 2</vt:lpstr>
      <vt:lpstr>AORT DARLIĞI</vt:lpstr>
      <vt:lpstr>Slayt 4</vt:lpstr>
      <vt:lpstr>Slayt 5</vt:lpstr>
      <vt:lpstr>Slayt 6</vt:lpstr>
      <vt:lpstr>SEMPTOMLAR</vt:lpstr>
      <vt:lpstr>FİZİK MUAYENE </vt:lpstr>
      <vt:lpstr>LABARATUAR</vt:lpstr>
      <vt:lpstr>TEDAVİ </vt:lpstr>
      <vt:lpstr>  AORT YETMEZLİĞİ </vt:lpstr>
      <vt:lpstr>   AORT YETMEZLİĞİ </vt:lpstr>
      <vt:lpstr>KÜSPİSLERDEKİ BOZUKLUK</vt:lpstr>
      <vt:lpstr>AORT KÖKÜ GENİŞLEMESİ</vt:lpstr>
      <vt:lpstr>Slayt 15</vt:lpstr>
      <vt:lpstr>   AKUT AORT YETMEZLİĞİ </vt:lpstr>
      <vt:lpstr>FİZYOLOJİ</vt:lpstr>
      <vt:lpstr>Slayt 18</vt:lpstr>
      <vt:lpstr>SEMPTOMLAR</vt:lpstr>
      <vt:lpstr>FİZİK MUAYENE</vt:lpstr>
      <vt:lpstr>KALP MUAYENESİ</vt:lpstr>
      <vt:lpstr>LABARATUAR</vt:lpstr>
      <vt:lpstr>Slayt 23</vt:lpstr>
      <vt:lpstr>TEDAVİ</vt:lpstr>
      <vt:lpstr>AKUT AORT YETMEZLİĞİ</vt:lpstr>
      <vt:lpstr>PULMONALİS DARLIĞI</vt:lpstr>
      <vt:lpstr>Slayt 27</vt:lpstr>
      <vt:lpstr>FİZYOPATALOJİ</vt:lpstr>
      <vt:lpstr>SEMPTOMLAR</vt:lpstr>
      <vt:lpstr>FİZİK MUAYENE</vt:lpstr>
      <vt:lpstr>LABARATUAR</vt:lpstr>
      <vt:lpstr>TEDAVİ</vt:lpstr>
      <vt:lpstr>PULMONALİS YETMEZLİĞİ</vt:lpstr>
      <vt:lpstr>TEŞHİS</vt:lpstr>
      <vt:lpstr>TEDAVİ</vt:lpstr>
      <vt:lpstr>MİTRAL DARLIĞI</vt:lpstr>
      <vt:lpstr>Slayt 37</vt:lpstr>
      <vt:lpstr>Mitral Kapak alanı: 4-6 cm2</vt:lpstr>
      <vt:lpstr>Slayt 39</vt:lpstr>
      <vt:lpstr>MD: Etiyoloji</vt:lpstr>
      <vt:lpstr>MD: Epidemiyoloji</vt:lpstr>
      <vt:lpstr>MD: Patofizyoloji</vt:lpstr>
      <vt:lpstr>Slayt 43</vt:lpstr>
      <vt:lpstr>MD: Semptom ve bulgular</vt:lpstr>
      <vt:lpstr>MD: Pulmoner hipertansiyon</vt:lpstr>
      <vt:lpstr>MD: Hemoptizi</vt:lpstr>
      <vt:lpstr>MD: Arteriyel tromboembolizm</vt:lpstr>
      <vt:lpstr>MD: Fizik muayene</vt:lpstr>
      <vt:lpstr>Slayt 49</vt:lpstr>
      <vt:lpstr>MD: EKG </vt:lpstr>
      <vt:lpstr>Teleradyografi</vt:lpstr>
      <vt:lpstr>Slayt 52</vt:lpstr>
      <vt:lpstr>Slayt 53</vt:lpstr>
      <vt:lpstr>2D EKO: MD</vt:lpstr>
      <vt:lpstr>Kalp kateterizasyonu</vt:lpstr>
      <vt:lpstr>MİTRAL YETMEZLİĞİ </vt:lpstr>
      <vt:lpstr>1. Mitral kapak, komissür ya da anülüs patolojisi</vt:lpstr>
      <vt:lpstr>Slayt 58</vt:lpstr>
      <vt:lpstr>Slayt 59</vt:lpstr>
      <vt:lpstr>Slayt 60</vt:lpstr>
      <vt:lpstr>Slayt 61</vt:lpstr>
      <vt:lpstr>MY : fizik muayene</vt:lpstr>
      <vt:lpstr>Slayt 63</vt:lpstr>
      <vt:lpstr>Slayt 64</vt:lpstr>
      <vt:lpstr>Doppler EKO: MY</vt:lpstr>
      <vt:lpstr>AKUT MİTRAL YETMEZLİĞİ</vt:lpstr>
      <vt:lpstr>Akut ve kronik MY; klinik farklılıklar</vt:lpstr>
      <vt:lpstr>KAPAK HASTALIKLARINDAN KORUNMA</vt:lpstr>
      <vt:lpstr>TRİKÜSPİT KAPAK</vt:lpstr>
      <vt:lpstr>Triküspit Darlığı</vt:lpstr>
      <vt:lpstr>Fizyopatoloji</vt:lpstr>
      <vt:lpstr>Klinik</vt:lpstr>
      <vt:lpstr>Fizik Muayene</vt:lpstr>
      <vt:lpstr>Laboratuvar</vt:lpstr>
      <vt:lpstr>EKO</vt:lpstr>
      <vt:lpstr>Korunma</vt:lpstr>
      <vt:lpstr>Triküspit Yetmezliği</vt:lpstr>
      <vt:lpstr> Triküspit Yetmezliğinin Etyolojisi</vt:lpstr>
      <vt:lpstr>Fizyopatoloji</vt:lpstr>
      <vt:lpstr>Semptomlar</vt:lpstr>
      <vt:lpstr>Fizik Muayene</vt:lpstr>
      <vt:lpstr>Fizik Muayene</vt:lpstr>
      <vt:lpstr>Laboratuvar</vt:lpstr>
      <vt:lpstr>EKO</vt:lpstr>
      <vt:lpstr>Kateterizasyon</vt:lpstr>
      <vt:lpstr>Korunma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KAPAK HASTALIKLARI</dc:title>
  <dc:creator>user</dc:creator>
  <cp:lastModifiedBy>user</cp:lastModifiedBy>
  <cp:revision>4</cp:revision>
  <dcterms:created xsi:type="dcterms:W3CDTF">2015-09-11T12:08:42Z</dcterms:created>
  <dcterms:modified xsi:type="dcterms:W3CDTF">2015-09-11T12:13:44Z</dcterms:modified>
</cp:coreProperties>
</file>