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3" r:id="rId5"/>
    <p:sldId id="1084" r:id="rId6"/>
    <p:sldId id="1085" r:id="rId7"/>
    <p:sldId id="1090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1922" y="51739"/>
            <a:ext cx="2734310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43316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539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6" y="1819320"/>
            <a:ext cx="2569845" cy="212852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92405" indent="-180340">
              <a:lnSpc>
                <a:spcPct val="100000"/>
              </a:lnSpc>
              <a:spcBef>
                <a:spcPts val="70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sz="1800" b="1" spc="-95" dirty="0">
                <a:latin typeface="Trebuchet MS"/>
                <a:cs typeface="Trebuchet MS"/>
              </a:rPr>
              <a:t>SÜRDÜRÜLEBİLİRLİK</a:t>
            </a:r>
            <a:endParaRPr sz="1800" dirty="0">
              <a:latin typeface="Trebuchet MS"/>
              <a:cs typeface="Trebuchet MS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sz="1800" b="1" spc="-90" dirty="0">
                <a:latin typeface="Trebuchet MS"/>
                <a:cs typeface="Trebuchet MS"/>
              </a:rPr>
              <a:t>SÜRDÜRÜLEBİLİR</a:t>
            </a:r>
            <a:r>
              <a:rPr sz="1800" b="1" spc="-170" dirty="0">
                <a:latin typeface="Trebuchet MS"/>
                <a:cs typeface="Trebuchet MS"/>
              </a:rPr>
              <a:t> </a:t>
            </a:r>
            <a:r>
              <a:rPr sz="1800" b="1" spc="-55" dirty="0">
                <a:latin typeface="Trebuchet MS"/>
                <a:cs typeface="Trebuchet MS"/>
              </a:rPr>
              <a:t>YAPIM</a:t>
            </a:r>
            <a:endParaRPr sz="1800" dirty="0">
              <a:latin typeface="Trebuchet MS"/>
              <a:cs typeface="Trebuchet MS"/>
            </a:endParaRPr>
          </a:p>
          <a:p>
            <a:pPr marL="574675" lvl="1" indent="-105410">
              <a:lnSpc>
                <a:spcPct val="100000"/>
              </a:lnSpc>
              <a:spcBef>
                <a:spcPts val="600"/>
              </a:spcBef>
              <a:buSzPct val="94444"/>
              <a:buFont typeface="Wingdings"/>
              <a:buChar char=""/>
              <a:tabLst>
                <a:tab pos="575310" algn="l"/>
              </a:tabLst>
            </a:pPr>
            <a:r>
              <a:rPr sz="1800" spc="-100" dirty="0">
                <a:latin typeface="Arial"/>
                <a:cs typeface="Arial"/>
              </a:rPr>
              <a:t>Evreler</a:t>
            </a:r>
            <a:endParaRPr sz="1800" dirty="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SzPct val="94444"/>
              <a:buFont typeface="Wingdings"/>
              <a:buChar char=""/>
              <a:tabLst>
                <a:tab pos="627380" algn="l"/>
              </a:tabLst>
            </a:pPr>
            <a:r>
              <a:rPr sz="1800" spc="-110" dirty="0">
                <a:latin typeface="Arial"/>
                <a:cs typeface="Arial"/>
              </a:rPr>
              <a:t>Kaynaklar</a:t>
            </a:r>
            <a:endParaRPr sz="1800" dirty="0">
              <a:latin typeface="Arial"/>
              <a:cs typeface="Arial"/>
            </a:endParaRPr>
          </a:p>
          <a:p>
            <a:pPr marL="574675" lvl="1" indent="-105410">
              <a:lnSpc>
                <a:spcPct val="100000"/>
              </a:lnSpc>
              <a:spcBef>
                <a:spcPts val="600"/>
              </a:spcBef>
              <a:buSzPct val="94444"/>
              <a:buFont typeface="Wingdings"/>
              <a:buChar char=""/>
              <a:tabLst>
                <a:tab pos="575310" algn="l"/>
              </a:tabLst>
            </a:pPr>
            <a:r>
              <a:rPr sz="1800" spc="-55" dirty="0">
                <a:latin typeface="Arial"/>
                <a:cs typeface="Arial"/>
              </a:rPr>
              <a:t>İlkeler</a:t>
            </a:r>
            <a:endParaRPr sz="1800" dirty="0">
              <a:latin typeface="Arial"/>
              <a:cs typeface="Arial"/>
            </a:endParaRPr>
          </a:p>
          <a:p>
            <a:pPr marL="192405" indent="-180340">
              <a:lnSpc>
                <a:spcPct val="100000"/>
              </a:lnSpc>
              <a:spcBef>
                <a:spcPts val="60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sz="1800" b="1" spc="-70" dirty="0">
                <a:latin typeface="Trebuchet MS"/>
                <a:cs typeface="Trebuchet MS"/>
              </a:rPr>
              <a:t>SONUÇ </a:t>
            </a:r>
            <a:r>
              <a:rPr sz="1800" b="1" spc="-125" dirty="0">
                <a:latin typeface="Trebuchet MS"/>
                <a:cs typeface="Trebuchet MS"/>
              </a:rPr>
              <a:t>ve</a:t>
            </a:r>
            <a:r>
              <a:rPr sz="1800" b="1" spc="-240" dirty="0">
                <a:latin typeface="Trebuchet MS"/>
                <a:cs typeface="Trebuchet MS"/>
              </a:rPr>
              <a:t> </a:t>
            </a:r>
            <a:r>
              <a:rPr sz="1800" b="1" spc="-100" dirty="0">
                <a:latin typeface="Trebuchet MS"/>
                <a:cs typeface="Trebuchet MS"/>
              </a:rPr>
              <a:t>ÖNERİLER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467372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latin typeface="Trebuchet MS"/>
                <a:cs typeface="Trebuchet MS"/>
              </a:rPr>
              <a:t>TAKDİM</a:t>
            </a:r>
            <a:r>
              <a:rPr spc="-310" dirty="0">
                <a:latin typeface="Trebuchet MS"/>
                <a:cs typeface="Trebuchet MS"/>
              </a:rPr>
              <a:t> </a:t>
            </a:r>
            <a:r>
              <a:rPr spc="-155" dirty="0">
                <a:latin typeface="Trebuchet MS"/>
                <a:cs typeface="Trebuchet MS"/>
              </a:rPr>
              <a:t>PLANI</a:t>
            </a:r>
          </a:p>
        </p:txBody>
      </p:sp>
    </p:spTree>
    <p:extLst>
      <p:ext uri="{BB962C8B-B14F-4D97-AF65-F5344CB8AC3E}">
        <p14:creationId xmlns:p14="http://schemas.microsoft.com/office/powerpoint/2010/main" val="1379566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1922" y="586129"/>
            <a:ext cx="27343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75" dirty="0"/>
              <a:t>Sü</a:t>
            </a:r>
            <a:r>
              <a:rPr spc="-275" dirty="0"/>
              <a:t>r</a:t>
            </a:r>
            <a:r>
              <a:rPr spc="-160" dirty="0"/>
              <a:t>dürülebilirlik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1358" y="851219"/>
            <a:ext cx="7780020" cy="3009900"/>
          </a:xfrm>
          <a:prstGeom prst="rect">
            <a:avLst/>
          </a:prstGeom>
        </p:spPr>
        <p:txBody>
          <a:bodyPr vert="horz" wrap="square" lIns="0" tIns="285115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2245"/>
              </a:spcBef>
            </a:pPr>
            <a:r>
              <a:rPr sz="3200" spc="-70" dirty="0">
                <a:latin typeface="Arial"/>
                <a:cs typeface="Arial"/>
              </a:rPr>
              <a:t>“</a:t>
            </a:r>
            <a:r>
              <a:rPr sz="3200" spc="-70" dirty="0">
                <a:solidFill>
                  <a:srgbClr val="FF0000"/>
                </a:solidFill>
                <a:latin typeface="Arial"/>
                <a:cs typeface="Arial"/>
              </a:rPr>
              <a:t>Sürdürülebilirlik;</a:t>
            </a:r>
            <a:r>
              <a:rPr sz="3200" spc="-70" dirty="0">
                <a:latin typeface="Arial"/>
                <a:cs typeface="Arial"/>
              </a:rPr>
              <a:t>”</a:t>
            </a:r>
            <a:endParaRPr sz="3200" dirty="0">
              <a:latin typeface="Arial"/>
              <a:cs typeface="Arial"/>
            </a:endParaRPr>
          </a:p>
          <a:p>
            <a:pPr marL="12700" marR="5080" indent="17145">
              <a:lnSpc>
                <a:spcPct val="100000"/>
              </a:lnSpc>
              <a:spcBef>
                <a:spcPts val="2145"/>
              </a:spcBef>
            </a:pPr>
            <a:r>
              <a:rPr sz="3200" spc="-45" dirty="0">
                <a:latin typeface="Arial"/>
                <a:cs typeface="Arial"/>
              </a:rPr>
              <a:t>”tüketim </a:t>
            </a:r>
            <a:r>
              <a:rPr sz="3200" spc="-50" dirty="0">
                <a:latin typeface="Arial"/>
                <a:cs typeface="Arial"/>
              </a:rPr>
              <a:t>toplumu </a:t>
            </a:r>
            <a:r>
              <a:rPr sz="3200" spc="-105" dirty="0">
                <a:latin typeface="Arial"/>
                <a:cs typeface="Arial"/>
              </a:rPr>
              <a:t>olmaktan </a:t>
            </a:r>
            <a:r>
              <a:rPr sz="3200" spc="-130" dirty="0">
                <a:latin typeface="Arial"/>
                <a:cs typeface="Arial"/>
              </a:rPr>
              <a:t>sıyrılıp </a:t>
            </a:r>
            <a:r>
              <a:rPr sz="3200" spc="-175" dirty="0">
                <a:solidFill>
                  <a:srgbClr val="FF0000"/>
                </a:solidFill>
                <a:latin typeface="Arial"/>
                <a:cs typeface="Arial"/>
              </a:rPr>
              <a:t>çevresel  </a:t>
            </a:r>
            <a:r>
              <a:rPr sz="3200" spc="-90" dirty="0">
                <a:solidFill>
                  <a:srgbClr val="FF0000"/>
                </a:solidFill>
                <a:latin typeface="Arial"/>
                <a:cs typeface="Arial"/>
              </a:rPr>
              <a:t>yönetim</a:t>
            </a:r>
            <a:r>
              <a:rPr sz="3200" spc="-90" dirty="0">
                <a:latin typeface="Arial"/>
                <a:cs typeface="Arial"/>
              </a:rPr>
              <a:t>, </a:t>
            </a:r>
            <a:r>
              <a:rPr sz="3200" spc="-114" dirty="0">
                <a:solidFill>
                  <a:srgbClr val="FF0000"/>
                </a:solidFill>
                <a:latin typeface="Arial"/>
                <a:cs typeface="Arial"/>
              </a:rPr>
              <a:t>toplumsal </a:t>
            </a:r>
            <a:r>
              <a:rPr sz="3200" spc="-95" dirty="0">
                <a:solidFill>
                  <a:srgbClr val="FF0000"/>
                </a:solidFill>
                <a:latin typeface="Arial"/>
                <a:cs typeface="Arial"/>
              </a:rPr>
              <a:t>sorumluluklar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25" dirty="0">
                <a:solidFill>
                  <a:srgbClr val="FF0000"/>
                </a:solidFill>
                <a:latin typeface="Arial"/>
                <a:cs typeface="Arial"/>
              </a:rPr>
              <a:t>ekonomik  </a:t>
            </a:r>
            <a:r>
              <a:rPr sz="3200" spc="-130" dirty="0">
                <a:solidFill>
                  <a:srgbClr val="FF0000"/>
                </a:solidFill>
                <a:latin typeface="Arial"/>
                <a:cs typeface="Arial"/>
              </a:rPr>
              <a:t>çözümleri </a:t>
            </a:r>
            <a:r>
              <a:rPr sz="3200" spc="-125" dirty="0">
                <a:latin typeface="Arial"/>
                <a:cs typeface="Arial"/>
              </a:rPr>
              <a:t>hedefleyen, </a:t>
            </a:r>
            <a:r>
              <a:rPr sz="3200" spc="-95" dirty="0">
                <a:latin typeface="Arial"/>
                <a:cs typeface="Arial"/>
              </a:rPr>
              <a:t>bütünsel </a:t>
            </a:r>
            <a:r>
              <a:rPr sz="3200" spc="-15" dirty="0">
                <a:latin typeface="Arial"/>
                <a:cs typeface="Arial"/>
              </a:rPr>
              <a:t>bir </a:t>
            </a:r>
            <a:r>
              <a:rPr sz="3200" spc="-155" dirty="0">
                <a:latin typeface="Arial"/>
                <a:cs typeface="Arial"/>
              </a:rPr>
              <a:t>kalkınma  </a:t>
            </a:r>
            <a:r>
              <a:rPr sz="3200" spc="-135" dirty="0">
                <a:latin typeface="Arial"/>
                <a:cs typeface="Arial"/>
              </a:rPr>
              <a:t>anlayışı”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36882" y="3348842"/>
            <a:ext cx="4101913" cy="2398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85706" y="4737324"/>
            <a:ext cx="2601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Sürdürülebilirlik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(Hart,1999)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461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184" y="296890"/>
            <a:ext cx="6997700" cy="3903979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1114425">
              <a:lnSpc>
                <a:spcPct val="100000"/>
              </a:lnSpc>
              <a:spcBef>
                <a:spcPts val="1930"/>
              </a:spcBef>
            </a:pPr>
            <a:r>
              <a:rPr sz="3200" b="1" spc="-130" dirty="0">
                <a:latin typeface="Trebuchet MS"/>
                <a:cs typeface="Trebuchet MS"/>
              </a:rPr>
              <a:t>İnşaat </a:t>
            </a:r>
            <a:r>
              <a:rPr sz="3200" b="1" spc="-185" dirty="0">
                <a:latin typeface="Trebuchet MS"/>
                <a:cs typeface="Trebuchet MS"/>
              </a:rPr>
              <a:t>Sektöründe</a:t>
            </a:r>
            <a:r>
              <a:rPr sz="3200" b="1" spc="-370" dirty="0">
                <a:latin typeface="Trebuchet MS"/>
                <a:cs typeface="Trebuchet MS"/>
              </a:rPr>
              <a:t> </a:t>
            </a:r>
            <a:r>
              <a:rPr sz="3200" b="1" spc="-185" dirty="0">
                <a:latin typeface="Trebuchet MS"/>
                <a:cs typeface="Trebuchet MS"/>
              </a:rPr>
              <a:t>Sürdürülebilirlik</a:t>
            </a:r>
            <a:endParaRPr sz="32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3200" spc="-150" dirty="0">
                <a:solidFill>
                  <a:srgbClr val="FF0000"/>
                </a:solidFill>
                <a:latin typeface="Arial"/>
                <a:cs typeface="Arial"/>
              </a:rPr>
              <a:t>İnşaat </a:t>
            </a:r>
            <a:r>
              <a:rPr sz="3200" spc="-145" dirty="0">
                <a:solidFill>
                  <a:srgbClr val="FF0000"/>
                </a:solidFill>
                <a:latin typeface="Arial"/>
                <a:cs typeface="Arial"/>
              </a:rPr>
              <a:t>Sektöründe </a:t>
            </a:r>
            <a:r>
              <a:rPr sz="3200" spc="-75" dirty="0">
                <a:solidFill>
                  <a:srgbClr val="FF0000"/>
                </a:solidFill>
                <a:latin typeface="Arial"/>
                <a:cs typeface="Arial"/>
              </a:rPr>
              <a:t>Sürdürülebilirlik</a:t>
            </a:r>
            <a:r>
              <a:rPr sz="3200" spc="-75" dirty="0">
                <a:latin typeface="Arial"/>
                <a:cs typeface="Arial"/>
              </a:rPr>
              <a:t>;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 dirty="0">
              <a:latin typeface="Arial"/>
              <a:cs typeface="Arial"/>
            </a:endParaRPr>
          </a:p>
          <a:p>
            <a:pPr marL="929005" marR="2247265" indent="-459740">
              <a:lnSpc>
                <a:spcPct val="100000"/>
              </a:lnSpc>
              <a:buChar char="•"/>
              <a:tabLst>
                <a:tab pos="926465" algn="l"/>
                <a:tab pos="927735" algn="l"/>
              </a:tabLst>
            </a:pPr>
            <a:r>
              <a:rPr sz="3200" spc="-85" dirty="0">
                <a:latin typeface="Arial"/>
                <a:cs typeface="Arial"/>
              </a:rPr>
              <a:t>Sürdürülebilir</a:t>
            </a:r>
            <a:r>
              <a:rPr sz="3200" spc="-229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Mimarlık  </a:t>
            </a:r>
            <a:r>
              <a:rPr sz="3200" spc="-135" dirty="0">
                <a:latin typeface="Arial"/>
                <a:cs typeface="Arial"/>
              </a:rPr>
              <a:t>(Ekolojik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Mimarlık)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3300" dirty="0">
              <a:latin typeface="Arial"/>
              <a:cs typeface="Arial"/>
            </a:endParaRPr>
          </a:p>
          <a:p>
            <a:pPr marL="927100" indent="-457834">
              <a:lnSpc>
                <a:spcPct val="100000"/>
              </a:lnSpc>
              <a:buChar char="•"/>
              <a:tabLst>
                <a:tab pos="926465" algn="l"/>
                <a:tab pos="927735" algn="l"/>
              </a:tabLst>
            </a:pPr>
            <a:r>
              <a:rPr sz="3200" spc="-100" dirty="0">
                <a:latin typeface="Arial"/>
                <a:cs typeface="Arial"/>
              </a:rPr>
              <a:t>Sürdürülebilir</a:t>
            </a:r>
            <a:r>
              <a:rPr sz="3200" spc="50" dirty="0">
                <a:latin typeface="Arial"/>
                <a:cs typeface="Arial"/>
              </a:rPr>
              <a:t> </a:t>
            </a:r>
            <a:r>
              <a:rPr sz="3200" spc="-285" dirty="0">
                <a:latin typeface="Arial"/>
                <a:cs typeface="Arial"/>
              </a:rPr>
              <a:t>Yapım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68889" y="3062249"/>
            <a:ext cx="4575111" cy="28154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68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201206" y="285005"/>
            <a:ext cx="8745855" cy="4848763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40080" algn="ctr">
              <a:lnSpc>
                <a:spcPct val="100000"/>
              </a:lnSpc>
              <a:spcBef>
                <a:spcPts val="1930"/>
              </a:spcBef>
            </a:pPr>
            <a:r>
              <a:rPr sz="3200" b="1" spc="-185" dirty="0">
                <a:latin typeface="Trebuchet MS"/>
                <a:cs typeface="Trebuchet MS"/>
              </a:rPr>
              <a:t>Sürdürülebilir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225" dirty="0">
                <a:latin typeface="Trebuchet MS"/>
                <a:cs typeface="Trebuchet MS"/>
              </a:rPr>
              <a:t>Yapım</a:t>
            </a:r>
            <a:endParaRPr sz="3200" dirty="0">
              <a:latin typeface="Trebuchet MS"/>
              <a:cs typeface="Trebuchet MS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sz="2800" spc="-95" dirty="0">
                <a:solidFill>
                  <a:srgbClr val="C00000"/>
                </a:solidFill>
                <a:latin typeface="Arial"/>
                <a:cs typeface="Arial"/>
              </a:rPr>
              <a:t>Sürdürülebilir </a:t>
            </a:r>
            <a:r>
              <a:rPr sz="2800" spc="-160" dirty="0">
                <a:solidFill>
                  <a:srgbClr val="C00000"/>
                </a:solidFill>
                <a:latin typeface="Arial"/>
                <a:cs typeface="Arial"/>
              </a:rPr>
              <a:t>gelişme </a:t>
            </a:r>
            <a:r>
              <a:rPr sz="2800" spc="-55" dirty="0">
                <a:latin typeface="Arial"/>
                <a:cs typeface="Arial"/>
              </a:rPr>
              <a:t>ile </a:t>
            </a:r>
            <a:r>
              <a:rPr sz="2800" spc="-150" dirty="0">
                <a:latin typeface="Arial"/>
                <a:cs typeface="Arial"/>
              </a:rPr>
              <a:t>gündeme </a:t>
            </a:r>
            <a:r>
              <a:rPr sz="2800" spc="-155" dirty="0">
                <a:latin typeface="Arial"/>
                <a:cs typeface="Arial"/>
              </a:rPr>
              <a:t>gelen </a:t>
            </a:r>
            <a:r>
              <a:rPr sz="2800" spc="-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80" dirty="0">
                <a:solidFill>
                  <a:srgbClr val="C00000"/>
                </a:solidFill>
                <a:latin typeface="Arial"/>
                <a:cs typeface="Arial"/>
              </a:rPr>
              <a:t>mimarlıktaki </a:t>
            </a:r>
            <a:r>
              <a:rPr sz="2800" spc="-150" dirty="0" err="1">
                <a:solidFill>
                  <a:srgbClr val="C00000"/>
                </a:solidFill>
                <a:latin typeface="Arial"/>
                <a:cs typeface="Arial"/>
              </a:rPr>
              <a:t>yaklaşımlar</a:t>
            </a:r>
            <a:r>
              <a:rPr sz="2800" spc="-1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55" dirty="0" err="1" smtClean="0">
                <a:latin typeface="Arial"/>
                <a:cs typeface="Arial"/>
              </a:rPr>
              <a:t>ile</a:t>
            </a:r>
            <a:r>
              <a:rPr lang="tr-TR" sz="2800" spc="-55" dirty="0">
                <a:latin typeface="Arial"/>
                <a:cs typeface="Arial"/>
              </a:rPr>
              <a:t> </a:t>
            </a:r>
            <a:r>
              <a:rPr lang="tr-TR" sz="2800" spc="-55" dirty="0" smtClean="0">
                <a:latin typeface="Arial"/>
                <a:cs typeface="Arial"/>
              </a:rPr>
              <a:t>«</a:t>
            </a:r>
            <a:r>
              <a:rPr sz="2800" i="1" spc="-85" dirty="0" err="1" smtClean="0">
                <a:latin typeface="Arial"/>
                <a:cs typeface="Arial"/>
              </a:rPr>
              <a:t>yapıların</a:t>
            </a:r>
            <a:r>
              <a:rPr sz="2800" i="1" spc="-85" dirty="0" smtClean="0">
                <a:latin typeface="Arial"/>
                <a:cs typeface="Arial"/>
              </a:rPr>
              <a:t> </a:t>
            </a:r>
            <a:r>
              <a:rPr sz="2800" i="1" spc="-110" dirty="0">
                <a:solidFill>
                  <a:srgbClr val="C00000"/>
                </a:solidFill>
                <a:latin typeface="Arial"/>
                <a:cs typeface="Arial"/>
              </a:rPr>
              <a:t>tasarım </a:t>
            </a:r>
            <a:r>
              <a:rPr sz="2800" i="1" spc="-220" dirty="0">
                <a:latin typeface="Arial"/>
                <a:cs typeface="Arial"/>
              </a:rPr>
              <a:t>ve </a:t>
            </a:r>
            <a:r>
              <a:rPr sz="2800" i="1" spc="-2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i="1" spc="-145" dirty="0">
                <a:solidFill>
                  <a:srgbClr val="C00000"/>
                </a:solidFill>
                <a:latin typeface="Arial"/>
                <a:cs typeface="Arial"/>
              </a:rPr>
              <a:t>yapımında </a:t>
            </a:r>
            <a:r>
              <a:rPr sz="2800" i="1" spc="-85" dirty="0">
                <a:latin typeface="Arial"/>
                <a:cs typeface="Arial"/>
              </a:rPr>
              <a:t>binaların </a:t>
            </a:r>
            <a:r>
              <a:rPr sz="2800" i="1" spc="-75" dirty="0">
                <a:solidFill>
                  <a:srgbClr val="C00000"/>
                </a:solidFill>
                <a:latin typeface="Arial"/>
                <a:cs typeface="Arial"/>
              </a:rPr>
              <a:t>belli </a:t>
            </a:r>
            <a:r>
              <a:rPr sz="2800" i="1" spc="-40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2800" i="1" spc="-185" dirty="0">
                <a:solidFill>
                  <a:srgbClr val="C00000"/>
                </a:solidFill>
                <a:latin typeface="Arial"/>
                <a:cs typeface="Arial"/>
              </a:rPr>
              <a:t>süre </a:t>
            </a:r>
            <a:r>
              <a:rPr sz="2800" i="1" spc="-215" dirty="0">
                <a:latin typeface="Arial"/>
                <a:cs typeface="Arial"/>
              </a:rPr>
              <a:t>ve </a:t>
            </a:r>
            <a:r>
              <a:rPr sz="2800" i="1" spc="-120" dirty="0">
                <a:solidFill>
                  <a:srgbClr val="C00000"/>
                </a:solidFill>
                <a:latin typeface="Arial"/>
                <a:cs typeface="Arial"/>
              </a:rPr>
              <a:t>kalitede </a:t>
            </a:r>
            <a:r>
              <a:rPr sz="2800" i="1" spc="-75" dirty="0">
                <a:solidFill>
                  <a:srgbClr val="C00000"/>
                </a:solidFill>
                <a:latin typeface="Arial"/>
                <a:cs typeface="Arial"/>
              </a:rPr>
              <a:t>belli  </a:t>
            </a:r>
            <a:r>
              <a:rPr sz="2800" i="1" spc="-95" dirty="0">
                <a:solidFill>
                  <a:srgbClr val="C00000"/>
                </a:solidFill>
                <a:latin typeface="Arial"/>
                <a:cs typeface="Arial"/>
              </a:rPr>
              <a:t>maliyetle </a:t>
            </a:r>
            <a:r>
              <a:rPr sz="2800" i="1" spc="-95" dirty="0">
                <a:latin typeface="Arial"/>
                <a:cs typeface="Arial"/>
              </a:rPr>
              <a:t>üretilmesi </a:t>
            </a:r>
            <a:r>
              <a:rPr sz="2800" i="1" spc="-135" dirty="0">
                <a:solidFill>
                  <a:srgbClr val="C00000"/>
                </a:solidFill>
                <a:latin typeface="Arial"/>
                <a:cs typeface="Arial"/>
              </a:rPr>
              <a:t>ana </a:t>
            </a:r>
            <a:r>
              <a:rPr sz="2800" i="1" spc="-110" dirty="0">
                <a:solidFill>
                  <a:srgbClr val="C00000"/>
                </a:solidFill>
                <a:latin typeface="Arial"/>
                <a:cs typeface="Arial"/>
              </a:rPr>
              <a:t>hedefinin </a:t>
            </a:r>
            <a:r>
              <a:rPr sz="2800" i="1" spc="-150" dirty="0">
                <a:solidFill>
                  <a:srgbClr val="C00000"/>
                </a:solidFill>
                <a:latin typeface="Arial"/>
                <a:cs typeface="Arial"/>
              </a:rPr>
              <a:t>yanı </a:t>
            </a:r>
            <a:r>
              <a:rPr sz="2800" i="1" spc="-155" dirty="0">
                <a:solidFill>
                  <a:srgbClr val="C00000"/>
                </a:solidFill>
                <a:latin typeface="Arial"/>
                <a:cs typeface="Arial"/>
              </a:rPr>
              <a:t>sıra </a:t>
            </a:r>
            <a:r>
              <a:rPr sz="2800" i="1" spc="-130" dirty="0">
                <a:latin typeface="Arial"/>
                <a:cs typeface="Arial"/>
              </a:rPr>
              <a:t>bu  </a:t>
            </a:r>
            <a:r>
              <a:rPr sz="2800" i="1" spc="-110" dirty="0">
                <a:latin typeface="Arial"/>
                <a:cs typeface="Arial"/>
              </a:rPr>
              <a:t>yapıların </a:t>
            </a:r>
            <a:r>
              <a:rPr sz="2800" i="1" spc="-204" dirty="0">
                <a:solidFill>
                  <a:srgbClr val="C00000"/>
                </a:solidFill>
                <a:latin typeface="Arial"/>
                <a:cs typeface="Arial"/>
              </a:rPr>
              <a:t>çevreye </a:t>
            </a:r>
            <a:r>
              <a:rPr sz="2800" i="1" spc="-95" dirty="0">
                <a:solidFill>
                  <a:srgbClr val="C00000"/>
                </a:solidFill>
                <a:latin typeface="Arial"/>
                <a:cs typeface="Arial"/>
              </a:rPr>
              <a:t>duyarl</a:t>
            </a:r>
            <a:r>
              <a:rPr sz="2800" i="1" spc="-95" dirty="0">
                <a:solidFill>
                  <a:srgbClr val="FF0000"/>
                </a:solidFill>
                <a:latin typeface="Arial"/>
                <a:cs typeface="Arial"/>
              </a:rPr>
              <a:t>ı, </a:t>
            </a:r>
            <a:r>
              <a:rPr sz="2800" i="1" spc="-240" dirty="0">
                <a:solidFill>
                  <a:srgbClr val="C00000"/>
                </a:solidFill>
                <a:latin typeface="Arial"/>
                <a:cs typeface="Arial"/>
              </a:rPr>
              <a:t>az </a:t>
            </a:r>
            <a:r>
              <a:rPr sz="2800" i="1" spc="-100" dirty="0">
                <a:solidFill>
                  <a:srgbClr val="C00000"/>
                </a:solidFill>
                <a:latin typeface="Arial"/>
                <a:cs typeface="Arial"/>
              </a:rPr>
              <a:t>enerji </a:t>
            </a:r>
            <a:r>
              <a:rPr sz="2800" i="1" spc="-114" dirty="0">
                <a:solidFill>
                  <a:srgbClr val="FF0000"/>
                </a:solidFill>
                <a:latin typeface="Arial"/>
                <a:cs typeface="Arial"/>
              </a:rPr>
              <a:t>tüketen,</a:t>
            </a:r>
            <a:r>
              <a:rPr sz="2800" i="1" spc="-215" dirty="0">
                <a:latin typeface="Arial"/>
                <a:cs typeface="Arial"/>
              </a:rPr>
              <a:t> </a:t>
            </a:r>
            <a:r>
              <a:rPr sz="2800" i="1" spc="-170" dirty="0" err="1" smtClean="0">
                <a:solidFill>
                  <a:srgbClr val="C00000"/>
                </a:solidFill>
                <a:latin typeface="Arial"/>
                <a:cs typeface="Arial"/>
              </a:rPr>
              <a:t>çevreyi</a:t>
            </a:r>
            <a:r>
              <a:rPr lang="tr-TR" sz="2800" i="1" spc="-170" dirty="0" smtClean="0">
                <a:solidFill>
                  <a:srgbClr val="C00000"/>
                </a:solidFill>
                <a:latin typeface="Arial"/>
                <a:cs typeface="Arial"/>
              </a:rPr>
              <a:t> kirletmeyen </a:t>
            </a:r>
            <a:r>
              <a:rPr lang="tr-TR" sz="2800" i="1" spc="-170" dirty="0" smtClean="0">
                <a:latin typeface="Arial"/>
                <a:cs typeface="Arial"/>
              </a:rPr>
              <a:t>ve</a:t>
            </a:r>
            <a:r>
              <a:rPr lang="tr-TR" sz="2800" i="1" spc="-170" dirty="0" smtClean="0">
                <a:solidFill>
                  <a:srgbClr val="C00000"/>
                </a:solidFill>
                <a:latin typeface="Arial"/>
                <a:cs typeface="Arial"/>
              </a:rPr>
              <a:t> kullanıcılarının hayat kalitesini yükselten </a:t>
            </a:r>
            <a:r>
              <a:rPr lang="tr-TR" sz="2800" i="1" spc="-170" dirty="0" smtClean="0">
                <a:latin typeface="Arial"/>
                <a:cs typeface="Arial"/>
              </a:rPr>
              <a:t>yapılar olması» da zorunluluk haline gelmektedir. Bu alanda ortaya çıkan ve yaygın olarak kullanılan </a:t>
            </a:r>
            <a:r>
              <a:rPr lang="tr-TR" sz="2800" i="1" spc="-170" dirty="0" smtClean="0">
                <a:solidFill>
                  <a:srgbClr val="C00000"/>
                </a:solidFill>
                <a:latin typeface="Arial"/>
                <a:cs typeface="Arial"/>
              </a:rPr>
              <a:t>«sürdürülebilir yapım» </a:t>
            </a:r>
            <a:r>
              <a:rPr lang="tr-TR" sz="2800" i="1" spc="-170" dirty="0" smtClean="0">
                <a:latin typeface="Arial"/>
                <a:cs typeface="Arial"/>
              </a:rPr>
              <a:t>kavramı bina tasarım ve yapımında sürdürülebilir gelişmenin yansıması olarak görülmektedir.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275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206" y="308757"/>
            <a:ext cx="8743950" cy="292925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38810" algn="ctr">
              <a:lnSpc>
                <a:spcPct val="100000"/>
              </a:lnSpc>
              <a:spcBef>
                <a:spcPts val="1930"/>
              </a:spcBef>
            </a:pPr>
            <a:r>
              <a:rPr sz="3200" b="1" spc="-185" dirty="0">
                <a:latin typeface="Trebuchet MS"/>
                <a:cs typeface="Trebuchet MS"/>
              </a:rPr>
              <a:t>Sürdürülebilir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225" dirty="0">
                <a:latin typeface="Trebuchet MS"/>
                <a:cs typeface="Trebuchet MS"/>
              </a:rPr>
              <a:t>Yapım</a:t>
            </a:r>
            <a:endParaRPr sz="3200" dirty="0">
              <a:latin typeface="Trebuchet MS"/>
              <a:cs typeface="Trebuchet MS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65430" algn="l"/>
              </a:tabLst>
            </a:pPr>
            <a:r>
              <a:rPr sz="3200" spc="-155" dirty="0">
                <a:latin typeface="Arial"/>
                <a:cs typeface="Arial"/>
              </a:rPr>
              <a:t>“</a:t>
            </a:r>
            <a:r>
              <a:rPr sz="3200" spc="-155" dirty="0">
                <a:solidFill>
                  <a:srgbClr val="C00000"/>
                </a:solidFill>
                <a:latin typeface="Arial"/>
                <a:cs typeface="Arial"/>
              </a:rPr>
              <a:t>Yapım</a:t>
            </a:r>
            <a:r>
              <a:rPr sz="3200" spc="-155" dirty="0">
                <a:latin typeface="Arial"/>
                <a:cs typeface="Arial"/>
              </a:rPr>
              <a:t>” </a:t>
            </a:r>
            <a:r>
              <a:rPr sz="3200" spc="-160" dirty="0">
                <a:latin typeface="Arial"/>
                <a:cs typeface="Arial"/>
              </a:rPr>
              <a:t>insan </a:t>
            </a:r>
            <a:r>
              <a:rPr sz="3200" spc="-85" dirty="0">
                <a:latin typeface="Arial"/>
                <a:cs typeface="Arial"/>
              </a:rPr>
              <a:t>yerleşimlerinin </a:t>
            </a:r>
            <a:r>
              <a:rPr sz="3200" spc="-114" dirty="0">
                <a:latin typeface="Arial"/>
                <a:cs typeface="Arial"/>
              </a:rPr>
              <a:t>gerçekleştirilmesi </a:t>
            </a:r>
            <a:r>
              <a:rPr sz="3200" spc="-204" dirty="0">
                <a:latin typeface="Arial"/>
                <a:cs typeface="Arial"/>
              </a:rPr>
              <a:t>ve  </a:t>
            </a:r>
            <a:r>
              <a:rPr sz="3200" spc="-180" dirty="0">
                <a:latin typeface="Arial"/>
                <a:cs typeface="Arial"/>
              </a:rPr>
              <a:t>aynı </a:t>
            </a:r>
            <a:r>
              <a:rPr sz="3200" spc="-204" dirty="0">
                <a:latin typeface="Arial"/>
                <a:cs typeface="Arial"/>
              </a:rPr>
              <a:t>zamanda </a:t>
            </a:r>
            <a:r>
              <a:rPr sz="3200" spc="-110" dirty="0">
                <a:latin typeface="Arial"/>
                <a:cs typeface="Arial"/>
              </a:rPr>
              <a:t>gelişimi </a:t>
            </a:r>
            <a:r>
              <a:rPr sz="3200" spc="-155" dirty="0">
                <a:latin typeface="Arial"/>
                <a:cs typeface="Arial"/>
              </a:rPr>
              <a:t>destekleyen </a:t>
            </a:r>
            <a:r>
              <a:rPr sz="3200" spc="-50" dirty="0">
                <a:latin typeface="Arial"/>
                <a:cs typeface="Arial"/>
              </a:rPr>
              <a:t>alt </a:t>
            </a:r>
            <a:r>
              <a:rPr sz="3200" spc="-125" dirty="0">
                <a:latin typeface="Arial"/>
                <a:cs typeface="Arial"/>
              </a:rPr>
              <a:t>yapıların  </a:t>
            </a:r>
            <a:r>
              <a:rPr sz="3200" spc="-105" dirty="0">
                <a:latin typeface="Arial"/>
                <a:cs typeface="Arial"/>
              </a:rPr>
              <a:t>oluşturulması </a:t>
            </a:r>
            <a:r>
              <a:rPr sz="3200" spc="-85" dirty="0">
                <a:latin typeface="Arial"/>
                <a:cs typeface="Arial"/>
              </a:rPr>
              <a:t>için </a:t>
            </a:r>
            <a:r>
              <a:rPr sz="3200" spc="-180" dirty="0">
                <a:latin typeface="Arial"/>
                <a:cs typeface="Arial"/>
              </a:rPr>
              <a:t>kapsamlı </a:t>
            </a:r>
            <a:r>
              <a:rPr sz="3200" spc="-30" dirty="0">
                <a:latin typeface="Arial"/>
                <a:cs typeface="Arial"/>
              </a:rPr>
              <a:t>bir </a:t>
            </a:r>
            <a:r>
              <a:rPr sz="3200" spc="-190" dirty="0">
                <a:latin typeface="Arial"/>
                <a:cs typeface="Arial"/>
              </a:rPr>
              <a:t>süreç ve </a:t>
            </a:r>
            <a:r>
              <a:rPr sz="3200" spc="-170" dirty="0">
                <a:latin typeface="Arial"/>
                <a:cs typeface="Arial"/>
              </a:rPr>
              <a:t>mekanizma  </a:t>
            </a:r>
            <a:r>
              <a:rPr sz="3200" spc="-135" dirty="0">
                <a:latin typeface="Arial"/>
                <a:cs typeface="Arial"/>
              </a:rPr>
              <a:t>olarak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125" dirty="0">
                <a:latin typeface="Arial"/>
                <a:cs typeface="Arial"/>
              </a:rPr>
              <a:t>tanımlamaktadır.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420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693" y="1221631"/>
            <a:ext cx="874458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Arial"/>
              <a:buChar char="•"/>
              <a:tabLst>
                <a:tab pos="248285" algn="l"/>
                <a:tab pos="1863089" algn="l"/>
                <a:tab pos="3042920" algn="l"/>
                <a:tab pos="3656965" algn="l"/>
                <a:tab pos="4276725" algn="l"/>
                <a:tab pos="4700905" algn="l"/>
                <a:tab pos="7467600" algn="l"/>
              </a:tabLst>
            </a:pPr>
            <a:r>
              <a:rPr sz="3200" spc="-41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350" dirty="0">
                <a:solidFill>
                  <a:srgbClr val="C00000"/>
                </a:solidFill>
                <a:latin typeface="Arial"/>
                <a:cs typeface="Arial"/>
              </a:rPr>
              <a:t>ü</a:t>
            </a:r>
            <a:r>
              <a:rPr sz="3200" spc="-2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ü</a:t>
            </a:r>
            <a:r>
              <a:rPr sz="3200" spc="-15" dirty="0">
                <a:solidFill>
                  <a:srgbClr val="C00000"/>
                </a:solidFill>
                <a:latin typeface="Arial"/>
                <a:cs typeface="Arial"/>
              </a:rPr>
              <a:t>rü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25" dirty="0">
                <a:solidFill>
                  <a:srgbClr val="C00000"/>
                </a:solidFill>
                <a:latin typeface="Arial"/>
                <a:cs typeface="Arial"/>
              </a:rPr>
              <a:t>bili</a:t>
            </a:r>
            <a:r>
              <a:rPr sz="32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200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35" dirty="0">
                <a:latin typeface="Arial"/>
                <a:cs typeface="Arial"/>
              </a:rPr>
              <a:t>;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350" dirty="0">
                <a:latin typeface="Arial"/>
                <a:cs typeface="Arial"/>
              </a:rPr>
              <a:t>s</a:t>
            </a:r>
            <a:r>
              <a:rPr sz="3200" spc="-105" dirty="0">
                <a:latin typeface="Arial"/>
                <a:cs typeface="Arial"/>
              </a:rPr>
              <a:t>ü</a:t>
            </a:r>
            <a:r>
              <a:rPr sz="3200" spc="-20" dirty="0">
                <a:latin typeface="Arial"/>
                <a:cs typeface="Arial"/>
              </a:rPr>
              <a:t>r</a:t>
            </a:r>
            <a:r>
              <a:rPr sz="3200" spc="-75" dirty="0">
                <a:latin typeface="Arial"/>
                <a:cs typeface="Arial"/>
              </a:rPr>
              <a:t>dü</a:t>
            </a:r>
            <a:r>
              <a:rPr sz="3200" spc="-55" dirty="0">
                <a:latin typeface="Arial"/>
                <a:cs typeface="Arial"/>
              </a:rPr>
              <a:t>r</a:t>
            </a:r>
            <a:r>
              <a:rPr sz="3200" spc="-70" dirty="0">
                <a:latin typeface="Arial"/>
                <a:cs typeface="Arial"/>
              </a:rPr>
              <a:t>ü</a:t>
            </a:r>
            <a:r>
              <a:rPr sz="3200" spc="-35" dirty="0">
                <a:latin typeface="Arial"/>
                <a:cs typeface="Arial"/>
              </a:rPr>
              <a:t>l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-25" dirty="0">
                <a:latin typeface="Arial"/>
                <a:cs typeface="Arial"/>
              </a:rPr>
              <a:t>bili</a:t>
            </a:r>
            <a:r>
              <a:rPr sz="3200" spc="-5" dirty="0">
                <a:latin typeface="Arial"/>
                <a:cs typeface="Arial"/>
              </a:rPr>
              <a:t>r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95" dirty="0">
                <a:latin typeface="Arial"/>
                <a:cs typeface="Arial"/>
              </a:rPr>
              <a:t>g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15" dirty="0">
                <a:latin typeface="Arial"/>
                <a:cs typeface="Arial"/>
              </a:rPr>
              <a:t>l</a:t>
            </a:r>
            <a:r>
              <a:rPr sz="3200" spc="20" dirty="0">
                <a:latin typeface="Arial"/>
                <a:cs typeface="Arial"/>
              </a:rPr>
              <a:t>i</a:t>
            </a:r>
            <a:r>
              <a:rPr sz="3200" spc="-350" dirty="0">
                <a:latin typeface="Arial"/>
                <a:cs typeface="Arial"/>
              </a:rPr>
              <a:t>ş</a:t>
            </a:r>
            <a:r>
              <a:rPr sz="3200" spc="-105" dirty="0">
                <a:latin typeface="Arial"/>
                <a:cs typeface="Arial"/>
              </a:rPr>
              <a:t>me  </a:t>
            </a:r>
            <a:r>
              <a:rPr sz="3200" spc="-65" dirty="0">
                <a:latin typeface="Arial"/>
                <a:cs typeface="Arial"/>
              </a:rPr>
              <a:t>ilkelerinin	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bina</a:t>
            </a:r>
            <a:r>
              <a:rPr sz="3200" spc="-85" dirty="0">
                <a:latin typeface="Arial"/>
                <a:cs typeface="Arial"/>
              </a:rPr>
              <a:t>/yapı	</a:t>
            </a:r>
            <a:r>
              <a:rPr sz="3200" spc="-190" dirty="0">
                <a:latin typeface="Arial"/>
                <a:cs typeface="Arial"/>
              </a:rPr>
              <a:t>ve	</a:t>
            </a:r>
            <a:r>
              <a:rPr sz="3200" spc="-50" dirty="0">
                <a:solidFill>
                  <a:srgbClr val="C00000"/>
                </a:solidFill>
                <a:latin typeface="Arial"/>
                <a:cs typeface="Arial"/>
              </a:rPr>
              <a:t>alt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29274" y="1687109"/>
            <a:ext cx="38163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06880" algn="l"/>
              </a:tabLst>
            </a:pPr>
            <a:r>
              <a:rPr sz="3200" spc="-200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35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254" dirty="0">
                <a:solidFill>
                  <a:srgbClr val="C00000"/>
                </a:solidFill>
                <a:latin typeface="Arial"/>
                <a:cs typeface="Arial"/>
              </a:rPr>
              <a:t>ası</a:t>
            </a:r>
            <a:r>
              <a:rPr sz="3200" spc="-90" dirty="0">
                <a:latin typeface="Arial"/>
                <a:cs typeface="Arial"/>
              </a:rPr>
              <a:t>,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693" y="2222391"/>
            <a:ext cx="8742680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3200" spc="-155" dirty="0">
                <a:solidFill>
                  <a:srgbClr val="C00000"/>
                </a:solidFill>
                <a:latin typeface="Arial"/>
                <a:cs typeface="Arial"/>
              </a:rPr>
              <a:t>tasarlanması </a:t>
            </a:r>
            <a:r>
              <a:rPr sz="3200" spc="-190" dirty="0">
                <a:latin typeface="Arial"/>
                <a:cs typeface="Arial"/>
              </a:rPr>
              <a:t>ve  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inşa 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edilmesiyle </a:t>
            </a:r>
            <a:r>
              <a:rPr sz="3200" spc="-110" dirty="0">
                <a:latin typeface="Arial"/>
                <a:cs typeface="Arial"/>
              </a:rPr>
              <a:t>hammaddelerin  </a:t>
            </a:r>
            <a:r>
              <a:rPr sz="3200" spc="-155" dirty="0">
                <a:latin typeface="Arial"/>
                <a:cs typeface="Arial"/>
              </a:rPr>
              <a:t>çıkarılmasından, </a:t>
            </a:r>
            <a:r>
              <a:rPr sz="3200" spc="-90" dirty="0">
                <a:latin typeface="Arial"/>
                <a:cs typeface="Arial"/>
              </a:rPr>
              <a:t>üretilmesi </a:t>
            </a:r>
            <a:r>
              <a:rPr sz="3200" spc="-185" dirty="0">
                <a:latin typeface="Arial"/>
                <a:cs typeface="Arial"/>
              </a:rPr>
              <a:t>ve </a:t>
            </a:r>
            <a:r>
              <a:rPr sz="3200" spc="-175" dirty="0">
                <a:latin typeface="Arial"/>
                <a:cs typeface="Arial"/>
              </a:rPr>
              <a:t>yapıda uygulanacak  </a:t>
            </a:r>
            <a:r>
              <a:rPr sz="3200" spc="-135" dirty="0">
                <a:latin typeface="Arial"/>
                <a:cs typeface="Arial"/>
              </a:rPr>
              <a:t>hale </a:t>
            </a:r>
            <a:r>
              <a:rPr sz="3200" spc="-100" dirty="0">
                <a:latin typeface="Arial"/>
                <a:cs typeface="Arial"/>
              </a:rPr>
              <a:t>getirilmesine, </a:t>
            </a:r>
            <a:r>
              <a:rPr sz="3200" spc="-150" dirty="0">
                <a:latin typeface="Arial"/>
                <a:cs typeface="Arial"/>
              </a:rPr>
              <a:t>yapının </a:t>
            </a:r>
            <a:r>
              <a:rPr sz="3200" spc="-110" dirty="0">
                <a:latin typeface="Arial"/>
                <a:cs typeface="Arial"/>
              </a:rPr>
              <a:t>kullanımı, </a:t>
            </a:r>
            <a:r>
              <a:rPr sz="3200" spc="-145" dirty="0">
                <a:latin typeface="Arial"/>
                <a:cs typeface="Arial"/>
              </a:rPr>
              <a:t>yıkımı </a:t>
            </a:r>
            <a:r>
              <a:rPr sz="3200" spc="-204" dirty="0">
                <a:latin typeface="Arial"/>
                <a:cs typeface="Arial"/>
              </a:rPr>
              <a:t>ve  </a:t>
            </a:r>
            <a:r>
              <a:rPr sz="3200" spc="-155" dirty="0">
                <a:latin typeface="Arial"/>
                <a:cs typeface="Arial"/>
              </a:rPr>
              <a:t>sonuçta </a:t>
            </a:r>
            <a:r>
              <a:rPr sz="3200" spc="-195" dirty="0">
                <a:latin typeface="Arial"/>
                <a:cs typeface="Arial"/>
              </a:rPr>
              <a:t>çıkan </a:t>
            </a:r>
            <a:r>
              <a:rPr sz="3200" spc="-95" dirty="0">
                <a:latin typeface="Arial"/>
                <a:cs typeface="Arial"/>
              </a:rPr>
              <a:t>atıkların </a:t>
            </a:r>
            <a:r>
              <a:rPr sz="3200" spc="-85" dirty="0">
                <a:latin typeface="Arial"/>
                <a:cs typeface="Arial"/>
              </a:rPr>
              <a:t>yönetimine </a:t>
            </a:r>
            <a:r>
              <a:rPr sz="3200" spc="-165" dirty="0">
                <a:latin typeface="Arial"/>
                <a:cs typeface="Arial"/>
              </a:rPr>
              <a:t>kadar </a:t>
            </a:r>
            <a:r>
              <a:rPr sz="3200" spc="-180" dirty="0">
                <a:solidFill>
                  <a:srgbClr val="C00000"/>
                </a:solidFill>
                <a:latin typeface="Arial"/>
                <a:cs typeface="Arial"/>
              </a:rPr>
              <a:t>kapsamlı  </a:t>
            </a:r>
            <a:r>
              <a:rPr sz="3200" spc="-35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bina </a:t>
            </a:r>
            <a:r>
              <a:rPr sz="3200" spc="-235" dirty="0">
                <a:solidFill>
                  <a:srgbClr val="C00000"/>
                </a:solidFill>
                <a:latin typeface="Arial"/>
                <a:cs typeface="Arial"/>
              </a:rPr>
              <a:t>yaşam </a:t>
            </a:r>
            <a:r>
              <a:rPr sz="3200" spc="-155" dirty="0">
                <a:solidFill>
                  <a:srgbClr val="C00000"/>
                </a:solidFill>
                <a:latin typeface="Arial"/>
                <a:cs typeface="Arial"/>
              </a:rPr>
              <a:t>döngüsüne</a:t>
            </a: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uygulanmasıdır</a:t>
            </a:r>
            <a:r>
              <a:rPr sz="3200" spc="-16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37557" y="538629"/>
            <a:ext cx="34664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85" dirty="0">
                <a:latin typeface="Trebuchet MS"/>
                <a:cs typeface="Trebuchet MS"/>
              </a:rPr>
              <a:t>Sürdürülebilir</a:t>
            </a:r>
            <a:r>
              <a:rPr sz="3200" b="1" spc="-295" dirty="0">
                <a:latin typeface="Trebuchet MS"/>
                <a:cs typeface="Trebuchet MS"/>
              </a:rPr>
              <a:t> </a:t>
            </a:r>
            <a:r>
              <a:rPr sz="3200" b="1" spc="-225" dirty="0">
                <a:latin typeface="Trebuchet MS"/>
                <a:cs typeface="Trebuchet MS"/>
              </a:rPr>
              <a:t>Yapım</a:t>
            </a:r>
            <a:endParaRPr sz="32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9542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099" y="285006"/>
            <a:ext cx="8745855" cy="341693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40080" algn="ctr">
              <a:lnSpc>
                <a:spcPct val="100000"/>
              </a:lnSpc>
              <a:spcBef>
                <a:spcPts val="1930"/>
              </a:spcBef>
            </a:pPr>
            <a:r>
              <a:rPr sz="3200" b="1" spc="-185" dirty="0">
                <a:latin typeface="Trebuchet MS"/>
                <a:cs typeface="Trebuchet MS"/>
              </a:rPr>
              <a:t>Sürdürülebilir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225" dirty="0">
                <a:latin typeface="Trebuchet MS"/>
                <a:cs typeface="Trebuchet MS"/>
              </a:rPr>
              <a:t>Yapım</a:t>
            </a:r>
            <a:endParaRPr sz="320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Sürdürülebilir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yapım</a:t>
            </a:r>
            <a:r>
              <a:rPr sz="3200" spc="-140" dirty="0">
                <a:latin typeface="Arial"/>
                <a:cs typeface="Arial"/>
              </a:rPr>
              <a:t>; </a:t>
            </a:r>
            <a:r>
              <a:rPr sz="3200" spc="-160" dirty="0">
                <a:latin typeface="Arial"/>
                <a:cs typeface="Arial"/>
              </a:rPr>
              <a:t>insan </a:t>
            </a:r>
            <a:r>
              <a:rPr sz="3200" spc="-190" dirty="0">
                <a:latin typeface="Arial"/>
                <a:cs typeface="Arial"/>
              </a:rPr>
              <a:t>saygınlığına </a:t>
            </a:r>
            <a:r>
              <a:rPr sz="3200" spc="-210" dirty="0">
                <a:latin typeface="Arial"/>
                <a:cs typeface="Arial"/>
              </a:rPr>
              <a:t>yakışan </a:t>
            </a:r>
            <a:r>
              <a:rPr sz="3200" spc="-204" dirty="0">
                <a:latin typeface="Arial"/>
                <a:cs typeface="Arial"/>
              </a:rPr>
              <a:t>ve  </a:t>
            </a:r>
            <a:r>
              <a:rPr sz="3200" spc="-125" dirty="0">
                <a:latin typeface="Arial"/>
                <a:cs typeface="Arial"/>
              </a:rPr>
              <a:t>ekonomik </a:t>
            </a:r>
            <a:r>
              <a:rPr sz="3200" spc="-90" dirty="0">
                <a:latin typeface="Arial"/>
                <a:cs typeface="Arial"/>
              </a:rPr>
              <a:t>adaleti </a:t>
            </a:r>
            <a:r>
              <a:rPr sz="3200" spc="-125" dirty="0">
                <a:latin typeface="Arial"/>
                <a:cs typeface="Arial"/>
              </a:rPr>
              <a:t>teşvik </a:t>
            </a:r>
            <a:r>
              <a:rPr sz="3200" spc="-150" dirty="0">
                <a:latin typeface="Arial"/>
                <a:cs typeface="Arial"/>
              </a:rPr>
              <a:t>eden </a:t>
            </a:r>
            <a:r>
              <a:rPr sz="3200" spc="-90" dirty="0">
                <a:latin typeface="Arial"/>
                <a:cs typeface="Arial"/>
              </a:rPr>
              <a:t>yerleşimleri </a:t>
            </a:r>
            <a:r>
              <a:rPr sz="3200" spc="-175" dirty="0">
                <a:latin typeface="Arial"/>
                <a:cs typeface="Arial"/>
              </a:rPr>
              <a:t>meydana  </a:t>
            </a:r>
            <a:r>
              <a:rPr sz="3200" spc="-90" dirty="0">
                <a:latin typeface="Arial"/>
                <a:cs typeface="Arial"/>
              </a:rPr>
              <a:t>getirirken,</a:t>
            </a:r>
            <a:r>
              <a:rPr sz="3200" spc="705" dirty="0">
                <a:latin typeface="Arial"/>
                <a:cs typeface="Arial"/>
              </a:rPr>
              <a:t> </a:t>
            </a:r>
            <a:r>
              <a:rPr sz="3200" spc="-150" dirty="0">
                <a:latin typeface="Arial"/>
                <a:cs typeface="Arial"/>
              </a:rPr>
              <a:t>doğal </a:t>
            </a:r>
            <a:r>
              <a:rPr sz="3200" spc="-185" dirty="0">
                <a:latin typeface="Arial"/>
                <a:cs typeface="Arial"/>
              </a:rPr>
              <a:t>ve </a:t>
            </a:r>
            <a:r>
              <a:rPr sz="3200" spc="-190" dirty="0">
                <a:latin typeface="Arial"/>
                <a:cs typeface="Arial"/>
              </a:rPr>
              <a:t>yapılaşmış  </a:t>
            </a:r>
            <a:r>
              <a:rPr sz="3200" spc="-170" dirty="0">
                <a:latin typeface="Arial"/>
                <a:cs typeface="Arial"/>
              </a:rPr>
              <a:t>çevre </a:t>
            </a:r>
            <a:r>
              <a:rPr sz="3200" spc="-160" dirty="0">
                <a:latin typeface="Arial"/>
                <a:cs typeface="Arial"/>
              </a:rPr>
              <a:t>arasındaki  </a:t>
            </a:r>
            <a:r>
              <a:rPr sz="3200" spc="-110" dirty="0">
                <a:latin typeface="Arial"/>
                <a:cs typeface="Arial"/>
              </a:rPr>
              <a:t>uyumu </a:t>
            </a:r>
            <a:r>
              <a:rPr sz="3200" spc="-125" dirty="0">
                <a:latin typeface="Arial"/>
                <a:cs typeface="Arial"/>
              </a:rPr>
              <a:t>yeniden </a:t>
            </a:r>
            <a:r>
              <a:rPr sz="3200" spc="-204" dirty="0">
                <a:latin typeface="Arial"/>
                <a:cs typeface="Arial"/>
              </a:rPr>
              <a:t>sağlamayı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20" dirty="0">
                <a:latin typeface="Arial"/>
                <a:cs typeface="Arial"/>
              </a:rPr>
              <a:t>sürdürmeyi </a:t>
            </a:r>
            <a:r>
              <a:rPr sz="3200" spc="-125" dirty="0">
                <a:latin typeface="Arial"/>
                <a:cs typeface="Arial"/>
              </a:rPr>
              <a:t>hedefleyen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bütüncül </a:t>
            </a:r>
            <a:r>
              <a:rPr sz="3200" spc="-35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süreçtir</a:t>
            </a:r>
            <a:r>
              <a:rPr sz="3200" spc="-120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319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12445</TotalTime>
  <Words>231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Sürdürülebilirlik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2020-02-27T07:55:12Z</dcterms:modified>
</cp:coreProperties>
</file>