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65258-3093-44AB-9B3D-896403B7455D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D19D7-7AD2-4AED-9DEF-F8BF025A002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  <a:t>SİNTİLASYON DEDEKTÖRLERİ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643813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sz="2800" smtClean="0">
              <a:solidFill>
                <a:srgbClr val="E75C01"/>
              </a:solidFill>
            </a:endParaRPr>
          </a:p>
          <a:p>
            <a:pPr>
              <a:buFont typeface="Wingdings" pitchFamily="2" charset="2"/>
              <a:buNone/>
            </a:pPr>
            <a:endParaRPr lang="tr-TR" sz="2800" smtClean="0">
              <a:solidFill>
                <a:srgbClr val="E75C0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tr-TR" sz="2800" smtClean="0">
                <a:solidFill>
                  <a:srgbClr val="E75C01"/>
                </a:solidFill>
              </a:rPr>
              <a:t>Sintilasyon : </a:t>
            </a:r>
            <a:r>
              <a:rPr lang="tr-TR" sz="2800" smtClean="0"/>
              <a:t>Radyasyon fotonunun ışık fotonu                 </a:t>
            </a:r>
          </a:p>
          <a:p>
            <a:pPr>
              <a:buFont typeface="Wingdings" pitchFamily="2" charset="2"/>
              <a:buNone/>
            </a:pPr>
            <a:r>
              <a:rPr lang="tr-TR" sz="2800" smtClean="0"/>
              <a:t>                    haline dönüşmesi </a:t>
            </a:r>
          </a:p>
          <a:p>
            <a:pPr>
              <a:buFont typeface="Wingdings" pitchFamily="2" charset="2"/>
              <a:buNone/>
            </a:pPr>
            <a:r>
              <a:rPr lang="tr-TR" sz="280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tr-TR" sz="2800" smtClean="0">
                <a:solidFill>
                  <a:srgbClr val="E75C01"/>
                </a:solidFill>
              </a:rPr>
              <a:t>Sintilatör    : </a:t>
            </a:r>
            <a:r>
              <a:rPr lang="tr-TR" sz="2800" smtClean="0"/>
              <a:t>Radyasyonla etkileşmeleri sonucunda sintilasyon fotonu oluşturan maddeler.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604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604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8" name="Rectangle 4"/>
          <p:cNvSpPr>
            <a:spLocks noChangeArrowheads="1"/>
          </p:cNvSpPr>
          <p:nvPr/>
        </p:nvSpPr>
        <p:spPr bwMode="auto">
          <a:xfrm>
            <a:off x="323850" y="692150"/>
            <a:ext cx="8362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600">
                <a:solidFill>
                  <a:srgbClr val="FF99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tr-TR" sz="3200">
                <a:solidFill>
                  <a:srgbClr val="E75C01"/>
                </a:solidFill>
                <a:latin typeface="Comic Sans MS" pitchFamily="66" charset="0"/>
              </a:rPr>
              <a:t>NÜKLEER TIPTA KULLANIM ALANLARI</a:t>
            </a:r>
            <a:endParaRPr lang="tr-TR" sz="3200">
              <a:solidFill>
                <a:schemeClr val="tx2"/>
              </a:solidFill>
            </a:endParaRPr>
          </a:p>
        </p:txBody>
      </p:sp>
      <p:sp>
        <p:nvSpPr>
          <p:cNvPr id="48130" name="Rectangle 5"/>
          <p:cNvSpPr>
            <a:spLocks noChangeArrowheads="1"/>
          </p:cNvSpPr>
          <p:nvPr/>
        </p:nvSpPr>
        <p:spPr bwMode="auto">
          <a:xfrm>
            <a:off x="1187450" y="2133600"/>
            <a:ext cx="720090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/>
              <a:t>Gama sayıcılar (uptake cihazı)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/>
              <a:t>Çok kanallı analizörler 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/>
              <a:t>Gama kameralar </a:t>
            </a:r>
          </a:p>
          <a:p>
            <a:pPr eaLnBrk="1" hangingPunct="1">
              <a:buClr>
                <a:srgbClr val="0099CC"/>
              </a:buClr>
              <a:buFont typeface="Wingdings" pitchFamily="2" charset="2"/>
              <a:buChar char="Ø"/>
            </a:pPr>
            <a:r>
              <a:rPr lang="tr-TR" sz="3200"/>
              <a:t>Pozitron Emisyon Tomografisi (PET)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mtClean="0"/>
              <a:t>   Nükleer Tıpta halen kullanılan cihazların çoğunluğu katı sintilasyon detektörü içermektedir. </a:t>
            </a:r>
          </a:p>
          <a:p>
            <a:pPr>
              <a:buFont typeface="Wingdings" pitchFamily="2" charset="2"/>
              <a:buNone/>
            </a:pPr>
            <a:endParaRPr lang="tr-TR" smtClean="0"/>
          </a:p>
          <a:p>
            <a:pPr>
              <a:buFont typeface="Wingdings" pitchFamily="2" charset="2"/>
              <a:buNone/>
            </a:pPr>
            <a:r>
              <a:rPr lang="tr-TR" smtClean="0"/>
              <a:t>   </a:t>
            </a:r>
            <a:r>
              <a:rPr lang="tr-TR" smtClean="0">
                <a:solidFill>
                  <a:srgbClr val="E75C01"/>
                </a:solidFill>
              </a:rPr>
              <a:t>Gama dedeksiyonu için gama kameralarda geniş oranda sodyum iyodür (NaI(Tl))  kristalleri kullanılmaktadır.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362950" cy="815975"/>
          </a:xfrm>
        </p:spPr>
        <p:txBody>
          <a:bodyPr/>
          <a:lstStyle/>
          <a:p>
            <a:pPr>
              <a:defRPr/>
            </a:pP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NaI (Tl-201) </a:t>
            </a: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Kristali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686800" cy="4897437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E18DC5"/>
              </a:buClr>
              <a:buSzPct val="85000"/>
              <a:buFont typeface="Wingdings" pitchFamily="2" charset="2"/>
              <a:buChar char="Ø"/>
            </a:pPr>
            <a:r>
              <a:rPr lang="tr-TR" sz="2000" smtClean="0"/>
              <a:t>Sintilasyon fotonlarını kısa zamanda  daha fazla ve oda sıcaklığında oluşturması için saf NaI içine talyum ilave edilmiştir.</a:t>
            </a:r>
          </a:p>
          <a:p>
            <a:pPr>
              <a:lnSpc>
                <a:spcPct val="90000"/>
              </a:lnSpc>
              <a:buClr>
                <a:srgbClr val="E18DC5"/>
              </a:buClr>
              <a:buSzPct val="85000"/>
              <a:buFont typeface="Wingdings" pitchFamily="2" charset="2"/>
              <a:buChar char="Ø"/>
            </a:pPr>
            <a:r>
              <a:rPr lang="tr-TR" sz="2000" smtClean="0"/>
              <a:t>Atom numarası (53) ve yoğunluğu (3.67 g/cm</a:t>
            </a:r>
            <a:r>
              <a:rPr lang="tr-TR" sz="2000" baseline="30000" smtClean="0"/>
              <a:t>3</a:t>
            </a:r>
            <a:r>
              <a:rPr lang="tr-TR" sz="2000" smtClean="0"/>
              <a:t>) yüksek,</a:t>
            </a:r>
          </a:p>
          <a:p>
            <a:pPr>
              <a:lnSpc>
                <a:spcPct val="90000"/>
              </a:lnSpc>
              <a:buClr>
                <a:srgbClr val="E18DC5"/>
              </a:buClr>
              <a:buSzPct val="85000"/>
              <a:buFont typeface="Wingdings" pitchFamily="2" charset="2"/>
              <a:buChar char="Ø"/>
            </a:pPr>
            <a:r>
              <a:rPr lang="tr-TR" sz="2000" smtClean="0"/>
              <a:t>Sintilasyon fotonu oluşturma gücü yüksek, </a:t>
            </a:r>
          </a:p>
          <a:p>
            <a:pPr>
              <a:lnSpc>
                <a:spcPct val="90000"/>
              </a:lnSpc>
              <a:buClr>
                <a:srgbClr val="E18DC5"/>
              </a:buClr>
              <a:buSzPct val="85000"/>
              <a:buFont typeface="Wingdings" pitchFamily="2" charset="2"/>
              <a:buChar char="Ø"/>
            </a:pPr>
            <a:r>
              <a:rPr lang="tr-TR" sz="2000" smtClean="0"/>
              <a:t>Gama ışınlarına cevabı önemli bir enerji aralığında doğrusal,</a:t>
            </a:r>
          </a:p>
          <a:p>
            <a:pPr>
              <a:lnSpc>
                <a:spcPct val="90000"/>
              </a:lnSpc>
              <a:buClr>
                <a:srgbClr val="E18DC5"/>
              </a:buClr>
              <a:buSzPct val="85000"/>
              <a:buFont typeface="Wingdings" pitchFamily="2" charset="2"/>
              <a:buChar char="Ø"/>
            </a:pPr>
            <a:r>
              <a:rPr lang="tr-TR" sz="2000" smtClean="0"/>
              <a:t>Bir çok boyut ve şekilde imal edilebilir,</a:t>
            </a:r>
          </a:p>
          <a:p>
            <a:pPr>
              <a:lnSpc>
                <a:spcPct val="90000"/>
              </a:lnSpc>
              <a:buClr>
                <a:srgbClr val="FF3300"/>
              </a:buClr>
              <a:buSzTx/>
              <a:buFontTx/>
              <a:buChar char="•"/>
            </a:pPr>
            <a:endParaRPr lang="tr-TR" sz="2000" smtClean="0"/>
          </a:p>
          <a:p>
            <a:pPr>
              <a:lnSpc>
                <a:spcPct val="90000"/>
              </a:lnSpc>
              <a:buClr>
                <a:srgbClr val="FF3300"/>
              </a:buClr>
              <a:buSzTx/>
              <a:buFontTx/>
              <a:buChar char="•"/>
            </a:pPr>
            <a:r>
              <a:rPr lang="tr-TR" sz="2000" smtClean="0"/>
              <a:t>Higroskopik olduğundan alüminyum ile kaplı,</a:t>
            </a:r>
          </a:p>
          <a:p>
            <a:pPr>
              <a:lnSpc>
                <a:spcPct val="90000"/>
              </a:lnSpc>
              <a:buClr>
                <a:srgbClr val="FF3300"/>
              </a:buClr>
              <a:buSzPct val="85000"/>
              <a:buFontTx/>
              <a:buChar char="•"/>
            </a:pPr>
            <a:r>
              <a:rPr lang="tr-TR" sz="2000" smtClean="0"/>
              <a:t>Mekanik ve termal şoklara karşı hayli kırılgan olup saatte 5 dereceye kadar ısı değişikliği stabilitesi bozulur.</a:t>
            </a:r>
          </a:p>
          <a:p>
            <a:pPr>
              <a:lnSpc>
                <a:spcPct val="90000"/>
              </a:lnSpc>
              <a:buClr>
                <a:srgbClr val="FF3300"/>
              </a:buClr>
              <a:buSzPct val="85000"/>
              <a:buFontTx/>
              <a:buChar char="•"/>
            </a:pPr>
            <a:r>
              <a:rPr lang="tr-TR" sz="2000" smtClean="0"/>
              <a:t>Yüksek sayım hızları için uygun değil, </a:t>
            </a:r>
          </a:p>
          <a:p>
            <a:pPr>
              <a:lnSpc>
                <a:spcPct val="90000"/>
              </a:lnSpc>
              <a:buClr>
                <a:srgbClr val="FF3300"/>
              </a:buClr>
              <a:buSzPct val="85000"/>
              <a:buFontTx/>
              <a:buChar char="•"/>
            </a:pPr>
            <a:r>
              <a:rPr lang="tr-TR" sz="2000" smtClean="0"/>
              <a:t>Maliyeti yüksek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68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362950" cy="815975"/>
          </a:xfrm>
        </p:spPr>
        <p:txBody>
          <a:bodyPr/>
          <a:lstStyle/>
          <a:p>
            <a:r>
              <a:rPr lang="tr-TR" cap="none" smtClean="0">
                <a:solidFill>
                  <a:srgbClr val="E75C01"/>
                </a:solidFill>
              </a:rPr>
              <a:t>PET  KRİSTALİ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686800" cy="5805487"/>
          </a:xfrm>
        </p:spPr>
        <p:txBody>
          <a:bodyPr/>
          <a:lstStyle/>
          <a:p>
            <a:pPr>
              <a:buClr>
                <a:srgbClr val="E18DC5"/>
              </a:buClr>
              <a:buSzPct val="85000"/>
              <a:buFont typeface="Wingdings" pitchFamily="2" charset="2"/>
              <a:buNone/>
            </a:pPr>
            <a:endParaRPr lang="tr-TR" smtClean="0"/>
          </a:p>
          <a:p>
            <a:pPr>
              <a:buClr>
                <a:srgbClr val="E18DC5"/>
              </a:buClr>
              <a:buSzPct val="85000"/>
              <a:buFont typeface="Wingdings" pitchFamily="2" charset="2"/>
              <a:buNone/>
            </a:pPr>
            <a:r>
              <a:rPr lang="tr-TR" smtClean="0"/>
              <a:t>BGO, LSO veya GSO kristalleri kullanılmaktadır.</a:t>
            </a:r>
          </a:p>
          <a:p>
            <a:pPr>
              <a:buClr>
                <a:srgbClr val="E18DC5"/>
              </a:buClr>
              <a:buSzPct val="85000"/>
              <a:buFont typeface="Wingdings" pitchFamily="2" charset="2"/>
              <a:buNone/>
            </a:pPr>
            <a:r>
              <a:rPr lang="tr-TR" smtClean="0"/>
              <a:t>NaI(Tl) kristaline göre :</a:t>
            </a:r>
          </a:p>
          <a:p>
            <a:pPr>
              <a:buClr>
                <a:srgbClr val="E18DC5"/>
              </a:buClr>
              <a:buSzPct val="85000"/>
              <a:buFont typeface="Wingdings" pitchFamily="2" charset="2"/>
              <a:buNone/>
            </a:pPr>
            <a:endParaRPr lang="tr-TR" smtClean="0">
              <a:solidFill>
                <a:srgbClr val="FFFF99"/>
              </a:solidFill>
            </a:endParaRPr>
          </a:p>
          <a:p>
            <a:pPr>
              <a:buClr>
                <a:srgbClr val="E18DC5"/>
              </a:buClr>
              <a:buSzPct val="85000"/>
              <a:buFont typeface="Wingdings" pitchFamily="2" charset="2"/>
              <a:buChar char="Ø"/>
            </a:pPr>
            <a:r>
              <a:rPr lang="tr-TR" smtClean="0"/>
              <a:t>ışık veriminin,sayım etkinliğinin yüksek, rezolüsyonun iyi  olması , </a:t>
            </a:r>
          </a:p>
          <a:p>
            <a:pPr>
              <a:buClr>
                <a:srgbClr val="E18DC5"/>
              </a:buClr>
              <a:buSzPct val="85000"/>
              <a:buFont typeface="Wingdings" pitchFamily="2" charset="2"/>
              <a:buChar char="Ø"/>
            </a:pPr>
            <a:r>
              <a:rPr lang="tr-TR" smtClean="0"/>
              <a:t>kırılgan ve higroskopik olmaması istenmektedir.  </a:t>
            </a:r>
            <a:endParaRPr lang="tr-TR" smtClean="0">
              <a:solidFill>
                <a:srgbClr val="FFFF66"/>
              </a:solidFill>
            </a:endParaRPr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1187450" y="4797425"/>
            <a:ext cx="5256213" cy="1150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tr-TR">
                <a:solidFill>
                  <a:srgbClr val="FFFF99"/>
                </a:solidFill>
              </a:rPr>
              <a:t>BGO : Bizmut Germanat Oksid</a:t>
            </a:r>
          </a:p>
          <a:p>
            <a:pPr algn="ctr" eaLnBrk="1" hangingPunct="1"/>
            <a:r>
              <a:rPr lang="tr-TR">
                <a:solidFill>
                  <a:srgbClr val="FFFF99"/>
                </a:solidFill>
              </a:rPr>
              <a:t>LSO : Lutesyum Oksiorotslikat</a:t>
            </a:r>
          </a:p>
          <a:p>
            <a:pPr algn="ctr" eaLnBrk="1" hangingPunct="1"/>
            <a:r>
              <a:rPr lang="tr-TR">
                <a:solidFill>
                  <a:srgbClr val="FFFF99"/>
                </a:solidFill>
              </a:rPr>
              <a:t>GSO : Gadolonyum oksiortoslikat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4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406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6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11188" y="3284538"/>
            <a:ext cx="2520950" cy="2305050"/>
            <a:chOff x="3312" y="1104"/>
            <a:chExt cx="2064" cy="1920"/>
          </a:xfrm>
        </p:grpSpPr>
        <p:sp>
          <p:nvSpPr>
            <p:cNvPr id="52252" name="Oval 3"/>
            <p:cNvSpPr>
              <a:spLocks noChangeArrowheads="1"/>
            </p:cNvSpPr>
            <p:nvPr/>
          </p:nvSpPr>
          <p:spPr bwMode="auto">
            <a:xfrm>
              <a:off x="4560" y="1776"/>
              <a:ext cx="144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52253" name="Oval 4"/>
            <p:cNvSpPr>
              <a:spLocks noChangeArrowheads="1"/>
            </p:cNvSpPr>
            <p:nvPr/>
          </p:nvSpPr>
          <p:spPr bwMode="auto">
            <a:xfrm>
              <a:off x="3984" y="1776"/>
              <a:ext cx="144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52254" name="AutoShape 5"/>
            <p:cNvSpPr>
              <a:spLocks noChangeArrowheads="1"/>
            </p:cNvSpPr>
            <p:nvPr/>
          </p:nvSpPr>
          <p:spPr bwMode="auto">
            <a:xfrm>
              <a:off x="3312" y="1104"/>
              <a:ext cx="2064" cy="1920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0 w 21600"/>
                <a:gd name="T5" fmla="*/ 1 h 21600"/>
                <a:gd name="T6" fmla="*/ 0 w 21600"/>
                <a:gd name="T7" fmla="*/ 1 h 21600"/>
                <a:gd name="T8" fmla="*/ 1 w 21600"/>
                <a:gd name="T9" fmla="*/ 1 h 21600"/>
                <a:gd name="T10" fmla="*/ 2 w 21600"/>
                <a:gd name="T11" fmla="*/ 1 h 21600"/>
                <a:gd name="T12" fmla="*/ 2 w 21600"/>
                <a:gd name="T13" fmla="*/ 1 h 21600"/>
                <a:gd name="T14" fmla="*/ 2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0 w 21600"/>
                <a:gd name="T25" fmla="*/ 3161 h 21600"/>
                <a:gd name="T26" fmla="*/ 18440 w 21600"/>
                <a:gd name="T27" fmla="*/ 18439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648" y="10800"/>
                  </a:moveTo>
                  <a:cubicBezTo>
                    <a:pt x="2648" y="15302"/>
                    <a:pt x="6298" y="18952"/>
                    <a:pt x="10800" y="18952"/>
                  </a:cubicBezTo>
                  <a:cubicBezTo>
                    <a:pt x="15302" y="18952"/>
                    <a:pt x="18952" y="15302"/>
                    <a:pt x="18952" y="10800"/>
                  </a:cubicBezTo>
                  <a:cubicBezTo>
                    <a:pt x="18952" y="6298"/>
                    <a:pt x="15302" y="2648"/>
                    <a:pt x="10800" y="2648"/>
                  </a:cubicBezTo>
                  <a:cubicBezTo>
                    <a:pt x="6298" y="2648"/>
                    <a:pt x="2648" y="6298"/>
                    <a:pt x="2648" y="10800"/>
                  </a:cubicBez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55" name="AutoShape 6"/>
            <p:cNvSpPr>
              <a:spLocks noChangeArrowheads="1"/>
            </p:cNvSpPr>
            <p:nvPr/>
          </p:nvSpPr>
          <p:spPr bwMode="auto">
            <a:xfrm>
              <a:off x="3312" y="1104"/>
              <a:ext cx="2064" cy="1920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0 w 21600"/>
                <a:gd name="T5" fmla="*/ 1 h 21600"/>
                <a:gd name="T6" fmla="*/ 0 w 21600"/>
                <a:gd name="T7" fmla="*/ 1 h 21600"/>
                <a:gd name="T8" fmla="*/ 1 w 21600"/>
                <a:gd name="T9" fmla="*/ 1 h 21600"/>
                <a:gd name="T10" fmla="*/ 2 w 21600"/>
                <a:gd name="T11" fmla="*/ 1 h 21600"/>
                <a:gd name="T12" fmla="*/ 2 w 21600"/>
                <a:gd name="T13" fmla="*/ 1 h 21600"/>
                <a:gd name="T14" fmla="*/ 2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0 w 21600"/>
                <a:gd name="T25" fmla="*/ 3161 h 21600"/>
                <a:gd name="T26" fmla="*/ 18440 w 21600"/>
                <a:gd name="T27" fmla="*/ 18439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08" y="10800"/>
                  </a:moveTo>
                  <a:cubicBezTo>
                    <a:pt x="408" y="16539"/>
                    <a:pt x="5061" y="21192"/>
                    <a:pt x="10800" y="21192"/>
                  </a:cubicBezTo>
                  <a:cubicBezTo>
                    <a:pt x="16539" y="21192"/>
                    <a:pt x="21192" y="16539"/>
                    <a:pt x="21192" y="10800"/>
                  </a:cubicBezTo>
                  <a:cubicBezTo>
                    <a:pt x="21192" y="5061"/>
                    <a:pt x="16539" y="408"/>
                    <a:pt x="10800" y="408"/>
                  </a:cubicBezTo>
                  <a:cubicBezTo>
                    <a:pt x="5061" y="408"/>
                    <a:pt x="408" y="5061"/>
                    <a:pt x="408" y="10800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56" name="AutoShape 7"/>
            <p:cNvSpPr>
              <a:spLocks noChangeArrowheads="1"/>
            </p:cNvSpPr>
            <p:nvPr/>
          </p:nvSpPr>
          <p:spPr bwMode="auto">
            <a:xfrm>
              <a:off x="3552" y="1344"/>
              <a:ext cx="1584" cy="1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1 w 21600"/>
                <a:gd name="T11" fmla="*/ 0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4 w 21600"/>
                <a:gd name="T25" fmla="*/ 3165 h 21600"/>
                <a:gd name="T26" fmla="*/ 18436 w 21600"/>
                <a:gd name="T27" fmla="*/ 18435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92" y="10800"/>
                  </a:moveTo>
                  <a:cubicBezTo>
                    <a:pt x="492" y="16493"/>
                    <a:pt x="5107" y="21108"/>
                    <a:pt x="10800" y="21108"/>
                  </a:cubicBezTo>
                  <a:cubicBezTo>
                    <a:pt x="16493" y="21108"/>
                    <a:pt x="21108" y="16493"/>
                    <a:pt x="21108" y="10800"/>
                  </a:cubicBezTo>
                  <a:cubicBezTo>
                    <a:pt x="21108" y="5107"/>
                    <a:pt x="16493" y="492"/>
                    <a:pt x="10800" y="492"/>
                  </a:cubicBezTo>
                  <a:cubicBezTo>
                    <a:pt x="5107" y="492"/>
                    <a:pt x="492" y="5107"/>
                    <a:pt x="492" y="10800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57" name="Line 8"/>
            <p:cNvSpPr>
              <a:spLocks noChangeShapeType="1"/>
            </p:cNvSpPr>
            <p:nvPr/>
          </p:nvSpPr>
          <p:spPr bwMode="auto">
            <a:xfrm>
              <a:off x="3360" y="201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58" name="Line 9"/>
            <p:cNvSpPr>
              <a:spLocks noChangeShapeType="1"/>
            </p:cNvSpPr>
            <p:nvPr/>
          </p:nvSpPr>
          <p:spPr bwMode="auto">
            <a:xfrm flipV="1">
              <a:off x="3408" y="2304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59" name="Line 10"/>
            <p:cNvSpPr>
              <a:spLocks noChangeShapeType="1"/>
            </p:cNvSpPr>
            <p:nvPr/>
          </p:nvSpPr>
          <p:spPr bwMode="auto">
            <a:xfrm flipV="1">
              <a:off x="3648" y="259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0" name="Line 11"/>
            <p:cNvSpPr>
              <a:spLocks noChangeShapeType="1"/>
            </p:cNvSpPr>
            <p:nvPr/>
          </p:nvSpPr>
          <p:spPr bwMode="auto">
            <a:xfrm flipV="1">
              <a:off x="3984" y="2736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1" name="Line 12"/>
            <p:cNvSpPr>
              <a:spLocks noChangeShapeType="1"/>
            </p:cNvSpPr>
            <p:nvPr/>
          </p:nvSpPr>
          <p:spPr bwMode="auto">
            <a:xfrm flipV="1">
              <a:off x="4320" y="278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2" name="Line 13"/>
            <p:cNvSpPr>
              <a:spLocks noChangeShapeType="1"/>
            </p:cNvSpPr>
            <p:nvPr/>
          </p:nvSpPr>
          <p:spPr bwMode="auto">
            <a:xfrm flipH="1" flipV="1">
              <a:off x="4560" y="2736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3" name="Line 14"/>
            <p:cNvSpPr>
              <a:spLocks noChangeShapeType="1"/>
            </p:cNvSpPr>
            <p:nvPr/>
          </p:nvSpPr>
          <p:spPr bwMode="auto">
            <a:xfrm flipH="1" flipV="1">
              <a:off x="4848" y="264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4" name="Line 15"/>
            <p:cNvSpPr>
              <a:spLocks noChangeShapeType="1"/>
            </p:cNvSpPr>
            <p:nvPr/>
          </p:nvSpPr>
          <p:spPr bwMode="auto">
            <a:xfrm flipH="1" flipV="1">
              <a:off x="5088" y="2304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5" name="Line 16"/>
            <p:cNvSpPr>
              <a:spLocks noChangeShapeType="1"/>
            </p:cNvSpPr>
            <p:nvPr/>
          </p:nvSpPr>
          <p:spPr bwMode="auto">
            <a:xfrm flipH="1">
              <a:off x="5136" y="201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6" name="Line 17"/>
            <p:cNvSpPr>
              <a:spLocks noChangeShapeType="1"/>
            </p:cNvSpPr>
            <p:nvPr/>
          </p:nvSpPr>
          <p:spPr bwMode="auto">
            <a:xfrm flipH="1">
              <a:off x="5040" y="1632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7" name="Line 18"/>
            <p:cNvSpPr>
              <a:spLocks noChangeShapeType="1"/>
            </p:cNvSpPr>
            <p:nvPr/>
          </p:nvSpPr>
          <p:spPr bwMode="auto">
            <a:xfrm flipH="1">
              <a:off x="4848" y="134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8" name="Line 19"/>
            <p:cNvSpPr>
              <a:spLocks noChangeShapeType="1"/>
            </p:cNvSpPr>
            <p:nvPr/>
          </p:nvSpPr>
          <p:spPr bwMode="auto">
            <a:xfrm flipH="1">
              <a:off x="4560" y="1152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69" name="Line 20"/>
            <p:cNvSpPr>
              <a:spLocks noChangeShapeType="1"/>
            </p:cNvSpPr>
            <p:nvPr/>
          </p:nvSpPr>
          <p:spPr bwMode="auto">
            <a:xfrm>
              <a:off x="4320" y="115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70" name="Line 21"/>
            <p:cNvSpPr>
              <a:spLocks noChangeShapeType="1"/>
            </p:cNvSpPr>
            <p:nvPr/>
          </p:nvSpPr>
          <p:spPr bwMode="auto">
            <a:xfrm>
              <a:off x="4032" y="1200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71" name="Line 22"/>
            <p:cNvSpPr>
              <a:spLocks noChangeShapeType="1"/>
            </p:cNvSpPr>
            <p:nvPr/>
          </p:nvSpPr>
          <p:spPr bwMode="auto">
            <a:xfrm>
              <a:off x="3744" y="134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72" name="Line 23"/>
            <p:cNvSpPr>
              <a:spLocks noChangeShapeType="1"/>
            </p:cNvSpPr>
            <p:nvPr/>
          </p:nvSpPr>
          <p:spPr bwMode="auto">
            <a:xfrm>
              <a:off x="3408" y="1680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73" name="Oval 24"/>
            <p:cNvSpPr>
              <a:spLocks noChangeArrowheads="1"/>
            </p:cNvSpPr>
            <p:nvPr/>
          </p:nvSpPr>
          <p:spPr bwMode="auto">
            <a:xfrm>
              <a:off x="3792" y="1872"/>
              <a:ext cx="1104" cy="33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52274" name="Oval 25"/>
            <p:cNvSpPr>
              <a:spLocks noChangeArrowheads="1"/>
            </p:cNvSpPr>
            <p:nvPr/>
          </p:nvSpPr>
          <p:spPr bwMode="auto">
            <a:xfrm>
              <a:off x="4128" y="1728"/>
              <a:ext cx="432" cy="528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52275" name="Line 26"/>
            <p:cNvSpPr>
              <a:spLocks noChangeShapeType="1"/>
            </p:cNvSpPr>
            <p:nvPr/>
          </p:nvSpPr>
          <p:spPr bwMode="auto">
            <a:xfrm flipV="1">
              <a:off x="4272" y="1248"/>
              <a:ext cx="144" cy="7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76" name="Line 27"/>
            <p:cNvSpPr>
              <a:spLocks noChangeShapeType="1"/>
            </p:cNvSpPr>
            <p:nvPr/>
          </p:nvSpPr>
          <p:spPr bwMode="auto">
            <a:xfrm flipH="1">
              <a:off x="4128" y="2016"/>
              <a:ext cx="144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2277" name="Oval 28"/>
            <p:cNvSpPr>
              <a:spLocks noChangeArrowheads="1"/>
            </p:cNvSpPr>
            <p:nvPr/>
          </p:nvSpPr>
          <p:spPr bwMode="auto">
            <a:xfrm>
              <a:off x="4224" y="196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52278" name="Text Box 29"/>
            <p:cNvSpPr txBox="1">
              <a:spLocks noChangeArrowheads="1"/>
            </p:cNvSpPr>
            <p:nvPr/>
          </p:nvSpPr>
          <p:spPr bwMode="auto">
            <a:xfrm>
              <a:off x="4273" y="1440"/>
              <a:ext cx="719" cy="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50000"/>
                </a:lnSpc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  <a:sym typeface="Symbol" pitchFamily="18" charset="2"/>
                </a:rPr>
                <a:t></a:t>
              </a:r>
              <a:r>
                <a:rPr lang="en-GB" sz="1600">
                  <a:latin typeface="Comic Sans MS" pitchFamily="66" charset="0"/>
                  <a:sym typeface="Symbol" pitchFamily="18" charset="2"/>
                </a:rPr>
                <a:t> 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50000"/>
                </a:spcBef>
              </a:pPr>
              <a:r>
                <a:rPr lang="en-GB" sz="1600">
                  <a:latin typeface="Comic Sans MS" pitchFamily="66" charset="0"/>
                  <a:sym typeface="Symbol" pitchFamily="18" charset="2"/>
                </a:rPr>
                <a:t>511 keV</a:t>
              </a:r>
              <a:endParaRPr lang="en-GB" sz="1600">
                <a:latin typeface="Comic Sans MS" pitchFamily="66" charset="0"/>
              </a:endParaRPr>
            </a:p>
          </p:txBody>
        </p:sp>
        <p:sp>
          <p:nvSpPr>
            <p:cNvPr id="52279" name="Text Box 30"/>
            <p:cNvSpPr txBox="1">
              <a:spLocks noChangeArrowheads="1"/>
            </p:cNvSpPr>
            <p:nvPr/>
          </p:nvSpPr>
          <p:spPr bwMode="auto">
            <a:xfrm>
              <a:off x="4178" y="2400"/>
              <a:ext cx="718" cy="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  <a:sym typeface="Symbol" pitchFamily="18" charset="2"/>
                </a:rPr>
                <a:t></a:t>
              </a:r>
              <a:r>
                <a:rPr lang="en-GB" sz="1600">
                  <a:latin typeface="Comic Sans MS" pitchFamily="66" charset="0"/>
                  <a:sym typeface="Symbol" pitchFamily="18" charset="2"/>
                </a:rPr>
                <a:t> 511 keV</a:t>
              </a:r>
              <a:endParaRPr lang="en-GB" sz="1600">
                <a:latin typeface="Comic Sans MS" pitchFamily="66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5435600" y="1268413"/>
            <a:ext cx="2971800" cy="3079750"/>
            <a:chOff x="2304" y="2208"/>
            <a:chExt cx="1872" cy="1940"/>
          </a:xfrm>
        </p:grpSpPr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3504" y="2208"/>
              <a:ext cx="672" cy="1488"/>
              <a:chOff x="3792" y="2400"/>
              <a:chExt cx="672" cy="1488"/>
            </a:xfrm>
          </p:grpSpPr>
          <p:sp>
            <p:nvSpPr>
              <p:cNvPr id="52239" name="AutoShape 33"/>
              <p:cNvSpPr>
                <a:spLocks noChangeArrowheads="1"/>
              </p:cNvSpPr>
              <p:nvPr/>
            </p:nvSpPr>
            <p:spPr bwMode="auto">
              <a:xfrm>
                <a:off x="4320" y="2784"/>
                <a:ext cx="144" cy="960"/>
              </a:xfrm>
              <a:prstGeom prst="cube">
                <a:avLst>
                  <a:gd name="adj" fmla="val 25000"/>
                </a:avLst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0" name="AutoShape 34"/>
              <p:cNvSpPr>
                <a:spLocks noChangeArrowheads="1"/>
              </p:cNvSpPr>
              <p:nvPr/>
            </p:nvSpPr>
            <p:spPr bwMode="auto">
              <a:xfrm>
                <a:off x="3888" y="2400"/>
                <a:ext cx="336" cy="480"/>
              </a:xfrm>
              <a:prstGeom prst="cube">
                <a:avLst>
                  <a:gd name="adj" fmla="val 25000"/>
                </a:avLst>
              </a:prstGeom>
              <a:solidFill>
                <a:schemeClr val="bg2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1" name="AutoShape 35"/>
              <p:cNvSpPr>
                <a:spLocks noChangeArrowheads="1"/>
              </p:cNvSpPr>
              <p:nvPr/>
            </p:nvSpPr>
            <p:spPr bwMode="auto">
              <a:xfrm>
                <a:off x="3792" y="2496"/>
                <a:ext cx="336" cy="480"/>
              </a:xfrm>
              <a:prstGeom prst="cube">
                <a:avLst>
                  <a:gd name="adj" fmla="val 25000"/>
                </a:avLst>
              </a:prstGeom>
              <a:solidFill>
                <a:schemeClr val="bg2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2" name="AutoShape 36"/>
              <p:cNvSpPr>
                <a:spLocks noChangeArrowheads="1"/>
              </p:cNvSpPr>
              <p:nvPr/>
            </p:nvSpPr>
            <p:spPr bwMode="auto">
              <a:xfrm>
                <a:off x="4128" y="2400"/>
                <a:ext cx="336" cy="480"/>
              </a:xfrm>
              <a:prstGeom prst="cube">
                <a:avLst>
                  <a:gd name="adj" fmla="val 25000"/>
                </a:avLst>
              </a:prstGeom>
              <a:solidFill>
                <a:schemeClr val="bg2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3" name="AutoShape 37"/>
              <p:cNvSpPr>
                <a:spLocks noChangeArrowheads="1"/>
              </p:cNvSpPr>
              <p:nvPr/>
            </p:nvSpPr>
            <p:spPr bwMode="auto">
              <a:xfrm>
                <a:off x="4032" y="2496"/>
                <a:ext cx="336" cy="480"/>
              </a:xfrm>
              <a:prstGeom prst="cube">
                <a:avLst>
                  <a:gd name="adj" fmla="val 25000"/>
                </a:avLst>
              </a:prstGeom>
              <a:solidFill>
                <a:schemeClr val="bg2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4" name="AutoShape 38"/>
              <p:cNvSpPr>
                <a:spLocks noChangeArrowheads="1"/>
              </p:cNvSpPr>
              <p:nvPr/>
            </p:nvSpPr>
            <p:spPr bwMode="auto">
              <a:xfrm>
                <a:off x="4272" y="2976"/>
                <a:ext cx="144" cy="816"/>
              </a:xfrm>
              <a:prstGeom prst="cube">
                <a:avLst>
                  <a:gd name="adj" fmla="val 25000"/>
                </a:avLst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5" name="AutoShape 39"/>
              <p:cNvSpPr>
                <a:spLocks noChangeArrowheads="1"/>
              </p:cNvSpPr>
              <p:nvPr/>
            </p:nvSpPr>
            <p:spPr bwMode="auto">
              <a:xfrm>
                <a:off x="4224" y="3024"/>
                <a:ext cx="144" cy="816"/>
              </a:xfrm>
              <a:prstGeom prst="cube">
                <a:avLst>
                  <a:gd name="adj" fmla="val 25000"/>
                </a:avLst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6" name="AutoShape 40"/>
              <p:cNvSpPr>
                <a:spLocks noChangeArrowheads="1"/>
              </p:cNvSpPr>
              <p:nvPr/>
            </p:nvSpPr>
            <p:spPr bwMode="auto">
              <a:xfrm>
                <a:off x="4176" y="2976"/>
                <a:ext cx="144" cy="912"/>
              </a:xfrm>
              <a:prstGeom prst="cube">
                <a:avLst>
                  <a:gd name="adj" fmla="val 25000"/>
                </a:avLst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7" name="Rectangle 41"/>
              <p:cNvSpPr>
                <a:spLocks noChangeArrowheads="1"/>
              </p:cNvSpPr>
              <p:nvPr/>
            </p:nvSpPr>
            <p:spPr bwMode="auto">
              <a:xfrm>
                <a:off x="4176" y="2976"/>
                <a:ext cx="96" cy="912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8" name="Rectangle 42"/>
              <p:cNvSpPr>
                <a:spLocks noChangeArrowheads="1"/>
              </p:cNvSpPr>
              <p:nvPr/>
            </p:nvSpPr>
            <p:spPr bwMode="auto">
              <a:xfrm>
                <a:off x="3792" y="2976"/>
                <a:ext cx="96" cy="912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49" name="Rectangle 43"/>
              <p:cNvSpPr>
                <a:spLocks noChangeArrowheads="1"/>
              </p:cNvSpPr>
              <p:nvPr/>
            </p:nvSpPr>
            <p:spPr bwMode="auto">
              <a:xfrm>
                <a:off x="3888" y="3072"/>
                <a:ext cx="96" cy="816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50" name="Rectangle 44"/>
              <p:cNvSpPr>
                <a:spLocks noChangeArrowheads="1"/>
              </p:cNvSpPr>
              <p:nvPr/>
            </p:nvSpPr>
            <p:spPr bwMode="auto">
              <a:xfrm>
                <a:off x="3984" y="3120"/>
                <a:ext cx="96" cy="768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  <p:sp>
            <p:nvSpPr>
              <p:cNvPr id="52251" name="Rectangle 45"/>
              <p:cNvSpPr>
                <a:spLocks noChangeArrowheads="1"/>
              </p:cNvSpPr>
              <p:nvPr/>
            </p:nvSpPr>
            <p:spPr bwMode="auto">
              <a:xfrm>
                <a:off x="4080" y="3072"/>
                <a:ext cx="96" cy="816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tr-TR"/>
              </a:p>
            </p:txBody>
          </p:sp>
        </p:grpSp>
        <p:sp>
          <p:nvSpPr>
            <p:cNvPr id="52234" name="Text Box 46"/>
            <p:cNvSpPr txBox="1">
              <a:spLocks noChangeArrowheads="1"/>
            </p:cNvSpPr>
            <p:nvPr/>
          </p:nvSpPr>
          <p:spPr bwMode="auto">
            <a:xfrm>
              <a:off x="3552" y="2448"/>
              <a:ext cx="432" cy="228"/>
            </a:xfrm>
            <a:prstGeom prst="rect">
              <a:avLst/>
            </a:prstGeom>
            <a:noFill/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95000"/>
                </a:lnSpc>
                <a:spcBef>
                  <a:spcPct val="50000"/>
                </a:spcBef>
              </a:pPr>
              <a:r>
                <a:rPr lang="en-GB">
                  <a:latin typeface="Comic Sans MS" pitchFamily="66" charset="0"/>
                  <a:sym typeface="Symbol" pitchFamily="18" charset="2"/>
                </a:rPr>
                <a:t>PMT</a:t>
              </a:r>
              <a:endParaRPr lang="en-GB" b="1"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40972" name="Text Box 47"/>
            <p:cNvSpPr txBox="1">
              <a:spLocks noChangeArrowheads="1"/>
            </p:cNvSpPr>
            <p:nvPr/>
          </p:nvSpPr>
          <p:spPr bwMode="auto">
            <a:xfrm>
              <a:off x="2304" y="3792"/>
              <a:ext cx="1344" cy="35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1" hangingPunct="1">
                <a:lnSpc>
                  <a:spcPct val="95000"/>
                </a:lnSpc>
                <a:spcBef>
                  <a:spcPct val="50000"/>
                </a:spcBef>
              </a:pPr>
              <a:r>
                <a:rPr lang="en-GB" sz="16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Crystal matrix (BGO , LSO</a:t>
              </a:r>
              <a:r>
                <a:rPr lang="tr-TR" sz="16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, GSO</a:t>
              </a:r>
              <a:r>
                <a:rPr lang="en-GB" sz="16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  <a:sym typeface="Symbol" pitchFamily="18" charset="2"/>
                </a:rPr>
                <a:t> ...)</a:t>
              </a:r>
              <a:endParaRPr lang="en-GB" b="1">
                <a:solidFill>
                  <a:schemeClr val="tx1"/>
                </a:solidFill>
                <a:latin typeface="Comic Sans MS" pitchFamily="66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2236" name="Rectangle 48"/>
            <p:cNvSpPr>
              <a:spLocks noChangeArrowheads="1"/>
            </p:cNvSpPr>
            <p:nvPr/>
          </p:nvSpPr>
          <p:spPr bwMode="auto">
            <a:xfrm>
              <a:off x="2304" y="3792"/>
              <a:ext cx="1344" cy="336"/>
            </a:xfrm>
            <a:prstGeom prst="rect">
              <a:avLst/>
            </a:prstGeom>
            <a:noFill/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tr-TR"/>
            </a:p>
          </p:txBody>
        </p:sp>
        <p:sp>
          <p:nvSpPr>
            <p:cNvPr id="40974" name="Line 49"/>
            <p:cNvSpPr>
              <a:spLocks noChangeShapeType="1"/>
            </p:cNvSpPr>
            <p:nvPr/>
          </p:nvSpPr>
          <p:spPr bwMode="auto">
            <a:xfrm flipV="1">
              <a:off x="2880" y="3552"/>
              <a:ext cx="336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blurRad="63500" dist="25000" dir="5400000" rotWithShape="0">
                <a:srgbClr val="000000">
                  <a:alpha val="3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0975" name="Line 50"/>
            <p:cNvSpPr>
              <a:spLocks noChangeShapeType="1"/>
            </p:cNvSpPr>
            <p:nvPr/>
          </p:nvSpPr>
          <p:spPr bwMode="auto">
            <a:xfrm>
              <a:off x="3216" y="3552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blurRad="63500" dist="25000" dir="5400000" rotWithShape="0">
                <a:srgbClr val="000000">
                  <a:alpha val="39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40964" name="Rectangle 51"/>
          <p:cNvSpPr>
            <a:spLocks noChangeArrowheads="1"/>
          </p:cNvSpPr>
          <p:nvPr/>
        </p:nvSpPr>
        <p:spPr bwMode="auto">
          <a:xfrm>
            <a:off x="3779838" y="2781300"/>
            <a:ext cx="1035050" cy="590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GB" sz="1600" dirty="0">
                <a:latin typeface="Comic Sans MS" pitchFamily="66" charset="0"/>
                <a:sym typeface="Symbol" pitchFamily="18" charset="2"/>
              </a:rPr>
              <a:t>Block </a:t>
            </a:r>
          </a:p>
          <a:p>
            <a:pPr algn="ctr" eaLnBrk="1" hangingPunct="1">
              <a:defRPr/>
            </a:pPr>
            <a:r>
              <a:rPr lang="en-GB" sz="1600" dirty="0">
                <a:latin typeface="Comic Sans MS" pitchFamily="66" charset="0"/>
                <a:sym typeface="Symbol" pitchFamily="18" charset="2"/>
              </a:rPr>
              <a:t>detector</a:t>
            </a:r>
          </a:p>
        </p:txBody>
      </p:sp>
      <p:sp>
        <p:nvSpPr>
          <p:cNvPr id="40965" name="Line 52"/>
          <p:cNvSpPr>
            <a:spLocks noChangeShapeType="1"/>
          </p:cNvSpPr>
          <p:nvPr/>
        </p:nvSpPr>
        <p:spPr bwMode="auto">
          <a:xfrm flipH="1">
            <a:off x="2700338" y="3716338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966" name="Line 53"/>
          <p:cNvSpPr>
            <a:spLocks noChangeShapeType="1"/>
          </p:cNvSpPr>
          <p:nvPr/>
        </p:nvSpPr>
        <p:spPr bwMode="auto">
          <a:xfrm flipV="1">
            <a:off x="3563938" y="34290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230" name="Text Box 54"/>
          <p:cNvSpPr txBox="1">
            <a:spLocks noChangeArrowheads="1"/>
          </p:cNvSpPr>
          <p:nvPr/>
        </p:nvSpPr>
        <p:spPr bwMode="auto">
          <a:xfrm>
            <a:off x="228600" y="1066800"/>
            <a:ext cx="38195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</a:pPr>
            <a:r>
              <a:rPr lang="en-GB">
                <a:latin typeface="Comic Sans MS" pitchFamily="66" charset="0"/>
                <a:sym typeface="Symbol" pitchFamily="18" charset="2"/>
              </a:rPr>
              <a:t>1 </a:t>
            </a:r>
            <a:r>
              <a:rPr lang="en-GB" b="1">
                <a:latin typeface="Comic Sans MS" pitchFamily="66" charset="0"/>
                <a:sym typeface="Symbol" pitchFamily="18" charset="2"/>
              </a:rPr>
              <a:t></a:t>
            </a:r>
            <a:r>
              <a:rPr lang="en-GB" baseline="30000">
                <a:latin typeface="Comic Sans MS" pitchFamily="66" charset="0"/>
                <a:sym typeface="Symbol" pitchFamily="18" charset="2"/>
              </a:rPr>
              <a:t>+</a:t>
            </a:r>
            <a:r>
              <a:rPr lang="en-GB">
                <a:latin typeface="Comic Sans MS" pitchFamily="66" charset="0"/>
                <a:sym typeface="Symbol" pitchFamily="18" charset="2"/>
              </a:rPr>
              <a:t> </a:t>
            </a:r>
            <a:r>
              <a:rPr lang="tr-TR">
                <a:latin typeface="Comic Sans MS" pitchFamily="66" charset="0"/>
                <a:sym typeface="Symbol" pitchFamily="18" charset="2"/>
              </a:rPr>
              <a:t>bozunumu</a:t>
            </a:r>
            <a:r>
              <a:rPr lang="en-GB" b="1">
                <a:latin typeface="Comic Sans MS" pitchFamily="66" charset="0"/>
                <a:sym typeface="Symbol" pitchFamily="18" charset="2"/>
              </a:rPr>
              <a:t> </a:t>
            </a:r>
          </a:p>
        </p:txBody>
      </p:sp>
      <p:sp>
        <p:nvSpPr>
          <p:cNvPr id="52231" name="Text Box 55"/>
          <p:cNvSpPr txBox="1">
            <a:spLocks noChangeArrowheads="1"/>
          </p:cNvSpPr>
          <p:nvPr/>
        </p:nvSpPr>
        <p:spPr bwMode="auto">
          <a:xfrm>
            <a:off x="228600" y="1628775"/>
            <a:ext cx="4876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</a:pPr>
            <a:r>
              <a:rPr lang="en-GB">
                <a:latin typeface="Comic Sans MS" pitchFamily="66" charset="0"/>
                <a:sym typeface="Symbol" pitchFamily="18" charset="2"/>
              </a:rPr>
              <a:t>2 </a:t>
            </a:r>
            <a:r>
              <a:rPr lang="en-GB" b="1">
                <a:latin typeface="Comic Sans MS" pitchFamily="66" charset="0"/>
                <a:sym typeface="Symbol" pitchFamily="18" charset="2"/>
              </a:rPr>
              <a:t></a:t>
            </a:r>
            <a:r>
              <a:rPr lang="en-GB" baseline="30000">
                <a:latin typeface="Comic Sans MS" pitchFamily="66" charset="0"/>
                <a:sym typeface="Symbol" pitchFamily="18" charset="2"/>
              </a:rPr>
              <a:t>+</a:t>
            </a:r>
            <a:r>
              <a:rPr lang="en-GB">
                <a:latin typeface="Comic Sans MS" pitchFamily="66" charset="0"/>
                <a:sym typeface="Symbol" pitchFamily="18" charset="2"/>
              </a:rPr>
              <a:t> </a:t>
            </a:r>
            <a:r>
              <a:rPr lang="tr-TR">
                <a:latin typeface="Comic Sans MS" pitchFamily="66" charset="0"/>
                <a:sym typeface="Symbol" pitchFamily="18" charset="2"/>
              </a:rPr>
              <a:t>madde içindeki aldığı yol</a:t>
            </a:r>
            <a:r>
              <a:rPr lang="en-GB">
                <a:latin typeface="Comic Sans MS" pitchFamily="66" charset="0"/>
                <a:sym typeface="Symbol" pitchFamily="18" charset="2"/>
              </a:rPr>
              <a:t> </a:t>
            </a:r>
            <a:r>
              <a:rPr lang="en-GB" b="1">
                <a:latin typeface="Comic Sans MS" pitchFamily="66" charset="0"/>
                <a:sym typeface="Symbol" pitchFamily="18" charset="2"/>
              </a:rPr>
              <a:t> </a:t>
            </a:r>
          </a:p>
        </p:txBody>
      </p:sp>
      <p:sp>
        <p:nvSpPr>
          <p:cNvPr id="52232" name="Text Box 59"/>
          <p:cNvSpPr txBox="1">
            <a:spLocks noChangeArrowheads="1"/>
          </p:cNvSpPr>
          <p:nvPr/>
        </p:nvSpPr>
        <p:spPr bwMode="auto">
          <a:xfrm>
            <a:off x="323850" y="2205038"/>
            <a:ext cx="4876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</a:pPr>
            <a:r>
              <a:rPr lang="tr-TR">
                <a:latin typeface="Comic Sans MS" pitchFamily="66" charset="0"/>
                <a:sym typeface="Symbol" pitchFamily="18" charset="2"/>
              </a:rPr>
              <a:t>3</a:t>
            </a:r>
            <a:r>
              <a:rPr lang="en-GB">
                <a:latin typeface="Comic Sans MS" pitchFamily="66" charset="0"/>
                <a:sym typeface="Symbol" pitchFamily="18" charset="2"/>
              </a:rPr>
              <a:t> </a:t>
            </a:r>
            <a:r>
              <a:rPr lang="tr-TR">
                <a:latin typeface="Comic Sans MS" pitchFamily="66" charset="0"/>
                <a:sym typeface="Symbol" pitchFamily="18" charset="2"/>
              </a:rPr>
              <a:t>Yok Olma Olayı </a:t>
            </a:r>
            <a:r>
              <a:rPr lang="en-GB" b="1">
                <a:latin typeface="Comic Sans MS" pitchFamily="66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447675"/>
            <a:ext cx="6491288" cy="1020763"/>
          </a:xfrm>
        </p:spPr>
        <p:txBody>
          <a:bodyPr/>
          <a:lstStyle/>
          <a:p>
            <a:pPr>
              <a:defRPr/>
            </a:pPr>
            <a:r>
              <a:rPr lang="tr-TR" sz="3200" dirty="0">
                <a:solidFill>
                  <a:schemeClr val="accent1">
                    <a:lumMod val="75000"/>
                  </a:schemeClr>
                </a:solidFill>
              </a:rPr>
              <a:t>ANHİLASYON OLAYI</a:t>
            </a:r>
          </a:p>
        </p:txBody>
      </p:sp>
      <p:sp>
        <p:nvSpPr>
          <p:cNvPr id="539651" name="Oval 3"/>
          <p:cNvSpPr>
            <a:spLocks noChangeArrowheads="1"/>
          </p:cNvSpPr>
          <p:nvPr/>
        </p:nvSpPr>
        <p:spPr bwMode="auto">
          <a:xfrm>
            <a:off x="3563938" y="3789363"/>
            <a:ext cx="576262" cy="574675"/>
          </a:xfrm>
          <a:prstGeom prst="ellipse">
            <a:avLst/>
          </a:prstGeom>
          <a:solidFill>
            <a:srgbClr val="FF99FF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4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</a:t>
            </a:r>
          </a:p>
        </p:txBody>
      </p:sp>
      <p:sp>
        <p:nvSpPr>
          <p:cNvPr id="539652" name="Oval 4"/>
          <p:cNvSpPr>
            <a:spLocks noChangeArrowheads="1"/>
          </p:cNvSpPr>
          <p:nvPr/>
        </p:nvSpPr>
        <p:spPr bwMode="auto">
          <a:xfrm>
            <a:off x="4859338" y="3789363"/>
            <a:ext cx="576262" cy="574675"/>
          </a:xfrm>
          <a:prstGeom prst="ellipse">
            <a:avLst/>
          </a:prstGeom>
          <a:solidFill>
            <a:srgbClr val="FF99FF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4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5508625" y="4076700"/>
            <a:ext cx="28082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611188" y="4076700"/>
            <a:ext cx="29511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5000" dir="5400000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254" name="AutoShape 7"/>
          <p:cNvSpPr>
            <a:spLocks noChangeArrowheads="1"/>
          </p:cNvSpPr>
          <p:nvPr/>
        </p:nvSpPr>
        <p:spPr bwMode="auto">
          <a:xfrm>
            <a:off x="4067175" y="3644900"/>
            <a:ext cx="914400" cy="914400"/>
          </a:xfrm>
          <a:prstGeom prst="irregularSeal2">
            <a:avLst/>
          </a:prstGeom>
          <a:solidFill>
            <a:srgbClr val="FEFE6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53255" name="Line 8"/>
          <p:cNvSpPr>
            <a:spLocks noChangeShapeType="1"/>
          </p:cNvSpPr>
          <p:nvPr/>
        </p:nvSpPr>
        <p:spPr bwMode="auto">
          <a:xfrm flipV="1">
            <a:off x="4572000" y="1989138"/>
            <a:ext cx="0" cy="1584325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3256" name="Line 9"/>
          <p:cNvSpPr>
            <a:spLocks noChangeShapeType="1"/>
          </p:cNvSpPr>
          <p:nvPr/>
        </p:nvSpPr>
        <p:spPr bwMode="auto">
          <a:xfrm>
            <a:off x="4572000" y="4581525"/>
            <a:ext cx="0" cy="1584325"/>
          </a:xfrm>
          <a:prstGeom prst="line">
            <a:avLst/>
          </a:prstGeom>
          <a:noFill/>
          <a:ln w="76200">
            <a:solidFill>
              <a:srgbClr val="FEFE6A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3257" name="WordArt 10"/>
          <p:cNvSpPr>
            <a:spLocks noChangeArrowheads="1" noChangeShapeType="1" noTextEdit="1"/>
          </p:cNvSpPr>
          <p:nvPr/>
        </p:nvSpPr>
        <p:spPr bwMode="auto">
          <a:xfrm>
            <a:off x="6227763" y="3500438"/>
            <a:ext cx="1057275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Elektron</a:t>
            </a:r>
          </a:p>
        </p:txBody>
      </p:sp>
      <p:sp>
        <p:nvSpPr>
          <p:cNvPr id="53258" name="WordArt 11"/>
          <p:cNvSpPr>
            <a:spLocks noChangeArrowheads="1" noChangeShapeType="1" noTextEdit="1"/>
          </p:cNvSpPr>
          <p:nvPr/>
        </p:nvSpPr>
        <p:spPr bwMode="auto">
          <a:xfrm>
            <a:off x="1763713" y="3573463"/>
            <a:ext cx="10287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Pozitron</a:t>
            </a:r>
          </a:p>
        </p:txBody>
      </p:sp>
      <p:sp>
        <p:nvSpPr>
          <p:cNvPr id="53259" name="WordArt 12"/>
          <p:cNvSpPr>
            <a:spLocks noChangeArrowheads="1" noChangeShapeType="1" noTextEdit="1"/>
          </p:cNvSpPr>
          <p:nvPr/>
        </p:nvSpPr>
        <p:spPr bwMode="auto">
          <a:xfrm>
            <a:off x="4643438" y="1484313"/>
            <a:ext cx="19812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 (511 keV)</a:t>
            </a:r>
          </a:p>
        </p:txBody>
      </p:sp>
      <p:sp>
        <p:nvSpPr>
          <p:cNvPr id="53260" name="WordArt 13"/>
          <p:cNvSpPr>
            <a:spLocks noChangeArrowheads="1" noChangeShapeType="1" noTextEdit="1"/>
          </p:cNvSpPr>
          <p:nvPr/>
        </p:nvSpPr>
        <p:spPr bwMode="auto">
          <a:xfrm>
            <a:off x="4716463" y="6237288"/>
            <a:ext cx="1981200" cy="31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Foton (511 keV)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>
                <a:solidFill>
                  <a:schemeClr val="accent1">
                    <a:lumMod val="75000"/>
                  </a:schemeClr>
                </a:solidFill>
              </a:rPr>
              <a:t>ANHİLASYON OLAYI</a:t>
            </a:r>
          </a:p>
        </p:txBody>
      </p:sp>
      <p:pic>
        <p:nvPicPr>
          <p:cNvPr id="54274" name="Picture 4" descr="PositronAnnihlation"/>
          <p:cNvPicPr>
            <a:picLocks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2492375"/>
            <a:ext cx="6408738" cy="26654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ChangeArrowheads="1"/>
          </p:cNvSpPr>
          <p:nvPr/>
        </p:nvSpPr>
        <p:spPr bwMode="auto">
          <a:xfrm>
            <a:off x="468313" y="2133600"/>
            <a:ext cx="8135937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65000"/>
              <a:buFont typeface="Courier New" pitchFamily="49" charset="0"/>
              <a:buChar char="o"/>
            </a:pPr>
            <a:r>
              <a:rPr lang="tr-TR" sz="2800"/>
              <a:t> </a:t>
            </a:r>
            <a:r>
              <a:rPr lang="tr-TR" sz="2400"/>
              <a:t>Sintilatörlerden yayılan fotonun şiddeti gelen      radyasyonun sintilatörlere bıraktığı enerji ile orantılıdır.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65000"/>
              <a:buFont typeface="Courier New" pitchFamily="49" charset="0"/>
              <a:buChar char="o"/>
            </a:pPr>
            <a:r>
              <a:rPr lang="tr-TR" sz="2400"/>
              <a:t> Ancak fotonun şiddeti çok düşüktür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65000"/>
              <a:buFont typeface="Courier New" pitchFamily="49" charset="0"/>
              <a:buChar char="o"/>
            </a:pPr>
            <a:r>
              <a:rPr lang="tr-TR" sz="2400"/>
              <a:t> Bu fotonu algılamak ve elektrik pulsu haline dönüşmesi için  PMT (foton çoğaltıcı tüp) kullanılır</a:t>
            </a:r>
            <a:r>
              <a:rPr lang="tr-TR" sz="2800"/>
              <a:t>. </a:t>
            </a:r>
          </a:p>
        </p:txBody>
      </p:sp>
      <p:sp>
        <p:nvSpPr>
          <p:cNvPr id="36148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cap="none" smtClean="0">
                <a:solidFill>
                  <a:srgbClr val="E75C01"/>
                </a:solidFill>
                <a:latin typeface="Comic Sans MS" pitchFamily="66" charset="0"/>
              </a:rPr>
              <a:t>SİNTİLASYON DEDEKTÖRLERİ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2"/>
          <p:cNvSpPr txBox="1">
            <a:spLocks noChangeArrowheads="1"/>
          </p:cNvSpPr>
          <p:nvPr/>
        </p:nvSpPr>
        <p:spPr bwMode="auto">
          <a:xfrm>
            <a:off x="1258888" y="685800"/>
            <a:ext cx="6913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3200">
                <a:solidFill>
                  <a:srgbClr val="E75C01"/>
                </a:solidFill>
                <a:latin typeface="Comic Sans MS" pitchFamily="66" charset="0"/>
              </a:rPr>
              <a:t>SİNTİLASYON DEDEKTÖRLERİ </a:t>
            </a:r>
          </a:p>
        </p:txBody>
      </p:sp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1835150" y="1412875"/>
            <a:ext cx="5715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tr-TR" b="1">
                <a:solidFill>
                  <a:schemeClr val="bg1"/>
                </a:solidFill>
              </a:rPr>
              <a:t>a. </a:t>
            </a:r>
            <a:r>
              <a:rPr lang="tr-TR" sz="2400"/>
              <a:t>Sıvı sintilasyon detektörü; </a:t>
            </a:r>
          </a:p>
          <a:p>
            <a:pPr eaLnBrk="1" hangingPunct="1">
              <a:spcBef>
                <a:spcPct val="50000"/>
              </a:spcBef>
            </a:pPr>
            <a:r>
              <a:rPr lang="tr-TR" sz="2400">
                <a:solidFill>
                  <a:srgbClr val="FFFF00"/>
                </a:solidFill>
              </a:rPr>
              <a:t>       </a:t>
            </a:r>
            <a:r>
              <a:rPr lang="tr-TR" sz="2400">
                <a:solidFill>
                  <a:srgbClr val="E75C01"/>
                </a:solidFill>
              </a:rPr>
              <a:t>B sayacı            </a:t>
            </a:r>
            <a:r>
              <a:rPr lang="tr-TR" sz="2400" baseline="30000">
                <a:solidFill>
                  <a:srgbClr val="E75C01"/>
                </a:solidFill>
              </a:rPr>
              <a:t>3</a:t>
            </a:r>
            <a:r>
              <a:rPr lang="tr-TR" sz="2400">
                <a:solidFill>
                  <a:srgbClr val="E75C01"/>
                </a:solidFill>
              </a:rPr>
              <a:t>H, </a:t>
            </a:r>
            <a:r>
              <a:rPr lang="tr-TR" sz="2400" baseline="30000">
                <a:solidFill>
                  <a:srgbClr val="E75C01"/>
                </a:solidFill>
              </a:rPr>
              <a:t>14</a:t>
            </a:r>
            <a:r>
              <a:rPr lang="tr-TR" sz="2400">
                <a:solidFill>
                  <a:srgbClr val="E75C01"/>
                </a:solidFill>
              </a:rPr>
              <a:t>C, </a:t>
            </a:r>
            <a:r>
              <a:rPr lang="tr-TR" sz="2400" baseline="30000">
                <a:solidFill>
                  <a:srgbClr val="E75C01"/>
                </a:solidFill>
              </a:rPr>
              <a:t>32</a:t>
            </a:r>
            <a:r>
              <a:rPr lang="tr-TR" sz="2400">
                <a:solidFill>
                  <a:srgbClr val="E75C01"/>
                </a:solidFill>
              </a:rPr>
              <a:t>P, </a:t>
            </a:r>
            <a:r>
              <a:rPr lang="tr-TR" sz="2400" baseline="30000">
                <a:solidFill>
                  <a:srgbClr val="E75C01"/>
                </a:solidFill>
              </a:rPr>
              <a:t>35</a:t>
            </a:r>
            <a:r>
              <a:rPr lang="tr-TR" sz="2400">
                <a:solidFill>
                  <a:srgbClr val="E75C01"/>
                </a:solidFill>
              </a:rPr>
              <a:t>S</a:t>
            </a:r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2124075" y="1844675"/>
            <a:ext cx="5715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b="1">
                <a:solidFill>
                  <a:schemeClr val="bg1"/>
                </a:solidFill>
              </a:rPr>
              <a:t>B</a:t>
            </a:r>
            <a:r>
              <a:rPr lang="tr-TR" b="1"/>
              <a:t>  </a:t>
            </a:r>
          </a:p>
          <a:p>
            <a:pPr eaLnBrk="1" hangingPunct="1">
              <a:spcBef>
                <a:spcPct val="50000"/>
              </a:spcBef>
            </a:pPr>
            <a:endParaRPr lang="tr-TR" sz="2400" b="1"/>
          </a:p>
          <a:p>
            <a:pPr eaLnBrk="1" hangingPunct="1">
              <a:spcBef>
                <a:spcPct val="50000"/>
              </a:spcBef>
            </a:pPr>
            <a:r>
              <a:rPr lang="tr-TR" sz="2400"/>
              <a:t>Katı sintilasyon detektörleri;</a:t>
            </a:r>
          </a:p>
          <a:p>
            <a:pPr eaLnBrk="1" hangingPunct="1">
              <a:spcBef>
                <a:spcPct val="50000"/>
              </a:spcBef>
            </a:pPr>
            <a:endParaRPr lang="tr-TR" sz="2400">
              <a:solidFill>
                <a:srgbClr val="FFFF00"/>
              </a:solidFill>
            </a:endParaRP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2484438" y="3573463"/>
            <a:ext cx="4648200" cy="212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400">
                <a:solidFill>
                  <a:srgbClr val="E75C01"/>
                </a:solidFill>
              </a:rPr>
              <a:t>Kuyu tipi gamma sayacı</a:t>
            </a:r>
          </a:p>
          <a:p>
            <a:pPr eaLnBrk="1" hangingPunct="1">
              <a:spcBef>
                <a:spcPct val="50000"/>
              </a:spcBef>
            </a:pPr>
            <a:r>
              <a:rPr lang="tr-TR" sz="2400">
                <a:solidFill>
                  <a:srgbClr val="E75C01"/>
                </a:solidFill>
              </a:rPr>
              <a:t>Uptake cihazı</a:t>
            </a:r>
          </a:p>
          <a:p>
            <a:pPr eaLnBrk="1" hangingPunct="1">
              <a:spcBef>
                <a:spcPct val="50000"/>
              </a:spcBef>
            </a:pPr>
            <a:r>
              <a:rPr lang="tr-TR" sz="2400">
                <a:solidFill>
                  <a:srgbClr val="E75C01"/>
                </a:solidFill>
              </a:rPr>
              <a:t>Gamma kamera</a:t>
            </a:r>
          </a:p>
          <a:p>
            <a:pPr eaLnBrk="1" hangingPunct="1">
              <a:spcBef>
                <a:spcPct val="50000"/>
              </a:spcBef>
            </a:pPr>
            <a:r>
              <a:rPr lang="tr-TR" sz="2400">
                <a:solidFill>
                  <a:srgbClr val="E75C01"/>
                </a:solidFill>
              </a:rPr>
              <a:t>PET kamera</a:t>
            </a:r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246063" y="2378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tr-TR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46063" y="2378075"/>
            <a:ext cx="8651875" cy="2057400"/>
            <a:chOff x="0" y="0"/>
            <a:chExt cx="5450" cy="1296"/>
          </a:xfrm>
        </p:grpSpPr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45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endParaRPr lang="tr-TR"/>
            </a:p>
          </p:txBody>
        </p:sp>
        <p:sp>
          <p:nvSpPr>
            <p:cNvPr id="40968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450" cy="1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tr-TR"/>
                <a:t>  </a:t>
              </a:r>
              <a:r>
                <a:rPr lang="tr-TR" sz="12900"/>
                <a:t> </a:t>
              </a:r>
              <a:r>
                <a:rPr lang="tr-TR"/>
                <a:t>                          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cap="none" smtClean="0">
                <a:solidFill>
                  <a:srgbClr val="E75C01"/>
                </a:solidFill>
                <a:latin typeface="Comic Sans MS" pitchFamily="66" charset="0"/>
              </a:rPr>
              <a:t>Sıvı sİntİlasyon detektörü</a:t>
            </a:r>
            <a:endParaRPr lang="tr-TR" cap="none" smtClean="0">
              <a:solidFill>
                <a:srgbClr val="E75C01"/>
              </a:solidFill>
              <a:latin typeface="Comic Sans MS" pitchFamily="66" charset="0"/>
            </a:endParaRPr>
          </a:p>
        </p:txBody>
      </p:sp>
      <p:sp>
        <p:nvSpPr>
          <p:cNvPr id="41986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tr-TR" sz="200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smtClean="0">
                <a:latin typeface="Arial" pitchFamily="34" charset="0"/>
                <a:cs typeface="Arial" pitchFamily="34" charset="0"/>
              </a:rPr>
              <a:t>H</a:t>
            </a:r>
            <a:r>
              <a:rPr lang="tr-TR" sz="2000" b="1" baseline="30000" smtClean="0">
                <a:latin typeface="Arial" pitchFamily="34" charset="0"/>
                <a:cs typeface="Arial" pitchFamily="34" charset="0"/>
              </a:rPr>
              <a:t>3</a:t>
            </a:r>
            <a:r>
              <a:rPr lang="tr-TR" sz="2000" smtClean="0">
                <a:latin typeface="Arial" pitchFamily="34" charset="0"/>
                <a:cs typeface="Arial" pitchFamily="34" charset="0"/>
              </a:rPr>
              <a:t>, C</a:t>
            </a:r>
            <a:r>
              <a:rPr lang="tr-TR" sz="2000" b="1" baseline="30000" smtClean="0">
                <a:latin typeface="Arial" pitchFamily="34" charset="0"/>
                <a:cs typeface="Arial" pitchFamily="34" charset="0"/>
              </a:rPr>
              <a:t>14</a:t>
            </a:r>
            <a:r>
              <a:rPr lang="tr-TR" sz="2000" smtClean="0">
                <a:latin typeface="Arial" pitchFamily="34" charset="0"/>
                <a:cs typeface="Arial" pitchFamily="34" charset="0"/>
              </a:rPr>
              <a:t>, P</a:t>
            </a:r>
            <a:r>
              <a:rPr lang="tr-TR" sz="2000" b="1" baseline="30000" smtClean="0">
                <a:latin typeface="Arial" pitchFamily="34" charset="0"/>
                <a:cs typeface="Arial" pitchFamily="34" charset="0"/>
              </a:rPr>
              <a:t>32</a:t>
            </a:r>
            <a:r>
              <a:rPr lang="tr-TR" sz="2000" smtClean="0">
                <a:latin typeface="Arial" pitchFamily="34" charset="0"/>
                <a:cs typeface="Arial" pitchFamily="34" charset="0"/>
              </a:rPr>
              <a:t>, S</a:t>
            </a:r>
            <a:r>
              <a:rPr lang="tr-TR" sz="2000" b="1" baseline="30000" smtClean="0">
                <a:latin typeface="Arial" pitchFamily="34" charset="0"/>
                <a:cs typeface="Arial" pitchFamily="34" charset="0"/>
              </a:rPr>
              <a:t>35</a:t>
            </a:r>
            <a:r>
              <a:rPr lang="tr-TR" sz="2000" smtClean="0">
                <a:latin typeface="Arial" pitchFamily="34" charset="0"/>
                <a:cs typeface="Arial" pitchFamily="34" charset="0"/>
              </a:rPr>
              <a:t> gibi beta yayıcı radyoizotopların sayımında kullanılır.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tr-TR" sz="200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smtClean="0">
                <a:latin typeface="Arial" pitchFamily="34" charset="0"/>
                <a:cs typeface="Arial" pitchFamily="34" charset="0"/>
              </a:rPr>
              <a:t>Sayılması gereken radyoaktif numune sıvı sintilasyon  materyali ile karıştırılır.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tr-TR" sz="200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smtClean="0">
                <a:latin typeface="Arial" pitchFamily="34" charset="0"/>
                <a:cs typeface="Arial" pitchFamily="34" charset="0"/>
              </a:rPr>
              <a:t>Radyoaktif numune sıvı sintilasyon materyali ile etkileşerek buradan ışık fotonu salınmasına neden olur.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tr-TR" sz="200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000" smtClean="0">
                <a:latin typeface="Arial" pitchFamily="34" charset="0"/>
                <a:cs typeface="Arial" pitchFamily="34" charset="0"/>
              </a:rPr>
              <a:t>Beta sayımından istenen  verimin elde edilebilmesi için  bütün sayım  işlemlerinin karanlık ve soğukta  yapılmalıdır.</a:t>
            </a:r>
          </a:p>
          <a:p>
            <a:endParaRPr lang="tr-TR" sz="20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675437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SIVI SİNTİLASYON SAYACI</a:t>
            </a:r>
            <a:endParaRPr lang="tr-TR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3010" name="Picture 4" descr="bekte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1557338"/>
            <a:ext cx="4175125" cy="1439862"/>
          </a:xfrm>
          <a:noFill/>
        </p:spPr>
      </p:pic>
      <p:pic>
        <p:nvPicPr>
          <p:cNvPr id="43011" name="Picture 5" descr="GRAFİ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3068638"/>
            <a:ext cx="4176712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Text Box 9"/>
          <p:cNvSpPr txBox="1">
            <a:spLocks noChangeArrowheads="1"/>
          </p:cNvSpPr>
          <p:nvPr/>
        </p:nvSpPr>
        <p:spPr bwMode="auto">
          <a:xfrm>
            <a:off x="1835150" y="6165850"/>
            <a:ext cx="66246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/>
              <a:t>Helikobakter pilori infeksiyonu tanısında nefes testi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43213" y="5157788"/>
            <a:ext cx="3889375" cy="638175"/>
          </a:xfrm>
        </p:spPr>
        <p:txBody>
          <a:bodyPr/>
          <a:lstStyle/>
          <a:p>
            <a:pPr>
              <a:defRPr/>
            </a:pP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UPTAKE CİHAZI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4034" name="Picture 2" descr="atomlab 950 thyroid uptake syste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55875" y="1989138"/>
            <a:ext cx="3311525" cy="2852737"/>
          </a:xfrm>
          <a:noFill/>
        </p:spPr>
      </p:pic>
      <p:sp>
        <p:nvSpPr>
          <p:cNvPr id="44035" name="4 Metin kutusu"/>
          <p:cNvSpPr txBox="1">
            <a:spLocks noChangeArrowheads="1"/>
          </p:cNvSpPr>
          <p:nvPr/>
        </p:nvSpPr>
        <p:spPr bwMode="auto">
          <a:xfrm>
            <a:off x="971550" y="620713"/>
            <a:ext cx="731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sz="3200">
                <a:solidFill>
                  <a:srgbClr val="E75C01"/>
                </a:solidFill>
              </a:rPr>
              <a:t>KATI SİNTİLASYON DEDEKTÖRLERİ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5445125"/>
            <a:ext cx="5919788" cy="1143000"/>
          </a:xfrm>
        </p:spPr>
        <p:txBody>
          <a:bodyPr/>
          <a:lstStyle/>
          <a:p>
            <a:r>
              <a:rPr lang="tr-TR" sz="2800" cap="none" smtClean="0">
                <a:solidFill>
                  <a:srgbClr val="E75C01"/>
                </a:solidFill>
                <a:latin typeface="Comic Sans MS" pitchFamily="66" charset="0"/>
              </a:rPr>
              <a:t>Tek dedektörlü gamma kamera</a:t>
            </a:r>
            <a:br>
              <a:rPr lang="tr-TR" sz="2800" cap="none" smtClean="0">
                <a:solidFill>
                  <a:srgbClr val="E75C01"/>
                </a:solidFill>
                <a:latin typeface="Comic Sans MS" pitchFamily="66" charset="0"/>
              </a:rPr>
            </a:br>
            <a:endParaRPr lang="tr-TR" sz="2800" cap="none" smtClean="0">
              <a:solidFill>
                <a:srgbClr val="E75C01"/>
              </a:solidFill>
              <a:latin typeface="Comic Sans MS" pitchFamily="66" charset="0"/>
            </a:endParaRPr>
          </a:p>
        </p:txBody>
      </p:sp>
      <p:pic>
        <p:nvPicPr>
          <p:cNvPr id="45058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24075" y="1628775"/>
            <a:ext cx="4464050" cy="3024188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6013" y="5300663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  <a:t>Çift dedektörlü gamma kamera</a:t>
            </a:r>
            <a:br>
              <a:rPr lang="tr-TR" cap="none" smtClean="0">
                <a:solidFill>
                  <a:srgbClr val="E75C01"/>
                </a:solidFill>
                <a:latin typeface="Comic Sans MS" pitchFamily="66" charset="0"/>
              </a:rPr>
            </a:br>
            <a:endParaRPr lang="tr-TR" cap="none" smtClean="0">
              <a:solidFill>
                <a:srgbClr val="E75C01"/>
              </a:solidFill>
              <a:latin typeface="Comic Sans MS" pitchFamily="66" charset="0"/>
            </a:endParaRPr>
          </a:p>
        </p:txBody>
      </p:sp>
      <p:pic>
        <p:nvPicPr>
          <p:cNvPr id="46082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1050" y="1557338"/>
            <a:ext cx="4321175" cy="3311525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"/>
            <a:ext cx="7543800" cy="580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Ekran Gösterisi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SİNTİLASYON DEDEKTÖRLERİ</vt:lpstr>
      <vt:lpstr>SİNTİLASYON DEDEKTÖRLERİ </vt:lpstr>
      <vt:lpstr>Slayt 3</vt:lpstr>
      <vt:lpstr>Sıvı sİntİlasyon detektörü</vt:lpstr>
      <vt:lpstr>SIVI SİNTİLASYON SAYACI</vt:lpstr>
      <vt:lpstr>UPTAKE CİHAZI</vt:lpstr>
      <vt:lpstr>Tek dedektörlü gamma kamera </vt:lpstr>
      <vt:lpstr>Çift dedektörlü gamma kamera </vt:lpstr>
      <vt:lpstr>Slayt 9</vt:lpstr>
      <vt:lpstr>Slayt 10</vt:lpstr>
      <vt:lpstr>Slayt 11</vt:lpstr>
      <vt:lpstr>NaI (Tl-201) Kristali</vt:lpstr>
      <vt:lpstr>PET  KRİSTALİ</vt:lpstr>
      <vt:lpstr>Slayt 14</vt:lpstr>
      <vt:lpstr>ANHİLASYON OLAYI</vt:lpstr>
      <vt:lpstr>ANHİLASYON OLAYI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SİNTİLASYON DEDEKTÖRLERİ</dc:title>
  <dc:creator>KALPMERKZ1677</dc:creator>
  <cp:lastModifiedBy>KALPMERKZ1677</cp:lastModifiedBy>
  <cp:revision>1</cp:revision>
  <dcterms:created xsi:type="dcterms:W3CDTF">2017-07-03T12:45:20Z</dcterms:created>
  <dcterms:modified xsi:type="dcterms:W3CDTF">2017-07-03T12:45:38Z</dcterms:modified>
</cp:coreProperties>
</file>