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308" r:id="rId5"/>
    <p:sldId id="300" r:id="rId6"/>
    <p:sldId id="309" r:id="rId7"/>
    <p:sldId id="286" r:id="rId8"/>
    <p:sldId id="287" r:id="rId9"/>
    <p:sldId id="310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11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112" d="100"/>
          <a:sy n="112" d="100"/>
        </p:scale>
        <p:origin x="150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CB6F5-0AE1-4AD4-953B-02E5F4DF0D1A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33481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8BE84-1595-4AB0-AC75-8D2977DEEFA5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52648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E1B1F-63BE-4B9A-9591-F6D611E99ACE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71762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87A21-71B3-41F9-B753-7D749933A6CA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90163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A4D97-31A5-44F3-A805-AF7532194A7C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0156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277C8-924F-48D9-AD72-198566C1E5EC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35786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3358F-0958-4DC8-A76D-068E6FBB4C9A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2053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FD631-00F1-43C7-8F5D-398C730A1EF2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65058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0203B-7FD9-4829-9C9F-4F8F3DA047C7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3313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0B2B1-99F3-4B9A-B633-636E715F8B2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20885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19EE7-E549-4D6C-B5D1-3137139E5823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4494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smtClean="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C301A4E2-64A6-4D7A-8142-BD66D8C5642D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6"/>
          <p:cNvSpPr txBox="1">
            <a:spLocks noChangeArrowheads="1"/>
          </p:cNvSpPr>
          <p:nvPr/>
        </p:nvSpPr>
        <p:spPr bwMode="auto">
          <a:xfrm>
            <a:off x="152400" y="76200"/>
            <a:ext cx="502920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tr-TR" altLang="tr-TR" sz="3200" b="1">
                <a:solidFill>
                  <a:schemeClr val="bg1"/>
                </a:solidFill>
              </a:rPr>
              <a:t>Merkür</a:t>
            </a:r>
          </a:p>
          <a:p>
            <a:pPr algn="l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 Çapı:		4880 km</a:t>
            </a:r>
          </a:p>
          <a:p>
            <a:pPr algn="l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Kütle:			0.0553 M</a:t>
            </a:r>
            <a:r>
              <a:rPr lang="tr-TR" altLang="tr-TR" baseline="-15000">
                <a:solidFill>
                  <a:schemeClr val="bg1"/>
                </a:solidFill>
              </a:rPr>
              <a:t>yer</a:t>
            </a:r>
          </a:p>
          <a:p>
            <a:pPr algn="l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Ortalama Yoğ.:	5430 kg/m</a:t>
            </a:r>
            <a:r>
              <a:rPr lang="tr-TR" altLang="tr-TR" baseline="30000">
                <a:solidFill>
                  <a:schemeClr val="bg1"/>
                </a:solidFill>
              </a:rPr>
              <a:t>3</a:t>
            </a:r>
          </a:p>
          <a:p>
            <a:pPr algn="l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Kurtulma Hızı: 	4.3 km/sn</a:t>
            </a:r>
          </a:p>
          <a:p>
            <a:pPr algn="l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Albedo:		0.12</a:t>
            </a:r>
          </a:p>
          <a:p>
            <a:pPr algn="l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basıklığı:	0.206</a:t>
            </a:r>
          </a:p>
          <a:p>
            <a:pPr algn="l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eğimi:	7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 algn="l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Ekvatorun yörüngeye eğimi:	 0.5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 algn="l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Güneş’e uzaklık   	Ort:	0.387 AB</a:t>
            </a:r>
          </a:p>
          <a:p>
            <a:pPr algn="l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Enberi:	0.307 AB</a:t>
            </a:r>
          </a:p>
          <a:p>
            <a:pPr algn="l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Enöte:	0.467 AB</a:t>
            </a:r>
            <a:endParaRPr lang="en-US" altLang="tr-TR">
              <a:solidFill>
                <a:schemeClr val="bg1"/>
              </a:solidFill>
            </a:endParaRPr>
          </a:p>
        </p:txBody>
      </p:sp>
      <p:pic>
        <p:nvPicPr>
          <p:cNvPr id="2051" name="Picture 7" descr="00_merkurkap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15875"/>
            <a:ext cx="3825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05_merkurcekimgu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61988"/>
            <a:ext cx="8153400" cy="558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05_merkur3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00213"/>
            <a:ext cx="8991600" cy="383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1"/>
          <p:cNvSpPr txBox="1">
            <a:spLocks noChangeArrowheads="1"/>
          </p:cNvSpPr>
          <p:nvPr/>
        </p:nvSpPr>
        <p:spPr bwMode="auto">
          <a:xfrm>
            <a:off x="1520825" y="476250"/>
            <a:ext cx="61023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tr-TR" altLang="tr-TR" sz="3200">
                <a:solidFill>
                  <a:srgbClr val="FF0000"/>
                </a:solidFill>
              </a:rPr>
              <a:t>3</a:t>
            </a:r>
            <a:r>
              <a:rPr lang="tr-TR" altLang="tr-TR" sz="3200"/>
              <a:t> - </a:t>
            </a:r>
            <a:r>
              <a:rPr lang="tr-TR" altLang="tr-TR" sz="3200">
                <a:solidFill>
                  <a:srgbClr val="0070C0"/>
                </a:solidFill>
              </a:rPr>
              <a:t>2</a:t>
            </a:r>
            <a:r>
              <a:rPr lang="tr-TR" altLang="tr-TR" sz="3200"/>
              <a:t>  </a:t>
            </a:r>
            <a:r>
              <a:rPr lang="tr-TR" altLang="tr-TR" sz="3200">
                <a:solidFill>
                  <a:srgbClr val="FF0000"/>
                </a:solidFill>
              </a:rPr>
              <a:t>Dönme </a:t>
            </a:r>
            <a:r>
              <a:rPr lang="tr-TR" altLang="tr-TR" sz="3200"/>
              <a:t>- </a:t>
            </a:r>
            <a:r>
              <a:rPr lang="tr-TR" altLang="tr-TR" sz="3200">
                <a:solidFill>
                  <a:srgbClr val="0070C0"/>
                </a:solidFill>
              </a:rPr>
              <a:t>Dolanma</a:t>
            </a:r>
            <a:r>
              <a:rPr lang="tr-TR" altLang="tr-TR" sz="3200"/>
              <a:t> Kitlenmesi</a:t>
            </a:r>
          </a:p>
        </p:txBody>
      </p:sp>
      <p:sp>
        <p:nvSpPr>
          <p:cNvPr id="9220" name="TextBox 5"/>
          <p:cNvSpPr txBox="1">
            <a:spLocks noChangeArrowheads="1"/>
          </p:cNvSpPr>
          <p:nvPr/>
        </p:nvSpPr>
        <p:spPr bwMode="auto">
          <a:xfrm>
            <a:off x="1064050" y="5589588"/>
            <a:ext cx="25058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sz="1800" dirty="0">
                <a:solidFill>
                  <a:srgbClr val="FF0000"/>
                </a:solidFill>
              </a:rPr>
              <a:t>1</a:t>
            </a:r>
            <a:r>
              <a:rPr lang="tr-TR" altLang="tr-TR" sz="1800" dirty="0"/>
              <a:t> </a:t>
            </a:r>
            <a:r>
              <a:rPr lang="tr-TR" altLang="tr-TR" sz="1800" dirty="0" smtClean="0"/>
              <a:t>e </a:t>
            </a:r>
            <a:r>
              <a:rPr lang="tr-TR" altLang="tr-TR" sz="1800" dirty="0">
                <a:solidFill>
                  <a:srgbClr val="0070C0"/>
                </a:solidFill>
              </a:rPr>
              <a:t>1</a:t>
            </a:r>
            <a:r>
              <a:rPr lang="tr-TR" altLang="tr-TR" sz="1800" dirty="0"/>
              <a:t>  </a:t>
            </a:r>
            <a:r>
              <a:rPr lang="tr-TR" altLang="tr-TR" sz="1800" dirty="0">
                <a:solidFill>
                  <a:srgbClr val="FF0000"/>
                </a:solidFill>
              </a:rPr>
              <a:t>Dönme </a:t>
            </a:r>
            <a:r>
              <a:rPr lang="tr-TR" altLang="tr-TR" sz="1800" dirty="0"/>
              <a:t>– </a:t>
            </a:r>
            <a:r>
              <a:rPr lang="tr-TR" altLang="tr-TR" sz="1800" dirty="0">
                <a:solidFill>
                  <a:srgbClr val="0070C0"/>
                </a:solidFill>
              </a:rPr>
              <a:t>Dolanma</a:t>
            </a:r>
          </a:p>
          <a:p>
            <a:pPr algn="ctr" eaLnBrk="1" hangingPunct="1"/>
            <a:r>
              <a:rPr lang="tr-TR" altLang="tr-TR" sz="1800" dirty="0"/>
              <a:t>(eş-dönme)</a:t>
            </a:r>
          </a:p>
        </p:txBody>
      </p:sp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5927355" y="5589588"/>
            <a:ext cx="25058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sz="1800" dirty="0">
                <a:solidFill>
                  <a:srgbClr val="FF0000"/>
                </a:solidFill>
              </a:rPr>
              <a:t>3</a:t>
            </a:r>
            <a:r>
              <a:rPr lang="tr-TR" altLang="tr-TR" sz="1800" dirty="0"/>
              <a:t> </a:t>
            </a:r>
            <a:r>
              <a:rPr lang="tr-TR" altLang="tr-TR" sz="1800" dirty="0" smtClean="0"/>
              <a:t>e </a:t>
            </a:r>
            <a:r>
              <a:rPr lang="tr-TR" altLang="tr-TR" sz="1800" dirty="0">
                <a:solidFill>
                  <a:srgbClr val="0070C0"/>
                </a:solidFill>
              </a:rPr>
              <a:t>2</a:t>
            </a:r>
            <a:r>
              <a:rPr lang="tr-TR" altLang="tr-TR" sz="1800" dirty="0"/>
              <a:t>  </a:t>
            </a:r>
            <a:r>
              <a:rPr lang="tr-TR" altLang="tr-TR" sz="1800" dirty="0">
                <a:solidFill>
                  <a:srgbClr val="FF0000"/>
                </a:solidFill>
              </a:rPr>
              <a:t>Dönme </a:t>
            </a:r>
            <a:r>
              <a:rPr lang="tr-TR" altLang="tr-TR" sz="1800" dirty="0"/>
              <a:t>– </a:t>
            </a:r>
            <a:r>
              <a:rPr lang="tr-TR" altLang="tr-TR" sz="1800" dirty="0">
                <a:solidFill>
                  <a:srgbClr val="0070C0"/>
                </a:solidFill>
              </a:rPr>
              <a:t>Dolanma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06_enberihareke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194" y="561975"/>
            <a:ext cx="4909613" cy="452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890119" y="5445224"/>
            <a:ext cx="760496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dirty="0" smtClean="0"/>
              <a:t>Enberi noktasının presesyonu: Doğu yönünde yüzyılda 574</a:t>
            </a:r>
            <a:r>
              <a:rPr lang="tr-TR" dirty="0"/>
              <a:t>"</a:t>
            </a:r>
          </a:p>
          <a:p>
            <a:pPr algn="ctr" eaLnBrk="1" hangingPunct="1"/>
            <a:r>
              <a:rPr lang="tr-TR" dirty="0" smtClean="0">
                <a:solidFill>
                  <a:srgbClr val="C00000"/>
                </a:solidFill>
              </a:rPr>
              <a:t>Artık presesyon: 43"</a:t>
            </a:r>
            <a:endParaRPr lang="tr-T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07_merkurmari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"/>
            <a:ext cx="7418388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09_merkurkr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46075"/>
            <a:ext cx="8569325" cy="621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10_merkuryuzey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84175"/>
            <a:ext cx="856932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11_merkuryuzey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7188"/>
            <a:ext cx="849630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12_merkuryuzey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651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13_aydogudeniz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71463"/>
            <a:ext cx="6624637" cy="645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13_merkurkut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09563"/>
            <a:ext cx="6553200" cy="638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01_merkuryorun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6038"/>
            <a:ext cx="7543800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14_merkuricyap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30225"/>
            <a:ext cx="6477000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15_merkurmanyetosf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15913"/>
            <a:ext cx="7010400" cy="622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3779838" y="260350"/>
            <a:ext cx="5141912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tr-TR" altLang="tr-TR">
                <a:solidFill>
                  <a:srgbClr val="FFFF66"/>
                </a:solidFill>
                <a:latin typeface="Arial Black" panose="020B0A04020102020204" pitchFamily="34" charset="0"/>
              </a:rPr>
              <a:t>Messenger Uzay Aracı - NASA</a:t>
            </a:r>
          </a:p>
          <a:p>
            <a:pPr eaLnBrk="1" hangingPunct="1"/>
            <a:endParaRPr lang="tr-TR" altLang="tr-TR">
              <a:solidFill>
                <a:srgbClr val="FFFF66"/>
              </a:solidFill>
              <a:latin typeface="Arial Black" panose="020B0A04020102020204" pitchFamily="34" charset="0"/>
            </a:endParaRPr>
          </a:p>
          <a:p>
            <a:pPr eaLnBrk="1" hangingPunct="1"/>
            <a:r>
              <a:rPr lang="tr-TR" altLang="tr-TR" sz="2000">
                <a:solidFill>
                  <a:srgbClr val="FFFF66"/>
                </a:solidFill>
                <a:latin typeface="Arial" panose="020B0604020202020204" pitchFamily="34" charset="0"/>
              </a:rPr>
              <a:t>Fırlatılış: 3 Ağustos 2004</a:t>
            </a:r>
          </a:p>
          <a:p>
            <a:pPr eaLnBrk="1" hangingPunct="1"/>
            <a:r>
              <a:rPr lang="tr-TR" altLang="tr-TR" sz="2000">
                <a:solidFill>
                  <a:srgbClr val="FFFF66"/>
                </a:solidFill>
                <a:latin typeface="Arial" panose="020B0604020202020204" pitchFamily="34" charset="0"/>
              </a:rPr>
              <a:t>İlk yakın geçiş: 14 Ocak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838325" y="260350"/>
            <a:ext cx="546893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>
                <a:latin typeface="Arial Black" panose="020B0A04020102020204" pitchFamily="34" charset="0"/>
              </a:rPr>
              <a:t>Messenger Uzay Aracı - NASA</a:t>
            </a:r>
          </a:p>
          <a:p>
            <a:pPr algn="ctr" eaLnBrk="1" hangingPunct="1"/>
            <a:r>
              <a:rPr lang="tr-TR" altLang="tr-TR" sz="2000">
                <a:latin typeface="Arial" panose="020B0604020202020204" pitchFamily="34" charset="0"/>
              </a:rPr>
              <a:t>Merkür etrafında yörüngeye giriş: 18 Mart 2011</a:t>
            </a:r>
          </a:p>
        </p:txBody>
      </p:sp>
      <p:pic>
        <p:nvPicPr>
          <p:cNvPr id="21507" name="Picture 3" descr="traj_helioecl_earth2moi_0712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557338"/>
            <a:ext cx="6477000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001838" y="260350"/>
            <a:ext cx="51419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>
                <a:latin typeface="Arial Black" panose="020B0A04020102020204" pitchFamily="34" charset="0"/>
              </a:rPr>
              <a:t>Messenger Uzay Aracı - NASA</a:t>
            </a:r>
          </a:p>
          <a:p>
            <a:pPr algn="ctr" eaLnBrk="1" hangingPunct="1"/>
            <a:r>
              <a:rPr lang="tr-TR" altLang="tr-TR" sz="2000">
                <a:latin typeface="Arial" panose="020B0604020202020204" pitchFamily="34" charset="0"/>
              </a:rPr>
              <a:t>http://messenger.jhuapl.edu</a:t>
            </a:r>
          </a:p>
        </p:txBody>
      </p:sp>
      <p:pic>
        <p:nvPicPr>
          <p:cNvPr id="22531" name="Picture 5" descr="Vibe-t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125538"/>
            <a:ext cx="4114800" cy="321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messenger_satell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97200"/>
            <a:ext cx="5545138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971550" y="1628775"/>
            <a:ext cx="3543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</a:rPr>
              <a:t>Johns </a:t>
            </a:r>
            <a:r>
              <a:rPr lang="tr-TR" altLang="tr-TR" sz="2000" dirty="0">
                <a:latin typeface="Arial" panose="020B0604020202020204" pitchFamily="34" charset="0"/>
              </a:rPr>
              <a:t>Hopkins Üniversitesi</a:t>
            </a:r>
          </a:p>
          <a:p>
            <a:pPr eaLnBrk="1" hangingPunct="1"/>
            <a:r>
              <a:rPr lang="tr-TR" altLang="tr-TR" sz="2000" dirty="0">
                <a:latin typeface="Arial" panose="020B0604020202020204" pitchFamily="34" charset="0"/>
              </a:rPr>
              <a:t>Uygulamalı Fizik Laboratuvarı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001838" y="260350"/>
            <a:ext cx="51419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>
                <a:latin typeface="Arial Black" panose="020B0A04020102020204" pitchFamily="34" charset="0"/>
              </a:rPr>
              <a:t>Messenger Uzay Aracı - NASA</a:t>
            </a:r>
          </a:p>
          <a:p>
            <a:pPr algn="ctr" eaLnBrk="1" hangingPunct="1"/>
            <a:r>
              <a:rPr lang="tr-TR" altLang="tr-TR" sz="2000">
                <a:latin typeface="Arial" panose="020B0604020202020204" pitchFamily="34" charset="0"/>
              </a:rPr>
              <a:t>http://messenger.jhuapl.edu</a:t>
            </a:r>
          </a:p>
        </p:txBody>
      </p:sp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719932" y="1016000"/>
            <a:ext cx="77041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sz="2000" dirty="0" smtClean="0">
                <a:latin typeface="Arial" panose="020B0604020202020204" pitchFamily="34" charset="0"/>
              </a:rPr>
              <a:t>Johns </a:t>
            </a:r>
            <a:r>
              <a:rPr lang="tr-TR" altLang="tr-TR" sz="2000" dirty="0">
                <a:latin typeface="Arial" panose="020B0604020202020204" pitchFamily="34" charset="0"/>
              </a:rPr>
              <a:t>Hopkins Üniversitesi - Uygulamalı Fizik Laboratuvarı</a:t>
            </a:r>
          </a:p>
        </p:txBody>
      </p:sp>
      <p:pic>
        <p:nvPicPr>
          <p:cNvPr id="23556" name="Picture 6" descr="overview_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0" y="1484313"/>
            <a:ext cx="6338888" cy="497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2001838" y="260350"/>
            <a:ext cx="51419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>
                <a:solidFill>
                  <a:schemeClr val="bg1"/>
                </a:solidFill>
                <a:latin typeface="Arial Black" panose="020B0A04020102020204" pitchFamily="34" charset="0"/>
              </a:rPr>
              <a:t>Messenger Uzay Aracı - NASA</a:t>
            </a:r>
          </a:p>
          <a:p>
            <a:pPr algn="ctr" eaLnBrk="1" hangingPunct="1"/>
            <a:r>
              <a:rPr lang="tr-TR" altLang="tr-TR" sz="2000">
                <a:solidFill>
                  <a:schemeClr val="bg1"/>
                </a:solidFill>
                <a:latin typeface="Arial" panose="020B0604020202020204" pitchFamily="34" charset="0"/>
              </a:rPr>
              <a:t>http://messenger.jhuapl.edu</a:t>
            </a:r>
          </a:p>
        </p:txBody>
      </p:sp>
      <p:pic>
        <p:nvPicPr>
          <p:cNvPr id="24579" name="Picture 5" descr="CN0131766454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0" y="1163638"/>
            <a:ext cx="5721350" cy="572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6" descr="CN0131773947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375"/>
            <a:ext cx="4340225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001838" y="260350"/>
            <a:ext cx="51419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>
                <a:solidFill>
                  <a:schemeClr val="bg1"/>
                </a:solidFill>
                <a:latin typeface="Arial Black" panose="020B0A04020102020204" pitchFamily="34" charset="0"/>
              </a:rPr>
              <a:t>Messenger Uzay Aracı - NASA</a:t>
            </a:r>
          </a:p>
          <a:p>
            <a:pPr algn="ctr" eaLnBrk="1" hangingPunct="1"/>
            <a:r>
              <a:rPr lang="tr-TR" altLang="tr-TR" sz="2000">
                <a:solidFill>
                  <a:schemeClr val="bg1"/>
                </a:solidFill>
                <a:latin typeface="Arial" panose="020B0604020202020204" pitchFamily="34" charset="0"/>
              </a:rPr>
              <a:t>http://messenger.jhuapl.edu</a:t>
            </a:r>
          </a:p>
        </p:txBody>
      </p:sp>
      <p:pic>
        <p:nvPicPr>
          <p:cNvPr id="25603" name="Picture 6" descr="EN0226709610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5238"/>
            <a:ext cx="5365750" cy="533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 Box 7"/>
          <p:cNvSpPr txBox="1">
            <a:spLocks noChangeArrowheads="1"/>
          </p:cNvSpPr>
          <p:nvPr/>
        </p:nvSpPr>
        <p:spPr bwMode="auto">
          <a:xfrm>
            <a:off x="6659563" y="2349500"/>
            <a:ext cx="2016125" cy="283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10 Ekim 2011</a:t>
            </a:r>
          </a:p>
          <a:p>
            <a:pPr algn="ctr" eaLnBrk="1" hangingPunct="1">
              <a:spcBef>
                <a:spcPct val="50000"/>
              </a:spcBef>
            </a:pPr>
            <a:endParaRPr lang="tr-TR" altLang="tr-TR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Eliptik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Krater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altLang="tr-TR" sz="3200" b="1">
                <a:solidFill>
                  <a:schemeClr val="bg1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001838" y="260350"/>
            <a:ext cx="51419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>
                <a:solidFill>
                  <a:schemeClr val="bg1"/>
                </a:solidFill>
                <a:latin typeface="Arial Black" panose="020B0A04020102020204" pitchFamily="34" charset="0"/>
              </a:rPr>
              <a:t>Messenger Uzay Aracı - NASA</a:t>
            </a:r>
          </a:p>
          <a:p>
            <a:pPr algn="ctr" eaLnBrk="1" hangingPunct="1"/>
            <a:r>
              <a:rPr lang="tr-TR" altLang="tr-TR" sz="2000">
                <a:solidFill>
                  <a:schemeClr val="bg1"/>
                </a:solidFill>
                <a:latin typeface="Arial" panose="020B0604020202020204" pitchFamily="34" charset="0"/>
              </a:rPr>
              <a:t>http://messenger.jhuapl.edu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395288" y="1125538"/>
            <a:ext cx="8497887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MASCS Tayfçekeri (05 Ekim 2011)</a:t>
            </a:r>
            <a:endParaRPr lang="tr-TR" altLang="tr-TR" sz="180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UV ve yakın IR bölge yüzey haritalama gözlemleri</a:t>
            </a:r>
          </a:p>
        </p:txBody>
      </p:sp>
      <p:pic>
        <p:nvPicPr>
          <p:cNvPr id="26628" name="Picture 6" descr="izenberg_glob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62188"/>
            <a:ext cx="8713788" cy="43703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9144000" cy="5125792"/>
          </a:xfrm>
          <a:prstGeom prst="rect">
            <a:avLst/>
          </a:prstGeom>
        </p:spPr>
      </p:pic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838988" y="260350"/>
            <a:ext cx="74676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smtClean="0">
                <a:solidFill>
                  <a:schemeClr val="bg1"/>
                </a:solidFill>
                <a:latin typeface="Arial Black" panose="020B0A04020102020204" pitchFamily="34" charset="0"/>
              </a:rPr>
              <a:t>Merkür’ün Tamamlanan Topografik Haritası</a:t>
            </a:r>
            <a:endParaRPr lang="tr-TR" altLang="tr-TR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395288" y="692696"/>
            <a:ext cx="8497887" cy="70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smtClean="0">
                <a:solidFill>
                  <a:schemeClr val="bg1"/>
                </a:solidFill>
              </a:rPr>
              <a:t>6 Mayıs 2016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tr-TR" sz="1050">
                <a:solidFill>
                  <a:schemeClr val="bg1"/>
                </a:solidFill>
              </a:rPr>
              <a:t>U.S. </a:t>
            </a:r>
            <a:r>
              <a:rPr lang="en-US" altLang="tr-TR" sz="1050">
                <a:solidFill>
                  <a:schemeClr val="bg1"/>
                </a:solidFill>
              </a:rPr>
              <a:t>Geological </a:t>
            </a:r>
            <a:r>
              <a:rPr lang="en-US" altLang="tr-TR" sz="1050" smtClean="0">
                <a:solidFill>
                  <a:schemeClr val="bg1"/>
                </a:solidFill>
              </a:rPr>
              <a:t>Survey</a:t>
            </a:r>
            <a:r>
              <a:rPr lang="tr-TR" altLang="tr-TR" sz="1050" smtClean="0">
                <a:solidFill>
                  <a:schemeClr val="bg1"/>
                </a:solidFill>
              </a:rPr>
              <a:t> - </a:t>
            </a:r>
            <a:r>
              <a:rPr lang="en-US" altLang="tr-TR" sz="1050" smtClean="0">
                <a:solidFill>
                  <a:schemeClr val="bg1"/>
                </a:solidFill>
              </a:rPr>
              <a:t>Arizona </a:t>
            </a:r>
            <a:r>
              <a:rPr lang="en-US" altLang="tr-TR" sz="1050">
                <a:solidFill>
                  <a:schemeClr val="bg1"/>
                </a:solidFill>
              </a:rPr>
              <a:t>State </a:t>
            </a:r>
            <a:r>
              <a:rPr lang="en-US" altLang="tr-TR" sz="1050" smtClean="0">
                <a:solidFill>
                  <a:schemeClr val="bg1"/>
                </a:solidFill>
              </a:rPr>
              <a:t>University</a:t>
            </a:r>
            <a:r>
              <a:rPr lang="tr-TR" altLang="tr-TR" sz="1050" smtClean="0">
                <a:solidFill>
                  <a:schemeClr val="bg1"/>
                </a:solidFill>
              </a:rPr>
              <a:t> - </a:t>
            </a:r>
            <a:r>
              <a:rPr lang="en-US" altLang="tr-TR" sz="1050" smtClean="0">
                <a:solidFill>
                  <a:schemeClr val="bg1"/>
                </a:solidFill>
              </a:rPr>
              <a:t>Carnegie </a:t>
            </a:r>
            <a:r>
              <a:rPr lang="en-US" altLang="tr-TR" sz="1050">
                <a:solidFill>
                  <a:schemeClr val="bg1"/>
                </a:solidFill>
              </a:rPr>
              <a:t>Institute </a:t>
            </a:r>
            <a:r>
              <a:rPr lang="en-US" altLang="tr-TR" sz="1050">
                <a:solidFill>
                  <a:schemeClr val="bg1"/>
                </a:solidFill>
              </a:rPr>
              <a:t>of </a:t>
            </a:r>
            <a:r>
              <a:rPr lang="en-US" altLang="tr-TR" sz="1050" smtClean="0">
                <a:solidFill>
                  <a:schemeClr val="bg1"/>
                </a:solidFill>
              </a:rPr>
              <a:t>Washington</a:t>
            </a:r>
            <a:r>
              <a:rPr lang="tr-TR" altLang="tr-TR" sz="1050" smtClean="0">
                <a:solidFill>
                  <a:schemeClr val="bg1"/>
                </a:solidFill>
              </a:rPr>
              <a:t> - </a:t>
            </a:r>
            <a:r>
              <a:rPr lang="en-US" altLang="tr-TR" sz="1050" smtClean="0">
                <a:solidFill>
                  <a:schemeClr val="bg1"/>
                </a:solidFill>
              </a:rPr>
              <a:t>Johns </a:t>
            </a:r>
            <a:r>
              <a:rPr lang="en-US" altLang="tr-TR" sz="1050">
                <a:solidFill>
                  <a:schemeClr val="bg1"/>
                </a:solidFill>
              </a:rPr>
              <a:t>Hopkins University Applied </a:t>
            </a:r>
            <a:r>
              <a:rPr lang="en-US" altLang="tr-TR" sz="1050">
                <a:solidFill>
                  <a:schemeClr val="bg1"/>
                </a:solidFill>
              </a:rPr>
              <a:t>Physics </a:t>
            </a:r>
            <a:r>
              <a:rPr lang="en-US" altLang="tr-TR" sz="1050" smtClean="0">
                <a:solidFill>
                  <a:schemeClr val="bg1"/>
                </a:solidFill>
              </a:rPr>
              <a:t>Laboratory</a:t>
            </a:r>
            <a:r>
              <a:rPr lang="tr-TR" altLang="tr-TR" sz="1050" smtClean="0">
                <a:solidFill>
                  <a:schemeClr val="bg1"/>
                </a:solidFill>
              </a:rPr>
              <a:t> - </a:t>
            </a:r>
            <a:r>
              <a:rPr lang="en-US" altLang="tr-TR" sz="1050" smtClean="0">
                <a:solidFill>
                  <a:schemeClr val="bg1"/>
                </a:solidFill>
              </a:rPr>
              <a:t>NASA</a:t>
            </a:r>
            <a:r>
              <a:rPr lang="tr-TR" altLang="tr-TR" sz="1050" smtClean="0">
                <a:solidFill>
                  <a:schemeClr val="bg1"/>
                </a:solidFill>
              </a:rPr>
              <a:t> </a:t>
            </a:r>
            <a:endParaRPr lang="tr-TR" altLang="tr-TR" sz="1050">
              <a:solidFill>
                <a:schemeClr val="bg1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355047" y="6190942"/>
            <a:ext cx="45783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sz="2000" smtClean="0">
                <a:latin typeface="Arial Black" panose="020B0A04020102020204" pitchFamily="34" charset="0"/>
              </a:rPr>
              <a:t>Messenger – 4104 yörünge turu</a:t>
            </a:r>
            <a:endParaRPr lang="tr-TR" altLang="tr-TR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28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02_merkurtrans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7475"/>
            <a:ext cx="7239000" cy="669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50825" y="188640"/>
            <a:ext cx="8569325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tr-TR" altLang="tr-TR" sz="1600" dirty="0">
                <a:solidFill>
                  <a:schemeClr val="bg1"/>
                </a:solidFill>
                <a:latin typeface="Arial" panose="020B0604020202020204" pitchFamily="34" charset="0"/>
              </a:rPr>
              <a:t>Mayıs veya Kasım aylarında bir </a:t>
            </a:r>
            <a:r>
              <a:rPr lang="tr-TR" altLang="tr-TR" sz="1600" dirty="0" smtClean="0">
                <a:solidFill>
                  <a:schemeClr val="bg1"/>
                </a:solidFill>
                <a:latin typeface="Arial" panose="020B0604020202020204" pitchFamily="34" charset="0"/>
              </a:rPr>
              <a:t>Merkür’ün bir iç kavuşumu </a:t>
            </a:r>
            <a:r>
              <a:rPr lang="tr-TR" altLang="tr-TR" sz="1600" dirty="0">
                <a:solidFill>
                  <a:schemeClr val="bg1"/>
                </a:solidFill>
                <a:latin typeface="Arial" panose="020B0604020202020204" pitchFamily="34" charset="0"/>
              </a:rPr>
              <a:t>gerçekleşirse gözlenebilir. </a:t>
            </a:r>
            <a:endParaRPr lang="tr-TR" altLang="tr-TR" sz="16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tr-TR" altLang="tr-TR" sz="1600" dirty="0" smtClean="0">
                <a:solidFill>
                  <a:srgbClr val="F8E5BE"/>
                </a:solidFill>
                <a:latin typeface="Arial" panose="020B0604020202020204" pitchFamily="34" charset="0"/>
              </a:rPr>
              <a:t>Bu </a:t>
            </a:r>
            <a:r>
              <a:rPr lang="tr-TR" altLang="tr-TR" sz="1600" dirty="0">
                <a:solidFill>
                  <a:srgbClr val="F8E5BE"/>
                </a:solidFill>
                <a:latin typeface="Arial" panose="020B0604020202020204" pitchFamily="34" charset="0"/>
              </a:rPr>
              <a:t>aylarda </a:t>
            </a:r>
            <a:r>
              <a:rPr lang="tr-TR" altLang="tr-TR" sz="1600" dirty="0" smtClean="0">
                <a:solidFill>
                  <a:srgbClr val="F8E5BE"/>
                </a:solidFill>
                <a:latin typeface="Arial" panose="020B0604020202020204" pitchFamily="34" charset="0"/>
              </a:rPr>
              <a:t>Yer, Merkür yörüngesinin (i=7</a:t>
            </a:r>
            <a:r>
              <a:rPr lang="tr-TR" altLang="tr-TR" sz="1600" dirty="0" smtClean="0">
                <a:solidFill>
                  <a:srgbClr val="F8E5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˚</a:t>
            </a:r>
            <a:r>
              <a:rPr lang="tr-TR" altLang="tr-TR" sz="1600" dirty="0" smtClean="0">
                <a:solidFill>
                  <a:srgbClr val="F8E5BE"/>
                </a:solidFill>
                <a:latin typeface="Arial" panose="020B0604020202020204" pitchFamily="34" charset="0"/>
              </a:rPr>
              <a:t>) ekliptik ile arakesiti olan düğümler doğrultusuna çok yakın konumlardadır.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tr-TR" altLang="tr-TR" sz="1600" dirty="0" smtClean="0">
                <a:solidFill>
                  <a:schemeClr val="bg1"/>
                </a:solidFill>
                <a:latin typeface="Arial" panose="020B0604020202020204" pitchFamily="34" charset="0"/>
              </a:rPr>
              <a:t>Bu </a:t>
            </a:r>
            <a:r>
              <a:rPr lang="tr-TR" altLang="tr-TR" sz="1600" dirty="0">
                <a:solidFill>
                  <a:schemeClr val="bg1"/>
                </a:solidFill>
                <a:latin typeface="Arial" panose="020B0604020202020204" pitchFamily="34" charset="0"/>
              </a:rPr>
              <a:t>sıralarda gerçekleşen bir iç kavuşumda geçiş izlenebilir</a:t>
            </a:r>
            <a:r>
              <a:rPr lang="tr-TR" altLang="tr-TR" sz="1600" dirty="0" smtClean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tr-TR" altLang="tr-TR" sz="1600" dirty="0" smtClean="0">
                <a:solidFill>
                  <a:srgbClr val="F8E5BE"/>
                </a:solidFill>
                <a:latin typeface="Arial" panose="020B0604020202020204" pitchFamily="34" charset="0"/>
              </a:rPr>
              <a:t>En uzun geçiş 9 saat kadar sürer ve Merkür’ün, bir Mayıs ayı içinde gerçekleşen iç kavuşumunda, yörüngesi üzerinde enöte noktası civarında bulunduğu zamanlarda gerçekleşebilir.</a:t>
            </a:r>
            <a:r>
              <a:rPr lang="tr-TR" altLang="tr-TR" sz="16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tr-TR" altLang="tr-TR" sz="1600" dirty="0" smtClean="0">
                <a:solidFill>
                  <a:schemeClr val="bg1"/>
                </a:solidFill>
                <a:latin typeface="Arial" panose="020B0604020202020204" pitchFamily="34" charset="0"/>
              </a:rPr>
              <a:t>Kasım geçişleri 7, 13 veya 33 yıl aralıklarla, Mayıs geçişleri ise 13 veya 33 yıl aralıklarla oluşur. Son izlenen geçiş: 11 Kasım 2019.</a:t>
            </a:r>
          </a:p>
          <a:p>
            <a:pPr algn="just" eaLnBrk="1" hangingPunct="1"/>
            <a:endParaRPr lang="tr-TR" altLang="tr-TR" sz="16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tr-TR" altLang="tr-TR" sz="1600" dirty="0" smtClean="0">
                <a:solidFill>
                  <a:srgbClr val="CCFF33"/>
                </a:solidFill>
                <a:latin typeface="Arial" panose="020B0604020202020204" pitchFamily="34" charset="0"/>
              </a:rPr>
              <a:t>11 Kasım 2019, 13 Kasım 2032, 7 Kasım 2039, 7 Mayıs 2049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945313"/>
            <a:ext cx="6264696" cy="391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87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TM2006Nov08-Fi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26988"/>
            <a:ext cx="4654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908720"/>
            <a:ext cx="7152920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smtClean="0">
                <a:solidFill>
                  <a:srgbClr val="FFFF00"/>
                </a:solidFill>
              </a:rPr>
              <a:t>1</a:t>
            </a:r>
            <a:r>
              <a:rPr lang="tr-TR" sz="4000" dirty="0" smtClean="0">
                <a:solidFill>
                  <a:schemeClr val="bg1"/>
                </a:solidFill>
              </a:rPr>
              <a:t> e </a:t>
            </a:r>
            <a:r>
              <a:rPr lang="tr-TR" sz="4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1</a:t>
            </a:r>
            <a:r>
              <a:rPr lang="tr-TR" sz="4000" dirty="0" smtClean="0">
                <a:solidFill>
                  <a:schemeClr val="bg1"/>
                </a:solidFill>
              </a:rPr>
              <a:t> </a:t>
            </a:r>
            <a:r>
              <a:rPr lang="tr-TR" sz="4000" dirty="0" smtClean="0">
                <a:solidFill>
                  <a:srgbClr val="FFFF00"/>
                </a:solidFill>
              </a:rPr>
              <a:t>dönme</a:t>
            </a:r>
            <a:r>
              <a:rPr lang="tr-TR" sz="4000" dirty="0" smtClean="0">
                <a:solidFill>
                  <a:schemeClr val="bg1"/>
                </a:solidFill>
              </a:rPr>
              <a:t> </a:t>
            </a:r>
            <a:r>
              <a:rPr lang="tr-TR" sz="4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dolanma</a:t>
            </a:r>
            <a:r>
              <a:rPr lang="tr-TR" sz="4000" dirty="0" smtClean="0">
                <a:solidFill>
                  <a:schemeClr val="bg1"/>
                </a:solidFill>
              </a:rPr>
              <a:t> kilitlenmesi</a:t>
            </a:r>
          </a:p>
          <a:p>
            <a:endParaRPr lang="tr-TR" sz="4000" dirty="0">
              <a:solidFill>
                <a:schemeClr val="bg1"/>
              </a:solidFill>
            </a:endParaRPr>
          </a:p>
          <a:p>
            <a:endParaRPr lang="tr-TR" sz="4000" dirty="0" smtClean="0">
              <a:solidFill>
                <a:schemeClr val="bg1"/>
              </a:solidFill>
            </a:endParaRPr>
          </a:p>
          <a:p>
            <a:endParaRPr lang="tr-TR" sz="4000" dirty="0">
              <a:solidFill>
                <a:schemeClr val="bg1"/>
              </a:solidFill>
            </a:endParaRPr>
          </a:p>
          <a:p>
            <a:endParaRPr lang="tr-TR" sz="4000" dirty="0" smtClean="0">
              <a:solidFill>
                <a:schemeClr val="bg1"/>
              </a:solidFill>
            </a:endParaRPr>
          </a:p>
          <a:p>
            <a:endParaRPr lang="tr-TR" sz="4000" dirty="0">
              <a:solidFill>
                <a:schemeClr val="bg1"/>
              </a:solidFill>
            </a:endParaRPr>
          </a:p>
          <a:p>
            <a:pPr algn="ctr"/>
            <a:r>
              <a:rPr lang="tr-TR" sz="5400" dirty="0" smtClean="0">
                <a:solidFill>
                  <a:schemeClr val="bg1"/>
                </a:solidFill>
                <a:latin typeface="Symbol" panose="05050102010706020507" pitchFamily="18" charset="2"/>
              </a:rPr>
              <a:t>º </a:t>
            </a:r>
            <a:r>
              <a:rPr lang="tr-TR" sz="4000" dirty="0" smtClean="0">
                <a:solidFill>
                  <a:schemeClr val="bg1"/>
                </a:solidFill>
              </a:rPr>
              <a:t> Eşdönme</a:t>
            </a:r>
          </a:p>
          <a:p>
            <a:pPr algn="ctr"/>
            <a:r>
              <a:rPr lang="tr-TR" sz="5400" dirty="0" smtClean="0">
                <a:solidFill>
                  <a:schemeClr val="bg1"/>
                </a:solidFill>
                <a:latin typeface="Symbol" panose="05050102010706020507" pitchFamily="18" charset="2"/>
              </a:rPr>
              <a:t>º </a:t>
            </a:r>
            <a:r>
              <a:rPr lang="tr-TR" sz="4000" dirty="0">
                <a:solidFill>
                  <a:schemeClr val="bg1"/>
                </a:solidFill>
              </a:rPr>
              <a:t> </a:t>
            </a:r>
            <a:r>
              <a:rPr lang="tr-TR" sz="4000" dirty="0" smtClean="0">
                <a:solidFill>
                  <a:schemeClr val="bg1"/>
                </a:solidFill>
              </a:rPr>
              <a:t>Senkronize dönme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9" name="Curved Up Arrow 8"/>
          <p:cNvSpPr/>
          <p:nvPr/>
        </p:nvSpPr>
        <p:spPr bwMode="auto">
          <a:xfrm>
            <a:off x="1115616" y="1565851"/>
            <a:ext cx="2016224" cy="1728192"/>
          </a:xfrm>
          <a:prstGeom prst="curvedUpArrow">
            <a:avLst>
              <a:gd name="adj1" fmla="val 11844"/>
              <a:gd name="adj2" fmla="val 31968"/>
              <a:gd name="adj3" fmla="val 28187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1" name="Curved Up Arrow 10"/>
          <p:cNvSpPr/>
          <p:nvPr/>
        </p:nvSpPr>
        <p:spPr bwMode="auto">
          <a:xfrm>
            <a:off x="1835696" y="1556792"/>
            <a:ext cx="3024336" cy="1728192"/>
          </a:xfrm>
          <a:prstGeom prst="curvedUpArrow">
            <a:avLst>
              <a:gd name="adj1" fmla="val 13094"/>
              <a:gd name="adj2" fmla="val 31968"/>
              <a:gd name="adj3" fmla="val 28187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70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03_arecib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57225"/>
            <a:ext cx="891540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04_merkurrad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85825"/>
            <a:ext cx="861060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9480" y="1188035"/>
            <a:ext cx="7152920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smtClean="0">
                <a:solidFill>
                  <a:schemeClr val="bg1"/>
                </a:solidFill>
              </a:rPr>
              <a:t>Yörünge Dönemi: 88 gün</a:t>
            </a:r>
          </a:p>
          <a:p>
            <a:r>
              <a:rPr lang="tr-TR" sz="4000" dirty="0" smtClean="0">
                <a:solidFill>
                  <a:schemeClr val="bg1"/>
                </a:solidFill>
              </a:rPr>
              <a:t>Dönme Dönemi 58.65 gün</a:t>
            </a:r>
          </a:p>
          <a:p>
            <a:endParaRPr lang="tr-TR" sz="4000" dirty="0" smtClean="0">
              <a:solidFill>
                <a:schemeClr val="bg1"/>
              </a:solidFill>
            </a:endParaRPr>
          </a:p>
          <a:p>
            <a:r>
              <a:rPr lang="tr-TR" sz="4000" dirty="0" smtClean="0">
                <a:solidFill>
                  <a:srgbClr val="FFFF00"/>
                </a:solidFill>
              </a:rPr>
              <a:t>3</a:t>
            </a:r>
            <a:r>
              <a:rPr lang="tr-TR" sz="4000" dirty="0" smtClean="0">
                <a:solidFill>
                  <a:schemeClr val="bg1"/>
                </a:solidFill>
              </a:rPr>
              <a:t> e </a:t>
            </a:r>
            <a:r>
              <a:rPr lang="tr-TR" sz="4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2</a:t>
            </a:r>
            <a:r>
              <a:rPr lang="tr-TR" sz="4000" dirty="0" smtClean="0">
                <a:solidFill>
                  <a:schemeClr val="bg1"/>
                </a:solidFill>
              </a:rPr>
              <a:t> </a:t>
            </a:r>
            <a:r>
              <a:rPr lang="tr-TR" sz="4000" dirty="0" smtClean="0">
                <a:solidFill>
                  <a:srgbClr val="FFFF00"/>
                </a:solidFill>
              </a:rPr>
              <a:t>dönme</a:t>
            </a:r>
            <a:r>
              <a:rPr lang="tr-TR" sz="4000" dirty="0" smtClean="0">
                <a:solidFill>
                  <a:schemeClr val="bg1"/>
                </a:solidFill>
              </a:rPr>
              <a:t> </a:t>
            </a:r>
            <a:r>
              <a:rPr lang="tr-TR" sz="4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dolanma</a:t>
            </a:r>
            <a:r>
              <a:rPr lang="tr-TR" sz="4000" dirty="0" smtClean="0">
                <a:solidFill>
                  <a:schemeClr val="bg1"/>
                </a:solidFill>
              </a:rPr>
              <a:t> kilitlenmesi</a:t>
            </a:r>
          </a:p>
          <a:p>
            <a:endParaRPr lang="tr-TR" sz="4000" dirty="0">
              <a:solidFill>
                <a:schemeClr val="bg1"/>
              </a:solidFill>
            </a:endParaRPr>
          </a:p>
          <a:p>
            <a:endParaRPr lang="tr-TR" sz="4000" dirty="0" smtClean="0">
              <a:solidFill>
                <a:schemeClr val="bg1"/>
              </a:solidFill>
            </a:endParaRPr>
          </a:p>
          <a:p>
            <a:endParaRPr lang="tr-TR" sz="4000" dirty="0">
              <a:solidFill>
                <a:schemeClr val="bg1"/>
              </a:solidFill>
            </a:endParaRPr>
          </a:p>
        </p:txBody>
      </p:sp>
      <p:sp>
        <p:nvSpPr>
          <p:cNvPr id="9" name="Curved Up Arrow 8"/>
          <p:cNvSpPr/>
          <p:nvPr/>
        </p:nvSpPr>
        <p:spPr bwMode="auto">
          <a:xfrm>
            <a:off x="1115616" y="3654083"/>
            <a:ext cx="2016224" cy="1728192"/>
          </a:xfrm>
          <a:prstGeom prst="curvedUpArrow">
            <a:avLst>
              <a:gd name="adj1" fmla="val 11844"/>
              <a:gd name="adj2" fmla="val 31968"/>
              <a:gd name="adj3" fmla="val 28187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1" name="Curved Up Arrow 10"/>
          <p:cNvSpPr/>
          <p:nvPr/>
        </p:nvSpPr>
        <p:spPr bwMode="auto">
          <a:xfrm>
            <a:off x="1835696" y="3645024"/>
            <a:ext cx="3024336" cy="1728192"/>
          </a:xfrm>
          <a:prstGeom prst="curvedUpArrow">
            <a:avLst>
              <a:gd name="adj1" fmla="val 13094"/>
              <a:gd name="adj2" fmla="val 31968"/>
              <a:gd name="adj3" fmla="val 28187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29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315</Words>
  <Application>Microsoft Office PowerPoint</Application>
  <PresentationFormat>On-screen Show (4:3)</PresentationFormat>
  <Paragraphs>68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Arial Black</vt:lpstr>
      <vt:lpstr>Symbol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astpc7</dc:creator>
  <cp:lastModifiedBy>ast208</cp:lastModifiedBy>
  <cp:revision>66</cp:revision>
  <dcterms:created xsi:type="dcterms:W3CDTF">2002-09-24T06:32:53Z</dcterms:created>
  <dcterms:modified xsi:type="dcterms:W3CDTF">2022-09-27T12:29:34Z</dcterms:modified>
</cp:coreProperties>
</file>