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ECCC"/>
          </a:solidFill>
        </a:fill>
      </a:tcStyle>
    </a:wholeTbl>
    <a:band2H>
      <a:tcTxStyle b="def" i="def"/>
      <a:tcStyle>
        <a:tcBdr/>
        <a:fill>
          <a:solidFill>
            <a:srgbClr val="EFF6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1D4"/>
          </a:solidFill>
        </a:fill>
      </a:tcStyle>
    </a:wholeTbl>
    <a:band2H>
      <a:tcTxStyle b="def" i="def"/>
      <a:tcStyle>
        <a:tcBdr/>
        <a:fill>
          <a:solidFill>
            <a:srgbClr val="E7F0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9FD"/>
          </a:solidFill>
        </a:fill>
      </a:tcStyle>
    </a:wholeTbl>
    <a:band2H>
      <a:tcTxStyle b="def" i="def"/>
      <a:tcStyle>
        <a:tcBdr/>
        <a:fill>
          <a:solidFill>
            <a:srgbClr val="E8F4F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Başlık Slaydı">
    <p:spTree>
      <p:nvGrpSpPr>
        <p:cNvPr id="1" name=""/>
        <p:cNvGrpSpPr/>
        <p:nvPr/>
      </p:nvGrpSpPr>
      <p:grpSpPr>
        <a:xfrm>
          <a:off x="0" y="0"/>
          <a:ext cx="0" cy="0"/>
          <a:chOff x="0" y="0"/>
          <a:chExt cx="0" cy="0"/>
        </a:xfrm>
      </p:grpSpPr>
      <p:sp>
        <p:nvSpPr>
          <p:cNvPr id="14" name="Başlık Metni"/>
          <p:cNvSpPr txBox="1"/>
          <p:nvPr>
            <p:ph type="title"/>
          </p:nvPr>
        </p:nvSpPr>
        <p:spPr>
          <a:prstGeom prst="rect">
            <a:avLst/>
          </a:prstGeom>
        </p:spPr>
        <p:txBody>
          <a:bodyPr/>
          <a:lstStyle/>
          <a:p>
            <a:pPr/>
            <a:r>
              <a:t>Başlık Metni</a:t>
            </a:r>
          </a:p>
        </p:txBody>
      </p:sp>
      <p:sp>
        <p:nvSpPr>
          <p:cNvPr id="15" name="Gövde Düzeyi Bir…"/>
          <p:cNvSpPr txBox="1"/>
          <p:nvPr>
            <p:ph type="body" sz="quarter" idx="1"/>
          </p:nvPr>
        </p:nvSpPr>
        <p:spPr>
          <a:prstGeom prst="rect">
            <a:avLst/>
          </a:prstGeom>
        </p:spPr>
        <p:txBody>
          <a:bodyPr/>
          <a:lstStyle/>
          <a:p>
            <a:pPr/>
            <a:r>
              <a:t>Gövde Düzeyi Bir</a:t>
            </a:r>
          </a:p>
          <a:p>
            <a:pPr lvl="1"/>
            <a:r>
              <a:t>Gövde Düzeyi İki</a:t>
            </a:r>
          </a:p>
          <a:p>
            <a:pPr lvl="2"/>
            <a:r>
              <a:t>Gövde Düzeyi Üç</a:t>
            </a:r>
          </a:p>
          <a:p>
            <a:pPr lvl="3"/>
            <a:r>
              <a:t>Gövde Düzeyi Dört</a:t>
            </a:r>
          </a:p>
          <a:p>
            <a:pPr lvl="4"/>
            <a:r>
              <a:t>Gövde Düzeyi Beş</a:t>
            </a:r>
          </a:p>
        </p:txBody>
      </p:sp>
      <p:sp>
        <p:nvSpPr>
          <p:cNvPr id="16"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aşlık ve İçerik">
    <p:spTree>
      <p:nvGrpSpPr>
        <p:cNvPr id="1" name=""/>
        <p:cNvGrpSpPr/>
        <p:nvPr/>
      </p:nvGrpSpPr>
      <p:grpSpPr>
        <a:xfrm>
          <a:off x="0" y="0"/>
          <a:ext cx="0" cy="0"/>
          <a:chOff x="0" y="0"/>
          <a:chExt cx="0" cy="0"/>
        </a:xfrm>
      </p:grpSpPr>
      <p:sp>
        <p:nvSpPr>
          <p:cNvPr id="23"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p>
        </p:txBody>
      </p:sp>
      <p:sp>
        <p:nvSpPr>
          <p:cNvPr id="24" name="Rectangle 8"/>
          <p:cNvSpPr/>
          <p:nvPr/>
        </p:nvSpPr>
        <p:spPr>
          <a:xfrm>
            <a:off x="14" y="6334316"/>
            <a:ext cx="12191987" cy="66486"/>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p>
        </p:txBody>
      </p:sp>
      <p:sp>
        <p:nvSpPr>
          <p:cNvPr id="25" name="Straight Connector 9"/>
          <p:cNvSpPr/>
          <p:nvPr/>
        </p:nvSpPr>
        <p:spPr>
          <a:xfrm>
            <a:off x="1193532" y="1737845"/>
            <a:ext cx="9966961" cy="2"/>
          </a:xfrm>
          <a:prstGeom prst="line">
            <a:avLst/>
          </a:prstGeom>
          <a:ln w="6350">
            <a:solidFill>
              <a:srgbClr val="808080"/>
            </a:solidFill>
          </a:ln>
        </p:spPr>
        <p:txBody>
          <a:bodyPr lIns="45718" tIns="45718" rIns="45718" bIns="45718"/>
          <a:lstStyle/>
          <a:p>
            <a:pPr/>
          </a:p>
        </p:txBody>
      </p:sp>
      <p:sp>
        <p:nvSpPr>
          <p:cNvPr id="26" name="Başlık Metni"/>
          <p:cNvSpPr txBox="1"/>
          <p:nvPr>
            <p:ph type="title"/>
          </p:nvPr>
        </p:nvSpPr>
        <p:spPr>
          <a:xfrm>
            <a:off x="1097280" y="286603"/>
            <a:ext cx="10058401" cy="1450757"/>
          </a:xfrm>
          <a:prstGeom prst="rect">
            <a:avLst/>
          </a:prstGeom>
        </p:spPr>
        <p:txBody>
          <a:bodyPr/>
          <a:lstStyle>
            <a:lvl1pPr>
              <a:defRPr sz="4800">
                <a:solidFill>
                  <a:srgbClr val="404040"/>
                </a:solidFill>
              </a:defRPr>
            </a:lvl1pPr>
          </a:lstStyle>
          <a:p>
            <a:pPr/>
            <a:r>
              <a:t>Başlık Metni</a:t>
            </a:r>
          </a:p>
        </p:txBody>
      </p:sp>
      <p:sp>
        <p:nvSpPr>
          <p:cNvPr id="27" name="Gövde Düzeyi Bir…"/>
          <p:cNvSpPr txBox="1"/>
          <p:nvPr>
            <p:ph type="body" idx="1"/>
          </p:nvPr>
        </p:nvSpPr>
        <p:spPr>
          <a:xfrm>
            <a:off x="1097280" y="1845734"/>
            <a:ext cx="10058401" cy="4023360"/>
          </a:xfrm>
          <a:prstGeom prst="rect">
            <a:avLst/>
          </a:prstGeom>
        </p:spPr>
        <p:txBody>
          <a:bodyPr lIns="0" tIns="0" rIns="0" bIns="0"/>
          <a:lstStyle>
            <a:lvl1pPr marL="91438" indent="-91438">
              <a:buClr>
                <a:schemeClr val="accent1"/>
              </a:buClr>
              <a:buSzPct val="100000"/>
              <a:buFont typeface="Calibri"/>
              <a:buChar char=" "/>
              <a:defRPr cap="none" spc="0" sz="2000">
                <a:solidFill>
                  <a:srgbClr val="404040"/>
                </a:solidFill>
                <a:latin typeface="+mj-lt"/>
                <a:ea typeface="+mj-ea"/>
                <a:cs typeface="+mj-cs"/>
                <a:sym typeface="Calibri"/>
              </a:defRPr>
            </a:lvl1pPr>
            <a:lvl2pPr marL="404368" indent="-203200">
              <a:buClr>
                <a:schemeClr val="accent1"/>
              </a:buClr>
              <a:buSzPct val="100000"/>
              <a:buFont typeface="Calibri"/>
              <a:buChar char="◦"/>
              <a:defRPr cap="none" spc="0" sz="2000">
                <a:solidFill>
                  <a:srgbClr val="404040"/>
                </a:solidFill>
                <a:latin typeface="+mj-lt"/>
                <a:ea typeface="+mj-ea"/>
                <a:cs typeface="+mj-cs"/>
                <a:sym typeface="Calibri"/>
              </a:defRPr>
            </a:lvl2pPr>
            <a:lvl3pPr marL="645304" indent="-261256">
              <a:buClr>
                <a:schemeClr val="accent1"/>
              </a:buClr>
              <a:buSzPct val="100000"/>
              <a:buFont typeface="Calibri"/>
              <a:buChar char="◦"/>
              <a:defRPr cap="none" spc="0" sz="2000">
                <a:solidFill>
                  <a:srgbClr val="404040"/>
                </a:solidFill>
                <a:latin typeface="+mj-lt"/>
                <a:ea typeface="+mj-ea"/>
                <a:cs typeface="+mj-cs"/>
                <a:sym typeface="Calibri"/>
              </a:defRPr>
            </a:lvl3pPr>
            <a:lvl4pPr marL="828185" indent="-261257">
              <a:buClr>
                <a:schemeClr val="accent1"/>
              </a:buClr>
              <a:buSzPct val="100000"/>
              <a:buFont typeface="Calibri"/>
              <a:buChar char="◦"/>
              <a:defRPr cap="none" spc="0" sz="2000">
                <a:solidFill>
                  <a:srgbClr val="404040"/>
                </a:solidFill>
                <a:latin typeface="+mj-lt"/>
                <a:ea typeface="+mj-ea"/>
                <a:cs typeface="+mj-cs"/>
                <a:sym typeface="Calibri"/>
              </a:defRPr>
            </a:lvl4pPr>
            <a:lvl5pPr marL="1011065" indent="-261257">
              <a:buClr>
                <a:schemeClr val="accent1"/>
              </a:buClr>
              <a:buSzPct val="100000"/>
              <a:buFont typeface="Calibri"/>
              <a:buChar char="◦"/>
              <a:defRPr cap="none" spc="0" sz="2000">
                <a:solidFill>
                  <a:srgbClr val="404040"/>
                </a:solidFill>
                <a:latin typeface="+mj-lt"/>
                <a:ea typeface="+mj-ea"/>
                <a:cs typeface="+mj-cs"/>
                <a:sym typeface="Calibri"/>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28"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ölüm Üstbilgisi">
    <p:spTree>
      <p:nvGrpSpPr>
        <p:cNvPr id="1" name=""/>
        <p:cNvGrpSpPr/>
        <p:nvPr/>
      </p:nvGrpSpPr>
      <p:grpSpPr>
        <a:xfrm>
          <a:off x="0" y="0"/>
          <a:ext cx="0" cy="0"/>
          <a:chOff x="0" y="0"/>
          <a:chExt cx="0" cy="0"/>
        </a:xfrm>
      </p:grpSpPr>
      <p:sp>
        <p:nvSpPr>
          <p:cNvPr id="35" name="Başlık Metni"/>
          <p:cNvSpPr txBox="1"/>
          <p:nvPr>
            <p:ph type="title"/>
          </p:nvPr>
        </p:nvSpPr>
        <p:spPr>
          <a:prstGeom prst="rect">
            <a:avLst/>
          </a:prstGeom>
        </p:spPr>
        <p:txBody>
          <a:bodyPr/>
          <a:lstStyle/>
          <a:p>
            <a:pPr/>
            <a:r>
              <a:t>Başlık Metni</a:t>
            </a:r>
          </a:p>
        </p:txBody>
      </p:sp>
      <p:sp>
        <p:nvSpPr>
          <p:cNvPr id="36" name="Gövde Düzeyi Bir…"/>
          <p:cNvSpPr txBox="1"/>
          <p:nvPr>
            <p:ph type="body" sz="quarter" idx="1"/>
          </p:nvPr>
        </p:nvSpPr>
        <p:spPr>
          <a:xfrm>
            <a:off x="1097280" y="4453128"/>
            <a:ext cx="10058401" cy="1143002"/>
          </a:xfrm>
          <a:prstGeom prst="rect">
            <a:avLst/>
          </a:prstGeom>
        </p:spPr>
        <p:txBody>
          <a:bodyPr/>
          <a:lstStyle/>
          <a:p>
            <a:pPr/>
            <a:r>
              <a:t>Gövde Düzeyi Bir</a:t>
            </a:r>
          </a:p>
          <a:p>
            <a:pPr lvl="1"/>
            <a:r>
              <a:t>Gövde Düzeyi İki</a:t>
            </a:r>
          </a:p>
          <a:p>
            <a:pPr lvl="2"/>
            <a:r>
              <a:t>Gövde Düzeyi Üç</a:t>
            </a:r>
          </a:p>
          <a:p>
            <a:pPr lvl="3"/>
            <a:r>
              <a:t>Gövde Düzeyi Dört</a:t>
            </a:r>
          </a:p>
          <a:p>
            <a:pPr lvl="4"/>
            <a:r>
              <a:t>Gövde Düzeyi Beş</a:t>
            </a:r>
          </a:p>
        </p:txBody>
      </p:sp>
      <p:sp>
        <p:nvSpPr>
          <p:cNvPr id="37"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İki İçerik">
    <p:spTree>
      <p:nvGrpSpPr>
        <p:cNvPr id="1" name=""/>
        <p:cNvGrpSpPr/>
        <p:nvPr/>
      </p:nvGrpSpPr>
      <p:grpSpPr>
        <a:xfrm>
          <a:off x="0" y="0"/>
          <a:ext cx="0" cy="0"/>
          <a:chOff x="0" y="0"/>
          <a:chExt cx="0" cy="0"/>
        </a:xfrm>
      </p:grpSpPr>
      <p:sp>
        <p:nvSpPr>
          <p:cNvPr id="44"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p>
        </p:txBody>
      </p:sp>
      <p:sp>
        <p:nvSpPr>
          <p:cNvPr id="45" name="Rectangle 8"/>
          <p:cNvSpPr/>
          <p:nvPr/>
        </p:nvSpPr>
        <p:spPr>
          <a:xfrm>
            <a:off x="14" y="6334316"/>
            <a:ext cx="12191987" cy="66486"/>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p>
        </p:txBody>
      </p:sp>
      <p:sp>
        <p:nvSpPr>
          <p:cNvPr id="46" name="Straight Connector 9"/>
          <p:cNvSpPr/>
          <p:nvPr/>
        </p:nvSpPr>
        <p:spPr>
          <a:xfrm>
            <a:off x="1193532" y="1737845"/>
            <a:ext cx="9966961" cy="2"/>
          </a:xfrm>
          <a:prstGeom prst="line">
            <a:avLst/>
          </a:prstGeom>
          <a:ln w="6350">
            <a:solidFill>
              <a:srgbClr val="808080"/>
            </a:solidFill>
          </a:ln>
        </p:spPr>
        <p:txBody>
          <a:bodyPr lIns="45718" tIns="45718" rIns="45718" bIns="45718"/>
          <a:lstStyle/>
          <a:p>
            <a:pPr/>
          </a:p>
        </p:txBody>
      </p:sp>
      <p:sp>
        <p:nvSpPr>
          <p:cNvPr id="47" name="Başlık Metni"/>
          <p:cNvSpPr txBox="1"/>
          <p:nvPr>
            <p:ph type="title"/>
          </p:nvPr>
        </p:nvSpPr>
        <p:spPr>
          <a:xfrm>
            <a:off x="1097280" y="286603"/>
            <a:ext cx="10058401" cy="1450757"/>
          </a:xfrm>
          <a:prstGeom prst="rect">
            <a:avLst/>
          </a:prstGeom>
        </p:spPr>
        <p:txBody>
          <a:bodyPr/>
          <a:lstStyle>
            <a:lvl1pPr>
              <a:defRPr sz="4800">
                <a:solidFill>
                  <a:srgbClr val="404040"/>
                </a:solidFill>
              </a:defRPr>
            </a:lvl1pPr>
          </a:lstStyle>
          <a:p>
            <a:pPr/>
            <a:r>
              <a:t>Başlık Metni</a:t>
            </a:r>
          </a:p>
        </p:txBody>
      </p:sp>
      <p:sp>
        <p:nvSpPr>
          <p:cNvPr id="48" name="Gövde Düzeyi Bir…"/>
          <p:cNvSpPr txBox="1"/>
          <p:nvPr>
            <p:ph type="body" sz="half" idx="1"/>
          </p:nvPr>
        </p:nvSpPr>
        <p:spPr>
          <a:xfrm>
            <a:off x="1097277" y="1845734"/>
            <a:ext cx="4937762" cy="4023360"/>
          </a:xfrm>
          <a:prstGeom prst="rect">
            <a:avLst/>
          </a:prstGeom>
        </p:spPr>
        <p:txBody>
          <a:bodyPr lIns="0" tIns="0" rIns="0" bIns="0"/>
          <a:lstStyle>
            <a:lvl1pPr marL="91438" indent="-91438">
              <a:buClr>
                <a:schemeClr val="accent1"/>
              </a:buClr>
              <a:buSzPct val="100000"/>
              <a:buFont typeface="Calibri"/>
              <a:buChar char=" "/>
              <a:defRPr cap="none" spc="0" sz="2000">
                <a:solidFill>
                  <a:srgbClr val="404040"/>
                </a:solidFill>
                <a:latin typeface="+mj-lt"/>
                <a:ea typeface="+mj-ea"/>
                <a:cs typeface="+mj-cs"/>
                <a:sym typeface="Calibri"/>
              </a:defRPr>
            </a:lvl1pPr>
            <a:lvl2pPr marL="404368" indent="-203200">
              <a:buClr>
                <a:schemeClr val="accent1"/>
              </a:buClr>
              <a:buSzPct val="100000"/>
              <a:buFont typeface="Calibri"/>
              <a:buChar char="◦"/>
              <a:defRPr cap="none" spc="0" sz="2000">
                <a:solidFill>
                  <a:srgbClr val="404040"/>
                </a:solidFill>
                <a:latin typeface="+mj-lt"/>
                <a:ea typeface="+mj-ea"/>
                <a:cs typeface="+mj-cs"/>
                <a:sym typeface="Calibri"/>
              </a:defRPr>
            </a:lvl2pPr>
            <a:lvl3pPr marL="645304" indent="-261256">
              <a:buClr>
                <a:schemeClr val="accent1"/>
              </a:buClr>
              <a:buSzPct val="100000"/>
              <a:buFont typeface="Calibri"/>
              <a:buChar char="◦"/>
              <a:defRPr cap="none" spc="0" sz="2000">
                <a:solidFill>
                  <a:srgbClr val="404040"/>
                </a:solidFill>
                <a:latin typeface="+mj-lt"/>
                <a:ea typeface="+mj-ea"/>
                <a:cs typeface="+mj-cs"/>
                <a:sym typeface="Calibri"/>
              </a:defRPr>
            </a:lvl3pPr>
            <a:lvl4pPr marL="828185" indent="-261257">
              <a:buClr>
                <a:schemeClr val="accent1"/>
              </a:buClr>
              <a:buSzPct val="100000"/>
              <a:buFont typeface="Calibri"/>
              <a:buChar char="◦"/>
              <a:defRPr cap="none" spc="0" sz="2000">
                <a:solidFill>
                  <a:srgbClr val="404040"/>
                </a:solidFill>
                <a:latin typeface="+mj-lt"/>
                <a:ea typeface="+mj-ea"/>
                <a:cs typeface="+mj-cs"/>
                <a:sym typeface="Calibri"/>
              </a:defRPr>
            </a:lvl4pPr>
            <a:lvl5pPr marL="1011065" indent="-261257">
              <a:buClr>
                <a:schemeClr val="accent1"/>
              </a:buClr>
              <a:buSzPct val="100000"/>
              <a:buFont typeface="Calibri"/>
              <a:buChar char="◦"/>
              <a:defRPr cap="none" spc="0" sz="2000">
                <a:solidFill>
                  <a:srgbClr val="404040"/>
                </a:solidFill>
                <a:latin typeface="+mj-lt"/>
                <a:ea typeface="+mj-ea"/>
                <a:cs typeface="+mj-cs"/>
                <a:sym typeface="Calibri"/>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49"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Karşılaştırma">
    <p:spTree>
      <p:nvGrpSpPr>
        <p:cNvPr id="1" name=""/>
        <p:cNvGrpSpPr/>
        <p:nvPr/>
      </p:nvGrpSpPr>
      <p:grpSpPr>
        <a:xfrm>
          <a:off x="0" y="0"/>
          <a:ext cx="0" cy="0"/>
          <a:chOff x="0" y="0"/>
          <a:chExt cx="0" cy="0"/>
        </a:xfrm>
      </p:grpSpPr>
      <p:sp>
        <p:nvSpPr>
          <p:cNvPr id="56"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p>
        </p:txBody>
      </p:sp>
      <p:sp>
        <p:nvSpPr>
          <p:cNvPr id="57" name="Rectangle 8"/>
          <p:cNvSpPr/>
          <p:nvPr/>
        </p:nvSpPr>
        <p:spPr>
          <a:xfrm>
            <a:off x="14" y="6334316"/>
            <a:ext cx="12191987" cy="66486"/>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p>
        </p:txBody>
      </p:sp>
      <p:sp>
        <p:nvSpPr>
          <p:cNvPr id="58" name="Straight Connector 9"/>
          <p:cNvSpPr/>
          <p:nvPr/>
        </p:nvSpPr>
        <p:spPr>
          <a:xfrm>
            <a:off x="1193532" y="1737845"/>
            <a:ext cx="9966961" cy="2"/>
          </a:xfrm>
          <a:prstGeom prst="line">
            <a:avLst/>
          </a:prstGeom>
          <a:ln w="6350">
            <a:solidFill>
              <a:srgbClr val="808080"/>
            </a:solidFill>
          </a:ln>
        </p:spPr>
        <p:txBody>
          <a:bodyPr lIns="45718" tIns="45718" rIns="45718" bIns="45718"/>
          <a:lstStyle/>
          <a:p>
            <a:pPr/>
          </a:p>
        </p:txBody>
      </p:sp>
      <p:sp>
        <p:nvSpPr>
          <p:cNvPr id="59" name="Başlık Metni"/>
          <p:cNvSpPr txBox="1"/>
          <p:nvPr>
            <p:ph type="title"/>
          </p:nvPr>
        </p:nvSpPr>
        <p:spPr>
          <a:xfrm>
            <a:off x="1097280" y="286603"/>
            <a:ext cx="10058401" cy="1450757"/>
          </a:xfrm>
          <a:prstGeom prst="rect">
            <a:avLst/>
          </a:prstGeom>
        </p:spPr>
        <p:txBody>
          <a:bodyPr/>
          <a:lstStyle>
            <a:lvl1pPr>
              <a:defRPr sz="4800">
                <a:solidFill>
                  <a:srgbClr val="404040"/>
                </a:solidFill>
              </a:defRPr>
            </a:lvl1pPr>
          </a:lstStyle>
          <a:p>
            <a:pPr/>
            <a:r>
              <a:t>Başlık Metni</a:t>
            </a:r>
          </a:p>
        </p:txBody>
      </p:sp>
      <p:sp>
        <p:nvSpPr>
          <p:cNvPr id="60" name="Gövde Düzeyi Bir…"/>
          <p:cNvSpPr txBox="1"/>
          <p:nvPr>
            <p:ph type="body" sz="quarter" idx="1"/>
          </p:nvPr>
        </p:nvSpPr>
        <p:spPr>
          <a:xfrm>
            <a:off x="1097280" y="1846052"/>
            <a:ext cx="4937760" cy="736284"/>
          </a:xfrm>
          <a:prstGeom prst="rect">
            <a:avLst/>
          </a:prstGeom>
        </p:spPr>
        <p:txBody>
          <a:bodyPr anchor="ctr"/>
          <a:lstStyle>
            <a:lvl1pPr>
              <a:defRPr spc="0" sz="2000">
                <a:latin typeface="+mj-lt"/>
                <a:ea typeface="+mj-ea"/>
                <a:cs typeface="+mj-cs"/>
                <a:sym typeface="Calibri"/>
              </a:defRPr>
            </a:lvl1pPr>
            <a:lvl2pPr>
              <a:defRPr spc="0" sz="2000">
                <a:latin typeface="+mj-lt"/>
                <a:ea typeface="+mj-ea"/>
                <a:cs typeface="+mj-cs"/>
                <a:sym typeface="Calibri"/>
              </a:defRPr>
            </a:lvl2pPr>
            <a:lvl3pPr>
              <a:defRPr spc="0" sz="2000">
                <a:latin typeface="+mj-lt"/>
                <a:ea typeface="+mj-ea"/>
                <a:cs typeface="+mj-cs"/>
                <a:sym typeface="Calibri"/>
              </a:defRPr>
            </a:lvl3pPr>
            <a:lvl4pPr>
              <a:defRPr spc="0" sz="2000">
                <a:latin typeface="+mj-lt"/>
                <a:ea typeface="+mj-ea"/>
                <a:cs typeface="+mj-cs"/>
                <a:sym typeface="Calibri"/>
              </a:defRPr>
            </a:lvl4pPr>
            <a:lvl5pPr>
              <a:defRPr spc="0" sz="2000">
                <a:latin typeface="+mj-lt"/>
                <a:ea typeface="+mj-ea"/>
                <a:cs typeface="+mj-cs"/>
                <a:sym typeface="Calibri"/>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61" name="Text Placeholder 4"/>
          <p:cNvSpPr/>
          <p:nvPr>
            <p:ph type="body" sz="quarter" idx="21"/>
          </p:nvPr>
        </p:nvSpPr>
        <p:spPr>
          <a:xfrm>
            <a:off x="6217918" y="1846052"/>
            <a:ext cx="4937763" cy="736284"/>
          </a:xfrm>
          <a:prstGeom prst="rect">
            <a:avLst/>
          </a:prstGeom>
        </p:spPr>
        <p:txBody>
          <a:bodyPr anchor="ctr"/>
          <a:lstStyle/>
          <a:p>
            <a:pPr marL="91438" indent="-91438">
              <a:buClr>
                <a:schemeClr val="accent1"/>
              </a:buClr>
              <a:buSzPct val="100000"/>
              <a:buFont typeface="Calibri"/>
              <a:buChar char=" "/>
              <a:defRPr cap="none" spc="0" sz="2000">
                <a:solidFill>
                  <a:srgbClr val="404040"/>
                </a:solidFill>
                <a:latin typeface="+mj-lt"/>
                <a:ea typeface="+mj-ea"/>
                <a:cs typeface="+mj-cs"/>
                <a:sym typeface="Calibri"/>
              </a:defRPr>
            </a:pPr>
          </a:p>
        </p:txBody>
      </p:sp>
      <p:sp>
        <p:nvSpPr>
          <p:cNvPr id="62"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Yalnızca Başlık">
    <p:spTree>
      <p:nvGrpSpPr>
        <p:cNvPr id="1" name=""/>
        <p:cNvGrpSpPr/>
        <p:nvPr/>
      </p:nvGrpSpPr>
      <p:grpSpPr>
        <a:xfrm>
          <a:off x="0" y="0"/>
          <a:ext cx="0" cy="0"/>
          <a:chOff x="0" y="0"/>
          <a:chExt cx="0" cy="0"/>
        </a:xfrm>
      </p:grpSpPr>
      <p:sp>
        <p:nvSpPr>
          <p:cNvPr id="69"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p>
        </p:txBody>
      </p:sp>
      <p:sp>
        <p:nvSpPr>
          <p:cNvPr id="70" name="Rectangle 8"/>
          <p:cNvSpPr/>
          <p:nvPr/>
        </p:nvSpPr>
        <p:spPr>
          <a:xfrm>
            <a:off x="14" y="6334316"/>
            <a:ext cx="12191987" cy="66486"/>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p>
        </p:txBody>
      </p:sp>
      <p:sp>
        <p:nvSpPr>
          <p:cNvPr id="71" name="Straight Connector 9"/>
          <p:cNvSpPr/>
          <p:nvPr/>
        </p:nvSpPr>
        <p:spPr>
          <a:xfrm>
            <a:off x="1193532" y="1737845"/>
            <a:ext cx="9966961" cy="2"/>
          </a:xfrm>
          <a:prstGeom prst="line">
            <a:avLst/>
          </a:prstGeom>
          <a:ln w="6350">
            <a:solidFill>
              <a:srgbClr val="808080"/>
            </a:solidFill>
          </a:ln>
        </p:spPr>
        <p:txBody>
          <a:bodyPr lIns="45718" tIns="45718" rIns="45718" bIns="45718"/>
          <a:lstStyle/>
          <a:p>
            <a:pPr/>
          </a:p>
        </p:txBody>
      </p:sp>
      <p:sp>
        <p:nvSpPr>
          <p:cNvPr id="72" name="Başlık Metni"/>
          <p:cNvSpPr txBox="1"/>
          <p:nvPr>
            <p:ph type="title"/>
          </p:nvPr>
        </p:nvSpPr>
        <p:spPr>
          <a:xfrm>
            <a:off x="1097280" y="286603"/>
            <a:ext cx="10058401" cy="1450757"/>
          </a:xfrm>
          <a:prstGeom prst="rect">
            <a:avLst/>
          </a:prstGeom>
        </p:spPr>
        <p:txBody>
          <a:bodyPr/>
          <a:lstStyle>
            <a:lvl1pPr>
              <a:defRPr sz="4800">
                <a:solidFill>
                  <a:srgbClr val="404040"/>
                </a:solidFill>
              </a:defRPr>
            </a:lvl1pPr>
          </a:lstStyle>
          <a:p>
            <a:pPr/>
            <a:r>
              <a:t>Başlık Metni</a:t>
            </a:r>
          </a:p>
        </p:txBody>
      </p:sp>
      <p:sp>
        <p:nvSpPr>
          <p:cNvPr id="73"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oş">
    <p:spTree>
      <p:nvGrpSpPr>
        <p:cNvPr id="1" name=""/>
        <p:cNvGrpSpPr/>
        <p:nvPr/>
      </p:nvGrpSpPr>
      <p:grpSpPr>
        <a:xfrm>
          <a:off x="0" y="0"/>
          <a:ext cx="0" cy="0"/>
          <a:chOff x="0" y="0"/>
          <a:chExt cx="0" cy="0"/>
        </a:xfrm>
      </p:grpSpPr>
      <p:sp>
        <p:nvSpPr>
          <p:cNvPr id="80" name="Rectangle 4"/>
          <p:cNvSpPr/>
          <p:nvPr/>
        </p:nvSpPr>
        <p:spPr>
          <a:xfrm>
            <a:off x="3175" y="6400800"/>
            <a:ext cx="12188825" cy="4572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p>
        </p:txBody>
      </p:sp>
      <p:sp>
        <p:nvSpPr>
          <p:cNvPr id="81" name="Rectangle 5"/>
          <p:cNvSpPr/>
          <p:nvPr/>
        </p:nvSpPr>
        <p:spPr>
          <a:xfrm>
            <a:off x="13" y="6334316"/>
            <a:ext cx="12188828" cy="64010"/>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p>
        </p:txBody>
      </p:sp>
      <p:sp>
        <p:nvSpPr>
          <p:cNvPr id="82"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aşlıklı İçerik">
    <p:spTree>
      <p:nvGrpSpPr>
        <p:cNvPr id="1" name=""/>
        <p:cNvGrpSpPr/>
        <p:nvPr/>
      </p:nvGrpSpPr>
      <p:grpSpPr>
        <a:xfrm>
          <a:off x="0" y="0"/>
          <a:ext cx="0" cy="0"/>
          <a:chOff x="0" y="0"/>
          <a:chExt cx="0" cy="0"/>
        </a:xfrm>
      </p:grpSpPr>
      <p:sp>
        <p:nvSpPr>
          <p:cNvPr id="89" name="Rectangle 7"/>
          <p:cNvSpPr/>
          <p:nvPr/>
        </p:nvSpPr>
        <p:spPr>
          <a:xfrm>
            <a:off x="14" y="0"/>
            <a:ext cx="4050795" cy="68580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p>
        </p:txBody>
      </p:sp>
      <p:sp>
        <p:nvSpPr>
          <p:cNvPr id="90" name="Rectangle 8"/>
          <p:cNvSpPr/>
          <p:nvPr/>
        </p:nvSpPr>
        <p:spPr>
          <a:xfrm>
            <a:off x="4040070" y="0"/>
            <a:ext cx="64010" cy="6858000"/>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p>
        </p:txBody>
      </p:sp>
      <p:sp>
        <p:nvSpPr>
          <p:cNvPr id="91" name="Başlık Metni"/>
          <p:cNvSpPr txBox="1"/>
          <p:nvPr>
            <p:ph type="title"/>
          </p:nvPr>
        </p:nvSpPr>
        <p:spPr>
          <a:xfrm>
            <a:off x="457200" y="594359"/>
            <a:ext cx="3200400" cy="2286001"/>
          </a:xfrm>
          <a:prstGeom prst="rect">
            <a:avLst/>
          </a:prstGeom>
        </p:spPr>
        <p:txBody>
          <a:bodyPr/>
          <a:lstStyle>
            <a:lvl1pPr>
              <a:defRPr sz="3600">
                <a:solidFill>
                  <a:srgbClr val="FFFFFF"/>
                </a:solidFill>
              </a:defRPr>
            </a:lvl1pPr>
          </a:lstStyle>
          <a:p>
            <a:pPr/>
            <a:r>
              <a:t>Başlık Metni</a:t>
            </a:r>
          </a:p>
        </p:txBody>
      </p:sp>
      <p:sp>
        <p:nvSpPr>
          <p:cNvPr id="92" name="Gövde Düzeyi Bir…"/>
          <p:cNvSpPr txBox="1"/>
          <p:nvPr>
            <p:ph type="body" idx="1"/>
          </p:nvPr>
        </p:nvSpPr>
        <p:spPr>
          <a:xfrm>
            <a:off x="4800600" y="731519"/>
            <a:ext cx="6492241" cy="5257802"/>
          </a:xfrm>
          <a:prstGeom prst="rect">
            <a:avLst/>
          </a:prstGeom>
        </p:spPr>
        <p:txBody>
          <a:bodyPr lIns="0" tIns="0" rIns="0" bIns="0"/>
          <a:lstStyle>
            <a:lvl1pPr marL="91438" indent="-91438">
              <a:buClr>
                <a:schemeClr val="accent1"/>
              </a:buClr>
              <a:buSzPct val="100000"/>
              <a:buFont typeface="Calibri"/>
              <a:buChar char=" "/>
              <a:defRPr cap="none" spc="0" sz="2000">
                <a:solidFill>
                  <a:srgbClr val="404040"/>
                </a:solidFill>
                <a:latin typeface="+mj-lt"/>
                <a:ea typeface="+mj-ea"/>
                <a:cs typeface="+mj-cs"/>
                <a:sym typeface="Calibri"/>
              </a:defRPr>
            </a:lvl1pPr>
            <a:lvl2pPr marL="404368" indent="-203200">
              <a:buClr>
                <a:schemeClr val="accent1"/>
              </a:buClr>
              <a:buSzPct val="100000"/>
              <a:buFont typeface="Calibri"/>
              <a:buChar char="◦"/>
              <a:defRPr cap="none" spc="0" sz="2000">
                <a:solidFill>
                  <a:srgbClr val="404040"/>
                </a:solidFill>
                <a:latin typeface="+mj-lt"/>
                <a:ea typeface="+mj-ea"/>
                <a:cs typeface="+mj-cs"/>
                <a:sym typeface="Calibri"/>
              </a:defRPr>
            </a:lvl2pPr>
            <a:lvl3pPr marL="645304" indent="-261256">
              <a:buClr>
                <a:schemeClr val="accent1"/>
              </a:buClr>
              <a:buSzPct val="100000"/>
              <a:buFont typeface="Calibri"/>
              <a:buChar char="◦"/>
              <a:defRPr cap="none" spc="0" sz="2000">
                <a:solidFill>
                  <a:srgbClr val="404040"/>
                </a:solidFill>
                <a:latin typeface="+mj-lt"/>
                <a:ea typeface="+mj-ea"/>
                <a:cs typeface="+mj-cs"/>
                <a:sym typeface="Calibri"/>
              </a:defRPr>
            </a:lvl3pPr>
            <a:lvl4pPr marL="828185" indent="-261257">
              <a:buClr>
                <a:schemeClr val="accent1"/>
              </a:buClr>
              <a:buSzPct val="100000"/>
              <a:buFont typeface="Calibri"/>
              <a:buChar char="◦"/>
              <a:defRPr cap="none" spc="0" sz="2000">
                <a:solidFill>
                  <a:srgbClr val="404040"/>
                </a:solidFill>
                <a:latin typeface="+mj-lt"/>
                <a:ea typeface="+mj-ea"/>
                <a:cs typeface="+mj-cs"/>
                <a:sym typeface="Calibri"/>
              </a:defRPr>
            </a:lvl4pPr>
            <a:lvl5pPr marL="1011065" indent="-261257">
              <a:buClr>
                <a:schemeClr val="accent1"/>
              </a:buClr>
              <a:buSzPct val="100000"/>
              <a:buFont typeface="Calibri"/>
              <a:buChar char="◦"/>
              <a:defRPr cap="none" spc="0" sz="2000">
                <a:solidFill>
                  <a:srgbClr val="404040"/>
                </a:solidFill>
                <a:latin typeface="+mj-lt"/>
                <a:ea typeface="+mj-ea"/>
                <a:cs typeface="+mj-cs"/>
                <a:sym typeface="Calibri"/>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93" name="Text Placeholder 3"/>
          <p:cNvSpPr/>
          <p:nvPr>
            <p:ph type="body" sz="quarter" idx="21"/>
          </p:nvPr>
        </p:nvSpPr>
        <p:spPr>
          <a:xfrm>
            <a:off x="457200" y="2926079"/>
            <a:ext cx="3200400" cy="3379125"/>
          </a:xfrm>
          <a:prstGeom prst="rect">
            <a:avLst/>
          </a:prstGeom>
        </p:spPr>
        <p:txBody>
          <a:bodyPr/>
          <a:lstStyle/>
          <a:p>
            <a:pPr marL="91438" indent="-91438">
              <a:buClr>
                <a:schemeClr val="accent1"/>
              </a:buClr>
              <a:buSzPct val="100000"/>
              <a:buFont typeface="Calibri"/>
              <a:buChar char=" "/>
              <a:defRPr cap="none" spc="0" sz="2000">
                <a:solidFill>
                  <a:srgbClr val="404040"/>
                </a:solidFill>
                <a:latin typeface="+mj-lt"/>
                <a:ea typeface="+mj-ea"/>
                <a:cs typeface="+mj-cs"/>
                <a:sym typeface="Calibri"/>
              </a:defRPr>
            </a:pPr>
          </a:p>
        </p:txBody>
      </p:sp>
      <p:sp>
        <p:nvSpPr>
          <p:cNvPr id="94" name="Slayt Numarası"/>
          <p:cNvSpPr txBox="1"/>
          <p:nvPr>
            <p:ph type="sldNum" sz="quarter" idx="2"/>
          </p:nvPr>
        </p:nvSpPr>
        <p:spPr>
          <a:prstGeom prst="rect">
            <a:avLst/>
          </a:prstGeom>
        </p:spPr>
        <p:txBody>
          <a:bodyPr/>
          <a:lstStyle>
            <a:lvl1pPr>
              <a:defRPr>
                <a:solidFill>
                  <a:srgbClr val="455F51"/>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aşlıklı Resim">
    <p:spTree>
      <p:nvGrpSpPr>
        <p:cNvPr id="1" name=""/>
        <p:cNvGrpSpPr/>
        <p:nvPr/>
      </p:nvGrpSpPr>
      <p:grpSpPr>
        <a:xfrm>
          <a:off x="0" y="0"/>
          <a:ext cx="0" cy="0"/>
          <a:chOff x="0" y="0"/>
          <a:chExt cx="0" cy="0"/>
        </a:xfrm>
      </p:grpSpPr>
      <p:sp>
        <p:nvSpPr>
          <p:cNvPr id="101" name="Rectangle 7"/>
          <p:cNvSpPr/>
          <p:nvPr/>
        </p:nvSpPr>
        <p:spPr>
          <a:xfrm>
            <a:off x="0" y="4953000"/>
            <a:ext cx="12188825" cy="19050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p>
        </p:txBody>
      </p:sp>
      <p:sp>
        <p:nvSpPr>
          <p:cNvPr id="102" name="Rectangle 8"/>
          <p:cNvSpPr/>
          <p:nvPr/>
        </p:nvSpPr>
        <p:spPr>
          <a:xfrm>
            <a:off x="13" y="4915075"/>
            <a:ext cx="12188828" cy="64010"/>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p>
        </p:txBody>
      </p:sp>
      <p:sp>
        <p:nvSpPr>
          <p:cNvPr id="103" name="Başlık Metni"/>
          <p:cNvSpPr txBox="1"/>
          <p:nvPr>
            <p:ph type="title"/>
          </p:nvPr>
        </p:nvSpPr>
        <p:spPr>
          <a:xfrm>
            <a:off x="1097280" y="5074920"/>
            <a:ext cx="10113645" cy="822962"/>
          </a:xfrm>
          <a:prstGeom prst="rect">
            <a:avLst/>
          </a:prstGeom>
        </p:spPr>
        <p:txBody>
          <a:bodyPr lIns="0" tIns="0" rIns="0" bIns="0"/>
          <a:lstStyle>
            <a:lvl1pPr>
              <a:defRPr sz="3600">
                <a:solidFill>
                  <a:srgbClr val="FFFFFF"/>
                </a:solidFill>
              </a:defRPr>
            </a:lvl1pPr>
          </a:lstStyle>
          <a:p>
            <a:pPr/>
            <a:r>
              <a:t>Başlık Metni</a:t>
            </a:r>
          </a:p>
        </p:txBody>
      </p:sp>
      <p:sp>
        <p:nvSpPr>
          <p:cNvPr id="104" name="Picture Placeholder 2"/>
          <p:cNvSpPr/>
          <p:nvPr>
            <p:ph type="pic" idx="21"/>
          </p:nvPr>
        </p:nvSpPr>
        <p:spPr>
          <a:xfrm>
            <a:off x="13" y="0"/>
            <a:ext cx="12191988" cy="4915076"/>
          </a:xfrm>
          <a:prstGeom prst="rect">
            <a:avLst/>
          </a:prstGeom>
        </p:spPr>
        <p:txBody>
          <a:bodyPr lIns="91439" tIns="45719" rIns="91439" bIns="45719">
            <a:noAutofit/>
          </a:bodyPr>
          <a:lstStyle/>
          <a:p>
            <a:pPr/>
          </a:p>
        </p:txBody>
      </p:sp>
      <p:sp>
        <p:nvSpPr>
          <p:cNvPr id="105" name="Gövde Düzeyi Bir…"/>
          <p:cNvSpPr txBox="1"/>
          <p:nvPr>
            <p:ph type="body" sz="quarter" idx="1"/>
          </p:nvPr>
        </p:nvSpPr>
        <p:spPr>
          <a:xfrm>
            <a:off x="1097280" y="5907023"/>
            <a:ext cx="10113265" cy="594362"/>
          </a:xfrm>
          <a:prstGeom prst="rect">
            <a:avLst/>
          </a:prstGeom>
        </p:spPr>
        <p:txBody>
          <a:bodyPr lIns="0" tIns="0" rIns="0" bIns="0"/>
          <a:lstStyle>
            <a:lvl1pPr>
              <a:spcBef>
                <a:spcPts val="600"/>
              </a:spcBef>
              <a:defRPr cap="none" spc="0" sz="1500">
                <a:solidFill>
                  <a:srgbClr val="FFFFFF"/>
                </a:solidFill>
                <a:latin typeface="+mj-lt"/>
                <a:ea typeface="+mj-ea"/>
                <a:cs typeface="+mj-cs"/>
                <a:sym typeface="Calibri"/>
              </a:defRPr>
            </a:lvl1pPr>
            <a:lvl2pPr>
              <a:spcBef>
                <a:spcPts val="600"/>
              </a:spcBef>
              <a:defRPr cap="none" spc="0" sz="1500">
                <a:solidFill>
                  <a:srgbClr val="FFFFFF"/>
                </a:solidFill>
                <a:latin typeface="+mj-lt"/>
                <a:ea typeface="+mj-ea"/>
                <a:cs typeface="+mj-cs"/>
                <a:sym typeface="Calibri"/>
              </a:defRPr>
            </a:lvl2pPr>
            <a:lvl3pPr>
              <a:spcBef>
                <a:spcPts val="600"/>
              </a:spcBef>
              <a:defRPr cap="none" spc="0" sz="1500">
                <a:solidFill>
                  <a:srgbClr val="FFFFFF"/>
                </a:solidFill>
                <a:latin typeface="+mj-lt"/>
                <a:ea typeface="+mj-ea"/>
                <a:cs typeface="+mj-cs"/>
                <a:sym typeface="Calibri"/>
              </a:defRPr>
            </a:lvl3pPr>
            <a:lvl4pPr>
              <a:spcBef>
                <a:spcPts val="600"/>
              </a:spcBef>
              <a:defRPr cap="none" spc="0" sz="1500">
                <a:solidFill>
                  <a:srgbClr val="FFFFFF"/>
                </a:solidFill>
                <a:latin typeface="+mj-lt"/>
                <a:ea typeface="+mj-ea"/>
                <a:cs typeface="+mj-cs"/>
                <a:sym typeface="Calibri"/>
              </a:defRPr>
            </a:lvl4pPr>
            <a:lvl5pPr>
              <a:spcBef>
                <a:spcPts val="600"/>
              </a:spcBef>
              <a:defRPr cap="none" spc="0" sz="1500">
                <a:solidFill>
                  <a:srgbClr val="FFFFFF"/>
                </a:solidFill>
                <a:latin typeface="+mj-lt"/>
                <a:ea typeface="+mj-ea"/>
                <a:cs typeface="+mj-cs"/>
                <a:sym typeface="Calibri"/>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106"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6"/>
          <p:cNvSpPr/>
          <p:nvPr/>
        </p:nvSpPr>
        <p:spPr>
          <a:xfrm>
            <a:off x="3175" y="6400800"/>
            <a:ext cx="12188825" cy="4572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p>
        </p:txBody>
      </p:sp>
      <p:sp>
        <p:nvSpPr>
          <p:cNvPr id="3" name="Rectangle 7"/>
          <p:cNvSpPr/>
          <p:nvPr/>
        </p:nvSpPr>
        <p:spPr>
          <a:xfrm>
            <a:off x="13" y="6334316"/>
            <a:ext cx="12188828" cy="64010"/>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p>
        </p:txBody>
      </p:sp>
      <p:sp>
        <p:nvSpPr>
          <p:cNvPr id="4" name="Başlık Metni"/>
          <p:cNvSpPr txBox="1"/>
          <p:nvPr>
            <p:ph type="title"/>
          </p:nvPr>
        </p:nvSpPr>
        <p:spPr>
          <a:xfrm>
            <a:off x="1097280" y="758951"/>
            <a:ext cx="10058401" cy="356616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fontScale="100000" lnSpcReduction="0"/>
          </a:bodyPr>
          <a:lstStyle/>
          <a:p>
            <a:pPr/>
            <a:r>
              <a:t>Başlık Metni</a:t>
            </a:r>
          </a:p>
        </p:txBody>
      </p:sp>
      <p:sp>
        <p:nvSpPr>
          <p:cNvPr id="5" name="Gövde Düzeyi Bir…"/>
          <p:cNvSpPr txBox="1"/>
          <p:nvPr>
            <p:ph type="body" idx="1"/>
          </p:nvPr>
        </p:nvSpPr>
        <p:spPr>
          <a:xfrm>
            <a:off x="1100050" y="4455621"/>
            <a:ext cx="10058401" cy="11430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Gövde Düzeyi Bir</a:t>
            </a:r>
          </a:p>
          <a:p>
            <a:pPr lvl="1"/>
            <a:r>
              <a:t>Gövde Düzeyi İki</a:t>
            </a:r>
          </a:p>
          <a:p>
            <a:pPr lvl="2"/>
            <a:r>
              <a:t>Gövde Düzeyi Üç</a:t>
            </a:r>
          </a:p>
          <a:p>
            <a:pPr lvl="3"/>
            <a:r>
              <a:t>Gövde Düzeyi Dört</a:t>
            </a:r>
          </a:p>
          <a:p>
            <a:pPr lvl="4"/>
            <a:r>
              <a:t>Gövde Düzeyi Beş</a:t>
            </a:r>
          </a:p>
        </p:txBody>
      </p:sp>
      <p:sp>
        <p:nvSpPr>
          <p:cNvPr id="6" name="Straight Connector 8"/>
          <p:cNvSpPr/>
          <p:nvPr/>
        </p:nvSpPr>
        <p:spPr>
          <a:xfrm>
            <a:off x="1207656" y="4343400"/>
            <a:ext cx="9875523" cy="0"/>
          </a:xfrm>
          <a:prstGeom prst="line">
            <a:avLst/>
          </a:prstGeom>
          <a:ln w="6350">
            <a:solidFill>
              <a:srgbClr val="808080"/>
            </a:solidFill>
          </a:ln>
        </p:spPr>
        <p:txBody>
          <a:bodyPr lIns="45718" tIns="45718" rIns="45718" bIns="45718"/>
          <a:lstStyle/>
          <a:p>
            <a:pPr/>
          </a:p>
        </p:txBody>
      </p:sp>
      <p:sp>
        <p:nvSpPr>
          <p:cNvPr id="7" name="Slayt Numarası"/>
          <p:cNvSpPr txBox="1"/>
          <p:nvPr>
            <p:ph type="sldNum" sz="quarter" idx="2"/>
          </p:nvPr>
        </p:nvSpPr>
        <p:spPr>
          <a:xfrm>
            <a:off x="10979608" y="6514078"/>
            <a:ext cx="232875" cy="256539"/>
          </a:xfrm>
          <a:prstGeom prst="rect">
            <a:avLst/>
          </a:prstGeom>
          <a:ln w="12700">
            <a:miter lim="400000"/>
          </a:ln>
        </p:spPr>
        <p:txBody>
          <a:bodyPr wrap="none" lIns="45718" tIns="45718" rIns="45718" bIns="45718" anchor="ctr">
            <a:spAutoFit/>
          </a:bodyPr>
          <a:lstStyle>
            <a:lvl1pPr algn="r">
              <a:defRPr sz="1000">
                <a:solidFill>
                  <a:srgbClr val="FFFFFF"/>
                </a:solidFill>
                <a:latin typeface="+mj-lt"/>
                <a:ea typeface="+mj-ea"/>
                <a:cs typeface="+mj-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85000"/>
        </a:lnSpc>
        <a:spcBef>
          <a:spcPts val="0"/>
        </a:spcBef>
        <a:spcAft>
          <a:spcPts val="0"/>
        </a:spcAft>
        <a:buClrTx/>
        <a:buSzTx/>
        <a:buFontTx/>
        <a:buNone/>
        <a:tabLst/>
        <a:defRPr b="0" baseline="0" cap="none" i="0" spc="-50" strike="noStrike" sz="8000" u="none">
          <a:solidFill>
            <a:srgbClr val="262626"/>
          </a:solidFill>
          <a:uFillTx/>
          <a:latin typeface="Calibri Light"/>
          <a:ea typeface="Calibri Light"/>
          <a:cs typeface="Calibri Light"/>
          <a:sym typeface="Calibri Light"/>
        </a:defRPr>
      </a:lvl1pPr>
      <a:lvl2pPr marL="0" marR="0" indent="0" algn="l" defTabSz="914400" rtl="0" latinLnBrk="0">
        <a:lnSpc>
          <a:spcPct val="85000"/>
        </a:lnSpc>
        <a:spcBef>
          <a:spcPts val="0"/>
        </a:spcBef>
        <a:spcAft>
          <a:spcPts val="0"/>
        </a:spcAft>
        <a:buClrTx/>
        <a:buSzTx/>
        <a:buFontTx/>
        <a:buNone/>
        <a:tabLst/>
        <a:defRPr b="0" baseline="0" cap="none" i="0" spc="-50" strike="noStrike" sz="8000" u="none">
          <a:solidFill>
            <a:srgbClr val="262626"/>
          </a:solidFill>
          <a:uFillTx/>
          <a:latin typeface="Calibri Light"/>
          <a:ea typeface="Calibri Light"/>
          <a:cs typeface="Calibri Light"/>
          <a:sym typeface="Calibri Light"/>
        </a:defRPr>
      </a:lvl2pPr>
      <a:lvl3pPr marL="0" marR="0" indent="0" algn="l" defTabSz="914400" rtl="0" latinLnBrk="0">
        <a:lnSpc>
          <a:spcPct val="85000"/>
        </a:lnSpc>
        <a:spcBef>
          <a:spcPts val="0"/>
        </a:spcBef>
        <a:spcAft>
          <a:spcPts val="0"/>
        </a:spcAft>
        <a:buClrTx/>
        <a:buSzTx/>
        <a:buFontTx/>
        <a:buNone/>
        <a:tabLst/>
        <a:defRPr b="0" baseline="0" cap="none" i="0" spc="-50" strike="noStrike" sz="8000" u="none">
          <a:solidFill>
            <a:srgbClr val="262626"/>
          </a:solidFill>
          <a:uFillTx/>
          <a:latin typeface="Calibri Light"/>
          <a:ea typeface="Calibri Light"/>
          <a:cs typeface="Calibri Light"/>
          <a:sym typeface="Calibri Light"/>
        </a:defRPr>
      </a:lvl3pPr>
      <a:lvl4pPr marL="0" marR="0" indent="0" algn="l" defTabSz="914400" rtl="0" latinLnBrk="0">
        <a:lnSpc>
          <a:spcPct val="85000"/>
        </a:lnSpc>
        <a:spcBef>
          <a:spcPts val="0"/>
        </a:spcBef>
        <a:spcAft>
          <a:spcPts val="0"/>
        </a:spcAft>
        <a:buClrTx/>
        <a:buSzTx/>
        <a:buFontTx/>
        <a:buNone/>
        <a:tabLst/>
        <a:defRPr b="0" baseline="0" cap="none" i="0" spc="-50" strike="noStrike" sz="8000" u="none">
          <a:solidFill>
            <a:srgbClr val="262626"/>
          </a:solidFill>
          <a:uFillTx/>
          <a:latin typeface="Calibri Light"/>
          <a:ea typeface="Calibri Light"/>
          <a:cs typeface="Calibri Light"/>
          <a:sym typeface="Calibri Light"/>
        </a:defRPr>
      </a:lvl4pPr>
      <a:lvl5pPr marL="0" marR="0" indent="0" algn="l" defTabSz="914400" rtl="0" latinLnBrk="0">
        <a:lnSpc>
          <a:spcPct val="85000"/>
        </a:lnSpc>
        <a:spcBef>
          <a:spcPts val="0"/>
        </a:spcBef>
        <a:spcAft>
          <a:spcPts val="0"/>
        </a:spcAft>
        <a:buClrTx/>
        <a:buSzTx/>
        <a:buFontTx/>
        <a:buNone/>
        <a:tabLst/>
        <a:defRPr b="0" baseline="0" cap="none" i="0" spc="-50" strike="noStrike" sz="8000" u="none">
          <a:solidFill>
            <a:srgbClr val="262626"/>
          </a:solidFill>
          <a:uFillTx/>
          <a:latin typeface="Calibri Light"/>
          <a:ea typeface="Calibri Light"/>
          <a:cs typeface="Calibri Light"/>
          <a:sym typeface="Calibri Light"/>
        </a:defRPr>
      </a:lvl5pPr>
      <a:lvl6pPr marL="0" marR="0" indent="0" algn="l" defTabSz="914400" rtl="0" latinLnBrk="0">
        <a:lnSpc>
          <a:spcPct val="85000"/>
        </a:lnSpc>
        <a:spcBef>
          <a:spcPts val="0"/>
        </a:spcBef>
        <a:spcAft>
          <a:spcPts val="0"/>
        </a:spcAft>
        <a:buClrTx/>
        <a:buSzTx/>
        <a:buFontTx/>
        <a:buNone/>
        <a:tabLst/>
        <a:defRPr b="0" baseline="0" cap="none" i="0" spc="-50" strike="noStrike" sz="8000" u="none">
          <a:solidFill>
            <a:srgbClr val="262626"/>
          </a:solidFill>
          <a:uFillTx/>
          <a:latin typeface="Calibri Light"/>
          <a:ea typeface="Calibri Light"/>
          <a:cs typeface="Calibri Light"/>
          <a:sym typeface="Calibri Light"/>
        </a:defRPr>
      </a:lvl6pPr>
      <a:lvl7pPr marL="0" marR="0" indent="0" algn="l" defTabSz="914400" rtl="0" latinLnBrk="0">
        <a:lnSpc>
          <a:spcPct val="85000"/>
        </a:lnSpc>
        <a:spcBef>
          <a:spcPts val="0"/>
        </a:spcBef>
        <a:spcAft>
          <a:spcPts val="0"/>
        </a:spcAft>
        <a:buClrTx/>
        <a:buSzTx/>
        <a:buFontTx/>
        <a:buNone/>
        <a:tabLst/>
        <a:defRPr b="0" baseline="0" cap="none" i="0" spc="-50" strike="noStrike" sz="8000" u="none">
          <a:solidFill>
            <a:srgbClr val="262626"/>
          </a:solidFill>
          <a:uFillTx/>
          <a:latin typeface="Calibri Light"/>
          <a:ea typeface="Calibri Light"/>
          <a:cs typeface="Calibri Light"/>
          <a:sym typeface="Calibri Light"/>
        </a:defRPr>
      </a:lvl7pPr>
      <a:lvl8pPr marL="0" marR="0" indent="0" algn="l" defTabSz="914400" rtl="0" latinLnBrk="0">
        <a:lnSpc>
          <a:spcPct val="85000"/>
        </a:lnSpc>
        <a:spcBef>
          <a:spcPts val="0"/>
        </a:spcBef>
        <a:spcAft>
          <a:spcPts val="0"/>
        </a:spcAft>
        <a:buClrTx/>
        <a:buSzTx/>
        <a:buFontTx/>
        <a:buNone/>
        <a:tabLst/>
        <a:defRPr b="0" baseline="0" cap="none" i="0" spc="-50" strike="noStrike" sz="8000" u="none">
          <a:solidFill>
            <a:srgbClr val="262626"/>
          </a:solidFill>
          <a:uFillTx/>
          <a:latin typeface="Calibri Light"/>
          <a:ea typeface="Calibri Light"/>
          <a:cs typeface="Calibri Light"/>
          <a:sym typeface="Calibri Light"/>
        </a:defRPr>
      </a:lvl8pPr>
      <a:lvl9pPr marL="0" marR="0" indent="0" algn="l" defTabSz="914400" rtl="0" latinLnBrk="0">
        <a:lnSpc>
          <a:spcPct val="85000"/>
        </a:lnSpc>
        <a:spcBef>
          <a:spcPts val="0"/>
        </a:spcBef>
        <a:spcAft>
          <a:spcPts val="0"/>
        </a:spcAft>
        <a:buClrTx/>
        <a:buSzTx/>
        <a:buFontTx/>
        <a:buNone/>
        <a:tabLst/>
        <a:defRPr b="0" baseline="0" cap="none" i="0" spc="-50" strike="noStrike" sz="8000" u="none">
          <a:solidFill>
            <a:srgbClr val="262626"/>
          </a:solidFill>
          <a:uFillTx/>
          <a:latin typeface="Calibri Light"/>
          <a:ea typeface="Calibri Light"/>
          <a:cs typeface="Calibri Light"/>
          <a:sym typeface="Calibri Light"/>
        </a:defRPr>
      </a:lvl9pPr>
    </p:titleStyle>
    <p:bodyStyle>
      <a:lvl1pPr marL="0" marR="0" indent="0" algn="l" defTabSz="914400" rtl="0" latinLnBrk="0">
        <a:lnSpc>
          <a:spcPct val="90000"/>
        </a:lnSpc>
        <a:spcBef>
          <a:spcPts val="1200"/>
        </a:spcBef>
        <a:spcAft>
          <a:spcPts val="0"/>
        </a:spcAft>
        <a:buClrTx/>
        <a:buSzTx/>
        <a:buFontTx/>
        <a:buNone/>
        <a:tabLst/>
        <a:defRPr b="0" baseline="0" cap="all" i="0" spc="200" strike="noStrike" sz="2400" u="none">
          <a:solidFill>
            <a:srgbClr val="455F51"/>
          </a:solidFill>
          <a:uFillTx/>
          <a:latin typeface="Calibri Light"/>
          <a:ea typeface="Calibri Light"/>
          <a:cs typeface="Calibri Light"/>
          <a:sym typeface="Calibri Light"/>
        </a:defRPr>
      </a:lvl1pPr>
      <a:lvl2pPr marL="0" marR="0" indent="0" algn="l" defTabSz="914400" rtl="0" latinLnBrk="0">
        <a:lnSpc>
          <a:spcPct val="90000"/>
        </a:lnSpc>
        <a:spcBef>
          <a:spcPts val="1200"/>
        </a:spcBef>
        <a:spcAft>
          <a:spcPts val="0"/>
        </a:spcAft>
        <a:buClrTx/>
        <a:buSzTx/>
        <a:buFontTx/>
        <a:buNone/>
        <a:tabLst/>
        <a:defRPr b="0" baseline="0" cap="all" i="0" spc="200" strike="noStrike" sz="2400" u="none">
          <a:solidFill>
            <a:srgbClr val="455F51"/>
          </a:solidFill>
          <a:uFillTx/>
          <a:latin typeface="Calibri Light"/>
          <a:ea typeface="Calibri Light"/>
          <a:cs typeface="Calibri Light"/>
          <a:sym typeface="Calibri Light"/>
        </a:defRPr>
      </a:lvl2pPr>
      <a:lvl3pPr marL="0" marR="0" indent="0" algn="l" defTabSz="914400" rtl="0" latinLnBrk="0">
        <a:lnSpc>
          <a:spcPct val="90000"/>
        </a:lnSpc>
        <a:spcBef>
          <a:spcPts val="1200"/>
        </a:spcBef>
        <a:spcAft>
          <a:spcPts val="0"/>
        </a:spcAft>
        <a:buClrTx/>
        <a:buSzTx/>
        <a:buFontTx/>
        <a:buNone/>
        <a:tabLst/>
        <a:defRPr b="0" baseline="0" cap="all" i="0" spc="200" strike="noStrike" sz="2400" u="none">
          <a:solidFill>
            <a:srgbClr val="455F51"/>
          </a:solidFill>
          <a:uFillTx/>
          <a:latin typeface="Calibri Light"/>
          <a:ea typeface="Calibri Light"/>
          <a:cs typeface="Calibri Light"/>
          <a:sym typeface="Calibri Light"/>
        </a:defRPr>
      </a:lvl3pPr>
      <a:lvl4pPr marL="0" marR="0" indent="0" algn="l" defTabSz="914400" rtl="0" latinLnBrk="0">
        <a:lnSpc>
          <a:spcPct val="90000"/>
        </a:lnSpc>
        <a:spcBef>
          <a:spcPts val="1200"/>
        </a:spcBef>
        <a:spcAft>
          <a:spcPts val="0"/>
        </a:spcAft>
        <a:buClrTx/>
        <a:buSzTx/>
        <a:buFontTx/>
        <a:buNone/>
        <a:tabLst/>
        <a:defRPr b="0" baseline="0" cap="all" i="0" spc="200" strike="noStrike" sz="2400" u="none">
          <a:solidFill>
            <a:srgbClr val="455F51"/>
          </a:solidFill>
          <a:uFillTx/>
          <a:latin typeface="Calibri Light"/>
          <a:ea typeface="Calibri Light"/>
          <a:cs typeface="Calibri Light"/>
          <a:sym typeface="Calibri Light"/>
        </a:defRPr>
      </a:lvl4pPr>
      <a:lvl5pPr marL="0" marR="0" indent="0" algn="l" defTabSz="914400" rtl="0" latinLnBrk="0">
        <a:lnSpc>
          <a:spcPct val="90000"/>
        </a:lnSpc>
        <a:spcBef>
          <a:spcPts val="1200"/>
        </a:spcBef>
        <a:spcAft>
          <a:spcPts val="0"/>
        </a:spcAft>
        <a:buClrTx/>
        <a:buSzTx/>
        <a:buFontTx/>
        <a:buNone/>
        <a:tabLst/>
        <a:defRPr b="0" baseline="0" cap="all" i="0" spc="200" strike="noStrike" sz="2400" u="none">
          <a:solidFill>
            <a:srgbClr val="455F51"/>
          </a:solidFill>
          <a:uFillTx/>
          <a:latin typeface="Calibri Light"/>
          <a:ea typeface="Calibri Light"/>
          <a:cs typeface="Calibri Light"/>
          <a:sym typeface="Calibri Light"/>
        </a:defRPr>
      </a:lvl5pPr>
      <a:lvl6pPr marL="1263285" marR="0" indent="-391885" algn="l" defTabSz="914400" rtl="0" latinLnBrk="0">
        <a:lnSpc>
          <a:spcPct val="90000"/>
        </a:lnSpc>
        <a:spcBef>
          <a:spcPts val="1200"/>
        </a:spcBef>
        <a:spcAft>
          <a:spcPts val="0"/>
        </a:spcAft>
        <a:buClrTx/>
        <a:buSzPct val="100000"/>
        <a:buFontTx/>
        <a:buChar char="◦"/>
        <a:tabLst/>
        <a:defRPr b="0" baseline="0" cap="all" i="0" spc="200" strike="noStrike" sz="2400" u="none">
          <a:solidFill>
            <a:srgbClr val="455F51"/>
          </a:solidFill>
          <a:uFillTx/>
          <a:latin typeface="Calibri Light"/>
          <a:ea typeface="Calibri Light"/>
          <a:cs typeface="Calibri Light"/>
          <a:sym typeface="Calibri Light"/>
        </a:defRPr>
      </a:lvl6pPr>
      <a:lvl7pPr marL="1463285" marR="0" indent="-391885" algn="l" defTabSz="914400" rtl="0" latinLnBrk="0">
        <a:lnSpc>
          <a:spcPct val="90000"/>
        </a:lnSpc>
        <a:spcBef>
          <a:spcPts val="1200"/>
        </a:spcBef>
        <a:spcAft>
          <a:spcPts val="0"/>
        </a:spcAft>
        <a:buClrTx/>
        <a:buSzPct val="100000"/>
        <a:buFontTx/>
        <a:buChar char="◦"/>
        <a:tabLst/>
        <a:defRPr b="0" baseline="0" cap="all" i="0" spc="200" strike="noStrike" sz="2400" u="none">
          <a:solidFill>
            <a:srgbClr val="455F51"/>
          </a:solidFill>
          <a:uFillTx/>
          <a:latin typeface="Calibri Light"/>
          <a:ea typeface="Calibri Light"/>
          <a:cs typeface="Calibri Light"/>
          <a:sym typeface="Calibri Light"/>
        </a:defRPr>
      </a:lvl7pPr>
      <a:lvl8pPr marL="1663285" marR="0" indent="-391885" algn="l" defTabSz="914400" rtl="0" latinLnBrk="0">
        <a:lnSpc>
          <a:spcPct val="90000"/>
        </a:lnSpc>
        <a:spcBef>
          <a:spcPts val="1200"/>
        </a:spcBef>
        <a:spcAft>
          <a:spcPts val="0"/>
        </a:spcAft>
        <a:buClrTx/>
        <a:buSzPct val="100000"/>
        <a:buFontTx/>
        <a:buChar char="◦"/>
        <a:tabLst/>
        <a:defRPr b="0" baseline="0" cap="all" i="0" spc="200" strike="noStrike" sz="2400" u="none">
          <a:solidFill>
            <a:srgbClr val="455F51"/>
          </a:solidFill>
          <a:uFillTx/>
          <a:latin typeface="Calibri Light"/>
          <a:ea typeface="Calibri Light"/>
          <a:cs typeface="Calibri Light"/>
          <a:sym typeface="Calibri Light"/>
        </a:defRPr>
      </a:lvl8pPr>
      <a:lvl9pPr marL="1863285" marR="0" indent="-391885" algn="l" defTabSz="914400" rtl="0" latinLnBrk="0">
        <a:lnSpc>
          <a:spcPct val="90000"/>
        </a:lnSpc>
        <a:spcBef>
          <a:spcPts val="1200"/>
        </a:spcBef>
        <a:spcAft>
          <a:spcPts val="0"/>
        </a:spcAft>
        <a:buClrTx/>
        <a:buSzPct val="100000"/>
        <a:buFontTx/>
        <a:buChar char="◦"/>
        <a:tabLst/>
        <a:defRPr b="0" baseline="0" cap="all" i="0" spc="200" strike="noStrike" sz="2400" u="none">
          <a:solidFill>
            <a:srgbClr val="455F51"/>
          </a:solidFill>
          <a:uFillTx/>
          <a:latin typeface="Calibri Light"/>
          <a:ea typeface="Calibri Light"/>
          <a:cs typeface="Calibri Light"/>
          <a:sym typeface="Calibri Light"/>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Unvan 1"/>
          <p:cNvSpPr txBox="1"/>
          <p:nvPr>
            <p:ph type="ctrTitle"/>
          </p:nvPr>
        </p:nvSpPr>
        <p:spPr>
          <a:xfrm>
            <a:off x="1097280" y="758951"/>
            <a:ext cx="10058401" cy="3566162"/>
          </a:xfrm>
          <a:prstGeom prst="rect">
            <a:avLst/>
          </a:prstGeom>
        </p:spPr>
        <p:txBody>
          <a:bodyPr/>
          <a:lstStyle>
            <a:lvl1pPr>
              <a:defRPr spc="-100"/>
            </a:lvl1pPr>
          </a:lstStyle>
          <a:p>
            <a:pPr/>
            <a:r>
              <a:t>Opioids</a:t>
            </a:r>
          </a:p>
        </p:txBody>
      </p:sp>
      <p:sp>
        <p:nvSpPr>
          <p:cNvPr id="116" name="Alt Başlık 2"/>
          <p:cNvSpPr txBox="1"/>
          <p:nvPr>
            <p:ph type="subTitle" sz="quarter" idx="1"/>
          </p:nvPr>
        </p:nvSpPr>
        <p:spPr>
          <a:xfrm>
            <a:off x="1100050" y="4455621"/>
            <a:ext cx="10058401" cy="1143002"/>
          </a:xfrm>
          <a:prstGeom prst="rect">
            <a:avLst/>
          </a:prstGeom>
        </p:spPr>
        <p:txBody>
          <a:bodyPr/>
          <a:lstStyle/>
          <a:p>
            <a:pPr/>
            <a:r>
              <a:t>Işıl Özakca Gündüz</a:t>
            </a:r>
          </a:p>
          <a:p>
            <a:pPr/>
            <a:r>
              <a:t>2020-2021 Fall semester, pharmacology III</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Dikdörtgen 1"/>
          <p:cNvSpPr txBox="1"/>
          <p:nvPr/>
        </p:nvSpPr>
        <p:spPr>
          <a:xfrm>
            <a:off x="420857" y="356608"/>
            <a:ext cx="11444069" cy="1209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latin typeface="+mj-lt"/>
                <a:ea typeface="+mj-ea"/>
                <a:cs typeface="+mj-cs"/>
                <a:sym typeface="Calibri"/>
              </a:defRPr>
            </a:pPr>
            <a:r>
              <a:t>Adverse effects: </a:t>
            </a:r>
            <a:r>
              <a:rPr b="0"/>
              <a:t>Many adverse effects are common across the entire opioid class. With most μ agonists, severe respiratory depression can occur and may result in death from acute opioid overdose. If opioids are used, respiration must be closely monitored. Elevation of intracranial pressure, particularly in head injury, can be serious. Morphine should be used with caution in patients with asthma, liver disease, or renal dysfunction.</a:t>
            </a:r>
          </a:p>
        </p:txBody>
      </p:sp>
      <p:pic>
        <p:nvPicPr>
          <p:cNvPr id="147" name="Resim 2" descr="Resim 2"/>
          <p:cNvPicPr>
            <a:picLocks noChangeAspect="1"/>
          </p:cNvPicPr>
          <p:nvPr/>
        </p:nvPicPr>
        <p:blipFill>
          <a:blip r:embed="rId2">
            <a:extLst/>
          </a:blip>
          <a:stretch>
            <a:fillRect/>
          </a:stretch>
        </p:blipFill>
        <p:spPr>
          <a:xfrm>
            <a:off x="375138" y="2318573"/>
            <a:ext cx="2883879" cy="2922409"/>
          </a:xfrm>
          <a:prstGeom prst="rect">
            <a:avLst/>
          </a:prstGeom>
          <a:ln w="12700">
            <a:miter lim="400000"/>
          </a:ln>
        </p:spPr>
      </p:pic>
      <p:grpSp>
        <p:nvGrpSpPr>
          <p:cNvPr id="151" name="Grup 1"/>
          <p:cNvGrpSpPr/>
          <p:nvPr/>
        </p:nvGrpSpPr>
        <p:grpSpPr>
          <a:xfrm>
            <a:off x="3874770" y="1794510"/>
            <a:ext cx="7601627" cy="4255258"/>
            <a:chOff x="0" y="0"/>
            <a:chExt cx="7601626" cy="4255256"/>
          </a:xfrm>
        </p:grpSpPr>
        <p:pic>
          <p:nvPicPr>
            <p:cNvPr id="148" name="Resim 3" descr="Resim 3"/>
            <p:cNvPicPr>
              <a:picLocks noChangeAspect="1"/>
            </p:cNvPicPr>
            <p:nvPr/>
          </p:nvPicPr>
          <p:blipFill>
            <a:blip r:embed="rId3">
              <a:extLst/>
            </a:blip>
            <a:stretch>
              <a:fillRect/>
            </a:stretch>
          </p:blipFill>
          <p:spPr>
            <a:xfrm>
              <a:off x="-1" y="83525"/>
              <a:ext cx="2315663" cy="4171732"/>
            </a:xfrm>
            <a:prstGeom prst="rect">
              <a:avLst/>
            </a:prstGeom>
            <a:ln w="12700" cap="flat">
              <a:noFill/>
              <a:miter lim="400000"/>
            </a:ln>
            <a:effectLst/>
          </p:spPr>
        </p:pic>
        <p:pic>
          <p:nvPicPr>
            <p:cNvPr id="149" name="Resim 4" descr="Resim 4"/>
            <p:cNvPicPr>
              <a:picLocks noChangeAspect="1"/>
            </p:cNvPicPr>
            <p:nvPr/>
          </p:nvPicPr>
          <p:blipFill>
            <a:blip r:embed="rId4">
              <a:extLst/>
            </a:blip>
            <a:stretch>
              <a:fillRect/>
            </a:stretch>
          </p:blipFill>
          <p:spPr>
            <a:xfrm>
              <a:off x="2617185" y="83526"/>
              <a:ext cx="2170522" cy="4171730"/>
            </a:xfrm>
            <a:prstGeom prst="rect">
              <a:avLst/>
            </a:prstGeom>
            <a:ln w="12700" cap="flat">
              <a:noFill/>
              <a:miter lim="400000"/>
            </a:ln>
            <a:effectLst/>
          </p:spPr>
        </p:pic>
        <p:pic>
          <p:nvPicPr>
            <p:cNvPr id="150" name="Resim 5" descr="Resim 5"/>
            <p:cNvPicPr>
              <a:picLocks noChangeAspect="1"/>
            </p:cNvPicPr>
            <p:nvPr/>
          </p:nvPicPr>
          <p:blipFill>
            <a:blip r:embed="rId5">
              <a:extLst/>
            </a:blip>
            <a:stretch>
              <a:fillRect/>
            </a:stretch>
          </p:blipFill>
          <p:spPr>
            <a:xfrm>
              <a:off x="5200940" y="0"/>
              <a:ext cx="2400687" cy="2916223"/>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Dikdörtgen 1"/>
          <p:cNvSpPr txBox="1"/>
          <p:nvPr/>
        </p:nvSpPr>
        <p:spPr>
          <a:xfrm>
            <a:off x="412140" y="2298241"/>
            <a:ext cx="5977230" cy="1488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a:latin typeface="+mj-lt"/>
                <a:ea typeface="+mj-ea"/>
                <a:cs typeface="+mj-cs"/>
                <a:sym typeface="Calibri"/>
              </a:defRPr>
            </a:pPr>
          </a:p>
          <a:p>
            <a:pPr algn="just">
              <a:defRPr b="1">
                <a:latin typeface="+mj-lt"/>
                <a:ea typeface="+mj-ea"/>
                <a:cs typeface="+mj-cs"/>
                <a:sym typeface="Calibri"/>
              </a:defRPr>
            </a:pPr>
            <a:r>
              <a:t>Drug interactions: </a:t>
            </a:r>
            <a:r>
              <a:rPr b="0"/>
              <a:t>Drug interactions with morphine are rare, although the depressant actions of morphine are enhanced by phenothiazines, monoamine oxidase inhibitors (MAOIs), and tricyclic antidepressants.</a:t>
            </a:r>
          </a:p>
        </p:txBody>
      </p:sp>
      <p:pic>
        <p:nvPicPr>
          <p:cNvPr id="154" name="Resim 2" descr="Resim 2"/>
          <p:cNvPicPr>
            <a:picLocks noChangeAspect="1"/>
          </p:cNvPicPr>
          <p:nvPr/>
        </p:nvPicPr>
        <p:blipFill>
          <a:blip r:embed="rId2">
            <a:extLst/>
          </a:blip>
          <a:stretch>
            <a:fillRect/>
          </a:stretch>
        </p:blipFill>
        <p:spPr>
          <a:xfrm>
            <a:off x="7479930" y="166011"/>
            <a:ext cx="3298221" cy="615478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Dikdörtgen 1"/>
          <p:cNvSpPr txBox="1"/>
          <p:nvPr/>
        </p:nvSpPr>
        <p:spPr>
          <a:xfrm>
            <a:off x="201930" y="1586358"/>
            <a:ext cx="4312920" cy="400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mj-lt"/>
                <a:ea typeface="+mj-ea"/>
                <a:cs typeface="+mj-cs"/>
                <a:sym typeface="Calibri"/>
              </a:defRPr>
            </a:pPr>
            <a:r>
              <a:t>Tolerance and physical dependence: </a:t>
            </a:r>
            <a:r>
              <a:rPr b="0"/>
              <a:t>Repeated use produces tolerance to the respiratory depressant, analgesic, euphoric, and sedative effects of morphine. However, tolerance usually does not develop to the pupil-constricting and constipating effects of the drug. Physical and psychological dependence can occur with morphine and with some of the other agonists. Withdrawal produces a series of autonomic, motor, and psychological responses that incapacitate the individual and cause serious symptoms, although it is rare that the effects cause death.</a:t>
            </a:r>
          </a:p>
        </p:txBody>
      </p:sp>
      <p:pic>
        <p:nvPicPr>
          <p:cNvPr id="157" name="Resim 1" descr="Resim 1"/>
          <p:cNvPicPr>
            <a:picLocks noChangeAspect="1"/>
          </p:cNvPicPr>
          <p:nvPr/>
        </p:nvPicPr>
        <p:blipFill>
          <a:blip r:embed="rId2">
            <a:extLst/>
          </a:blip>
          <a:stretch>
            <a:fillRect/>
          </a:stretch>
        </p:blipFill>
        <p:spPr>
          <a:xfrm>
            <a:off x="4713358" y="98518"/>
            <a:ext cx="7478642" cy="6523803"/>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Metin kutusu 1"/>
          <p:cNvSpPr txBox="1"/>
          <p:nvPr/>
        </p:nvSpPr>
        <p:spPr>
          <a:xfrm>
            <a:off x="470261" y="407370"/>
            <a:ext cx="11515112" cy="20472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solidFill>
                  <a:srgbClr val="008F00"/>
                </a:solidFill>
                <a:latin typeface="+mj-lt"/>
                <a:ea typeface="+mj-ea"/>
                <a:cs typeface="+mj-cs"/>
                <a:sym typeface="Calibri"/>
              </a:defRPr>
            </a:pPr>
            <a:r>
              <a:t>Codeine:</a:t>
            </a:r>
          </a:p>
          <a:p>
            <a:pPr>
              <a:defRPr>
                <a:latin typeface="+mj-lt"/>
                <a:ea typeface="+mj-ea"/>
                <a:cs typeface="+mj-cs"/>
                <a:sym typeface="Calibri"/>
              </a:defRPr>
            </a:pPr>
            <a:r>
              <a:t>Codeine is a naturally occurring opioid that is a weak analgesic compared to morphine. It should be used only for mild to moderate pain. The analgesic actions of codeine are derived from its conversion to morphine by the CYP450 2D6 enzyme system. CYP450 2D6 activity varies in patients, and ultrarapid metabolizers may experience higher levels of morphine, leading to possible overdose. Drug interactions associated with the CYP450 2D6 enzyme system may alter the efficacy of codeine or potentially lead to toxicity. Codeine is commonly used in combination with acetaminophen for management of pain. Codeine exhibits good antitussive activity at doses that do not cause analgesia.</a:t>
            </a:r>
          </a:p>
        </p:txBody>
      </p:sp>
      <p:sp>
        <p:nvSpPr>
          <p:cNvPr id="160" name="Dikdörtgen 2"/>
          <p:cNvSpPr txBox="1"/>
          <p:nvPr/>
        </p:nvSpPr>
        <p:spPr>
          <a:xfrm>
            <a:off x="470261" y="2896060"/>
            <a:ext cx="11515112" cy="2885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solidFill>
                  <a:srgbClr val="008F00"/>
                </a:solidFill>
                <a:latin typeface="+mj-lt"/>
                <a:ea typeface="+mj-ea"/>
                <a:cs typeface="+mj-cs"/>
                <a:sym typeface="Calibri"/>
              </a:defRPr>
            </a:pPr>
            <a:r>
              <a:t>Oxycodone and oxymorphone:</a:t>
            </a:r>
          </a:p>
          <a:p>
            <a:pPr>
              <a:defRPr>
                <a:latin typeface="+mj-lt"/>
                <a:ea typeface="+mj-ea"/>
                <a:cs typeface="+mj-cs"/>
                <a:sym typeface="Calibri"/>
              </a:defRPr>
            </a:pPr>
            <a:r>
              <a:t>Oxycodone is a semisynthetic derivative of morphine. It is orally active and is sometimes formulated with aspirin or acetaminophen. Its oral analgesic effect is approximately twice that of morphine. Oxycodone is metabolized via the CYP450 2D6 and 3A4 enzyme systems and excreted via the kidney. Abuse of the sustained-release preparation (ingestion of crushed tablets) has been implicated in many deaths. It is important that the higher-dosage forms of the latter preparation be used only by patients who are tolerant to opioids. </a:t>
            </a:r>
          </a:p>
          <a:p>
            <a:pPr>
              <a:defRPr>
                <a:latin typeface="+mj-lt"/>
                <a:ea typeface="+mj-ea"/>
                <a:cs typeface="+mj-cs"/>
                <a:sym typeface="Calibri"/>
              </a:defRPr>
            </a:pPr>
            <a:r>
              <a:t>Oxymorphone is a semisynthetic opioid analgesic. When given parenterally it is approximately ten times more potent than morphine. The oral formulation has a lower relative potency and is about three times more potent than oral morphine. Oxymorphone is available in both immediate-acting and extended-release oral formulations. This agent has no clinically relevant drug–drug interactions associated with the CYP450 enzyme system.</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Dikdörtgen 1"/>
          <p:cNvSpPr txBox="1"/>
          <p:nvPr/>
        </p:nvSpPr>
        <p:spPr>
          <a:xfrm>
            <a:off x="546460" y="522076"/>
            <a:ext cx="10979337" cy="2606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solidFill>
                  <a:srgbClr val="008F00"/>
                </a:solidFill>
                <a:latin typeface="+mj-lt"/>
                <a:ea typeface="+mj-ea"/>
                <a:cs typeface="+mj-cs"/>
                <a:sym typeface="Calibri"/>
              </a:defRPr>
            </a:pPr>
            <a:r>
              <a:t>Hydromorphone and hydrocodone:</a:t>
            </a:r>
          </a:p>
          <a:p>
            <a:pPr>
              <a:defRPr>
                <a:latin typeface="+mj-lt"/>
                <a:ea typeface="+mj-ea"/>
                <a:cs typeface="+mj-cs"/>
                <a:sym typeface="Calibri"/>
              </a:defRPr>
            </a:pPr>
            <a:r>
              <a:t>Hydromorphone and hydrocodone are orally active, semisynthetic analogs of morphine and codeine, respectively. Oral hydromorphone is approximately 8 to 10 times more potent than morphine. It is preferred over morphine in patients with renal dysfunction due to less accumulation of active metabolites. </a:t>
            </a:r>
          </a:p>
          <a:p>
            <a:pPr>
              <a:defRPr>
                <a:latin typeface="+mj-lt"/>
                <a:ea typeface="+mj-ea"/>
                <a:cs typeface="+mj-cs"/>
                <a:sym typeface="Calibri"/>
              </a:defRPr>
            </a:pPr>
            <a:r>
              <a:t>Hydrocodone is the methyl ether of hydromorphone, but is a weaker analgesic than hydromorphone, with oral analgesic efficacy comparable to that of morphine. This agent is often combined with acetaminophen or ibuprofen to treat moderate to severe pain. It is also used as an antitussive. Hydrocodone is metabolized in the liver to several metabolites, one of which is hydromorphone via the actions of CYP450 2D6. Metabolism to hydromorphone can be affected by drug–drug interactions.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Dikdörtgen 1"/>
          <p:cNvSpPr txBox="1"/>
          <p:nvPr/>
        </p:nvSpPr>
        <p:spPr>
          <a:xfrm>
            <a:off x="294515" y="492942"/>
            <a:ext cx="11799389" cy="3164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solidFill>
                  <a:srgbClr val="008F00"/>
                </a:solidFill>
                <a:latin typeface="+mj-lt"/>
                <a:ea typeface="+mj-ea"/>
                <a:cs typeface="+mj-cs"/>
                <a:sym typeface="Calibri"/>
              </a:defRPr>
            </a:pPr>
            <a:r>
              <a:t>Fentanyl:</a:t>
            </a:r>
          </a:p>
          <a:p>
            <a:pPr>
              <a:defRPr>
                <a:latin typeface="+mj-lt"/>
                <a:ea typeface="+mj-ea"/>
                <a:cs typeface="+mj-cs"/>
                <a:sym typeface="Calibri"/>
              </a:defRPr>
            </a:pPr>
            <a:r>
              <a:t>Fentanyl, a synthetic opioid chemically related to meperidine, has 100-fold the analgesic potency of morphine and is used for anesthesia. The drug is highly lipophilic and has a rapid onset and short duration of action (15 to 30 minutes). It is usually administered IV, epidurally, or intrathecally. Fentanyl is combined with local anesthetics to provide epidural analgesia for labor and postoperative pain. IV fentanyl is used in anesthesia for its analgesic and sedative effects. An oral transmucosal preparation and a transdermal patch are also available. The oral transmucosal preparation is used in the treatment of cancer patients with breakthrough pain who are tolerant to opioids. The transdermal patch must be used with caution because death resulting from hypoventilation has been known to occur. Use is contraindicated in opioid-naïve patients, and patches should not be used in managing acute and postoperative pain. Fentanyl is metabolized to inactive metabolites by the CYP450 3A4 system, and drugs that inhibit this isoenzyme can potentiate the effect of fentanyl. The drug and inactive metabolites are eliminated through the urine.</a:t>
            </a:r>
          </a:p>
        </p:txBody>
      </p:sp>
      <p:sp>
        <p:nvSpPr>
          <p:cNvPr id="165" name="Sufentanil, alfentanil and remifentanil:…"/>
          <p:cNvSpPr txBox="1"/>
          <p:nvPr/>
        </p:nvSpPr>
        <p:spPr>
          <a:xfrm>
            <a:off x="225733" y="3836228"/>
            <a:ext cx="11740534" cy="1488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solidFill>
                  <a:srgbClr val="008F00"/>
                </a:solidFill>
                <a:latin typeface="+mj-lt"/>
                <a:ea typeface="+mj-ea"/>
                <a:cs typeface="+mj-cs"/>
                <a:sym typeface="Calibri"/>
              </a:defRPr>
            </a:pPr>
            <a:r>
              <a:t>Sufentanil, alfentanil and remifentanil:</a:t>
            </a:r>
          </a:p>
          <a:p>
            <a:pPr>
              <a:defRPr>
                <a:latin typeface="+mj-lt"/>
                <a:ea typeface="+mj-ea"/>
                <a:cs typeface="+mj-cs"/>
                <a:sym typeface="Calibri"/>
              </a:defRPr>
            </a:pPr>
            <a:r>
              <a:t>Sufentanil, alfentanil, and remifentanil are three synthetic opioid agonists related to fentanyl. They differ in potency and metabolic disposition. Sufentanil is even more potent than fentanyl, whereas the other two are less potent and shorter acting. These agents are mainly used for their analgesic and sedative properties during surgical procedures requiring anesthesia.</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Dikdörtgen 1"/>
          <p:cNvSpPr txBox="1"/>
          <p:nvPr/>
        </p:nvSpPr>
        <p:spPr>
          <a:xfrm>
            <a:off x="443045" y="424180"/>
            <a:ext cx="11354472" cy="5400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solidFill>
                  <a:srgbClr val="008F00"/>
                </a:solidFill>
                <a:latin typeface="+mj-lt"/>
                <a:ea typeface="+mj-ea"/>
                <a:cs typeface="+mj-cs"/>
                <a:sym typeface="Calibri"/>
              </a:defRPr>
            </a:pPr>
            <a:r>
              <a:t>Methadone:</a:t>
            </a:r>
          </a:p>
          <a:p>
            <a:pPr>
              <a:defRPr>
                <a:latin typeface="+mj-lt"/>
                <a:ea typeface="+mj-ea"/>
                <a:cs typeface="+mj-cs"/>
                <a:sym typeface="Calibri"/>
              </a:defRPr>
            </a:pPr>
            <a:r>
              <a:t>Methadone is a synthetic, orally effective opioid that has variable equianalgesic potency compared to that of morphine, and the conversion between the two products is not linear. Methadone induces less euphoria and has a longer duration of action. The actions of methadone are mediated by μ receptors. In addition, methadone is an antagonist of the NMDA receptor and a norepinephrine and serotonin reuptake inhibitor. Thus, it has efficacy in the treatment of both nociceptive and neuropathic pain. Methadone is also used in the controlled withdrawal of dependent abusers from opioids and heroin. Oral methadone is administered as a substitute for the opioid of abuse, and the patient is then slowly weaned from methadone. The withdrawal syndrome with methadone is milder but more protracted (days to weeks) than that with other opioids. Unlike morphine, methadone is well absorbed after oral administration. It increases biliary pressure and is also constipating, but less so than morphine.</a:t>
            </a:r>
          </a:p>
          <a:p>
            <a:pPr>
              <a:defRPr>
                <a:latin typeface="+mj-lt"/>
                <a:ea typeface="+mj-ea"/>
                <a:cs typeface="+mj-cs"/>
                <a:sym typeface="Calibri"/>
              </a:defRPr>
            </a:pPr>
            <a:r>
              <a:t>Methadone is readily absorbed following oral administration, is biotransformed in the liver, and is excreted almost exclusively in feces. Methadone is very lipophilic, leading to accumulation in the fat tissues. The half-life of methadone ranges from 12 to 40 hours. It may extend up to 150 hours, although the actual duration of analgesia ranges from 4 to 8 hours. Consequently, the time frame it takes for an individual patient to reach steady state can vary dramatically, from 35 hours to 2 weeks. Upon repeated dosing, methadone can accumulate due to the long terminal half-life, thereby leading to toxicity. Overdose is possible when prescribers are unaware of the long half-life of methadone, the incomplete cross-tolerance between methadone and other opioids, and the proper titration guidelines to avoid its accumulation. The metabolism is variable because it relies on multiple CYP450 isoenzymes, some of which are affected by known genetic polymorphisms and are susceptible to many drug–drug interactions.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Dikdörtgen 1"/>
          <p:cNvSpPr txBox="1"/>
          <p:nvPr/>
        </p:nvSpPr>
        <p:spPr>
          <a:xfrm>
            <a:off x="208774" y="2775943"/>
            <a:ext cx="11894138" cy="2885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latin typeface="+mj-lt"/>
                <a:ea typeface="+mj-ea"/>
                <a:cs typeface="+mj-cs"/>
                <a:sym typeface="Calibri"/>
              </a:defRPr>
            </a:pPr>
            <a:r>
              <a:t>Meperidine</a:t>
            </a:r>
          </a:p>
          <a:p>
            <a:pPr>
              <a:defRPr>
                <a:latin typeface="+mj-lt"/>
                <a:ea typeface="+mj-ea"/>
                <a:cs typeface="+mj-cs"/>
                <a:sym typeface="Calibri"/>
              </a:defRPr>
            </a:pPr>
            <a:r>
              <a:t>Meperidine is a lower-potency synthetic opioid structurally unrelated to morphine. It is used for acute pain and acts primarily as a κ agonist, with some μ agonist activity also. Meperidine is very lipophilic and has anticholinergic effects, resulting in an increased incidence of delirium as compared to other opioids. The duration of action is slightly shorter than that of morphine and other opioids. Meperidine also has an active metabolite (normeperidine) that is renally excreted. Normeperidine has significant neurotoxic actions that can lead to delirium, hyperreflexia, myoclonus, and possibly seizures. Due to the short duration of action and the potential for toxicity, meperidine should only be used for short-term (≤48 hours) management of pain. Other agents are generally preferred. Meperidine should not be used in elderly patients or those with renal insufficiency, hepatic insufficiency, preexisting respiratory compromise, or concomitant or recent administration of MAOIs. Serotonin syndrome has also been reported in patients receiving both meperidine and SSRIs.</a:t>
            </a:r>
          </a:p>
        </p:txBody>
      </p:sp>
      <p:sp>
        <p:nvSpPr>
          <p:cNvPr id="170" name="Methadone can produce physical dependence like that of morphine, but has less neurotoxicity than morphine due to the lack of active metabolites. Methadone can prolong the QT interval and cause torsades de pointes, possibly by interacting with cardiac pot"/>
          <p:cNvSpPr txBox="1"/>
          <p:nvPr/>
        </p:nvSpPr>
        <p:spPr>
          <a:xfrm>
            <a:off x="223000" y="767081"/>
            <a:ext cx="11669145" cy="1209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latin typeface="+mj-lt"/>
                <a:ea typeface="+mj-ea"/>
                <a:cs typeface="+mj-cs"/>
                <a:sym typeface="Calibri"/>
              </a:defRPr>
            </a:lvl1pPr>
          </a:lstStyle>
          <a:p>
            <a:pPr/>
            <a:r>
              <a:t>Methadone can produce physical dependence like that of morphine, but has less neurotoxicity than morphine due to the lack of active metabolites. Methadone can prolong the QT interval and cause torsades de pointes, possibly by interacting with cardiac potassium channels. It should be used with caution in patients with a family or personal history of QT prolongation or those taking other medications that can prolong the QT interval.</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Metin kutusu 1"/>
          <p:cNvSpPr txBox="1"/>
          <p:nvPr/>
        </p:nvSpPr>
        <p:spPr>
          <a:xfrm>
            <a:off x="415834" y="1097643"/>
            <a:ext cx="11469191" cy="3164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latin typeface="+mj-lt"/>
                <a:ea typeface="+mj-ea"/>
                <a:cs typeface="+mj-cs"/>
                <a:sym typeface="Calibri"/>
              </a:defRPr>
            </a:pPr>
            <a:r>
              <a:t>Buprenorphine</a:t>
            </a:r>
          </a:p>
          <a:p>
            <a:pPr>
              <a:defRPr>
                <a:latin typeface="+mj-lt"/>
                <a:ea typeface="+mj-ea"/>
                <a:cs typeface="+mj-cs"/>
                <a:sym typeface="Calibri"/>
              </a:defRPr>
            </a:pPr>
            <a:r>
              <a:t>Buprenorphine is classified as a partial agonist, acting at the μ receptor. It acts like morphine in naïve patients, but it can also precipitate withdrawal in users of morphine or other full opioid agonists. A major use is in opioid detoxification, because it has shorter and less severe withdrawal symptoms compared to methadone. It causes little sedation, respiratory depression, or hypotension, even at high doses. Buprenorphine is administered sublingually, parenterally, or transdermally and has a long duration of action because of its tight binding to the μ receptor. Buprenorphine tablets are indicated for the treatment of opioid dependence and are also available in a combination product containing buprenorphine and naloxone. Naloxone was added to prevent the abuse of buprenorphine via IV administration. The injectable form and the once-weekly transdermal patch are indicated for the relief of moderate to severe pain. Buprenorphine is metabolized by the liver and excreted in bile and urine. Adverse effects include respiratory depression that cannot easily be reversed by naloxone and decreased (or, rarely, increased) blood pressure, nausea, and dizziness. </a:t>
            </a:r>
          </a:p>
        </p:txBody>
      </p:sp>
      <p:sp>
        <p:nvSpPr>
          <p:cNvPr id="173" name="Partial agonists and mixed agonists-antagonists:"/>
          <p:cNvSpPr txBox="1"/>
          <p:nvPr/>
        </p:nvSpPr>
        <p:spPr>
          <a:xfrm>
            <a:off x="447405" y="335996"/>
            <a:ext cx="4647005" cy="370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a:latin typeface="+mj-lt"/>
                <a:ea typeface="+mj-ea"/>
                <a:cs typeface="+mj-cs"/>
                <a:sym typeface="Calibri"/>
              </a:defRPr>
            </a:lvl1pPr>
          </a:lstStyle>
          <a:p>
            <a:pPr/>
            <a:r>
              <a:t>Partial agonists and mixed agonists-antagonists: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Metin kutusu 1"/>
          <p:cNvSpPr txBox="1"/>
          <p:nvPr/>
        </p:nvSpPr>
        <p:spPr>
          <a:xfrm>
            <a:off x="352334" y="856343"/>
            <a:ext cx="11469190" cy="4841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latin typeface="+mj-lt"/>
                <a:ea typeface="+mj-ea"/>
                <a:cs typeface="+mj-cs"/>
                <a:sym typeface="Calibri"/>
              </a:defRPr>
            </a:pPr>
            <a:r>
              <a:t>Pentazocine</a:t>
            </a:r>
          </a:p>
          <a:p>
            <a:pPr>
              <a:defRPr>
                <a:latin typeface="+mj-lt"/>
                <a:ea typeface="+mj-ea"/>
                <a:cs typeface="+mj-cs"/>
                <a:sym typeface="Calibri"/>
              </a:defRPr>
            </a:pPr>
            <a:r>
              <a:t>Pentazocine acts as an agonist on κ receptors and is a weak antagonist at μ and δ receptors. Pentazocine promotes analgesia by activating receptors in the spinal cord, and it is used to relieve moderate pain. It may be administered either orally or parenterally. Pentazocine produces less euphoria compared to morphine. In higher doses, the drug causes respiratory depression and decreases the activity of the GI tract. High doses increase blood pressure and can cause hallucinations, nightmares, dysphoria, tachycardia, and dizziness. The latter properties have led to its decreased use. Despite its antagonist action, pentazocine does not antagonize the respiratory depression of morphine, but it can precipitate a withdrawal syndrome in a morphine abuser. Tolerance and dependence develop with repeated use. Pentazocine should be used with caution in patients with angina or coronary artery disease, since it can increase systemic and pulmonary arterial pressure and, thus, increase the work of the heart.</a:t>
            </a:r>
          </a:p>
          <a:p>
            <a:pPr>
              <a:defRPr>
                <a:latin typeface="+mj-lt"/>
                <a:ea typeface="+mj-ea"/>
                <a:cs typeface="+mj-cs"/>
                <a:sym typeface="Calibri"/>
              </a:defRPr>
            </a:pPr>
          </a:p>
          <a:p>
            <a:pPr>
              <a:defRPr b="1">
                <a:latin typeface="+mj-lt"/>
                <a:ea typeface="+mj-ea"/>
                <a:cs typeface="+mj-cs"/>
                <a:sym typeface="Calibri"/>
              </a:defRPr>
            </a:pPr>
            <a:r>
              <a:t>Nalbuphine and butorphanol</a:t>
            </a:r>
          </a:p>
          <a:p>
            <a:pPr>
              <a:defRPr>
                <a:latin typeface="+mj-lt"/>
                <a:ea typeface="+mj-ea"/>
                <a:cs typeface="+mj-cs"/>
                <a:sym typeface="Calibri"/>
              </a:defRPr>
            </a:pPr>
            <a:r>
              <a:t>Nalbuphine and butorphanol are mixed opioid agonist–antagonists. Like pentazocine, they play a limited role in the treatment of chronic pain. Butorphanol is available in a nasal formulation that has been used for severe headaches, but has also been associated with abuse. Neither agent is available for oral use. Their propensity to cause psychotomimetic effects (actions mimicking the symptoms of psychosis) is less than that of pentazocine. Nalbuphine does not affect the heart or increase blood pressure, in contrast to pentazocine and butorphanol.</a:t>
            </a:r>
          </a:p>
        </p:txBody>
      </p:sp>
      <p:sp>
        <p:nvSpPr>
          <p:cNvPr id="176" name="Partial agonists and mixed agonists-antagonists:"/>
          <p:cNvSpPr txBox="1"/>
          <p:nvPr/>
        </p:nvSpPr>
        <p:spPr>
          <a:xfrm>
            <a:off x="371205" y="335996"/>
            <a:ext cx="4647005" cy="370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a:latin typeface="+mj-lt"/>
                <a:ea typeface="+mj-ea"/>
                <a:cs typeface="+mj-cs"/>
                <a:sym typeface="Calibri"/>
              </a:defRPr>
            </a:lvl1pPr>
          </a:lstStyle>
          <a:p>
            <a:pPr/>
            <a:r>
              <a:t>Partial agonists and mixed agonists-antagonists: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Dikdörtgen 1"/>
          <p:cNvSpPr txBox="1"/>
          <p:nvPr/>
        </p:nvSpPr>
        <p:spPr>
          <a:xfrm>
            <a:off x="426673" y="465071"/>
            <a:ext cx="10990197" cy="574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600">
                <a:latin typeface="+mj-lt"/>
                <a:ea typeface="+mj-ea"/>
                <a:cs typeface="+mj-cs"/>
                <a:sym typeface="Calibri"/>
              </a:defRPr>
            </a:lvl1pPr>
          </a:lstStyle>
          <a:p>
            <a:pPr/>
            <a:r>
              <a:t>Pain is defined as an unpleasant sensation that can be either acute or chronic and is a consequence of complex neurochemical processes in the peripheral and central nervous systems (CNS).</a:t>
            </a:r>
          </a:p>
        </p:txBody>
      </p:sp>
      <p:sp>
        <p:nvSpPr>
          <p:cNvPr id="119" name="Dikdörtgen 2"/>
          <p:cNvSpPr txBox="1"/>
          <p:nvPr/>
        </p:nvSpPr>
        <p:spPr>
          <a:xfrm>
            <a:off x="426673" y="1269043"/>
            <a:ext cx="10990197" cy="1297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600">
                <a:latin typeface="+mj-lt"/>
                <a:ea typeface="+mj-ea"/>
                <a:cs typeface="+mj-cs"/>
                <a:sym typeface="Calibri"/>
              </a:defRPr>
            </a:pPr>
            <a:r>
              <a:t>Alleviation of pain depends on the specific type of pain, nociceptive or neuropathic pain. </a:t>
            </a:r>
          </a:p>
          <a:p>
            <a:pPr>
              <a:defRPr sz="1600">
                <a:latin typeface="+mj-lt"/>
                <a:ea typeface="+mj-ea"/>
                <a:cs typeface="+mj-cs"/>
                <a:sym typeface="Calibri"/>
              </a:defRPr>
            </a:pPr>
            <a:r>
              <a:t>With mild to moderate arthritic pain (nociceptive pain), nonopioid analgesics such as NSAIDs are often effective. </a:t>
            </a:r>
          </a:p>
          <a:p>
            <a:pPr>
              <a:defRPr sz="1600">
                <a:latin typeface="+mj-lt"/>
                <a:ea typeface="+mj-ea"/>
                <a:cs typeface="+mj-cs"/>
                <a:sym typeface="Calibri"/>
              </a:defRPr>
            </a:pPr>
            <a:r>
              <a:t>Neuropathic pain can be treated with opioids (some situations require higher doses) but responds best to anticonvulsants, tricyclic antidepressants, or serotonin/norepinephrine reuptake inhibitors. </a:t>
            </a:r>
          </a:p>
          <a:p>
            <a:pPr>
              <a:defRPr sz="1600">
                <a:latin typeface="+mj-lt"/>
                <a:ea typeface="+mj-ea"/>
                <a:cs typeface="+mj-cs"/>
                <a:sym typeface="Calibri"/>
              </a:defRPr>
            </a:pPr>
            <a:r>
              <a:t>For severe or chronic malignant or nonmalignant pain, opioids are considered part of the treatment plan in select patients.</a:t>
            </a:r>
          </a:p>
        </p:txBody>
      </p:sp>
      <p:sp>
        <p:nvSpPr>
          <p:cNvPr id="120" name="Dikdörtgen 4"/>
          <p:cNvSpPr txBox="1"/>
          <p:nvPr/>
        </p:nvSpPr>
        <p:spPr>
          <a:xfrm>
            <a:off x="426672" y="2841537"/>
            <a:ext cx="11186163" cy="574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600">
                <a:latin typeface="+mj-lt"/>
                <a:ea typeface="+mj-ea"/>
                <a:cs typeface="+mj-cs"/>
                <a:sym typeface="Calibri"/>
              </a:defRPr>
            </a:pPr>
            <a:r>
              <a:t>Opioids are natural, semisynthetic, or synthetic compounds that produce </a:t>
            </a:r>
            <a:r>
              <a:rPr i="1"/>
              <a:t>morphine</a:t>
            </a:r>
            <a:r>
              <a:t>-like effects. These agents are divided into chemical classes based on their chemical structure. </a:t>
            </a:r>
          </a:p>
        </p:txBody>
      </p:sp>
      <p:pic>
        <p:nvPicPr>
          <p:cNvPr id="121" name="Resim 5" descr="Resim 5"/>
          <p:cNvPicPr>
            <a:picLocks noChangeAspect="1"/>
          </p:cNvPicPr>
          <p:nvPr/>
        </p:nvPicPr>
        <p:blipFill>
          <a:blip r:embed="rId2">
            <a:extLst/>
          </a:blip>
          <a:stretch>
            <a:fillRect/>
          </a:stretch>
        </p:blipFill>
        <p:spPr>
          <a:xfrm>
            <a:off x="3178618" y="3593691"/>
            <a:ext cx="4898526" cy="2559336"/>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Dikdörtgen 1"/>
          <p:cNvSpPr txBox="1"/>
          <p:nvPr/>
        </p:nvSpPr>
        <p:spPr>
          <a:xfrm>
            <a:off x="481146" y="344889"/>
            <a:ext cx="10772506" cy="512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latin typeface="+mj-lt"/>
                <a:ea typeface="+mj-ea"/>
                <a:cs typeface="+mj-cs"/>
                <a:sym typeface="Calibri"/>
              </a:defRPr>
            </a:pPr>
            <a:r>
              <a:t>Opioid antagonists:</a:t>
            </a:r>
          </a:p>
          <a:p>
            <a:pPr>
              <a:defRPr b="1">
                <a:latin typeface="+mj-lt"/>
                <a:ea typeface="+mj-ea"/>
                <a:cs typeface="+mj-cs"/>
                <a:sym typeface="Calibri"/>
              </a:defRPr>
            </a:pPr>
          </a:p>
          <a:p>
            <a:pPr>
              <a:defRPr b="1">
                <a:latin typeface="+mj-lt"/>
                <a:ea typeface="+mj-ea"/>
                <a:cs typeface="+mj-cs"/>
                <a:sym typeface="Calibri"/>
              </a:defRPr>
            </a:pPr>
            <a:r>
              <a:t>Naloxone</a:t>
            </a:r>
          </a:p>
          <a:p>
            <a:pPr>
              <a:defRPr>
                <a:latin typeface="+mj-lt"/>
                <a:ea typeface="+mj-ea"/>
                <a:cs typeface="+mj-cs"/>
                <a:sym typeface="Calibri"/>
              </a:defRPr>
            </a:pPr>
            <a:r>
              <a:t>Naloxone is used to reverse the coma and respiratory depression of opioid overdose. It rapidly displaces all receptor-bound opioid molecules and, therefore, is able to reverse the effect of a morphine overdose. Within 30 seconds of IV injection of naloxone, the respiratory depression and coma characteristic of high doses of morphine are reversed, causing the patient to be revived and alert. Naloxone has a half-life of 30 to 81 minutes; therefore, a patient who has been treated and recovered may lapse back into respiratory depression. Naloxone is a competitive antagonist at μ, κ, and δ receptors, with a 10-fold higher affinity for μ than for κ receptors. This may explain why naloxone readily reverses respiratory depression with only minimal reversal of the analgesia that results from agonist stimulation of κ receptors in the spinal cord. There is little to no clinical effect seen with oral naloxone, but, upon IV administration, opioid antagonism occurs, and the patient experiences withdrawal. This is why naloxone has been combined with oral opioids to deter IV drug abuse.</a:t>
            </a:r>
          </a:p>
          <a:p>
            <a:pPr>
              <a:defRPr b="1">
                <a:latin typeface="+mj-lt"/>
                <a:ea typeface="+mj-ea"/>
                <a:cs typeface="+mj-cs"/>
                <a:sym typeface="Calibri"/>
              </a:defRPr>
            </a:pPr>
            <a:r>
              <a:t>Naltrexone</a:t>
            </a:r>
          </a:p>
          <a:p>
            <a:pPr>
              <a:defRPr>
                <a:latin typeface="+mj-lt"/>
                <a:ea typeface="+mj-ea"/>
                <a:cs typeface="+mj-cs"/>
                <a:sym typeface="Calibri"/>
              </a:defRPr>
            </a:pPr>
            <a:r>
              <a:t>Naltrexone has actions similar to those of naloxone. It has a longer duration of action than naloxone, and a single oral dose of naltrexone blocks the effect of injected heroin for up to 24 hours. Naltrexone in combination with clonidine (and, sometimes, with buprenorphine) is used for rapid opioid detoxification. Naltrexone can lead to hepatotoxicity.</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Dikdörtgen 1"/>
          <p:cNvSpPr txBox="1"/>
          <p:nvPr/>
        </p:nvSpPr>
        <p:spPr>
          <a:xfrm>
            <a:off x="249868" y="576958"/>
            <a:ext cx="11692264" cy="512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latin typeface="+mj-lt"/>
                <a:ea typeface="+mj-ea"/>
                <a:cs typeface="+mj-cs"/>
                <a:sym typeface="Calibri"/>
              </a:defRPr>
            </a:pPr>
            <a:r>
              <a:t>Other analgesics:</a:t>
            </a:r>
          </a:p>
          <a:p>
            <a:pPr>
              <a:defRPr b="1">
                <a:latin typeface="+mj-lt"/>
                <a:ea typeface="+mj-ea"/>
                <a:cs typeface="+mj-cs"/>
                <a:sym typeface="Calibri"/>
              </a:defRPr>
            </a:pPr>
          </a:p>
          <a:p>
            <a:pPr>
              <a:defRPr b="1">
                <a:latin typeface="+mj-lt"/>
                <a:ea typeface="+mj-ea"/>
                <a:cs typeface="+mj-cs"/>
                <a:sym typeface="Calibri"/>
              </a:defRPr>
            </a:pPr>
            <a:r>
              <a:t>Tapentadol</a:t>
            </a:r>
          </a:p>
          <a:p>
            <a:pPr>
              <a:defRPr>
                <a:latin typeface="+mj-lt"/>
                <a:ea typeface="+mj-ea"/>
                <a:cs typeface="+mj-cs"/>
                <a:sym typeface="Calibri"/>
              </a:defRPr>
            </a:pPr>
            <a:r>
              <a:t>Tapentadol, a centrally acting analgesic, is an agonist at the μ opioid receptor and an inhibitor of norepinephrine reuptake. It has been used to manage moderate to severe pain, both chronic and acute. Tapentadol is mainly metabolized to inactive metabolites via glucuronidation, and it does not inhibit or induce the CYP450 enzyme system. Because tapentadol does not produce active metabolites, dosing adjustment is not necessary in mild to moderate renal impairment. Tapentadol should be avoided in patients who have received MAOIs within the last 14 days. It is available in an immediate-release and extended-release formulation.</a:t>
            </a:r>
          </a:p>
          <a:p>
            <a:pPr>
              <a:defRPr b="1">
                <a:latin typeface="+mj-lt"/>
                <a:ea typeface="+mj-ea"/>
                <a:cs typeface="+mj-cs"/>
                <a:sym typeface="Calibri"/>
              </a:defRPr>
            </a:pPr>
            <a:r>
              <a:t>Tramadol</a:t>
            </a:r>
          </a:p>
          <a:p>
            <a:pPr>
              <a:defRPr>
                <a:latin typeface="+mj-lt"/>
                <a:ea typeface="+mj-ea"/>
                <a:cs typeface="+mj-cs"/>
                <a:sym typeface="Calibri"/>
              </a:defRPr>
            </a:pPr>
            <a:r>
              <a:t>Tramadol is a centrally acting analgesic that binds to the μ opioid receptor. The drug undergoes extensive metabolism via CYP450 2D6, leading to an active metabolite with a much higher affinity for the μ receptor than the parent compound. In addition, it weakly inhibits reuptake of norepinephrine and serotonin. It is used to manage moderate to moderately severe pain. Its respiratory depressant activity is less than that of morphine. Naloxone can only partially reverse the analgesia produced by tramadol or its active metabolite. Anaphylactoid reactions have been reported. Overdose or drug–drug interactions with medications, such as SSRIs, MAOIs, and tricyclic antidepressants, can lead to toxicity manifested by CNS excitation and seizures. As with other agents that bind the μ opioid receptor, tramadol has been associated with misuse and abuse.</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Resim 5" descr="Resim 5"/>
          <p:cNvPicPr>
            <a:picLocks noChangeAspect="1"/>
          </p:cNvPicPr>
          <p:nvPr/>
        </p:nvPicPr>
        <p:blipFill>
          <a:blip r:embed="rId2">
            <a:extLst/>
          </a:blip>
          <a:stretch>
            <a:fillRect/>
          </a:stretch>
        </p:blipFill>
        <p:spPr>
          <a:xfrm>
            <a:off x="1369101" y="129520"/>
            <a:ext cx="9484374" cy="6182156"/>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Resim 2" descr="Resim 2"/>
          <p:cNvPicPr>
            <a:picLocks noChangeAspect="1"/>
          </p:cNvPicPr>
          <p:nvPr/>
        </p:nvPicPr>
        <p:blipFill>
          <a:blip r:embed="rId2">
            <a:extLst/>
          </a:blip>
          <a:stretch>
            <a:fillRect/>
          </a:stretch>
        </p:blipFill>
        <p:spPr>
          <a:xfrm>
            <a:off x="850550" y="310626"/>
            <a:ext cx="10571430" cy="5894231"/>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6" name="Resim 1" descr="Resim 1"/>
          <p:cNvPicPr>
            <a:picLocks noChangeAspect="1"/>
          </p:cNvPicPr>
          <p:nvPr/>
        </p:nvPicPr>
        <p:blipFill>
          <a:blip r:embed="rId2">
            <a:extLst/>
          </a:blip>
          <a:stretch>
            <a:fillRect/>
          </a:stretch>
        </p:blipFill>
        <p:spPr>
          <a:xfrm>
            <a:off x="2356679" y="167099"/>
            <a:ext cx="7478642" cy="652380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Resim 2" descr="Resim 2"/>
          <p:cNvPicPr>
            <a:picLocks noChangeAspect="1"/>
          </p:cNvPicPr>
          <p:nvPr/>
        </p:nvPicPr>
        <p:blipFill>
          <a:blip r:embed="rId2">
            <a:extLst/>
          </a:blip>
          <a:stretch>
            <a:fillRect/>
          </a:stretch>
        </p:blipFill>
        <p:spPr>
          <a:xfrm>
            <a:off x="886978" y="617208"/>
            <a:ext cx="4832270" cy="5413479"/>
          </a:xfrm>
          <a:prstGeom prst="rect">
            <a:avLst/>
          </a:prstGeom>
          <a:ln w="12700">
            <a:miter lim="400000"/>
          </a:ln>
        </p:spPr>
      </p:pic>
      <p:pic>
        <p:nvPicPr>
          <p:cNvPr id="124" name="Resim 3" descr="Resim 3"/>
          <p:cNvPicPr>
            <a:picLocks noChangeAspect="1"/>
          </p:cNvPicPr>
          <p:nvPr/>
        </p:nvPicPr>
        <p:blipFill>
          <a:blip r:embed="rId3">
            <a:extLst/>
          </a:blip>
          <a:stretch>
            <a:fillRect/>
          </a:stretch>
        </p:blipFill>
        <p:spPr>
          <a:xfrm>
            <a:off x="6603861" y="617208"/>
            <a:ext cx="5009042" cy="541347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 name="Resim 1" descr="Resim 1"/>
          <p:cNvPicPr>
            <a:picLocks noChangeAspect="1"/>
          </p:cNvPicPr>
          <p:nvPr/>
        </p:nvPicPr>
        <p:blipFill>
          <a:blip r:embed="rId2">
            <a:extLst/>
          </a:blip>
          <a:srcRect l="2502" t="671" r="2152" b="1400"/>
          <a:stretch>
            <a:fillRect/>
          </a:stretch>
        </p:blipFill>
        <p:spPr>
          <a:xfrm>
            <a:off x="696686" y="141514"/>
            <a:ext cx="3241670" cy="6106889"/>
          </a:xfrm>
          <a:prstGeom prst="rect">
            <a:avLst/>
          </a:prstGeom>
          <a:ln w="12700">
            <a:miter lim="400000"/>
          </a:ln>
        </p:spPr>
      </p:pic>
      <p:sp>
        <p:nvSpPr>
          <p:cNvPr id="127" name="Dikdörtgen 2"/>
          <p:cNvSpPr txBox="1"/>
          <p:nvPr/>
        </p:nvSpPr>
        <p:spPr>
          <a:xfrm>
            <a:off x="4356463" y="1436476"/>
            <a:ext cx="7539448" cy="2263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600">
                <a:latin typeface="+mj-lt"/>
                <a:ea typeface="+mj-ea"/>
                <a:cs typeface="+mj-cs"/>
                <a:sym typeface="Calibri"/>
              </a:defRPr>
            </a:pPr>
            <a:r>
              <a:t>All opioids act by binding to specific opioid receptors in the CNS to produce effects that mimic the action of endogenous peptide neurotransmitters (for example, endorphins, enkephalins, and dynorphins). </a:t>
            </a:r>
          </a:p>
          <a:p>
            <a:pPr>
              <a:defRPr sz="1600">
                <a:latin typeface="+mj-lt"/>
                <a:ea typeface="+mj-ea"/>
                <a:cs typeface="+mj-cs"/>
                <a:sym typeface="Calibri"/>
              </a:defRPr>
            </a:pPr>
          </a:p>
          <a:p>
            <a:pPr>
              <a:defRPr sz="1600">
                <a:latin typeface="+mj-lt"/>
                <a:ea typeface="+mj-ea"/>
                <a:cs typeface="+mj-cs"/>
                <a:sym typeface="Calibri"/>
              </a:defRPr>
            </a:pPr>
            <a:r>
              <a:t>Although the opioids have a broad range of effects, their primary use is to relieve intense pain, whether that pain results from surgery, injury, or chronic disease. Unfortunately, widespread availability of opioids has led to abuse of those agents with euphoric properties. Antagonists that reverse the actions of opioids are also clinically important for use in cases of overdose.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Resim 1" descr="Resim 1"/>
          <p:cNvPicPr>
            <a:picLocks noChangeAspect="1"/>
          </p:cNvPicPr>
          <p:nvPr/>
        </p:nvPicPr>
        <p:blipFill>
          <a:blip r:embed="rId2">
            <a:extLst/>
          </a:blip>
          <a:stretch>
            <a:fillRect/>
          </a:stretch>
        </p:blipFill>
        <p:spPr>
          <a:xfrm>
            <a:off x="370112" y="228600"/>
            <a:ext cx="5270307" cy="3915777"/>
          </a:xfrm>
          <a:prstGeom prst="rect">
            <a:avLst/>
          </a:prstGeom>
          <a:ln w="12700">
            <a:miter lim="400000"/>
          </a:ln>
        </p:spPr>
      </p:pic>
      <p:sp>
        <p:nvSpPr>
          <p:cNvPr id="130" name="Dikdörtgen 2"/>
          <p:cNvSpPr txBox="1"/>
          <p:nvPr/>
        </p:nvSpPr>
        <p:spPr>
          <a:xfrm>
            <a:off x="568233" y="4237043"/>
            <a:ext cx="5120003" cy="2034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400">
                <a:latin typeface="+mj-lt"/>
                <a:ea typeface="+mj-ea"/>
                <a:cs typeface="+mj-cs"/>
                <a:sym typeface="Calibri"/>
              </a:defRPr>
            </a:lvl1pPr>
          </a:lstStyle>
          <a:p>
            <a:pPr/>
            <a:r>
              <a:t>The major effects of the opioids are mediated by three receptor families, which are commonly designated as μ (mu), κ (kappa), and δ (delta). Each receptor family exhibits a different specificity for the drug(s) it binds. The analgesic properties of the opioids are primarily mediated by the μ receptors that modulate responses to thermal, mechanical, and chemical nociception. The κ receptors in the dorsal horn also contribute to analgesia by modulating the response to chemical and thermal nociception. The enkephalins interact more selectively with δ receptors in the periphery. </a:t>
            </a:r>
          </a:p>
        </p:txBody>
      </p:sp>
      <p:pic>
        <p:nvPicPr>
          <p:cNvPr id="131" name="Resim 4" descr="Resim 4"/>
          <p:cNvPicPr>
            <a:picLocks noChangeAspect="1"/>
          </p:cNvPicPr>
          <p:nvPr/>
        </p:nvPicPr>
        <p:blipFill>
          <a:blip r:embed="rId3">
            <a:extLst/>
          </a:blip>
          <a:stretch>
            <a:fillRect/>
          </a:stretch>
        </p:blipFill>
        <p:spPr>
          <a:xfrm>
            <a:off x="6068447" y="0"/>
            <a:ext cx="2172038" cy="6781211"/>
          </a:xfrm>
          <a:prstGeom prst="rect">
            <a:avLst/>
          </a:prstGeom>
          <a:ln w="12700">
            <a:miter lim="400000"/>
          </a:ln>
        </p:spPr>
      </p:pic>
      <p:sp>
        <p:nvSpPr>
          <p:cNvPr id="132" name="Dikdörtgen 5"/>
          <p:cNvSpPr txBox="1"/>
          <p:nvPr/>
        </p:nvSpPr>
        <p:spPr>
          <a:xfrm>
            <a:off x="8496519" y="4411215"/>
            <a:ext cx="3410277" cy="1602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400">
                <a:latin typeface="+mj-lt"/>
                <a:ea typeface="+mj-ea"/>
                <a:cs typeface="+mj-cs"/>
                <a:sym typeface="Calibri"/>
              </a:defRPr>
            </a:lvl1pPr>
          </a:lstStyle>
          <a:p>
            <a:pPr/>
            <a:r>
              <a:t>All three opioid receptors are members of the G protein-coupled receptor family and inhibit adenylyl cyclase. They are also associated with ion channels, increasing postsynaptic K+ efflux (hyperpolarization) or reducing presynaptic Ca2+ influx, thus impeding neuronal firing and transmitter release.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Dikdörtgen 4"/>
          <p:cNvSpPr txBox="1"/>
          <p:nvPr/>
        </p:nvSpPr>
        <p:spPr>
          <a:xfrm>
            <a:off x="171965" y="-1"/>
            <a:ext cx="12224685" cy="523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i="1" sz="1400">
                <a:latin typeface="+mj-lt"/>
                <a:ea typeface="+mj-ea"/>
                <a:cs typeface="+mj-cs"/>
                <a:sym typeface="Calibri"/>
              </a:defRPr>
            </a:pPr>
            <a:r>
              <a:t>Morphine</a:t>
            </a:r>
            <a:r>
              <a:rPr i="0"/>
              <a:t> is the major analgesic drug contained in crude opium and is the prototype strong μ receptor agonist. </a:t>
            </a:r>
          </a:p>
          <a:p>
            <a:pPr>
              <a:defRPr i="1" sz="1400">
                <a:latin typeface="+mj-lt"/>
                <a:ea typeface="+mj-ea"/>
                <a:cs typeface="+mj-cs"/>
                <a:sym typeface="Calibri"/>
              </a:defRPr>
            </a:pPr>
            <a:r>
              <a:t>Codeine </a:t>
            </a:r>
            <a:r>
              <a:rPr i="0"/>
              <a:t>is present in crude opium in lower concentrations and is inherently less potent, making </a:t>
            </a:r>
            <a:r>
              <a:t>codeine </a:t>
            </a:r>
            <a:r>
              <a:rPr i="0"/>
              <a:t>the prototype of the weak opioid agonists. </a:t>
            </a:r>
          </a:p>
        </p:txBody>
      </p:sp>
      <p:pic>
        <p:nvPicPr>
          <p:cNvPr id="135" name="Resim 5" descr="Resim 5"/>
          <p:cNvPicPr>
            <a:picLocks noChangeAspect="1"/>
          </p:cNvPicPr>
          <p:nvPr/>
        </p:nvPicPr>
        <p:blipFill>
          <a:blip r:embed="rId2">
            <a:extLst/>
          </a:blip>
          <a:stretch>
            <a:fillRect/>
          </a:stretch>
        </p:blipFill>
        <p:spPr>
          <a:xfrm>
            <a:off x="1369101" y="523220"/>
            <a:ext cx="9484374" cy="618215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Resim 2" descr="Resim 2"/>
          <p:cNvPicPr>
            <a:picLocks noChangeAspect="1"/>
          </p:cNvPicPr>
          <p:nvPr/>
        </p:nvPicPr>
        <p:blipFill>
          <a:blip r:embed="rId2">
            <a:extLst/>
          </a:blip>
          <a:stretch>
            <a:fillRect/>
          </a:stretch>
        </p:blipFill>
        <p:spPr>
          <a:xfrm>
            <a:off x="850550" y="310626"/>
            <a:ext cx="10571430" cy="589423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Dikdörtgen 4"/>
          <p:cNvSpPr txBox="1"/>
          <p:nvPr/>
        </p:nvSpPr>
        <p:spPr>
          <a:xfrm>
            <a:off x="366846" y="717415"/>
            <a:ext cx="7240090" cy="2021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i="1" sz="1600">
                <a:latin typeface="+mj-lt"/>
                <a:ea typeface="+mj-ea"/>
                <a:cs typeface="+mj-cs"/>
                <a:sym typeface="Calibri"/>
              </a:defRPr>
            </a:pPr>
            <a:r>
              <a:t>Morphine </a:t>
            </a:r>
            <a:r>
              <a:rPr i="0"/>
              <a:t>and other opioids exert their major effects by interacting stereospecifically with opioid receptors on the membranes of certain cells in the CNS and other anatomic structures, such as the gastrointestinal (GI) tract and the urinary bladder. </a:t>
            </a:r>
          </a:p>
          <a:p>
            <a:pPr>
              <a:defRPr i="1" sz="1600">
                <a:latin typeface="+mj-lt"/>
                <a:ea typeface="+mj-ea"/>
                <a:cs typeface="+mj-cs"/>
                <a:sym typeface="Calibri"/>
              </a:defRPr>
            </a:pPr>
            <a:r>
              <a:t>Morphine also </a:t>
            </a:r>
            <a:r>
              <a:rPr i="0"/>
              <a:t>acts at κ receptors in lamina I and II of the dorsal horn of the spinal cord. It decreases the release of substance P, which modulates pain perception in the spinal cord. </a:t>
            </a:r>
          </a:p>
          <a:p>
            <a:pPr>
              <a:defRPr i="1" sz="1600">
                <a:latin typeface="+mj-lt"/>
                <a:ea typeface="+mj-ea"/>
                <a:cs typeface="+mj-cs"/>
                <a:sym typeface="Calibri"/>
              </a:defRPr>
            </a:pPr>
            <a:r>
              <a:t>Morphine </a:t>
            </a:r>
            <a:r>
              <a:rPr i="0"/>
              <a:t>also appears to inhibit the release of many excitatory transmitters from nerve terminals carrying nociceptive (painful) stimuli.</a:t>
            </a:r>
          </a:p>
        </p:txBody>
      </p:sp>
      <p:sp>
        <p:nvSpPr>
          <p:cNvPr id="140" name="Metin kutusu 6"/>
          <p:cNvSpPr txBox="1"/>
          <p:nvPr/>
        </p:nvSpPr>
        <p:spPr>
          <a:xfrm>
            <a:off x="366847" y="220972"/>
            <a:ext cx="3206932" cy="396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i="1" sz="2000">
                <a:solidFill>
                  <a:schemeClr val="accent2"/>
                </a:solidFill>
                <a:latin typeface="+mj-lt"/>
                <a:ea typeface="+mj-ea"/>
                <a:cs typeface="+mj-cs"/>
                <a:sym typeface="Calibri"/>
              </a:defRPr>
            </a:lvl1pPr>
          </a:lstStyle>
          <a:p>
            <a:pPr/>
            <a:r>
              <a:t>Morphine:</a:t>
            </a:r>
          </a:p>
        </p:txBody>
      </p:sp>
      <p:sp>
        <p:nvSpPr>
          <p:cNvPr id="141" name="Metin kutusu 7"/>
          <p:cNvSpPr txBox="1"/>
          <p:nvPr/>
        </p:nvSpPr>
        <p:spPr>
          <a:xfrm>
            <a:off x="408936" y="3443471"/>
            <a:ext cx="6499863"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2000">
                <a:solidFill>
                  <a:schemeClr val="accent3"/>
                </a:solidFill>
                <a:latin typeface="+mj-lt"/>
                <a:ea typeface="+mj-ea"/>
                <a:cs typeface="+mj-cs"/>
                <a:sym typeface="Calibri"/>
              </a:defRPr>
            </a:pPr>
            <a:r>
              <a:t>Actions of morphine:</a:t>
            </a:r>
          </a:p>
          <a:p>
            <a:pPr>
              <a:defRPr b="1" sz="2000">
                <a:solidFill>
                  <a:schemeClr val="accent3"/>
                </a:solidFill>
                <a:latin typeface="+mj-lt"/>
                <a:ea typeface="+mj-ea"/>
                <a:cs typeface="+mj-cs"/>
                <a:sym typeface="Calibri"/>
              </a:defRPr>
            </a:pPr>
            <a:r>
              <a:t>Analgesia, euphoria, respiration, depression of cough reflex, miosis, emesis, GI tract, cardiovascular, histamine release, hormonal action, labor. </a:t>
            </a:r>
          </a:p>
        </p:txBody>
      </p:sp>
      <p:pic>
        <p:nvPicPr>
          <p:cNvPr id="142" name="Resim 8" descr="Resim 8"/>
          <p:cNvPicPr>
            <a:picLocks noChangeAspect="1"/>
          </p:cNvPicPr>
          <p:nvPr/>
        </p:nvPicPr>
        <p:blipFill>
          <a:blip r:embed="rId2">
            <a:extLst/>
          </a:blip>
          <a:stretch>
            <a:fillRect/>
          </a:stretch>
        </p:blipFill>
        <p:spPr>
          <a:xfrm>
            <a:off x="7914422" y="91206"/>
            <a:ext cx="3873327" cy="6026567"/>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Metin kutusu 1"/>
          <p:cNvSpPr txBox="1"/>
          <p:nvPr/>
        </p:nvSpPr>
        <p:spPr>
          <a:xfrm>
            <a:off x="346733" y="392198"/>
            <a:ext cx="11490964" cy="512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latin typeface="+mj-lt"/>
                <a:ea typeface="+mj-ea"/>
                <a:cs typeface="+mj-cs"/>
                <a:sym typeface="Calibri"/>
              </a:defRPr>
            </a:pPr>
            <a:r>
              <a:t>Administration: </a:t>
            </a:r>
            <a:r>
              <a:rPr b="0"/>
              <a:t>Because significant first-pass metabolism of morphine occurs in the liver, intramuscular, subcutaneous, and IV injections produce the most reliable responses. Absorption of morphine from the GI tract after oral absorption is slow and erratic. When used orally, morphine is commonly administered in an extended-release form to provide more consistent plasma levels. It is important to note that morphine has a linear pharmacokinetic profile that allows dosing to be more predictable and more flexible.</a:t>
            </a:r>
          </a:p>
          <a:p>
            <a:pPr>
              <a:defRPr b="1">
                <a:latin typeface="+mj-lt"/>
                <a:ea typeface="+mj-ea"/>
                <a:cs typeface="+mj-cs"/>
                <a:sym typeface="Calibri"/>
              </a:defRPr>
            </a:pPr>
            <a:r>
              <a:t>Distribution: </a:t>
            </a:r>
            <a:r>
              <a:rPr b="0"/>
              <a:t>Morphine rapidly enters all body tissues, including the fetuses of pregnant women. It should not be used</a:t>
            </a:r>
          </a:p>
          <a:p>
            <a:pPr>
              <a:defRPr>
                <a:latin typeface="+mj-lt"/>
                <a:ea typeface="+mj-ea"/>
                <a:cs typeface="+mj-cs"/>
                <a:sym typeface="Calibri"/>
              </a:defRPr>
            </a:pPr>
            <a:r>
              <a:t>for analgesia during labor. Infants born to addicted mothers show physical dependence on opioids and exhibit withdrawal symptoms if opioids are not administered. Only a small percentage of morphine crosses the blood–brain barrier, because morphine is the least lipophilic of the common opioids. In contrast, the more lipid-soluble opioids, such as fentanyl and methadone, readily penetrate into the CNS.</a:t>
            </a:r>
          </a:p>
          <a:p>
            <a:pPr>
              <a:defRPr b="1">
                <a:latin typeface="+mj-lt"/>
                <a:ea typeface="+mj-ea"/>
                <a:cs typeface="+mj-cs"/>
                <a:sym typeface="Calibri"/>
              </a:defRPr>
            </a:pPr>
            <a:r>
              <a:t>Fate: </a:t>
            </a:r>
            <a:r>
              <a:rPr b="0"/>
              <a:t>Morphine is conjugated with glucuronic acid in the liver to two main metabolites. Morphine-6-glucuronide is a very potent analgesic, whereas morphine-3-glucuronide does not have analgesic activity, but is believed to cause the neuroexcitatory effects seen with high doses of morphine. The conjugates are excreted primarily in urine, with small quantities appearing in bile. The duration of action of morphine is 4 to 5 hours when administered systemically to morphine-naïve individuals, but considerably longer when injected epidurally because the low lipophilicity prevents redistribution from the epidural space. Elderly patients are more sensitive to the analgesic effects of the drug, possibly due to decreases in metabolism, lean body mass, or renal function. Neonates should not receive morphine because of their low conjugating capacity.</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Geçmişe bakış">
  <a:themeElements>
    <a:clrScheme name="Geçmişe bakış">
      <a:dk1>
        <a:srgbClr val="000000"/>
      </a:dk1>
      <a:lt1>
        <a:srgbClr val="FFFFFF"/>
      </a:lt1>
      <a:dk2>
        <a:srgbClr val="A7A7A7"/>
      </a:dk2>
      <a:lt2>
        <a:srgbClr val="535353"/>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FF00FF"/>
      </a:folHlink>
    </a:clrScheme>
    <a:fontScheme name="Geçmişe bakış">
      <a:majorFont>
        <a:latin typeface="Calibri"/>
        <a:ea typeface="Calibri"/>
        <a:cs typeface="Calibri"/>
      </a:majorFont>
      <a:minorFont>
        <a:latin typeface="Helvetica"/>
        <a:ea typeface="Helvetica"/>
        <a:cs typeface="Helvetica"/>
      </a:minorFont>
    </a:fontScheme>
    <a:fmtScheme name="Geçmişe bakış">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eçmişe bakış">
  <a:themeElements>
    <a:clrScheme name="Geçmişe bakış">
      <a:dk1>
        <a:srgbClr val="000000"/>
      </a:dk1>
      <a:lt1>
        <a:srgbClr val="FFFFFF"/>
      </a:lt1>
      <a:dk2>
        <a:srgbClr val="A7A7A7"/>
      </a:dk2>
      <a:lt2>
        <a:srgbClr val="535353"/>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FF00FF"/>
      </a:folHlink>
    </a:clrScheme>
    <a:fontScheme name="Geçmişe bakış">
      <a:majorFont>
        <a:latin typeface="Calibri"/>
        <a:ea typeface="Calibri"/>
        <a:cs typeface="Calibri"/>
      </a:majorFont>
      <a:minorFont>
        <a:latin typeface="Helvetica"/>
        <a:ea typeface="Helvetica"/>
        <a:cs typeface="Helvetica"/>
      </a:minorFont>
    </a:fontScheme>
    <a:fmtScheme name="Geçmişe bakış">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