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ayt Numarası"/>
          <p:cNvSpPr txBox="1"/>
          <p:nvPr>
            <p:ph type="sldNum" sz="quarter" idx="2"/>
          </p:nvPr>
        </p:nvSpPr>
        <p:spPr>
          <a:xfrm>
            <a:off x="8226563" y="6407467"/>
            <a:ext cx="258625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Metni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Başlık Metni</a:t>
            </a:r>
          </a:p>
        </p:txBody>
      </p:sp>
      <p:sp>
        <p:nvSpPr>
          <p:cNvPr id="3" name="Gövde Düzeyi Bir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" name="Slayt Numarası"/>
          <p:cNvSpPr txBox="1"/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e.lbl.gov/toimass.html" TargetMode="External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İYONİZAN RADYASYONUN MADDE İLE ETKİLEŞİMİ"/>
          <p:cNvSpPr txBox="1"/>
          <p:nvPr>
            <p:ph type="title" idx="4294967295"/>
          </p:nvPr>
        </p:nvSpPr>
        <p:spPr>
          <a:xfrm>
            <a:off x="250825" y="1196974"/>
            <a:ext cx="8497888" cy="324008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latin typeface="Tahoma Bold"/>
                <a:ea typeface="Tahoma Bold"/>
                <a:cs typeface="Tahoma Bold"/>
                <a:sym typeface="Tahoma Bold"/>
              </a:defRPr>
            </a:pPr>
            <a:r>
              <a:t>İYONİZAN RADYASYONUN MADDE İLE ETKİLEŞİMİ</a:t>
            </a:r>
            <a:br/>
          </a:p>
        </p:txBody>
      </p:sp>
      <p:sp>
        <p:nvSpPr>
          <p:cNvPr id="28" name="Düzenlemek için çift tıklayın"/>
          <p:cNvSpPr txBox="1"/>
          <p:nvPr>
            <p:ph type="body" sz="quarter" idx="4294967295"/>
          </p:nvPr>
        </p:nvSpPr>
        <p:spPr>
          <a:xfrm>
            <a:off x="684212" y="4508500"/>
            <a:ext cx="7777163" cy="14398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lnSpc>
                <a:spcPct val="80000"/>
              </a:lnSpc>
              <a:buSzTx/>
              <a:buNone/>
              <a:defRPr b="1" sz="2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Etkileşme düşük enerjilerde gerçekleşir…"/>
          <p:cNvSpPr txBox="1"/>
          <p:nvPr/>
        </p:nvSpPr>
        <p:spPr>
          <a:xfrm>
            <a:off x="729932" y="1125537"/>
            <a:ext cx="7684136" cy="4925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buSzPct val="100000"/>
              <a:buFont typeface="Arial"/>
              <a:buChar char="•"/>
              <a:defRPr b="1" sz="2800">
                <a:solidFill>
                  <a:srgbClr val="80008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Etkileşme düşük enerjilerde gerçekleşir</a:t>
            </a:r>
            <a:endParaRPr b="0">
              <a:latin typeface="Tahoma Bold"/>
              <a:ea typeface="Tahoma Bold"/>
              <a:cs typeface="Tahoma Bold"/>
              <a:sym typeface="Tahoma Bold"/>
            </a:endParaRPr>
          </a:p>
          <a:p>
            <a:pPr algn="just">
              <a:buSzPct val="100000"/>
              <a:buFont typeface="Arial"/>
              <a:buChar char="•"/>
              <a:defRPr sz="28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just">
              <a:buSzPct val="100000"/>
              <a:buFont typeface="Arial"/>
              <a:buChar char="•"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 Fotoelektrik soğurma için kütle azaltma katsayısı enerjinin küpü ile ters orantılı, soğurucu malzemenin atom numarasının küpü ile doğru orantılı olarak değişir ( kemik, kas, yağ gibi farklı atom numaralı materyallerin x-ışını soğurmasının farklı olması radyolojide önemli ) </a:t>
            </a:r>
          </a:p>
          <a:p>
            <a:pPr algn="just">
              <a:buSzPct val="100000"/>
              <a:buFont typeface="Arial"/>
              <a:buChar char="•"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Symbol"/>
                <a:ea typeface="Symbol"/>
                <a:cs typeface="Symbol"/>
                <a:sym typeface="Symbol"/>
              </a:rPr>
              <a:t>t</a:t>
            </a:r>
            <a:r>
              <a:t>/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r</a:t>
            </a:r>
            <a:r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µ</a:t>
            </a:r>
            <a:r>
              <a:t> 1/ E</a:t>
            </a:r>
            <a:r>
              <a:rPr baseline="30000"/>
              <a:t>3</a:t>
            </a:r>
            <a:r>
              <a:t> </a:t>
            </a:r>
          </a:p>
          <a:p>
            <a:pPr algn="just">
              <a:buSzPct val="100000"/>
              <a:buFont typeface="Arial"/>
              <a:buChar char="•"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Symbol"/>
                <a:ea typeface="Symbol"/>
                <a:cs typeface="Symbol"/>
                <a:sym typeface="Symbol"/>
              </a:rPr>
              <a:t>t</a:t>
            </a:r>
            <a:r>
              <a:t>/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r µ </a:t>
            </a:r>
            <a:r>
              <a:t>Z</a:t>
            </a:r>
            <a:r>
              <a:rPr baseline="30000"/>
              <a:t>3  </a:t>
            </a:r>
            <a:endParaRPr baseline="30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OMPTON OLAYI"/>
          <p:cNvSpPr txBox="1"/>
          <p:nvPr/>
        </p:nvSpPr>
        <p:spPr>
          <a:xfrm>
            <a:off x="1664969" y="2924175"/>
            <a:ext cx="5956937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u="sng"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COMPTON OLAYI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ompton Olayı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Compton Olayı</a:t>
            </a:r>
          </a:p>
        </p:txBody>
      </p:sp>
      <p:sp>
        <p:nvSpPr>
          <p:cNvPr id="83" name="Daire"/>
          <p:cNvSpPr/>
          <p:nvPr/>
        </p:nvSpPr>
        <p:spPr>
          <a:xfrm>
            <a:off x="3124200" y="2286000"/>
            <a:ext cx="2879725" cy="2879725"/>
          </a:xfrm>
          <a:prstGeom prst="ellipse">
            <a:avLst/>
          </a:prstGeom>
          <a:ln w="19050">
            <a:solidFill>
              <a:srgbClr val="EEECE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4" name="Oval"/>
          <p:cNvSpPr/>
          <p:nvPr/>
        </p:nvSpPr>
        <p:spPr>
          <a:xfrm>
            <a:off x="3638550" y="2762250"/>
            <a:ext cx="1847850" cy="1866900"/>
          </a:xfrm>
          <a:prstGeom prst="ellipse">
            <a:avLst/>
          </a:prstGeom>
          <a:ln w="19050">
            <a:solidFill>
              <a:srgbClr val="EEECE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5" name="Çizgi"/>
          <p:cNvSpPr/>
          <p:nvPr/>
        </p:nvSpPr>
        <p:spPr>
          <a:xfrm flipV="1">
            <a:off x="3348037" y="3573462"/>
            <a:ext cx="3581401" cy="914401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86" name="Çizgi"/>
          <p:cNvSpPr/>
          <p:nvPr/>
        </p:nvSpPr>
        <p:spPr>
          <a:xfrm rot="19202472">
            <a:off x="2374410" y="4723255"/>
            <a:ext cx="1070872" cy="217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7" h="21570" fill="norm" stroke="1" extrusionOk="0">
                <a:moveTo>
                  <a:pt x="3" y="11130"/>
                </a:moveTo>
                <a:cubicBezTo>
                  <a:pt x="8" y="10785"/>
                  <a:pt x="-127" y="0"/>
                  <a:pt x="914" y="0"/>
                </a:cubicBezTo>
                <a:cubicBezTo>
                  <a:pt x="1955" y="0"/>
                  <a:pt x="1955" y="21570"/>
                  <a:pt x="2951" y="21570"/>
                </a:cubicBezTo>
                <a:cubicBezTo>
                  <a:pt x="3946" y="21570"/>
                  <a:pt x="3813" y="0"/>
                  <a:pt x="4854" y="0"/>
                </a:cubicBezTo>
                <a:cubicBezTo>
                  <a:pt x="5896" y="0"/>
                  <a:pt x="5893" y="21570"/>
                  <a:pt x="6845" y="21570"/>
                </a:cubicBezTo>
                <a:cubicBezTo>
                  <a:pt x="7797" y="21570"/>
                  <a:pt x="7840" y="0"/>
                  <a:pt x="8792" y="0"/>
                </a:cubicBezTo>
                <a:cubicBezTo>
                  <a:pt x="9744" y="0"/>
                  <a:pt x="9744" y="21570"/>
                  <a:pt x="10696" y="21570"/>
                </a:cubicBezTo>
                <a:cubicBezTo>
                  <a:pt x="11648" y="21570"/>
                  <a:pt x="11734" y="0"/>
                  <a:pt x="12686" y="0"/>
                </a:cubicBezTo>
                <a:cubicBezTo>
                  <a:pt x="13638" y="0"/>
                  <a:pt x="13638" y="21570"/>
                  <a:pt x="14634" y="21570"/>
                </a:cubicBezTo>
                <a:cubicBezTo>
                  <a:pt x="15629" y="21570"/>
                  <a:pt x="15496" y="0"/>
                  <a:pt x="16537" y="0"/>
                </a:cubicBezTo>
                <a:cubicBezTo>
                  <a:pt x="17579" y="0"/>
                  <a:pt x="17530" y="21585"/>
                  <a:pt x="18574" y="21570"/>
                </a:cubicBezTo>
                <a:cubicBezTo>
                  <a:pt x="19618" y="21555"/>
                  <a:pt x="19391" y="15"/>
                  <a:pt x="20432" y="0"/>
                </a:cubicBezTo>
                <a:cubicBezTo>
                  <a:pt x="21473" y="-15"/>
                  <a:pt x="21219" y="8748"/>
                  <a:pt x="21427" y="11040"/>
                </a:cubicBezTo>
              </a:path>
            </a:pathLst>
          </a:custGeom>
          <a:ln w="28575">
            <a:solidFill>
              <a:srgbClr val="F90713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" name="Çizgi"/>
          <p:cNvSpPr/>
          <p:nvPr/>
        </p:nvSpPr>
        <p:spPr>
          <a:xfrm rot="2215117">
            <a:off x="5591499" y="4955148"/>
            <a:ext cx="1779536" cy="194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7" h="21570" fill="norm" stroke="1" extrusionOk="0">
                <a:moveTo>
                  <a:pt x="3" y="11130"/>
                </a:moveTo>
                <a:cubicBezTo>
                  <a:pt x="8" y="10785"/>
                  <a:pt x="-127" y="0"/>
                  <a:pt x="914" y="0"/>
                </a:cubicBezTo>
                <a:cubicBezTo>
                  <a:pt x="1955" y="0"/>
                  <a:pt x="1955" y="21570"/>
                  <a:pt x="2951" y="21570"/>
                </a:cubicBezTo>
                <a:cubicBezTo>
                  <a:pt x="3946" y="21570"/>
                  <a:pt x="3813" y="0"/>
                  <a:pt x="4854" y="0"/>
                </a:cubicBezTo>
                <a:cubicBezTo>
                  <a:pt x="5896" y="0"/>
                  <a:pt x="5893" y="21570"/>
                  <a:pt x="6845" y="21570"/>
                </a:cubicBezTo>
                <a:cubicBezTo>
                  <a:pt x="7797" y="21570"/>
                  <a:pt x="7840" y="0"/>
                  <a:pt x="8792" y="0"/>
                </a:cubicBezTo>
                <a:cubicBezTo>
                  <a:pt x="9744" y="0"/>
                  <a:pt x="9744" y="21570"/>
                  <a:pt x="10696" y="21570"/>
                </a:cubicBezTo>
                <a:cubicBezTo>
                  <a:pt x="11648" y="21570"/>
                  <a:pt x="11734" y="0"/>
                  <a:pt x="12686" y="0"/>
                </a:cubicBezTo>
                <a:cubicBezTo>
                  <a:pt x="13638" y="0"/>
                  <a:pt x="13638" y="21570"/>
                  <a:pt x="14634" y="21570"/>
                </a:cubicBezTo>
                <a:cubicBezTo>
                  <a:pt x="15629" y="21570"/>
                  <a:pt x="15496" y="0"/>
                  <a:pt x="16537" y="0"/>
                </a:cubicBezTo>
                <a:cubicBezTo>
                  <a:pt x="17579" y="0"/>
                  <a:pt x="17530" y="21585"/>
                  <a:pt x="18574" y="21570"/>
                </a:cubicBezTo>
                <a:cubicBezTo>
                  <a:pt x="19618" y="21555"/>
                  <a:pt x="19391" y="15"/>
                  <a:pt x="20432" y="0"/>
                </a:cubicBezTo>
                <a:cubicBezTo>
                  <a:pt x="21473" y="-15"/>
                  <a:pt x="21219" y="8748"/>
                  <a:pt x="21427" y="11040"/>
                </a:cubicBezTo>
              </a:path>
            </a:pathLst>
          </a:custGeom>
          <a:ln w="28575">
            <a:solidFill>
              <a:srgbClr val="F90713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8" name="Gelen foton…"/>
          <p:cNvSpPr txBox="1"/>
          <p:nvPr/>
        </p:nvSpPr>
        <p:spPr>
          <a:xfrm>
            <a:off x="655319" y="5167312"/>
            <a:ext cx="3150237" cy="98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70000"/>
              </a:lnSpc>
              <a:spcBef>
                <a:spcPts val="1400"/>
              </a:spcBef>
              <a:defRPr sz="24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Gelen foton</a:t>
            </a:r>
          </a:p>
          <a:p>
            <a:pPr algn="ctr">
              <a:lnSpc>
                <a:spcPct val="70000"/>
              </a:lnSpc>
              <a:spcBef>
                <a:spcPts val="1400"/>
              </a:spcBef>
              <a:defRPr sz="24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0,5 MeV&lt;E&lt;1,2 MeV</a:t>
            </a:r>
          </a:p>
        </p:txBody>
      </p:sp>
      <p:sp>
        <p:nvSpPr>
          <p:cNvPr id="89" name="Saçılan foton…"/>
          <p:cNvSpPr txBox="1"/>
          <p:nvPr/>
        </p:nvSpPr>
        <p:spPr>
          <a:xfrm>
            <a:off x="6675119" y="5038725"/>
            <a:ext cx="2575562" cy="1086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0000"/>
              </a:lnSpc>
              <a:spcBef>
                <a:spcPts val="1400"/>
              </a:spcBef>
              <a:defRPr sz="24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Saçılan foton</a:t>
            </a:r>
          </a:p>
          <a:p>
            <a:pPr algn="ctr">
              <a:lnSpc>
                <a:spcPct val="30000"/>
              </a:lnSpc>
              <a:spcBef>
                <a:spcPts val="1400"/>
              </a:spcBef>
              <a:defRPr sz="24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h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n</a:t>
            </a:r>
            <a:r>
              <a:rPr baseline="-25000"/>
              <a:t>2</a:t>
            </a:r>
          </a:p>
        </p:txBody>
      </p:sp>
      <p:sp>
        <p:nvSpPr>
          <p:cNvPr id="90" name="Fırlayan elektron…"/>
          <p:cNvSpPr txBox="1"/>
          <p:nvPr/>
        </p:nvSpPr>
        <p:spPr>
          <a:xfrm>
            <a:off x="5989319" y="2566987"/>
            <a:ext cx="3108962" cy="98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70000"/>
              </a:lnSpc>
              <a:spcBef>
                <a:spcPts val="1400"/>
              </a:spcBef>
              <a:defRPr sz="24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Fırlayan elektron</a:t>
            </a:r>
          </a:p>
          <a:p>
            <a:pPr algn="ctr">
              <a:lnSpc>
                <a:spcPct val="70000"/>
              </a:lnSpc>
              <a:spcBef>
                <a:spcPts val="1400"/>
              </a:spcBef>
              <a:defRPr sz="24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(Compton elektronu)</a:t>
            </a:r>
          </a:p>
        </p:txBody>
      </p:sp>
      <p:sp>
        <p:nvSpPr>
          <p:cNvPr id="91" name="Daire"/>
          <p:cNvSpPr/>
          <p:nvPr/>
        </p:nvSpPr>
        <p:spPr>
          <a:xfrm>
            <a:off x="6919912" y="3457575"/>
            <a:ext cx="150813" cy="150813"/>
          </a:xfrm>
          <a:prstGeom prst="ellipse">
            <a:avLst/>
          </a:prstGeom>
          <a:gradFill>
            <a:gsLst>
              <a:gs pos="0">
                <a:srgbClr val="F90713"/>
              </a:gs>
              <a:gs pos="100000">
                <a:srgbClr val="730309"/>
              </a:gs>
            </a:gsLst>
            <a:path path="circle">
              <a:fillToRect l="37721" t="-19636" r="62278" b="119636"/>
            </a:path>
          </a:gradFill>
          <a:ln>
            <a:solidFill>
              <a:srgbClr val="91030A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2" name="Daire"/>
          <p:cNvSpPr/>
          <p:nvPr/>
        </p:nvSpPr>
        <p:spPr>
          <a:xfrm>
            <a:off x="4411662" y="3548062"/>
            <a:ext cx="360363" cy="360363"/>
          </a:xfrm>
          <a:prstGeom prst="ellipse">
            <a:avLst/>
          </a:prstGeom>
          <a:gradFill>
            <a:gsLst>
              <a:gs pos="0">
                <a:srgbClr val="F90713"/>
              </a:gs>
              <a:gs pos="100000">
                <a:srgbClr val="730309"/>
              </a:gs>
            </a:gsLst>
            <a:path path="circle">
              <a:fillToRect l="37721" t="-19636" r="62278" b="119636"/>
            </a:path>
          </a:gradFill>
          <a:ln>
            <a:solidFill>
              <a:srgbClr val="91030A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Daire"/>
          <p:cNvSpPr/>
          <p:nvPr/>
        </p:nvSpPr>
        <p:spPr>
          <a:xfrm>
            <a:off x="3276600" y="4419600"/>
            <a:ext cx="150813" cy="150813"/>
          </a:xfrm>
          <a:prstGeom prst="ellipse">
            <a:avLst/>
          </a:prstGeom>
          <a:gradFill>
            <a:gsLst>
              <a:gs pos="0">
                <a:srgbClr val="F90713"/>
              </a:gs>
              <a:gs pos="100000">
                <a:srgbClr val="730309"/>
              </a:gs>
            </a:gsLst>
            <a:path path="circle">
              <a:fillToRect l="37721" t="-19636" r="62278" b="119636"/>
            </a:path>
          </a:gradFill>
          <a:ln>
            <a:solidFill>
              <a:srgbClr val="91030A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" grpId="4"/>
      <p:bldP build="whole" bldLvl="1" animBg="1" rev="0" advAuto="0" spid="88" grpId="2"/>
      <p:bldP build="whole" bldLvl="1" animBg="1" rev="0" advAuto="0" spid="87" grpId="6"/>
      <p:bldP build="whole" bldLvl="1" animBg="1" rev="0" advAuto="0" spid="90" grpId="5"/>
      <p:bldP build="whole" bldLvl="1" animBg="1" rev="0" advAuto="0" spid="86" grpId="1"/>
      <p:bldP build="whole" bldLvl="1" animBg="1" rev="0" advAuto="0" spid="85" grpId="3"/>
      <p:bldP build="whole" bldLvl="1" animBg="1" rev="0" advAuto="0" spid="89" grpId="7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KOMPTON OLAYI"/>
          <p:cNvSpPr txBox="1"/>
          <p:nvPr>
            <p:ph type="title" idx="4294967295"/>
          </p:nvPr>
        </p:nvSpPr>
        <p:spPr>
          <a:xfrm>
            <a:off x="827087" y="188912"/>
            <a:ext cx="7086601" cy="7635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32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KOMPTON</a:t>
            </a:r>
            <a:r>
              <a:t> </a:t>
            </a:r>
            <a:r>
              <a:t>OLAYI</a:t>
            </a:r>
          </a:p>
        </p:txBody>
      </p:sp>
      <p:sp>
        <p:nvSpPr>
          <p:cNvPr id="96" name="Foton atomun dış yüzeyindeki elektrona çarpar, elektron ve foton farklı yönlerde arada bir teta açısı yaparak saçılırlar…"/>
          <p:cNvSpPr txBox="1"/>
          <p:nvPr>
            <p:ph type="body" sz="quarter" idx="4294967295"/>
          </p:nvPr>
        </p:nvSpPr>
        <p:spPr>
          <a:xfrm>
            <a:off x="395287" y="1052512"/>
            <a:ext cx="8532813" cy="1397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lnSpc>
                <a:spcPct val="90000"/>
              </a:lnSpc>
              <a:spcBef>
                <a:spcPts val="500"/>
              </a:spcBef>
              <a:buChar char="•"/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Foton atomun dış yüzeyindeki elektrona çarpar, elektron ve foton farklı yönlerde arada bir teta açısı yaparak saçılırlar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buChar char="•"/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Bu sırada enerji açığa çıkar  </a:t>
            </a:r>
          </a:p>
        </p:txBody>
      </p:sp>
      <p:pic>
        <p:nvPicPr>
          <p:cNvPr id="97" name="bd06978_" descr="bd06978_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3937" y="3284537"/>
            <a:ext cx="1793876" cy="1725613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val"/>
          <p:cNvSpPr/>
          <p:nvPr/>
        </p:nvSpPr>
        <p:spPr>
          <a:xfrm>
            <a:off x="5751512" y="4244975"/>
            <a:ext cx="88901" cy="9525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9" name="Ok"/>
          <p:cNvSpPr/>
          <p:nvPr/>
        </p:nvSpPr>
        <p:spPr>
          <a:xfrm rot="1738059">
            <a:off x="5900737" y="4394200"/>
            <a:ext cx="433388" cy="88900"/>
          </a:xfrm>
          <a:prstGeom prst="rightArrow">
            <a:avLst>
              <a:gd name="adj1" fmla="val 50000"/>
              <a:gd name="adj2" fmla="val 121875"/>
            </a:avLst>
          </a:prstGeom>
          <a:solidFill>
            <a:srgbClr val="EEECE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" name="e-"/>
          <p:cNvSpPr txBox="1"/>
          <p:nvPr/>
        </p:nvSpPr>
        <p:spPr>
          <a:xfrm>
            <a:off x="5635307" y="4322762"/>
            <a:ext cx="28236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/>
            </a:pPr>
            <a:r>
              <a:t>e</a:t>
            </a:r>
            <a:r>
              <a:rPr baseline="30000"/>
              <a:t>-</a:t>
            </a:r>
          </a:p>
        </p:txBody>
      </p:sp>
      <p:sp>
        <p:nvSpPr>
          <p:cNvPr id="101" name="X-ray"/>
          <p:cNvSpPr txBox="1"/>
          <p:nvPr/>
        </p:nvSpPr>
        <p:spPr>
          <a:xfrm>
            <a:off x="2269807" y="4246562"/>
            <a:ext cx="61896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X-ray</a:t>
            </a:r>
          </a:p>
        </p:txBody>
      </p:sp>
      <p:sp>
        <p:nvSpPr>
          <p:cNvPr id="102" name="Çizgi"/>
          <p:cNvSpPr/>
          <p:nvPr/>
        </p:nvSpPr>
        <p:spPr>
          <a:xfrm>
            <a:off x="1644650" y="3850582"/>
            <a:ext cx="1223963" cy="209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33" fill="norm" stroke="1" extrusionOk="0">
                <a:moveTo>
                  <a:pt x="0" y="2319"/>
                </a:moveTo>
                <a:cubicBezTo>
                  <a:pt x="45" y="1433"/>
                  <a:pt x="102" y="596"/>
                  <a:pt x="181" y="350"/>
                </a:cubicBezTo>
                <a:cubicBezTo>
                  <a:pt x="260" y="104"/>
                  <a:pt x="328" y="-535"/>
                  <a:pt x="452" y="941"/>
                </a:cubicBezTo>
                <a:cubicBezTo>
                  <a:pt x="576" y="2417"/>
                  <a:pt x="779" y="6648"/>
                  <a:pt x="904" y="9207"/>
                </a:cubicBezTo>
                <a:cubicBezTo>
                  <a:pt x="1028" y="11766"/>
                  <a:pt x="1141" y="14718"/>
                  <a:pt x="1220" y="16292"/>
                </a:cubicBezTo>
                <a:cubicBezTo>
                  <a:pt x="1299" y="17867"/>
                  <a:pt x="1310" y="18211"/>
                  <a:pt x="1401" y="18654"/>
                </a:cubicBezTo>
                <a:cubicBezTo>
                  <a:pt x="1491" y="19097"/>
                  <a:pt x="1638" y="20130"/>
                  <a:pt x="1762" y="18851"/>
                </a:cubicBezTo>
                <a:cubicBezTo>
                  <a:pt x="1887" y="17571"/>
                  <a:pt x="2045" y="13734"/>
                  <a:pt x="2169" y="10978"/>
                </a:cubicBezTo>
                <a:cubicBezTo>
                  <a:pt x="2293" y="8223"/>
                  <a:pt x="2395" y="4139"/>
                  <a:pt x="2531" y="2319"/>
                </a:cubicBezTo>
                <a:cubicBezTo>
                  <a:pt x="2666" y="498"/>
                  <a:pt x="2858" y="-92"/>
                  <a:pt x="2982" y="154"/>
                </a:cubicBezTo>
                <a:cubicBezTo>
                  <a:pt x="3107" y="400"/>
                  <a:pt x="3129" y="1384"/>
                  <a:pt x="3254" y="3696"/>
                </a:cubicBezTo>
                <a:cubicBezTo>
                  <a:pt x="3378" y="6009"/>
                  <a:pt x="3626" y="11618"/>
                  <a:pt x="3751" y="13930"/>
                </a:cubicBezTo>
                <a:cubicBezTo>
                  <a:pt x="3875" y="16243"/>
                  <a:pt x="3897" y="16784"/>
                  <a:pt x="3977" y="17670"/>
                </a:cubicBezTo>
                <a:cubicBezTo>
                  <a:pt x="4056" y="18555"/>
                  <a:pt x="4112" y="19195"/>
                  <a:pt x="4203" y="19244"/>
                </a:cubicBezTo>
                <a:cubicBezTo>
                  <a:pt x="4293" y="19294"/>
                  <a:pt x="4349" y="20622"/>
                  <a:pt x="4519" y="18063"/>
                </a:cubicBezTo>
                <a:cubicBezTo>
                  <a:pt x="4688" y="15505"/>
                  <a:pt x="5038" y="6796"/>
                  <a:pt x="5197" y="3893"/>
                </a:cubicBezTo>
                <a:cubicBezTo>
                  <a:pt x="5355" y="990"/>
                  <a:pt x="5355" y="990"/>
                  <a:pt x="5468" y="547"/>
                </a:cubicBezTo>
                <a:cubicBezTo>
                  <a:pt x="5581" y="104"/>
                  <a:pt x="5739" y="-191"/>
                  <a:pt x="5874" y="1335"/>
                </a:cubicBezTo>
                <a:cubicBezTo>
                  <a:pt x="6010" y="2860"/>
                  <a:pt x="6134" y="6993"/>
                  <a:pt x="6281" y="9601"/>
                </a:cubicBezTo>
                <a:cubicBezTo>
                  <a:pt x="6428" y="12208"/>
                  <a:pt x="6609" y="15308"/>
                  <a:pt x="6733" y="16883"/>
                </a:cubicBezTo>
                <a:cubicBezTo>
                  <a:pt x="6857" y="18457"/>
                  <a:pt x="6914" y="18900"/>
                  <a:pt x="7004" y="19048"/>
                </a:cubicBezTo>
                <a:cubicBezTo>
                  <a:pt x="7095" y="19195"/>
                  <a:pt x="7128" y="19687"/>
                  <a:pt x="7275" y="17867"/>
                </a:cubicBezTo>
                <a:cubicBezTo>
                  <a:pt x="7422" y="16046"/>
                  <a:pt x="7705" y="10880"/>
                  <a:pt x="7863" y="8223"/>
                </a:cubicBezTo>
                <a:cubicBezTo>
                  <a:pt x="8021" y="5566"/>
                  <a:pt x="8123" y="3057"/>
                  <a:pt x="8224" y="1728"/>
                </a:cubicBezTo>
                <a:cubicBezTo>
                  <a:pt x="8326" y="400"/>
                  <a:pt x="8394" y="301"/>
                  <a:pt x="8495" y="350"/>
                </a:cubicBezTo>
                <a:cubicBezTo>
                  <a:pt x="8597" y="400"/>
                  <a:pt x="8665" y="-191"/>
                  <a:pt x="8812" y="1925"/>
                </a:cubicBezTo>
                <a:cubicBezTo>
                  <a:pt x="8959" y="4041"/>
                  <a:pt x="9241" y="10289"/>
                  <a:pt x="9399" y="12946"/>
                </a:cubicBezTo>
                <a:cubicBezTo>
                  <a:pt x="9557" y="15603"/>
                  <a:pt x="9648" y="17030"/>
                  <a:pt x="9761" y="18063"/>
                </a:cubicBezTo>
                <a:cubicBezTo>
                  <a:pt x="9874" y="19097"/>
                  <a:pt x="9953" y="19392"/>
                  <a:pt x="10077" y="19048"/>
                </a:cubicBezTo>
                <a:cubicBezTo>
                  <a:pt x="10201" y="18703"/>
                  <a:pt x="10359" y="17817"/>
                  <a:pt x="10484" y="16095"/>
                </a:cubicBezTo>
                <a:cubicBezTo>
                  <a:pt x="10608" y="14373"/>
                  <a:pt x="10721" y="11126"/>
                  <a:pt x="10845" y="8813"/>
                </a:cubicBezTo>
                <a:cubicBezTo>
                  <a:pt x="10969" y="6501"/>
                  <a:pt x="11150" y="3647"/>
                  <a:pt x="11252" y="2319"/>
                </a:cubicBezTo>
                <a:cubicBezTo>
                  <a:pt x="11354" y="990"/>
                  <a:pt x="11342" y="941"/>
                  <a:pt x="11433" y="744"/>
                </a:cubicBezTo>
                <a:cubicBezTo>
                  <a:pt x="11523" y="547"/>
                  <a:pt x="11602" y="-978"/>
                  <a:pt x="11794" y="1138"/>
                </a:cubicBezTo>
                <a:cubicBezTo>
                  <a:pt x="11986" y="3253"/>
                  <a:pt x="12370" y="10535"/>
                  <a:pt x="12562" y="13340"/>
                </a:cubicBezTo>
                <a:cubicBezTo>
                  <a:pt x="12754" y="16145"/>
                  <a:pt x="12867" y="17079"/>
                  <a:pt x="12969" y="18063"/>
                </a:cubicBezTo>
                <a:cubicBezTo>
                  <a:pt x="13071" y="19048"/>
                  <a:pt x="13093" y="19490"/>
                  <a:pt x="13195" y="19244"/>
                </a:cubicBezTo>
                <a:cubicBezTo>
                  <a:pt x="13297" y="18998"/>
                  <a:pt x="13477" y="17916"/>
                  <a:pt x="13602" y="16489"/>
                </a:cubicBezTo>
                <a:cubicBezTo>
                  <a:pt x="13726" y="15062"/>
                  <a:pt x="13816" y="13143"/>
                  <a:pt x="13963" y="10781"/>
                </a:cubicBezTo>
                <a:cubicBezTo>
                  <a:pt x="14110" y="8420"/>
                  <a:pt x="14392" y="3795"/>
                  <a:pt x="14505" y="2122"/>
                </a:cubicBezTo>
                <a:cubicBezTo>
                  <a:pt x="14618" y="449"/>
                  <a:pt x="14539" y="941"/>
                  <a:pt x="14641" y="744"/>
                </a:cubicBezTo>
                <a:cubicBezTo>
                  <a:pt x="14743" y="547"/>
                  <a:pt x="14991" y="6"/>
                  <a:pt x="15138" y="941"/>
                </a:cubicBezTo>
                <a:cubicBezTo>
                  <a:pt x="15285" y="1876"/>
                  <a:pt x="15330" y="3942"/>
                  <a:pt x="15500" y="6452"/>
                </a:cubicBezTo>
                <a:cubicBezTo>
                  <a:pt x="15669" y="8961"/>
                  <a:pt x="15985" y="14127"/>
                  <a:pt x="16132" y="16095"/>
                </a:cubicBezTo>
                <a:cubicBezTo>
                  <a:pt x="16279" y="18063"/>
                  <a:pt x="16256" y="17768"/>
                  <a:pt x="16358" y="18260"/>
                </a:cubicBezTo>
                <a:cubicBezTo>
                  <a:pt x="16460" y="18752"/>
                  <a:pt x="16641" y="19490"/>
                  <a:pt x="16765" y="19048"/>
                </a:cubicBezTo>
                <a:cubicBezTo>
                  <a:pt x="16889" y="18605"/>
                  <a:pt x="16979" y="17768"/>
                  <a:pt x="17126" y="15702"/>
                </a:cubicBezTo>
                <a:cubicBezTo>
                  <a:pt x="17273" y="13635"/>
                  <a:pt x="17522" y="8863"/>
                  <a:pt x="17669" y="6648"/>
                </a:cubicBezTo>
                <a:cubicBezTo>
                  <a:pt x="17815" y="4434"/>
                  <a:pt x="17895" y="3499"/>
                  <a:pt x="17985" y="2515"/>
                </a:cubicBezTo>
                <a:cubicBezTo>
                  <a:pt x="18075" y="1531"/>
                  <a:pt x="18121" y="1089"/>
                  <a:pt x="18211" y="744"/>
                </a:cubicBezTo>
                <a:cubicBezTo>
                  <a:pt x="18301" y="400"/>
                  <a:pt x="18403" y="203"/>
                  <a:pt x="18527" y="547"/>
                </a:cubicBezTo>
                <a:cubicBezTo>
                  <a:pt x="18651" y="892"/>
                  <a:pt x="18731" y="252"/>
                  <a:pt x="18934" y="2712"/>
                </a:cubicBezTo>
                <a:cubicBezTo>
                  <a:pt x="19137" y="5172"/>
                  <a:pt x="19533" y="12602"/>
                  <a:pt x="19747" y="15308"/>
                </a:cubicBezTo>
                <a:cubicBezTo>
                  <a:pt x="19962" y="18014"/>
                  <a:pt x="20052" y="18309"/>
                  <a:pt x="20199" y="18851"/>
                </a:cubicBezTo>
                <a:cubicBezTo>
                  <a:pt x="20346" y="19392"/>
                  <a:pt x="20482" y="19638"/>
                  <a:pt x="20651" y="18654"/>
                </a:cubicBezTo>
                <a:cubicBezTo>
                  <a:pt x="20821" y="17670"/>
                  <a:pt x="21035" y="15013"/>
                  <a:pt x="21193" y="12946"/>
                </a:cubicBezTo>
                <a:cubicBezTo>
                  <a:pt x="21351" y="10880"/>
                  <a:pt x="21476" y="8567"/>
                  <a:pt x="21600" y="6255"/>
                </a:cubicBezTo>
              </a:path>
            </a:pathLst>
          </a:custGeom>
          <a:ln w="28575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3" name="Çizgi"/>
          <p:cNvSpPr/>
          <p:nvPr/>
        </p:nvSpPr>
        <p:spPr>
          <a:xfrm rot="19830004">
            <a:off x="5292699" y="3005758"/>
            <a:ext cx="1920876" cy="171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33" fill="norm" stroke="1" extrusionOk="0">
                <a:moveTo>
                  <a:pt x="0" y="2319"/>
                </a:moveTo>
                <a:cubicBezTo>
                  <a:pt x="45" y="1433"/>
                  <a:pt x="102" y="596"/>
                  <a:pt x="181" y="350"/>
                </a:cubicBezTo>
                <a:cubicBezTo>
                  <a:pt x="260" y="104"/>
                  <a:pt x="328" y="-535"/>
                  <a:pt x="452" y="941"/>
                </a:cubicBezTo>
                <a:cubicBezTo>
                  <a:pt x="576" y="2417"/>
                  <a:pt x="779" y="6648"/>
                  <a:pt x="904" y="9207"/>
                </a:cubicBezTo>
                <a:cubicBezTo>
                  <a:pt x="1028" y="11766"/>
                  <a:pt x="1141" y="14718"/>
                  <a:pt x="1220" y="16292"/>
                </a:cubicBezTo>
                <a:cubicBezTo>
                  <a:pt x="1299" y="17867"/>
                  <a:pt x="1310" y="18211"/>
                  <a:pt x="1401" y="18654"/>
                </a:cubicBezTo>
                <a:cubicBezTo>
                  <a:pt x="1491" y="19097"/>
                  <a:pt x="1638" y="20130"/>
                  <a:pt x="1762" y="18851"/>
                </a:cubicBezTo>
                <a:cubicBezTo>
                  <a:pt x="1887" y="17571"/>
                  <a:pt x="2045" y="13734"/>
                  <a:pt x="2169" y="10978"/>
                </a:cubicBezTo>
                <a:cubicBezTo>
                  <a:pt x="2293" y="8223"/>
                  <a:pt x="2395" y="4139"/>
                  <a:pt x="2531" y="2319"/>
                </a:cubicBezTo>
                <a:cubicBezTo>
                  <a:pt x="2666" y="498"/>
                  <a:pt x="2858" y="-92"/>
                  <a:pt x="2982" y="154"/>
                </a:cubicBezTo>
                <a:cubicBezTo>
                  <a:pt x="3107" y="400"/>
                  <a:pt x="3129" y="1384"/>
                  <a:pt x="3254" y="3696"/>
                </a:cubicBezTo>
                <a:cubicBezTo>
                  <a:pt x="3378" y="6009"/>
                  <a:pt x="3626" y="11618"/>
                  <a:pt x="3751" y="13930"/>
                </a:cubicBezTo>
                <a:cubicBezTo>
                  <a:pt x="3875" y="16243"/>
                  <a:pt x="3897" y="16784"/>
                  <a:pt x="3977" y="17670"/>
                </a:cubicBezTo>
                <a:cubicBezTo>
                  <a:pt x="4056" y="18555"/>
                  <a:pt x="4112" y="19195"/>
                  <a:pt x="4203" y="19244"/>
                </a:cubicBezTo>
                <a:cubicBezTo>
                  <a:pt x="4293" y="19294"/>
                  <a:pt x="4349" y="20622"/>
                  <a:pt x="4519" y="18063"/>
                </a:cubicBezTo>
                <a:cubicBezTo>
                  <a:pt x="4688" y="15505"/>
                  <a:pt x="5038" y="6796"/>
                  <a:pt x="5197" y="3893"/>
                </a:cubicBezTo>
                <a:cubicBezTo>
                  <a:pt x="5355" y="990"/>
                  <a:pt x="5355" y="990"/>
                  <a:pt x="5468" y="547"/>
                </a:cubicBezTo>
                <a:cubicBezTo>
                  <a:pt x="5581" y="104"/>
                  <a:pt x="5739" y="-191"/>
                  <a:pt x="5874" y="1335"/>
                </a:cubicBezTo>
                <a:cubicBezTo>
                  <a:pt x="6010" y="2860"/>
                  <a:pt x="6134" y="6993"/>
                  <a:pt x="6281" y="9601"/>
                </a:cubicBezTo>
                <a:cubicBezTo>
                  <a:pt x="6428" y="12208"/>
                  <a:pt x="6609" y="15308"/>
                  <a:pt x="6733" y="16883"/>
                </a:cubicBezTo>
                <a:cubicBezTo>
                  <a:pt x="6857" y="18457"/>
                  <a:pt x="6914" y="18900"/>
                  <a:pt x="7004" y="19048"/>
                </a:cubicBezTo>
                <a:cubicBezTo>
                  <a:pt x="7095" y="19195"/>
                  <a:pt x="7128" y="19687"/>
                  <a:pt x="7275" y="17867"/>
                </a:cubicBezTo>
                <a:cubicBezTo>
                  <a:pt x="7422" y="16046"/>
                  <a:pt x="7705" y="10880"/>
                  <a:pt x="7863" y="8223"/>
                </a:cubicBezTo>
                <a:cubicBezTo>
                  <a:pt x="8021" y="5566"/>
                  <a:pt x="8123" y="3057"/>
                  <a:pt x="8224" y="1728"/>
                </a:cubicBezTo>
                <a:cubicBezTo>
                  <a:pt x="8326" y="400"/>
                  <a:pt x="8394" y="301"/>
                  <a:pt x="8495" y="350"/>
                </a:cubicBezTo>
                <a:cubicBezTo>
                  <a:pt x="8597" y="400"/>
                  <a:pt x="8665" y="-191"/>
                  <a:pt x="8812" y="1925"/>
                </a:cubicBezTo>
                <a:cubicBezTo>
                  <a:pt x="8959" y="4041"/>
                  <a:pt x="9241" y="10289"/>
                  <a:pt x="9399" y="12946"/>
                </a:cubicBezTo>
                <a:cubicBezTo>
                  <a:pt x="9557" y="15603"/>
                  <a:pt x="9648" y="17030"/>
                  <a:pt x="9761" y="18063"/>
                </a:cubicBezTo>
                <a:cubicBezTo>
                  <a:pt x="9874" y="19097"/>
                  <a:pt x="9953" y="19392"/>
                  <a:pt x="10077" y="19048"/>
                </a:cubicBezTo>
                <a:cubicBezTo>
                  <a:pt x="10201" y="18703"/>
                  <a:pt x="10359" y="17817"/>
                  <a:pt x="10484" y="16095"/>
                </a:cubicBezTo>
                <a:cubicBezTo>
                  <a:pt x="10608" y="14373"/>
                  <a:pt x="10721" y="11126"/>
                  <a:pt x="10845" y="8813"/>
                </a:cubicBezTo>
                <a:cubicBezTo>
                  <a:pt x="10969" y="6501"/>
                  <a:pt x="11150" y="3647"/>
                  <a:pt x="11252" y="2319"/>
                </a:cubicBezTo>
                <a:cubicBezTo>
                  <a:pt x="11354" y="990"/>
                  <a:pt x="11342" y="941"/>
                  <a:pt x="11433" y="744"/>
                </a:cubicBezTo>
                <a:cubicBezTo>
                  <a:pt x="11523" y="547"/>
                  <a:pt x="11602" y="-978"/>
                  <a:pt x="11794" y="1138"/>
                </a:cubicBezTo>
                <a:cubicBezTo>
                  <a:pt x="11986" y="3253"/>
                  <a:pt x="12370" y="10535"/>
                  <a:pt x="12562" y="13340"/>
                </a:cubicBezTo>
                <a:cubicBezTo>
                  <a:pt x="12754" y="16145"/>
                  <a:pt x="12867" y="17079"/>
                  <a:pt x="12969" y="18063"/>
                </a:cubicBezTo>
                <a:cubicBezTo>
                  <a:pt x="13071" y="19048"/>
                  <a:pt x="13093" y="19490"/>
                  <a:pt x="13195" y="19244"/>
                </a:cubicBezTo>
                <a:cubicBezTo>
                  <a:pt x="13297" y="18998"/>
                  <a:pt x="13477" y="17916"/>
                  <a:pt x="13602" y="16489"/>
                </a:cubicBezTo>
                <a:cubicBezTo>
                  <a:pt x="13726" y="15062"/>
                  <a:pt x="13816" y="13143"/>
                  <a:pt x="13963" y="10781"/>
                </a:cubicBezTo>
                <a:cubicBezTo>
                  <a:pt x="14110" y="8420"/>
                  <a:pt x="14392" y="3795"/>
                  <a:pt x="14505" y="2122"/>
                </a:cubicBezTo>
                <a:cubicBezTo>
                  <a:pt x="14618" y="449"/>
                  <a:pt x="14539" y="941"/>
                  <a:pt x="14641" y="744"/>
                </a:cubicBezTo>
                <a:cubicBezTo>
                  <a:pt x="14743" y="547"/>
                  <a:pt x="14991" y="6"/>
                  <a:pt x="15138" y="941"/>
                </a:cubicBezTo>
                <a:cubicBezTo>
                  <a:pt x="15285" y="1876"/>
                  <a:pt x="15330" y="3942"/>
                  <a:pt x="15500" y="6452"/>
                </a:cubicBezTo>
                <a:cubicBezTo>
                  <a:pt x="15669" y="8961"/>
                  <a:pt x="15985" y="14127"/>
                  <a:pt x="16132" y="16095"/>
                </a:cubicBezTo>
                <a:cubicBezTo>
                  <a:pt x="16279" y="18063"/>
                  <a:pt x="16256" y="17768"/>
                  <a:pt x="16358" y="18260"/>
                </a:cubicBezTo>
                <a:cubicBezTo>
                  <a:pt x="16460" y="18752"/>
                  <a:pt x="16641" y="19490"/>
                  <a:pt x="16765" y="19048"/>
                </a:cubicBezTo>
                <a:cubicBezTo>
                  <a:pt x="16889" y="18605"/>
                  <a:pt x="16979" y="17768"/>
                  <a:pt x="17126" y="15702"/>
                </a:cubicBezTo>
                <a:cubicBezTo>
                  <a:pt x="17273" y="13635"/>
                  <a:pt x="17522" y="8863"/>
                  <a:pt x="17669" y="6648"/>
                </a:cubicBezTo>
                <a:cubicBezTo>
                  <a:pt x="17815" y="4434"/>
                  <a:pt x="17895" y="3499"/>
                  <a:pt x="17985" y="2515"/>
                </a:cubicBezTo>
                <a:cubicBezTo>
                  <a:pt x="18075" y="1531"/>
                  <a:pt x="18121" y="1089"/>
                  <a:pt x="18211" y="744"/>
                </a:cubicBezTo>
                <a:cubicBezTo>
                  <a:pt x="18301" y="400"/>
                  <a:pt x="18403" y="203"/>
                  <a:pt x="18527" y="547"/>
                </a:cubicBezTo>
                <a:cubicBezTo>
                  <a:pt x="18651" y="892"/>
                  <a:pt x="18731" y="252"/>
                  <a:pt x="18934" y="2712"/>
                </a:cubicBezTo>
                <a:cubicBezTo>
                  <a:pt x="19137" y="5172"/>
                  <a:pt x="19533" y="12602"/>
                  <a:pt x="19747" y="15308"/>
                </a:cubicBezTo>
                <a:cubicBezTo>
                  <a:pt x="19962" y="18014"/>
                  <a:pt x="20052" y="18309"/>
                  <a:pt x="20199" y="18851"/>
                </a:cubicBezTo>
                <a:cubicBezTo>
                  <a:pt x="20346" y="19392"/>
                  <a:pt x="20482" y="19638"/>
                  <a:pt x="20651" y="18654"/>
                </a:cubicBezTo>
                <a:cubicBezTo>
                  <a:pt x="20821" y="17670"/>
                  <a:pt x="21035" y="15013"/>
                  <a:pt x="21193" y="12946"/>
                </a:cubicBezTo>
                <a:cubicBezTo>
                  <a:pt x="21351" y="10880"/>
                  <a:pt x="21476" y="8567"/>
                  <a:pt x="21600" y="6255"/>
                </a:cubicBezTo>
              </a:path>
            </a:pathLst>
          </a:custGeom>
          <a:ln w="28575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4" name="0.5-1.02 MV arası görülür. Atom numarası (Z) den bagımsızdır"/>
          <p:cNvSpPr txBox="1"/>
          <p:nvPr/>
        </p:nvSpPr>
        <p:spPr>
          <a:xfrm>
            <a:off x="1017269" y="5408136"/>
            <a:ext cx="6995162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 sz="2800">
                <a:solidFill>
                  <a:srgbClr val="1F497D"/>
                </a:solidFill>
              </a:defRPr>
            </a:pPr>
            <a:r>
              <a:t>0.5-1.02 MV arası görülür.</a:t>
            </a:r>
            <a:br/>
            <a:r>
              <a:t>Atom numarası (Z) den bagımsızdır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otonun serbest ( dış yörüngelerdeki ) elektronla ( Efoton ›› EBelektron ) etkileşmesidir, etkileşimin sonucunda saçılan elektron kinetik enerji kazanır ve ayrıca yeni bir foton oluşur"/>
          <p:cNvSpPr txBox="1"/>
          <p:nvPr/>
        </p:nvSpPr>
        <p:spPr>
          <a:xfrm>
            <a:off x="945832" y="115887"/>
            <a:ext cx="7684136" cy="1904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buSzPct val="100000"/>
              <a:buFont typeface="Arial"/>
              <a:buChar char="•"/>
              <a:defRPr b="1" sz="2800">
                <a:solidFill>
                  <a:srgbClr val="80008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Fotonun </a:t>
            </a:r>
            <a:r>
              <a:rPr b="0" u="sng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serbest</a:t>
            </a:r>
            <a:r>
              <a:rPr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 dış yörüngelerdeki ) elektronla ( E</a:t>
            </a:r>
            <a:r>
              <a:rPr b="0" baseline="-25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foton</a:t>
            </a:r>
            <a:r>
              <a:rPr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›› EB</a:t>
            </a:r>
            <a:r>
              <a:rPr b="0" baseline="-25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elektron</a:t>
            </a:r>
            <a:r>
              <a:rPr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) etkileşmesidir, etkileşimin sonucunda saçılan elektron kinetik enerji kazanır ve ayrıca yeni bir foton oluşur</a:t>
            </a:r>
          </a:p>
        </p:txBody>
      </p:sp>
      <p:pic>
        <p:nvPicPr>
          <p:cNvPr id="107" name="14" descr="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0837" y="1989137"/>
            <a:ext cx="5688013" cy="4679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KOMPTON OLAYI"/>
          <p:cNvSpPr txBox="1"/>
          <p:nvPr>
            <p:ph type="title" idx="4294967295"/>
          </p:nvPr>
        </p:nvSpPr>
        <p:spPr>
          <a:xfrm>
            <a:off x="685800" y="800100"/>
            <a:ext cx="7772400" cy="5413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630936">
              <a:defRPr sz="3036"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KOMPTON OLAYI</a:t>
            </a:r>
          </a:p>
        </p:txBody>
      </p:sp>
      <p:sp>
        <p:nvSpPr>
          <p:cNvPr id="110" name="Atomun zayıf bağlı ve serbest elektronlarını kapsar.…"/>
          <p:cNvSpPr txBox="1"/>
          <p:nvPr>
            <p:ph type="body" idx="4294967295"/>
          </p:nvPr>
        </p:nvSpPr>
        <p:spPr>
          <a:xfrm>
            <a:off x="323850" y="1628775"/>
            <a:ext cx="8351838" cy="44672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Atomun zayıf bağlı ve serbest elektronlarını kapsar.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Atom numarasına bağlı değildir.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Elementlerin gram başına elektron sayısına bağlıdır.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Enerjinin artmasıyla azalır.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Fotonun  her bir çarpışmasında bir miktar enerji saçılır, bir kısmı da absorblanır.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Absorblanma miktarı çarpışma açısına ve enerjiye bağlıdır.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SzTx/>
              <a:buNone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609600"/>
            <a:ext cx="7391400" cy="518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662" y="404812"/>
            <a:ext cx="8450263" cy="525621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FOTOELEKTRİK ETKİ        COMPTONOLAYI"/>
          <p:cNvSpPr txBox="1"/>
          <p:nvPr/>
        </p:nvSpPr>
        <p:spPr>
          <a:xfrm>
            <a:off x="45719" y="6005512"/>
            <a:ext cx="9052562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80008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   FOTOELEKTRİK ETKİ        COMPTONOLAYI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ÇİFT OLUŞUMU"/>
          <p:cNvSpPr txBox="1"/>
          <p:nvPr/>
        </p:nvSpPr>
        <p:spPr>
          <a:xfrm>
            <a:off x="1664969" y="2811462"/>
            <a:ext cx="5956937" cy="715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4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ÇİFT OLUŞUMU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Çift Oluşumu"/>
          <p:cNvSpPr txBox="1"/>
          <p:nvPr>
            <p:ph type="title" idx="4294967295"/>
          </p:nvPr>
        </p:nvSpPr>
        <p:spPr>
          <a:xfrm>
            <a:off x="685800" y="468312"/>
            <a:ext cx="7772400" cy="76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Çift Oluşumu </a:t>
            </a:r>
          </a:p>
        </p:txBody>
      </p:sp>
      <p:sp>
        <p:nvSpPr>
          <p:cNvPr id="120" name="Daire"/>
          <p:cNvSpPr/>
          <p:nvPr/>
        </p:nvSpPr>
        <p:spPr>
          <a:xfrm>
            <a:off x="2301875" y="2286000"/>
            <a:ext cx="2879725" cy="2879725"/>
          </a:xfrm>
          <a:prstGeom prst="ellipse">
            <a:avLst/>
          </a:prstGeom>
          <a:ln w="19050">
            <a:solidFill>
              <a:srgbClr val="EEECE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1" name="Oval"/>
          <p:cNvSpPr/>
          <p:nvPr/>
        </p:nvSpPr>
        <p:spPr>
          <a:xfrm>
            <a:off x="2819400" y="2762250"/>
            <a:ext cx="1847850" cy="1866900"/>
          </a:xfrm>
          <a:prstGeom prst="ellipse">
            <a:avLst/>
          </a:prstGeom>
          <a:ln w="19050">
            <a:solidFill>
              <a:srgbClr val="EEECE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2" name="Çizgi"/>
          <p:cNvSpPr/>
          <p:nvPr/>
        </p:nvSpPr>
        <p:spPr>
          <a:xfrm>
            <a:off x="1535695" y="3124358"/>
            <a:ext cx="1977962" cy="228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7" h="21570" fill="norm" stroke="1" extrusionOk="0">
                <a:moveTo>
                  <a:pt x="3" y="11130"/>
                </a:moveTo>
                <a:cubicBezTo>
                  <a:pt x="8" y="10785"/>
                  <a:pt x="-127" y="0"/>
                  <a:pt x="914" y="0"/>
                </a:cubicBezTo>
                <a:cubicBezTo>
                  <a:pt x="1955" y="0"/>
                  <a:pt x="1955" y="21570"/>
                  <a:pt x="2951" y="21570"/>
                </a:cubicBezTo>
                <a:cubicBezTo>
                  <a:pt x="3946" y="21570"/>
                  <a:pt x="3813" y="0"/>
                  <a:pt x="4854" y="0"/>
                </a:cubicBezTo>
                <a:cubicBezTo>
                  <a:pt x="5896" y="0"/>
                  <a:pt x="5893" y="21570"/>
                  <a:pt x="6845" y="21570"/>
                </a:cubicBezTo>
                <a:cubicBezTo>
                  <a:pt x="7797" y="21570"/>
                  <a:pt x="7840" y="0"/>
                  <a:pt x="8792" y="0"/>
                </a:cubicBezTo>
                <a:cubicBezTo>
                  <a:pt x="9744" y="0"/>
                  <a:pt x="9744" y="21570"/>
                  <a:pt x="10696" y="21570"/>
                </a:cubicBezTo>
                <a:cubicBezTo>
                  <a:pt x="11648" y="21570"/>
                  <a:pt x="11734" y="0"/>
                  <a:pt x="12686" y="0"/>
                </a:cubicBezTo>
                <a:cubicBezTo>
                  <a:pt x="13638" y="0"/>
                  <a:pt x="13638" y="21570"/>
                  <a:pt x="14634" y="21570"/>
                </a:cubicBezTo>
                <a:cubicBezTo>
                  <a:pt x="15629" y="21570"/>
                  <a:pt x="15496" y="0"/>
                  <a:pt x="16537" y="0"/>
                </a:cubicBezTo>
                <a:cubicBezTo>
                  <a:pt x="17579" y="0"/>
                  <a:pt x="17530" y="21585"/>
                  <a:pt x="18574" y="21570"/>
                </a:cubicBezTo>
                <a:cubicBezTo>
                  <a:pt x="19618" y="21555"/>
                  <a:pt x="19391" y="15"/>
                  <a:pt x="20432" y="0"/>
                </a:cubicBezTo>
                <a:cubicBezTo>
                  <a:pt x="21473" y="-15"/>
                  <a:pt x="21219" y="8748"/>
                  <a:pt x="21427" y="11040"/>
                </a:cubicBezTo>
              </a:path>
            </a:pathLst>
          </a:custGeom>
          <a:ln w="28575">
            <a:solidFill>
              <a:srgbClr val="F90713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3" name="Gelen foton…"/>
          <p:cNvSpPr txBox="1"/>
          <p:nvPr/>
        </p:nvSpPr>
        <p:spPr>
          <a:xfrm>
            <a:off x="-259081" y="2743200"/>
            <a:ext cx="2727962" cy="1112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Gelen foton</a:t>
            </a:r>
          </a:p>
          <a:p>
            <a:pPr algn="ctr">
              <a:spcBef>
                <a:spcPts val="1400"/>
              </a:spcBef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E&gt;1,02 MeV</a:t>
            </a:r>
          </a:p>
        </p:txBody>
      </p:sp>
      <p:sp>
        <p:nvSpPr>
          <p:cNvPr id="124" name="Çizgi"/>
          <p:cNvSpPr/>
          <p:nvPr/>
        </p:nvSpPr>
        <p:spPr>
          <a:xfrm>
            <a:off x="3509962" y="1836737"/>
            <a:ext cx="2058989" cy="2797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10829"/>
                </a:lnTo>
                <a:lnTo>
                  <a:pt x="21600" y="0"/>
                </a:lnTo>
              </a:path>
            </a:pathLst>
          </a:custGeom>
          <a:ln w="28575">
            <a:solidFill>
              <a:srgbClr val="FF0000"/>
            </a:solidFill>
            <a:headEnd type="triangle"/>
            <a:tailEnd type="triangle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30" name="Grup"/>
          <p:cNvGrpSpPr/>
          <p:nvPr/>
        </p:nvGrpSpPr>
        <p:grpSpPr>
          <a:xfrm>
            <a:off x="6027733" y="2514600"/>
            <a:ext cx="3070548" cy="1731973"/>
            <a:chOff x="0" y="0"/>
            <a:chExt cx="3070546" cy="1731972"/>
          </a:xfrm>
        </p:grpSpPr>
        <p:sp>
          <p:nvSpPr>
            <p:cNvPr id="125" name="0,51 MeV γ"/>
            <p:cNvSpPr txBox="1"/>
            <p:nvPr/>
          </p:nvSpPr>
          <p:spPr>
            <a:xfrm>
              <a:off x="723586" y="0"/>
              <a:ext cx="2346961" cy="512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400"/>
                </a:spcBef>
                <a:defRPr sz="24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0,51 MeV </a:t>
              </a:r>
              <a:r>
                <a:rPr>
                  <a:latin typeface="Symbol"/>
                  <a:ea typeface="Symbol"/>
                  <a:cs typeface="Symbol"/>
                  <a:sym typeface="Symbol"/>
                </a:rPr>
                <a:t>g</a:t>
              </a:r>
            </a:p>
          </p:txBody>
        </p:sp>
        <p:grpSp>
          <p:nvGrpSpPr>
            <p:cNvPr id="128" name="Grup"/>
            <p:cNvGrpSpPr/>
            <p:nvPr/>
          </p:nvGrpSpPr>
          <p:grpSpPr>
            <a:xfrm>
              <a:off x="-1" y="192164"/>
              <a:ext cx="823632" cy="1227031"/>
              <a:chOff x="0" y="0"/>
              <a:chExt cx="823630" cy="1227029"/>
            </a:xfrm>
          </p:grpSpPr>
          <p:sp>
            <p:nvSpPr>
              <p:cNvPr id="126" name="Çizgi"/>
              <p:cNvSpPr/>
              <p:nvPr/>
            </p:nvSpPr>
            <p:spPr>
              <a:xfrm rot="19506951">
                <a:off x="-17587" y="219828"/>
                <a:ext cx="831501" cy="199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7" h="21570" fill="norm" stroke="1" extrusionOk="0">
                    <a:moveTo>
                      <a:pt x="3" y="11130"/>
                    </a:moveTo>
                    <a:cubicBezTo>
                      <a:pt x="8" y="10785"/>
                      <a:pt x="-127" y="0"/>
                      <a:pt x="914" y="0"/>
                    </a:cubicBezTo>
                    <a:cubicBezTo>
                      <a:pt x="1955" y="0"/>
                      <a:pt x="1955" y="21570"/>
                      <a:pt x="2951" y="21570"/>
                    </a:cubicBezTo>
                    <a:cubicBezTo>
                      <a:pt x="3946" y="21570"/>
                      <a:pt x="3813" y="0"/>
                      <a:pt x="4854" y="0"/>
                    </a:cubicBezTo>
                    <a:cubicBezTo>
                      <a:pt x="5896" y="0"/>
                      <a:pt x="5893" y="21570"/>
                      <a:pt x="6845" y="21570"/>
                    </a:cubicBezTo>
                    <a:cubicBezTo>
                      <a:pt x="7797" y="21570"/>
                      <a:pt x="7840" y="0"/>
                      <a:pt x="8792" y="0"/>
                    </a:cubicBezTo>
                    <a:cubicBezTo>
                      <a:pt x="9744" y="0"/>
                      <a:pt x="9744" y="21570"/>
                      <a:pt x="10696" y="21570"/>
                    </a:cubicBezTo>
                    <a:cubicBezTo>
                      <a:pt x="11648" y="21570"/>
                      <a:pt x="11734" y="0"/>
                      <a:pt x="12686" y="0"/>
                    </a:cubicBezTo>
                    <a:cubicBezTo>
                      <a:pt x="13638" y="0"/>
                      <a:pt x="13638" y="21570"/>
                      <a:pt x="14634" y="21570"/>
                    </a:cubicBezTo>
                    <a:cubicBezTo>
                      <a:pt x="15629" y="21570"/>
                      <a:pt x="15496" y="0"/>
                      <a:pt x="16537" y="0"/>
                    </a:cubicBezTo>
                    <a:cubicBezTo>
                      <a:pt x="17579" y="0"/>
                      <a:pt x="17530" y="21585"/>
                      <a:pt x="18574" y="21570"/>
                    </a:cubicBezTo>
                    <a:cubicBezTo>
                      <a:pt x="19618" y="21555"/>
                      <a:pt x="19391" y="15"/>
                      <a:pt x="20432" y="0"/>
                    </a:cubicBezTo>
                    <a:cubicBezTo>
                      <a:pt x="21473" y="-15"/>
                      <a:pt x="21219" y="8748"/>
                      <a:pt x="21427" y="11040"/>
                    </a:cubicBezTo>
                  </a:path>
                </a:pathLst>
              </a:custGeom>
              <a:noFill/>
              <a:ln w="28575" cap="flat">
                <a:solidFill>
                  <a:srgbClr val="F9071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7" name="Çizgi"/>
              <p:cNvSpPr/>
              <p:nvPr/>
            </p:nvSpPr>
            <p:spPr>
              <a:xfrm rot="1822792">
                <a:off x="3117" y="846979"/>
                <a:ext cx="831501" cy="182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7" h="21570" fill="norm" stroke="1" extrusionOk="0">
                    <a:moveTo>
                      <a:pt x="3" y="11130"/>
                    </a:moveTo>
                    <a:cubicBezTo>
                      <a:pt x="8" y="10785"/>
                      <a:pt x="-127" y="0"/>
                      <a:pt x="914" y="0"/>
                    </a:cubicBezTo>
                    <a:cubicBezTo>
                      <a:pt x="1955" y="0"/>
                      <a:pt x="1955" y="21570"/>
                      <a:pt x="2951" y="21570"/>
                    </a:cubicBezTo>
                    <a:cubicBezTo>
                      <a:pt x="3946" y="21570"/>
                      <a:pt x="3813" y="0"/>
                      <a:pt x="4854" y="0"/>
                    </a:cubicBezTo>
                    <a:cubicBezTo>
                      <a:pt x="5896" y="0"/>
                      <a:pt x="5893" y="21570"/>
                      <a:pt x="6845" y="21570"/>
                    </a:cubicBezTo>
                    <a:cubicBezTo>
                      <a:pt x="7797" y="21570"/>
                      <a:pt x="7840" y="0"/>
                      <a:pt x="8792" y="0"/>
                    </a:cubicBezTo>
                    <a:cubicBezTo>
                      <a:pt x="9744" y="0"/>
                      <a:pt x="9744" y="21570"/>
                      <a:pt x="10696" y="21570"/>
                    </a:cubicBezTo>
                    <a:cubicBezTo>
                      <a:pt x="11648" y="21570"/>
                      <a:pt x="11734" y="0"/>
                      <a:pt x="12686" y="0"/>
                    </a:cubicBezTo>
                    <a:cubicBezTo>
                      <a:pt x="13638" y="0"/>
                      <a:pt x="13638" y="21570"/>
                      <a:pt x="14634" y="21570"/>
                    </a:cubicBezTo>
                    <a:cubicBezTo>
                      <a:pt x="15629" y="21570"/>
                      <a:pt x="15496" y="0"/>
                      <a:pt x="16537" y="0"/>
                    </a:cubicBezTo>
                    <a:cubicBezTo>
                      <a:pt x="17579" y="0"/>
                      <a:pt x="17530" y="21585"/>
                      <a:pt x="18574" y="21570"/>
                    </a:cubicBezTo>
                    <a:cubicBezTo>
                      <a:pt x="19618" y="21555"/>
                      <a:pt x="19391" y="15"/>
                      <a:pt x="20432" y="0"/>
                    </a:cubicBezTo>
                    <a:cubicBezTo>
                      <a:pt x="21473" y="-15"/>
                      <a:pt x="21219" y="8748"/>
                      <a:pt x="21427" y="11040"/>
                    </a:cubicBezTo>
                  </a:path>
                </a:pathLst>
              </a:custGeom>
              <a:noFill/>
              <a:ln w="28575" cap="flat">
                <a:solidFill>
                  <a:srgbClr val="F9071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129" name="0,51 MeV γ"/>
            <p:cNvSpPr txBox="1"/>
            <p:nvPr/>
          </p:nvSpPr>
          <p:spPr>
            <a:xfrm>
              <a:off x="723586" y="1219200"/>
              <a:ext cx="2346961" cy="512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400"/>
                </a:spcBef>
                <a:defRPr sz="24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0,51 MeV </a:t>
              </a:r>
              <a:r>
                <a:rPr>
                  <a:latin typeface="Symbol"/>
                  <a:ea typeface="Symbol"/>
                  <a:cs typeface="Symbol"/>
                  <a:sym typeface="Symbol"/>
                </a:rPr>
                <a:t>g</a:t>
              </a:r>
            </a:p>
          </p:txBody>
        </p:sp>
      </p:grpSp>
      <p:sp>
        <p:nvSpPr>
          <p:cNvPr id="131" name="Daire"/>
          <p:cNvSpPr/>
          <p:nvPr/>
        </p:nvSpPr>
        <p:spPr>
          <a:xfrm>
            <a:off x="3581400" y="3505200"/>
            <a:ext cx="360363" cy="360363"/>
          </a:xfrm>
          <a:prstGeom prst="ellipse">
            <a:avLst/>
          </a:prstGeom>
          <a:gradFill>
            <a:gsLst>
              <a:gs pos="0">
                <a:srgbClr val="F90713"/>
              </a:gs>
              <a:gs pos="100000">
                <a:srgbClr val="730309"/>
              </a:gs>
            </a:gsLst>
            <a:path path="circle">
              <a:fillToRect l="37721" t="-19636" r="62278" b="119636"/>
            </a:path>
          </a:gradFill>
          <a:ln>
            <a:solidFill>
              <a:srgbClr val="91030A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Daire"/>
          <p:cNvSpPr/>
          <p:nvPr/>
        </p:nvSpPr>
        <p:spPr>
          <a:xfrm>
            <a:off x="5867400" y="3352800"/>
            <a:ext cx="150813" cy="15081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767676"/>
              </a:gs>
            </a:gsLst>
            <a:path path="circle">
              <a:fillToRect l="37721" t="-19636" r="62278" b="119636"/>
            </a:path>
          </a:gradFill>
          <a:ln>
            <a:solidFill>
              <a:srgbClr val="0000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3" name="Daire"/>
          <p:cNvSpPr/>
          <p:nvPr/>
        </p:nvSpPr>
        <p:spPr>
          <a:xfrm>
            <a:off x="5867400" y="3200400"/>
            <a:ext cx="150813" cy="150813"/>
          </a:xfrm>
          <a:prstGeom prst="ellipse">
            <a:avLst/>
          </a:prstGeom>
          <a:gradFill>
            <a:gsLst>
              <a:gs pos="0">
                <a:srgbClr val="F90713"/>
              </a:gs>
              <a:gs pos="100000">
                <a:srgbClr val="730309"/>
              </a:gs>
            </a:gsLst>
            <a:path path="circle">
              <a:fillToRect l="37721" t="-19636" r="62278" b="119636"/>
            </a:path>
          </a:gradFill>
          <a:ln>
            <a:solidFill>
              <a:srgbClr val="91030A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140" name="Grup"/>
          <p:cNvGrpSpPr/>
          <p:nvPr/>
        </p:nvGrpSpPr>
        <p:grpSpPr>
          <a:xfrm>
            <a:off x="4693919" y="1314449"/>
            <a:ext cx="2727962" cy="3920492"/>
            <a:chOff x="0" y="0"/>
            <a:chExt cx="2727960" cy="3920490"/>
          </a:xfrm>
        </p:grpSpPr>
        <p:grpSp>
          <p:nvGrpSpPr>
            <p:cNvPr id="136" name="Grup"/>
            <p:cNvGrpSpPr/>
            <p:nvPr/>
          </p:nvGrpSpPr>
          <p:grpSpPr>
            <a:xfrm>
              <a:off x="-1" y="-1"/>
              <a:ext cx="2727962" cy="3920492"/>
              <a:chOff x="0" y="0"/>
              <a:chExt cx="2727960" cy="3920490"/>
            </a:xfrm>
          </p:grpSpPr>
          <p:sp>
            <p:nvSpPr>
              <p:cNvPr id="134" name="Elektron (-)"/>
              <p:cNvSpPr txBox="1"/>
              <p:nvPr/>
            </p:nvSpPr>
            <p:spPr>
              <a:xfrm>
                <a:off x="0" y="0"/>
                <a:ext cx="2727961" cy="5105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spcBef>
                    <a:spcPts val="1400"/>
                  </a:spcBef>
                  <a:defRPr sz="2400">
                    <a:latin typeface="Comic Sans MS"/>
                    <a:ea typeface="Comic Sans MS"/>
                    <a:cs typeface="Comic Sans MS"/>
                    <a:sym typeface="Comic Sans MS"/>
                  </a:defRPr>
                </a:lvl1pPr>
              </a:lstStyle>
              <a:p>
                <a:pPr/>
                <a:r>
                  <a:t>Elektron (-)</a:t>
                </a:r>
              </a:p>
            </p:txBody>
          </p:sp>
          <p:sp>
            <p:nvSpPr>
              <p:cNvPr id="135" name="Elektron (+)"/>
              <p:cNvSpPr txBox="1"/>
              <p:nvPr/>
            </p:nvSpPr>
            <p:spPr>
              <a:xfrm>
                <a:off x="0" y="3409950"/>
                <a:ext cx="2727961" cy="5105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spcBef>
                    <a:spcPts val="1400"/>
                  </a:spcBef>
                  <a:defRPr sz="2400">
                    <a:latin typeface="Comic Sans MS"/>
                    <a:ea typeface="Comic Sans MS"/>
                    <a:cs typeface="Comic Sans MS"/>
                    <a:sym typeface="Comic Sans MS"/>
                  </a:defRPr>
                </a:lvl1pPr>
              </a:lstStyle>
              <a:p>
                <a:pPr/>
                <a:r>
                  <a:t>Elektron (+)</a:t>
                </a:r>
              </a:p>
            </p:txBody>
          </p:sp>
        </p:grpSp>
        <p:grpSp>
          <p:nvGrpSpPr>
            <p:cNvPr id="139" name="Grup"/>
            <p:cNvGrpSpPr/>
            <p:nvPr/>
          </p:nvGrpSpPr>
          <p:grpSpPr>
            <a:xfrm>
              <a:off x="886142" y="438150"/>
              <a:ext cx="166689" cy="2962275"/>
              <a:chOff x="0" y="0"/>
              <a:chExt cx="166687" cy="2962275"/>
            </a:xfrm>
          </p:grpSpPr>
          <p:sp>
            <p:nvSpPr>
              <p:cNvPr id="137" name="Daire"/>
              <p:cNvSpPr/>
              <p:nvPr/>
            </p:nvSpPr>
            <p:spPr>
              <a:xfrm>
                <a:off x="15875" y="0"/>
                <a:ext cx="150813" cy="150813"/>
              </a:xfrm>
              <a:prstGeom prst="ellipse">
                <a:avLst/>
              </a:prstGeom>
              <a:gradFill flip="none" rotWithShape="1">
                <a:gsLst>
                  <a:gs pos="0">
                    <a:srgbClr val="F90713"/>
                  </a:gs>
                  <a:gs pos="100000">
                    <a:srgbClr val="730309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91030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8" name="Daire"/>
              <p:cNvSpPr/>
              <p:nvPr/>
            </p:nvSpPr>
            <p:spPr>
              <a:xfrm>
                <a:off x="0" y="2811462"/>
                <a:ext cx="150813" cy="15081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0000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7"/>
      <p:bldP build="whole" bldLvl="1" animBg="1" rev="0" advAuto="0" spid="123" grpId="2"/>
      <p:bldP build="whole" bldLvl="1" animBg="1" rev="0" advAuto="0" spid="132" grpId="5"/>
      <p:bldP build="whole" bldLvl="1" animBg="1" rev="0" advAuto="0" spid="133" grpId="6"/>
      <p:bldP build="whole" bldLvl="1" animBg="1" rev="0" advAuto="0" spid="122" grpId="1"/>
      <p:bldP build="whole" bldLvl="1" animBg="1" rev="0" advAuto="0" spid="140" grpId="4"/>
      <p:bldP build="whole" bldLvl="1" animBg="1" rev="0" advAuto="0" spid="12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TON – MADDE ETKİLEŞİMLERİ"/>
          <p:cNvSpPr txBox="1"/>
          <p:nvPr/>
        </p:nvSpPr>
        <p:spPr>
          <a:xfrm>
            <a:off x="1593532" y="2554287"/>
            <a:ext cx="5956936" cy="143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u="sng"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FOTON – MADDE ETKİLEŞİMLERİ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ÇİFT OLUŞUMU"/>
          <p:cNvSpPr txBox="1"/>
          <p:nvPr>
            <p:ph type="title" idx="4294967295"/>
          </p:nvPr>
        </p:nvSpPr>
        <p:spPr>
          <a:xfrm>
            <a:off x="971550" y="476250"/>
            <a:ext cx="7086600" cy="6619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solidFill>
                  <a:srgbClr val="0000FF"/>
                </a:solidFill>
              </a:defRPr>
            </a:lvl1pPr>
          </a:lstStyle>
          <a:p>
            <a:pPr/>
            <a:r>
              <a:t>ÇİFT OLUŞUMU</a:t>
            </a:r>
          </a:p>
        </p:txBody>
      </p:sp>
      <p:sp>
        <p:nvSpPr>
          <p:cNvPr id="143" name="Gelen enerji elektron ve positrona dönüşür"/>
          <p:cNvSpPr txBox="1"/>
          <p:nvPr/>
        </p:nvSpPr>
        <p:spPr>
          <a:xfrm>
            <a:off x="872807" y="1341437"/>
            <a:ext cx="790162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 algn="just">
              <a:lnSpc>
                <a:spcPct val="90000"/>
              </a:lnSpc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Gelen enerji elektron ve positrona dönüşür</a:t>
            </a:r>
          </a:p>
        </p:txBody>
      </p:sp>
      <p:pic>
        <p:nvPicPr>
          <p:cNvPr id="144" name="bd06978_" descr="bd06978_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3287" y="3106737"/>
            <a:ext cx="1793876" cy="1725613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Oval"/>
          <p:cNvSpPr/>
          <p:nvPr/>
        </p:nvSpPr>
        <p:spPr>
          <a:xfrm>
            <a:off x="5503862" y="3063875"/>
            <a:ext cx="88901" cy="9525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" name="Ok"/>
          <p:cNvSpPr/>
          <p:nvPr/>
        </p:nvSpPr>
        <p:spPr>
          <a:xfrm rot="1738059">
            <a:off x="5640387" y="3225800"/>
            <a:ext cx="433388" cy="88900"/>
          </a:xfrm>
          <a:prstGeom prst="rightArrow">
            <a:avLst>
              <a:gd name="adj1" fmla="val 50000"/>
              <a:gd name="adj2" fmla="val 121875"/>
            </a:avLst>
          </a:prstGeom>
          <a:solidFill>
            <a:srgbClr val="EEECE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" name="e-"/>
          <p:cNvSpPr txBox="1"/>
          <p:nvPr/>
        </p:nvSpPr>
        <p:spPr>
          <a:xfrm>
            <a:off x="5489257" y="3167062"/>
            <a:ext cx="28236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/>
            </a:pPr>
            <a:r>
              <a:t>e</a:t>
            </a:r>
            <a:r>
              <a:rPr baseline="30000"/>
              <a:t>-</a:t>
            </a:r>
          </a:p>
        </p:txBody>
      </p:sp>
      <p:sp>
        <p:nvSpPr>
          <p:cNvPr id="148" name="X-ray"/>
          <p:cNvSpPr txBox="1"/>
          <p:nvPr/>
        </p:nvSpPr>
        <p:spPr>
          <a:xfrm>
            <a:off x="2530157" y="3141662"/>
            <a:ext cx="61896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X-ray</a:t>
            </a:r>
          </a:p>
        </p:txBody>
      </p:sp>
      <p:sp>
        <p:nvSpPr>
          <p:cNvPr id="149" name="Oval"/>
          <p:cNvSpPr/>
          <p:nvPr/>
        </p:nvSpPr>
        <p:spPr>
          <a:xfrm>
            <a:off x="5592762" y="2733675"/>
            <a:ext cx="88901" cy="95250"/>
          </a:xfrm>
          <a:prstGeom prst="ellipse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0" name="Ok"/>
          <p:cNvSpPr/>
          <p:nvPr/>
        </p:nvSpPr>
        <p:spPr>
          <a:xfrm rot="20683260">
            <a:off x="5729287" y="2628900"/>
            <a:ext cx="433388" cy="88900"/>
          </a:xfrm>
          <a:prstGeom prst="rightArrow">
            <a:avLst>
              <a:gd name="adj1" fmla="val 50000"/>
              <a:gd name="adj2" fmla="val 121875"/>
            </a:avLst>
          </a:prstGeom>
          <a:solidFill>
            <a:srgbClr val="000000"/>
          </a:solidFill>
          <a:ln>
            <a:solidFill>
              <a:srgbClr val="EEECE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" name="e+"/>
          <p:cNvSpPr txBox="1"/>
          <p:nvPr/>
        </p:nvSpPr>
        <p:spPr>
          <a:xfrm>
            <a:off x="5374957" y="2455862"/>
            <a:ext cx="31485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/>
            </a:pPr>
            <a:r>
              <a:t>e</a:t>
            </a:r>
            <a:r>
              <a:rPr baseline="30000"/>
              <a:t>+</a:t>
            </a:r>
          </a:p>
        </p:txBody>
      </p:sp>
      <p:sp>
        <p:nvSpPr>
          <p:cNvPr id="152" name="Çizgi"/>
          <p:cNvSpPr/>
          <p:nvPr/>
        </p:nvSpPr>
        <p:spPr>
          <a:xfrm>
            <a:off x="2419350" y="2801244"/>
            <a:ext cx="1223963" cy="20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33" fill="norm" stroke="1" extrusionOk="0">
                <a:moveTo>
                  <a:pt x="0" y="2319"/>
                </a:moveTo>
                <a:cubicBezTo>
                  <a:pt x="45" y="1433"/>
                  <a:pt x="102" y="596"/>
                  <a:pt x="181" y="350"/>
                </a:cubicBezTo>
                <a:cubicBezTo>
                  <a:pt x="260" y="104"/>
                  <a:pt x="328" y="-535"/>
                  <a:pt x="452" y="941"/>
                </a:cubicBezTo>
                <a:cubicBezTo>
                  <a:pt x="576" y="2417"/>
                  <a:pt x="779" y="6648"/>
                  <a:pt x="904" y="9207"/>
                </a:cubicBezTo>
                <a:cubicBezTo>
                  <a:pt x="1028" y="11766"/>
                  <a:pt x="1141" y="14718"/>
                  <a:pt x="1220" y="16292"/>
                </a:cubicBezTo>
                <a:cubicBezTo>
                  <a:pt x="1299" y="17867"/>
                  <a:pt x="1310" y="18211"/>
                  <a:pt x="1401" y="18654"/>
                </a:cubicBezTo>
                <a:cubicBezTo>
                  <a:pt x="1491" y="19097"/>
                  <a:pt x="1638" y="20130"/>
                  <a:pt x="1762" y="18851"/>
                </a:cubicBezTo>
                <a:cubicBezTo>
                  <a:pt x="1887" y="17571"/>
                  <a:pt x="2045" y="13734"/>
                  <a:pt x="2169" y="10978"/>
                </a:cubicBezTo>
                <a:cubicBezTo>
                  <a:pt x="2293" y="8223"/>
                  <a:pt x="2395" y="4139"/>
                  <a:pt x="2531" y="2319"/>
                </a:cubicBezTo>
                <a:cubicBezTo>
                  <a:pt x="2666" y="498"/>
                  <a:pt x="2858" y="-92"/>
                  <a:pt x="2982" y="154"/>
                </a:cubicBezTo>
                <a:cubicBezTo>
                  <a:pt x="3107" y="400"/>
                  <a:pt x="3129" y="1384"/>
                  <a:pt x="3254" y="3696"/>
                </a:cubicBezTo>
                <a:cubicBezTo>
                  <a:pt x="3378" y="6009"/>
                  <a:pt x="3626" y="11618"/>
                  <a:pt x="3751" y="13930"/>
                </a:cubicBezTo>
                <a:cubicBezTo>
                  <a:pt x="3875" y="16243"/>
                  <a:pt x="3897" y="16784"/>
                  <a:pt x="3977" y="17670"/>
                </a:cubicBezTo>
                <a:cubicBezTo>
                  <a:pt x="4056" y="18555"/>
                  <a:pt x="4112" y="19195"/>
                  <a:pt x="4203" y="19244"/>
                </a:cubicBezTo>
                <a:cubicBezTo>
                  <a:pt x="4293" y="19294"/>
                  <a:pt x="4349" y="20622"/>
                  <a:pt x="4519" y="18063"/>
                </a:cubicBezTo>
                <a:cubicBezTo>
                  <a:pt x="4688" y="15505"/>
                  <a:pt x="5038" y="6796"/>
                  <a:pt x="5197" y="3893"/>
                </a:cubicBezTo>
                <a:cubicBezTo>
                  <a:pt x="5355" y="990"/>
                  <a:pt x="5355" y="990"/>
                  <a:pt x="5468" y="547"/>
                </a:cubicBezTo>
                <a:cubicBezTo>
                  <a:pt x="5581" y="104"/>
                  <a:pt x="5739" y="-191"/>
                  <a:pt x="5874" y="1335"/>
                </a:cubicBezTo>
                <a:cubicBezTo>
                  <a:pt x="6010" y="2860"/>
                  <a:pt x="6134" y="6993"/>
                  <a:pt x="6281" y="9601"/>
                </a:cubicBezTo>
                <a:cubicBezTo>
                  <a:pt x="6428" y="12208"/>
                  <a:pt x="6609" y="15308"/>
                  <a:pt x="6733" y="16883"/>
                </a:cubicBezTo>
                <a:cubicBezTo>
                  <a:pt x="6857" y="18457"/>
                  <a:pt x="6914" y="18900"/>
                  <a:pt x="7004" y="19048"/>
                </a:cubicBezTo>
                <a:cubicBezTo>
                  <a:pt x="7095" y="19195"/>
                  <a:pt x="7128" y="19687"/>
                  <a:pt x="7275" y="17867"/>
                </a:cubicBezTo>
                <a:cubicBezTo>
                  <a:pt x="7422" y="16046"/>
                  <a:pt x="7705" y="10880"/>
                  <a:pt x="7863" y="8223"/>
                </a:cubicBezTo>
                <a:cubicBezTo>
                  <a:pt x="8021" y="5566"/>
                  <a:pt x="8123" y="3057"/>
                  <a:pt x="8224" y="1728"/>
                </a:cubicBezTo>
                <a:cubicBezTo>
                  <a:pt x="8326" y="400"/>
                  <a:pt x="8394" y="301"/>
                  <a:pt x="8495" y="350"/>
                </a:cubicBezTo>
                <a:cubicBezTo>
                  <a:pt x="8597" y="400"/>
                  <a:pt x="8665" y="-191"/>
                  <a:pt x="8812" y="1925"/>
                </a:cubicBezTo>
                <a:cubicBezTo>
                  <a:pt x="8959" y="4041"/>
                  <a:pt x="9241" y="10289"/>
                  <a:pt x="9399" y="12946"/>
                </a:cubicBezTo>
                <a:cubicBezTo>
                  <a:pt x="9557" y="15603"/>
                  <a:pt x="9648" y="17030"/>
                  <a:pt x="9761" y="18063"/>
                </a:cubicBezTo>
                <a:cubicBezTo>
                  <a:pt x="9874" y="19097"/>
                  <a:pt x="9953" y="19392"/>
                  <a:pt x="10077" y="19048"/>
                </a:cubicBezTo>
                <a:cubicBezTo>
                  <a:pt x="10201" y="18703"/>
                  <a:pt x="10359" y="17817"/>
                  <a:pt x="10484" y="16095"/>
                </a:cubicBezTo>
                <a:cubicBezTo>
                  <a:pt x="10608" y="14373"/>
                  <a:pt x="10721" y="11126"/>
                  <a:pt x="10845" y="8813"/>
                </a:cubicBezTo>
                <a:cubicBezTo>
                  <a:pt x="10969" y="6501"/>
                  <a:pt x="11150" y="3647"/>
                  <a:pt x="11252" y="2319"/>
                </a:cubicBezTo>
                <a:cubicBezTo>
                  <a:pt x="11354" y="990"/>
                  <a:pt x="11342" y="941"/>
                  <a:pt x="11433" y="744"/>
                </a:cubicBezTo>
                <a:cubicBezTo>
                  <a:pt x="11523" y="547"/>
                  <a:pt x="11602" y="-978"/>
                  <a:pt x="11794" y="1138"/>
                </a:cubicBezTo>
                <a:cubicBezTo>
                  <a:pt x="11986" y="3253"/>
                  <a:pt x="12370" y="10535"/>
                  <a:pt x="12562" y="13340"/>
                </a:cubicBezTo>
                <a:cubicBezTo>
                  <a:pt x="12754" y="16145"/>
                  <a:pt x="12867" y="17079"/>
                  <a:pt x="12969" y="18063"/>
                </a:cubicBezTo>
                <a:cubicBezTo>
                  <a:pt x="13071" y="19048"/>
                  <a:pt x="13093" y="19490"/>
                  <a:pt x="13195" y="19244"/>
                </a:cubicBezTo>
                <a:cubicBezTo>
                  <a:pt x="13297" y="18998"/>
                  <a:pt x="13477" y="17916"/>
                  <a:pt x="13602" y="16489"/>
                </a:cubicBezTo>
                <a:cubicBezTo>
                  <a:pt x="13726" y="15062"/>
                  <a:pt x="13816" y="13143"/>
                  <a:pt x="13963" y="10781"/>
                </a:cubicBezTo>
                <a:cubicBezTo>
                  <a:pt x="14110" y="8420"/>
                  <a:pt x="14392" y="3795"/>
                  <a:pt x="14505" y="2122"/>
                </a:cubicBezTo>
                <a:cubicBezTo>
                  <a:pt x="14618" y="449"/>
                  <a:pt x="14539" y="941"/>
                  <a:pt x="14641" y="744"/>
                </a:cubicBezTo>
                <a:cubicBezTo>
                  <a:pt x="14743" y="547"/>
                  <a:pt x="14991" y="6"/>
                  <a:pt x="15138" y="941"/>
                </a:cubicBezTo>
                <a:cubicBezTo>
                  <a:pt x="15285" y="1876"/>
                  <a:pt x="15330" y="3942"/>
                  <a:pt x="15500" y="6452"/>
                </a:cubicBezTo>
                <a:cubicBezTo>
                  <a:pt x="15669" y="8961"/>
                  <a:pt x="15985" y="14127"/>
                  <a:pt x="16132" y="16095"/>
                </a:cubicBezTo>
                <a:cubicBezTo>
                  <a:pt x="16279" y="18063"/>
                  <a:pt x="16256" y="17768"/>
                  <a:pt x="16358" y="18260"/>
                </a:cubicBezTo>
                <a:cubicBezTo>
                  <a:pt x="16460" y="18752"/>
                  <a:pt x="16641" y="19490"/>
                  <a:pt x="16765" y="19048"/>
                </a:cubicBezTo>
                <a:cubicBezTo>
                  <a:pt x="16889" y="18605"/>
                  <a:pt x="16979" y="17768"/>
                  <a:pt x="17126" y="15702"/>
                </a:cubicBezTo>
                <a:cubicBezTo>
                  <a:pt x="17273" y="13635"/>
                  <a:pt x="17522" y="8863"/>
                  <a:pt x="17669" y="6648"/>
                </a:cubicBezTo>
                <a:cubicBezTo>
                  <a:pt x="17815" y="4434"/>
                  <a:pt x="17895" y="3499"/>
                  <a:pt x="17985" y="2515"/>
                </a:cubicBezTo>
                <a:cubicBezTo>
                  <a:pt x="18075" y="1531"/>
                  <a:pt x="18121" y="1089"/>
                  <a:pt x="18211" y="744"/>
                </a:cubicBezTo>
                <a:cubicBezTo>
                  <a:pt x="18301" y="400"/>
                  <a:pt x="18403" y="203"/>
                  <a:pt x="18527" y="547"/>
                </a:cubicBezTo>
                <a:cubicBezTo>
                  <a:pt x="18651" y="892"/>
                  <a:pt x="18731" y="252"/>
                  <a:pt x="18934" y="2712"/>
                </a:cubicBezTo>
                <a:cubicBezTo>
                  <a:pt x="19137" y="5172"/>
                  <a:pt x="19533" y="12602"/>
                  <a:pt x="19747" y="15308"/>
                </a:cubicBezTo>
                <a:cubicBezTo>
                  <a:pt x="19962" y="18014"/>
                  <a:pt x="20052" y="18309"/>
                  <a:pt x="20199" y="18851"/>
                </a:cubicBezTo>
                <a:cubicBezTo>
                  <a:pt x="20346" y="19392"/>
                  <a:pt x="20482" y="19638"/>
                  <a:pt x="20651" y="18654"/>
                </a:cubicBezTo>
                <a:cubicBezTo>
                  <a:pt x="20821" y="17670"/>
                  <a:pt x="21035" y="15013"/>
                  <a:pt x="21193" y="12946"/>
                </a:cubicBezTo>
                <a:cubicBezTo>
                  <a:pt x="21351" y="10880"/>
                  <a:pt x="21476" y="8567"/>
                  <a:pt x="21600" y="6255"/>
                </a:cubicBezTo>
              </a:path>
            </a:pathLst>
          </a:custGeom>
          <a:ln w="28575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3" name="1.02 MV üzeri"/>
          <p:cNvSpPr txBox="1"/>
          <p:nvPr/>
        </p:nvSpPr>
        <p:spPr>
          <a:xfrm>
            <a:off x="1088707" y="5171598"/>
            <a:ext cx="6995161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 sz="3600">
                <a:solidFill>
                  <a:srgbClr val="1F497D"/>
                </a:solidFill>
              </a:defRPr>
            </a:pPr>
            <a:r>
              <a:t>1.02 MV üzeri</a:t>
            </a:r>
            <a:r>
              <a:rPr sz="44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.02 MeV ( elektronun durgun kütle enerjisi, m0c2 ) üzerindeki foton enerjilerinde gerçekleşir…"/>
          <p:cNvSpPr txBox="1"/>
          <p:nvPr/>
        </p:nvSpPr>
        <p:spPr>
          <a:xfrm>
            <a:off x="153669" y="1484312"/>
            <a:ext cx="4732974" cy="4495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buSzPct val="100000"/>
              <a:buFont typeface="Arial"/>
              <a:buChar char="•"/>
              <a:defRPr b="1" sz="2800">
                <a:solidFill>
                  <a:srgbClr val="80008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1.02 MeV ( elektronun durgun kütle enerjisi, m</a:t>
            </a:r>
            <a:r>
              <a:rPr b="0" baseline="-25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0</a:t>
            </a:r>
            <a:r>
              <a:rPr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b="0" baseline="30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) üzerindeki foton enerjilerinde gerçekleşir</a:t>
            </a:r>
            <a:endParaRPr b="0">
              <a:latin typeface="Tahoma Bold"/>
              <a:ea typeface="Tahoma Bold"/>
              <a:cs typeface="Tahoma Bold"/>
              <a:sym typeface="Tahoma Bold"/>
            </a:endParaRPr>
          </a:p>
          <a:p>
            <a:pPr algn="just">
              <a:buSzPct val="100000"/>
              <a:buFont typeface="Arial"/>
              <a:buChar char="•"/>
              <a:defRPr sz="28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just">
              <a:buSzPct val="100000"/>
              <a:buFont typeface="Arial"/>
              <a:buChar char="•"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 Elektron tüm enerjisini atom çekirdeğine aktarır, sonuçta 1.02 MeV enerjili elektron çiftleri oluşur ( e</a:t>
            </a:r>
            <a:r>
              <a:rPr baseline="30000"/>
              <a:t>-</a:t>
            </a:r>
            <a:r>
              <a:t> ve e</a:t>
            </a:r>
            <a:r>
              <a:rPr baseline="30000"/>
              <a:t>+</a:t>
            </a:r>
            <a:r>
              <a:t> )</a:t>
            </a:r>
          </a:p>
        </p:txBody>
      </p:sp>
      <p:pic>
        <p:nvPicPr>
          <p:cNvPr id="156" name="30" descr="30"/>
          <p:cNvPicPr>
            <a:picLocks noChangeAspect="1"/>
          </p:cNvPicPr>
          <p:nvPr/>
        </p:nvPicPr>
        <p:blipFill>
          <a:blip r:embed="rId2">
            <a:extLst/>
          </a:blip>
          <a:srcRect l="0" t="0" r="0" b="6375"/>
          <a:stretch>
            <a:fillRect/>
          </a:stretch>
        </p:blipFill>
        <p:spPr>
          <a:xfrm>
            <a:off x="5148262" y="1484312"/>
            <a:ext cx="3816351" cy="4321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e+ ( pozitron ) uyarılma, iyonlaşma ve frenleme ile enerjisini kaybeder, hızının azaldığı bir noktada            ( 0.51MeV enerjide ) bir serbest elektron ile birleşip yok olur  ( annihilation, yok olma radyasyonu )…"/>
          <p:cNvSpPr txBox="1"/>
          <p:nvPr/>
        </p:nvSpPr>
        <p:spPr>
          <a:xfrm>
            <a:off x="225107" y="620712"/>
            <a:ext cx="4588511" cy="5291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buSzPct val="100000"/>
              <a:buFont typeface="Arial"/>
              <a:buChar char="•"/>
              <a:defRPr b="1" sz="2800">
                <a:solidFill>
                  <a:srgbClr val="80008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b="0" baseline="30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r>
              <a:rPr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 pozitron ) uyarılma, iyonlaşma ve frenleme ile enerjisini kaybeder, hızının azaldığı bir noktada            ( 0.51MeV enerjide ) bir serbest elektron ile birleşip yok olur  ( </a:t>
            </a:r>
            <a:r>
              <a:rPr b="0" u="sng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annihilation</a:t>
            </a:r>
            <a:r>
              <a:rPr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yok olma radyasyonu ) </a:t>
            </a:r>
            <a:endParaRPr b="0">
              <a:latin typeface="Tahoma Bold"/>
              <a:ea typeface="Tahoma Bold"/>
              <a:cs typeface="Tahoma Bold"/>
              <a:sym typeface="Tahoma Bold"/>
            </a:endParaRPr>
          </a:p>
          <a:p>
            <a:pPr algn="just">
              <a:buSzPct val="100000"/>
              <a:buFont typeface="Arial"/>
              <a:buChar char="•"/>
              <a:defRPr sz="28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just">
              <a:buSzPct val="100000"/>
              <a:buFont typeface="Arial"/>
              <a:buChar char="•"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 Çift oluşumunun gerçekleşme olasılığı Z atom numarası ile hızla artar</a:t>
            </a:r>
            <a:r>
              <a:rPr sz="1800"/>
              <a:t> </a:t>
            </a:r>
          </a:p>
        </p:txBody>
      </p:sp>
      <p:pic>
        <p:nvPicPr>
          <p:cNvPr id="15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8262" y="1125537"/>
            <a:ext cx="3708401" cy="4608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ÇİFT OLUŞUMU OLAYI"/>
          <p:cNvSpPr txBox="1"/>
          <p:nvPr>
            <p:ph type="title" idx="4294967295"/>
          </p:nvPr>
        </p:nvSpPr>
        <p:spPr>
          <a:xfrm>
            <a:off x="684212" y="908050"/>
            <a:ext cx="7772401" cy="579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ÇİFT OLUŞUMU OLAYI</a:t>
            </a:r>
          </a:p>
        </p:txBody>
      </p:sp>
      <p:sp>
        <p:nvSpPr>
          <p:cNvPr id="162" name="Fotonun enerjisi 1.02 MeV’ den büyük…"/>
          <p:cNvSpPr txBox="1"/>
          <p:nvPr>
            <p:ph type="body" idx="4294967295"/>
          </p:nvPr>
        </p:nvSpPr>
        <p:spPr>
          <a:xfrm>
            <a:off x="250825" y="1989137"/>
            <a:ext cx="8497888" cy="34575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lnSpc>
                <a:spcPct val="90000"/>
              </a:lnSpc>
              <a:buChar char="•"/>
              <a:defRPr sz="3000">
                <a:latin typeface="Tahoma"/>
                <a:ea typeface="Tahoma"/>
                <a:cs typeface="Tahoma"/>
                <a:sym typeface="Tahoma"/>
              </a:defRPr>
            </a:pPr>
            <a:r>
              <a:t>Fotonun enerjisi 1.02 MeV’ den büyük</a:t>
            </a:r>
          </a:p>
          <a:p>
            <a:pPr algn="just">
              <a:lnSpc>
                <a:spcPct val="90000"/>
              </a:lnSpc>
              <a:buChar char="•"/>
              <a:defRPr sz="3000">
                <a:latin typeface="Tahoma"/>
                <a:ea typeface="Tahoma"/>
                <a:cs typeface="Tahoma"/>
                <a:sym typeface="Tahoma"/>
              </a:defRPr>
            </a:pPr>
            <a:r>
              <a:t>Enerji kütleye dönüşür (m</a:t>
            </a:r>
            <a:r>
              <a:rPr baseline="-25000"/>
              <a:t>0</a:t>
            </a:r>
            <a:r>
              <a:t>c</a:t>
            </a:r>
            <a:r>
              <a:rPr baseline="30000"/>
              <a:t>2</a:t>
            </a:r>
            <a:r>
              <a:t>) </a:t>
            </a:r>
          </a:p>
          <a:p>
            <a:pPr algn="just">
              <a:lnSpc>
                <a:spcPct val="90000"/>
              </a:lnSpc>
              <a:buChar char="•"/>
              <a:defRPr sz="3000">
                <a:latin typeface="Tahoma"/>
                <a:ea typeface="Tahoma"/>
                <a:cs typeface="Tahoma"/>
                <a:sym typeface="Tahoma"/>
              </a:defRPr>
            </a:pPr>
            <a:r>
              <a:t>Pozitron serbest elektronla birleşerek yok olur. Yok olma sonucu enerjileri 0.511 MeV olan iki gamma ışını oluşur. Kütle enerjiye dönüşür.</a:t>
            </a:r>
          </a:p>
          <a:p>
            <a:pPr algn="just">
              <a:lnSpc>
                <a:spcPct val="90000"/>
              </a:lnSpc>
              <a:buChar char="•"/>
              <a:defRPr sz="3000">
                <a:latin typeface="Tahoma"/>
                <a:ea typeface="Tahoma"/>
                <a:cs typeface="Tahoma"/>
                <a:sym typeface="Tahoma"/>
              </a:defRPr>
            </a:pPr>
            <a:r>
              <a:t>Gram başına atomik numaraya (Z</a:t>
            </a:r>
            <a:r>
              <a:rPr baseline="30000"/>
              <a:t>2</a:t>
            </a:r>
            <a:r>
              <a:t>) bağlı olarak artar.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Metin"/>
          <p:cNvSpPr txBox="1"/>
          <p:nvPr/>
        </p:nvSpPr>
        <p:spPr>
          <a:xfrm>
            <a:off x="48894" y="1325562"/>
            <a:ext cx="905256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200"/>
            </a:lvl1pPr>
          </a:lstStyle>
          <a:p>
            <a:pPr/>
            <a:r>
              <a:t> </a:t>
            </a:r>
          </a:p>
        </p:txBody>
      </p:sp>
      <p:pic>
        <p:nvPicPr>
          <p:cNvPr id="16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87" y="404812"/>
            <a:ext cx="8064501" cy="3024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212" y="3357562"/>
            <a:ext cx="7920038" cy="3024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YUMUŞAK DOKUDA RADYASYONUN ABSORBSİYONU"/>
          <p:cNvSpPr txBox="1"/>
          <p:nvPr>
            <p:ph type="title" idx="4294967295"/>
          </p:nvPr>
        </p:nvSpPr>
        <p:spPr>
          <a:xfrm>
            <a:off x="685800" y="708025"/>
            <a:ext cx="7772400" cy="9461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96111">
              <a:defRPr sz="2744"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YUMUŞAK DOKUDA RADYASYONUN ABSORBSİYONU</a:t>
            </a:r>
          </a:p>
        </p:txBody>
      </p:sp>
      <p:sp>
        <p:nvSpPr>
          <p:cNvPr id="169" name="50 KeV a kadar fotoelektrik olay önemli…"/>
          <p:cNvSpPr txBox="1"/>
          <p:nvPr>
            <p:ph type="body" idx="4294967295"/>
          </p:nvPr>
        </p:nvSpPr>
        <p:spPr>
          <a:xfrm>
            <a:off x="685800" y="1981200"/>
            <a:ext cx="7847013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50 KeV a kadar fotoelektrik olay önemli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60 KeV ile 90 KeV arasında fotoelektrik ve kompton olayı eşit önemde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200 KeV ile 2 MeV arasında kompton olayı tek başına baskındır.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5 MeV ile 10 MeV arasında çift oluşumu önemli olmaya başlar.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50 MeV ile 100 MeV arasında çift oluşumu çok önemlidir.</a:t>
            </a:r>
          </a:p>
        </p:txBody>
      </p:sp>
      <p:sp>
        <p:nvSpPr>
          <p:cNvPr id="170" name="Metin"/>
          <p:cNvSpPr txBox="1"/>
          <p:nvPr/>
        </p:nvSpPr>
        <p:spPr>
          <a:xfrm>
            <a:off x="8586469" y="1069974"/>
            <a:ext cx="127001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1F497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087" y="765175"/>
            <a:ext cx="7705726" cy="518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OTODİSENTEGRASYON"/>
          <p:cNvSpPr txBox="1"/>
          <p:nvPr/>
        </p:nvSpPr>
        <p:spPr>
          <a:xfrm>
            <a:off x="1017269" y="2924175"/>
            <a:ext cx="7109462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u="sng"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FOTODİSENTEGRASYON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Bu etkileşme foton ve atom çekirdeği arasındadır…"/>
          <p:cNvSpPr txBox="1"/>
          <p:nvPr/>
        </p:nvSpPr>
        <p:spPr>
          <a:xfrm>
            <a:off x="585469" y="260350"/>
            <a:ext cx="8044499" cy="197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buSzPct val="100000"/>
              <a:buFont typeface="Arial"/>
              <a:buChar char="•"/>
              <a:defRPr b="1" sz="2800">
                <a:solidFill>
                  <a:srgbClr val="80008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b="0" sz="240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Bu etkileşme foton ve atom çekirdeği arasındadır</a:t>
            </a:r>
            <a:endParaRPr b="0" sz="2400">
              <a:latin typeface="Tahoma Bold"/>
              <a:ea typeface="Tahoma Bold"/>
              <a:cs typeface="Tahoma Bold"/>
              <a:sym typeface="Tahoma Bold"/>
            </a:endParaRPr>
          </a:p>
          <a:p>
            <a:pPr algn="just">
              <a:buSzPct val="100000"/>
              <a:buFont typeface="Arial"/>
              <a:buChar char="•"/>
              <a:defRPr sz="2400"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algn="just">
              <a:buSzPct val="100000"/>
              <a:buFont typeface="Arial"/>
              <a:buChar char="•"/>
              <a:defRPr sz="24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 Etkileşme çok yüksek foton enerjilerinde oluşur  </a:t>
            </a:r>
          </a:p>
          <a:p>
            <a:pPr algn="just">
              <a:buSzPct val="100000"/>
              <a:buFont typeface="Arial"/>
              <a:buChar char="•"/>
              <a:defRPr sz="2400"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algn="just">
              <a:buSzPct val="100000"/>
              <a:buFont typeface="Arial"/>
              <a:buChar char="•"/>
              <a:defRPr sz="24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 Etkileşme sonunda çekirdekten nötron çıkar</a:t>
            </a:r>
          </a:p>
        </p:txBody>
      </p:sp>
      <p:pic>
        <p:nvPicPr>
          <p:cNvPr id="177" name="17" descr="17"/>
          <p:cNvPicPr>
            <a:picLocks noChangeAspect="1"/>
          </p:cNvPicPr>
          <p:nvPr/>
        </p:nvPicPr>
        <p:blipFill>
          <a:blip r:embed="rId2">
            <a:extLst/>
          </a:blip>
          <a:srcRect l="6938" t="0" r="15673" b="0"/>
          <a:stretch>
            <a:fillRect/>
          </a:stretch>
        </p:blipFill>
        <p:spPr>
          <a:xfrm>
            <a:off x="1042987" y="2781300"/>
            <a:ext cx="7129463" cy="3814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ektromanyetik Radyasyonların Madde ile Etkileşmesi"/>
          <p:cNvSpPr txBox="1"/>
          <p:nvPr>
            <p:ph type="title" idx="4294967295"/>
          </p:nvPr>
        </p:nvSpPr>
        <p:spPr>
          <a:xfrm>
            <a:off x="685800" y="130175"/>
            <a:ext cx="7918450" cy="21018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/>
            </a:lvl1pPr>
          </a:lstStyle>
          <a:p>
            <a:pPr/>
            <a:r>
              <a:t>Elektromanyetik Radyasyonların Madde ile Etkileşmesi</a:t>
            </a:r>
          </a:p>
        </p:txBody>
      </p:sp>
      <p:sp>
        <p:nvSpPr>
          <p:cNvPr id="33" name="Koherent saçılma…"/>
          <p:cNvSpPr txBox="1"/>
          <p:nvPr>
            <p:ph type="body" sz="half" idx="4294967295"/>
          </p:nvPr>
        </p:nvSpPr>
        <p:spPr>
          <a:xfrm>
            <a:off x="685800" y="2708275"/>
            <a:ext cx="3810000" cy="33877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600"/>
              </a:spcBef>
              <a:buChar char="•"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Koherent saçılma</a:t>
            </a:r>
          </a:p>
          <a:p>
            <a:pPr>
              <a:spcBef>
                <a:spcPts val="600"/>
              </a:spcBef>
              <a:buChar char="•"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Fotoelektrik olay</a:t>
            </a:r>
          </a:p>
          <a:p>
            <a:pPr>
              <a:spcBef>
                <a:spcPts val="600"/>
              </a:spcBef>
              <a:buChar char="•"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Kompton olayı</a:t>
            </a:r>
          </a:p>
          <a:p>
            <a:pPr>
              <a:spcBef>
                <a:spcPts val="600"/>
              </a:spcBef>
              <a:buChar char="•"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Çift oluşum</a:t>
            </a:r>
          </a:p>
          <a:p>
            <a:pPr>
              <a:spcBef>
                <a:spcPts val="600"/>
              </a:spcBef>
              <a:buChar char="•"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Fotodisintegrasyon</a:t>
            </a:r>
          </a:p>
        </p:txBody>
      </p:sp>
      <p:pic>
        <p:nvPicPr>
          <p:cNvPr id="34" name="Fission" descr="Fission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9337" y="2708275"/>
            <a:ext cx="3313113" cy="2376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KOHERENT SAÇILMA"/>
          <p:cNvSpPr txBox="1"/>
          <p:nvPr/>
        </p:nvSpPr>
        <p:spPr>
          <a:xfrm>
            <a:off x="1593532" y="2636837"/>
            <a:ext cx="595693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u="sng"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KOHERENT SAÇILMA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tonun, yakınından geçtiği elektronu titreştirmesinden kaynaklanır"/>
          <p:cNvSpPr txBox="1"/>
          <p:nvPr/>
        </p:nvSpPr>
        <p:spPr>
          <a:xfrm>
            <a:off x="801369" y="476250"/>
            <a:ext cx="7396799" cy="973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buSzPct val="100000"/>
              <a:buFont typeface="Arial"/>
              <a:buChar char="•"/>
              <a:defRPr b="1" sz="2800">
                <a:solidFill>
                  <a:srgbClr val="80008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b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Fotonun, yakınından geçtiği elektronu titreştirmesinden kaynaklanır</a:t>
            </a:r>
          </a:p>
        </p:txBody>
      </p:sp>
      <p:pic>
        <p:nvPicPr>
          <p:cNvPr id="39" name="16" descr="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9037" y="1844675"/>
            <a:ext cx="6551613" cy="4392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KOHERENT SAÇILMA"/>
          <p:cNvSpPr txBox="1"/>
          <p:nvPr>
            <p:ph type="title" idx="4294967295"/>
          </p:nvPr>
        </p:nvSpPr>
        <p:spPr>
          <a:xfrm>
            <a:off x="685800" y="800100"/>
            <a:ext cx="7772400" cy="762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KOHERENT SAÇILMA</a:t>
            </a:r>
          </a:p>
        </p:txBody>
      </p:sp>
      <p:sp>
        <p:nvSpPr>
          <p:cNvPr id="42" name="Bu etkileşim elektronun yakınından geçen ve onu titreştiren elektromanyetik dalgadan ibarettir.…"/>
          <p:cNvSpPr txBox="1"/>
          <p:nvPr>
            <p:ph type="body" sz="half" idx="4294967295"/>
          </p:nvPr>
        </p:nvSpPr>
        <p:spPr>
          <a:xfrm>
            <a:off x="468312" y="1844675"/>
            <a:ext cx="5399088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500"/>
              </a:spcBef>
              <a:buChar char="•"/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Bu etkileşim elektronun yakınından geçen ve onu titreştiren elektromanyetik dalgadan ibarettir.</a:t>
            </a:r>
          </a:p>
          <a:p>
            <a:pPr algn="just">
              <a:spcBef>
                <a:spcPts val="500"/>
              </a:spcBef>
              <a:buChar char="•"/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Titreşen elektron gelen elektromanyetik dalga ile aynı frekansta enerji yayar.</a:t>
            </a:r>
          </a:p>
          <a:p>
            <a:pPr algn="just">
              <a:spcBef>
                <a:spcPts val="500"/>
              </a:spcBef>
              <a:buChar char="•"/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Ortamda enerji absorblanmaz.</a:t>
            </a:r>
          </a:p>
          <a:p>
            <a:pPr algn="just">
              <a:spcBef>
                <a:spcPts val="500"/>
              </a:spcBef>
              <a:buChar char="•"/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Foton küçük açı ile saçılır.</a:t>
            </a:r>
          </a:p>
        </p:txBody>
      </p:sp>
      <p:pic>
        <p:nvPicPr>
          <p:cNvPr id="4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1862" y="2060575"/>
            <a:ext cx="2951163" cy="3101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TOELEKTRİK OLAY"/>
          <p:cNvSpPr txBox="1"/>
          <p:nvPr/>
        </p:nvSpPr>
        <p:spPr>
          <a:xfrm>
            <a:off x="1593532" y="2492375"/>
            <a:ext cx="5956936" cy="1437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u="sng"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FOTOELEKTRİK OLAY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etin"/>
          <p:cNvSpPr txBox="1"/>
          <p:nvPr/>
        </p:nvSpPr>
        <p:spPr>
          <a:xfrm>
            <a:off x="45719" y="3357562"/>
            <a:ext cx="9052562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 </a:t>
            </a:r>
            <a:endParaRPr sz="1200"/>
          </a:p>
          <a:p>
            <a:pPr algn="just">
              <a:defRPr sz="1200"/>
            </a:pPr>
            <a:r>
              <a:t> </a:t>
            </a:r>
          </a:p>
          <a:p>
            <a:pPr algn="just">
              <a:defRPr sz="1200"/>
            </a:pPr>
            <a:r>
              <a:t> </a:t>
            </a:r>
          </a:p>
          <a:p>
            <a:pPr algn="just">
              <a:defRPr sz="1200"/>
            </a:pPr>
            <a:r>
              <a:t> </a:t>
            </a:r>
          </a:p>
          <a:p>
            <a:pPr algn="just">
              <a:defRPr sz="1200"/>
            </a:pPr>
            <a:r>
              <a:t> </a:t>
            </a:r>
          </a:p>
        </p:txBody>
      </p:sp>
      <p:sp>
        <p:nvSpPr>
          <p:cNvPr id="48" name="Daire"/>
          <p:cNvSpPr/>
          <p:nvPr/>
        </p:nvSpPr>
        <p:spPr>
          <a:xfrm>
            <a:off x="3124200" y="2286000"/>
            <a:ext cx="2879725" cy="2879725"/>
          </a:xfrm>
          <a:prstGeom prst="ellipse">
            <a:avLst/>
          </a:prstGeom>
          <a:ln w="19050">
            <a:solidFill>
              <a:srgbClr val="EEECE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9" name="Daire"/>
          <p:cNvSpPr/>
          <p:nvPr/>
        </p:nvSpPr>
        <p:spPr>
          <a:xfrm>
            <a:off x="3486150" y="2628900"/>
            <a:ext cx="2159000" cy="2159000"/>
          </a:xfrm>
          <a:prstGeom prst="ellipse">
            <a:avLst/>
          </a:prstGeom>
          <a:ln w="19050">
            <a:solidFill>
              <a:srgbClr val="EEECE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0" name="Daire"/>
          <p:cNvSpPr/>
          <p:nvPr/>
        </p:nvSpPr>
        <p:spPr>
          <a:xfrm>
            <a:off x="3848100" y="2971800"/>
            <a:ext cx="1439863" cy="1439863"/>
          </a:xfrm>
          <a:prstGeom prst="ellipse">
            <a:avLst/>
          </a:prstGeom>
          <a:ln w="19050">
            <a:solidFill>
              <a:srgbClr val="EEECE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" name="Daire"/>
          <p:cNvSpPr/>
          <p:nvPr/>
        </p:nvSpPr>
        <p:spPr>
          <a:xfrm>
            <a:off x="4400550" y="3524250"/>
            <a:ext cx="360363" cy="360363"/>
          </a:xfrm>
          <a:prstGeom prst="ellipse">
            <a:avLst/>
          </a:prstGeom>
          <a:gradFill>
            <a:gsLst>
              <a:gs pos="0">
                <a:srgbClr val="F90713"/>
              </a:gs>
              <a:gs pos="100000">
                <a:srgbClr val="730309"/>
              </a:gs>
            </a:gsLst>
            <a:path path="circle">
              <a:fillToRect l="37721" t="-19636" r="62278" b="119636"/>
            </a:path>
          </a:gradFill>
          <a:ln>
            <a:solidFill>
              <a:srgbClr val="91030A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2" name="Çizgi"/>
          <p:cNvSpPr/>
          <p:nvPr/>
        </p:nvSpPr>
        <p:spPr>
          <a:xfrm flipV="1">
            <a:off x="3962400" y="1828800"/>
            <a:ext cx="1371600" cy="144780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3" name="Çizgi"/>
          <p:cNvSpPr/>
          <p:nvPr/>
        </p:nvSpPr>
        <p:spPr>
          <a:xfrm flipV="1">
            <a:off x="3581400" y="4495799"/>
            <a:ext cx="304801" cy="304801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4" name="Çizgi"/>
          <p:cNvSpPr/>
          <p:nvPr/>
        </p:nvSpPr>
        <p:spPr>
          <a:xfrm rot="2215117">
            <a:off x="2968202" y="2903312"/>
            <a:ext cx="1070871" cy="217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7" h="21570" fill="norm" stroke="1" extrusionOk="0">
                <a:moveTo>
                  <a:pt x="3" y="11130"/>
                </a:moveTo>
                <a:cubicBezTo>
                  <a:pt x="8" y="10785"/>
                  <a:pt x="-127" y="0"/>
                  <a:pt x="914" y="0"/>
                </a:cubicBezTo>
                <a:cubicBezTo>
                  <a:pt x="1955" y="0"/>
                  <a:pt x="1955" y="21570"/>
                  <a:pt x="2951" y="21570"/>
                </a:cubicBezTo>
                <a:cubicBezTo>
                  <a:pt x="3946" y="21570"/>
                  <a:pt x="3813" y="0"/>
                  <a:pt x="4854" y="0"/>
                </a:cubicBezTo>
                <a:cubicBezTo>
                  <a:pt x="5896" y="0"/>
                  <a:pt x="5893" y="21570"/>
                  <a:pt x="6845" y="21570"/>
                </a:cubicBezTo>
                <a:cubicBezTo>
                  <a:pt x="7797" y="21570"/>
                  <a:pt x="7840" y="0"/>
                  <a:pt x="8792" y="0"/>
                </a:cubicBezTo>
                <a:cubicBezTo>
                  <a:pt x="9744" y="0"/>
                  <a:pt x="9744" y="21570"/>
                  <a:pt x="10696" y="21570"/>
                </a:cubicBezTo>
                <a:cubicBezTo>
                  <a:pt x="11648" y="21570"/>
                  <a:pt x="11734" y="0"/>
                  <a:pt x="12686" y="0"/>
                </a:cubicBezTo>
                <a:cubicBezTo>
                  <a:pt x="13638" y="0"/>
                  <a:pt x="13638" y="21570"/>
                  <a:pt x="14634" y="21570"/>
                </a:cubicBezTo>
                <a:cubicBezTo>
                  <a:pt x="15629" y="21570"/>
                  <a:pt x="15496" y="0"/>
                  <a:pt x="16537" y="0"/>
                </a:cubicBezTo>
                <a:cubicBezTo>
                  <a:pt x="17579" y="0"/>
                  <a:pt x="17530" y="21585"/>
                  <a:pt x="18574" y="21570"/>
                </a:cubicBezTo>
                <a:cubicBezTo>
                  <a:pt x="19618" y="21555"/>
                  <a:pt x="19391" y="15"/>
                  <a:pt x="20432" y="0"/>
                </a:cubicBezTo>
                <a:cubicBezTo>
                  <a:pt x="21473" y="-15"/>
                  <a:pt x="21219" y="8748"/>
                  <a:pt x="21427" y="11040"/>
                </a:cubicBezTo>
              </a:path>
            </a:pathLst>
          </a:custGeom>
          <a:ln w="28575">
            <a:solidFill>
              <a:srgbClr val="F90713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" name="Çizgi"/>
          <p:cNvSpPr/>
          <p:nvPr/>
        </p:nvSpPr>
        <p:spPr>
          <a:xfrm flipV="1">
            <a:off x="3867150" y="4210049"/>
            <a:ext cx="304801" cy="304801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6" name="Çizgi"/>
          <p:cNvSpPr/>
          <p:nvPr/>
        </p:nvSpPr>
        <p:spPr>
          <a:xfrm rot="2215117">
            <a:off x="3972249" y="4669398"/>
            <a:ext cx="1779536" cy="194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7" h="21570" fill="norm" stroke="1" extrusionOk="0">
                <a:moveTo>
                  <a:pt x="3" y="11130"/>
                </a:moveTo>
                <a:cubicBezTo>
                  <a:pt x="8" y="10785"/>
                  <a:pt x="-127" y="0"/>
                  <a:pt x="914" y="0"/>
                </a:cubicBezTo>
                <a:cubicBezTo>
                  <a:pt x="1955" y="0"/>
                  <a:pt x="1955" y="21570"/>
                  <a:pt x="2951" y="21570"/>
                </a:cubicBezTo>
                <a:cubicBezTo>
                  <a:pt x="3946" y="21570"/>
                  <a:pt x="3813" y="0"/>
                  <a:pt x="4854" y="0"/>
                </a:cubicBezTo>
                <a:cubicBezTo>
                  <a:pt x="5896" y="0"/>
                  <a:pt x="5893" y="21570"/>
                  <a:pt x="6845" y="21570"/>
                </a:cubicBezTo>
                <a:cubicBezTo>
                  <a:pt x="7797" y="21570"/>
                  <a:pt x="7840" y="0"/>
                  <a:pt x="8792" y="0"/>
                </a:cubicBezTo>
                <a:cubicBezTo>
                  <a:pt x="9744" y="0"/>
                  <a:pt x="9744" y="21570"/>
                  <a:pt x="10696" y="21570"/>
                </a:cubicBezTo>
                <a:cubicBezTo>
                  <a:pt x="11648" y="21570"/>
                  <a:pt x="11734" y="0"/>
                  <a:pt x="12686" y="0"/>
                </a:cubicBezTo>
                <a:cubicBezTo>
                  <a:pt x="13638" y="0"/>
                  <a:pt x="13638" y="21570"/>
                  <a:pt x="14634" y="21570"/>
                </a:cubicBezTo>
                <a:cubicBezTo>
                  <a:pt x="15629" y="21570"/>
                  <a:pt x="15496" y="0"/>
                  <a:pt x="16537" y="0"/>
                </a:cubicBezTo>
                <a:cubicBezTo>
                  <a:pt x="17579" y="0"/>
                  <a:pt x="17530" y="21585"/>
                  <a:pt x="18574" y="21570"/>
                </a:cubicBezTo>
                <a:cubicBezTo>
                  <a:pt x="19618" y="21555"/>
                  <a:pt x="19391" y="15"/>
                  <a:pt x="20432" y="0"/>
                </a:cubicBezTo>
                <a:cubicBezTo>
                  <a:pt x="21473" y="-15"/>
                  <a:pt x="21219" y="8748"/>
                  <a:pt x="21427" y="11040"/>
                </a:cubicBezTo>
              </a:path>
            </a:pathLst>
          </a:custGeom>
          <a:ln w="28575">
            <a:solidFill>
              <a:srgbClr val="F90713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7" name="Çizgi"/>
          <p:cNvSpPr/>
          <p:nvPr/>
        </p:nvSpPr>
        <p:spPr>
          <a:xfrm rot="2215117">
            <a:off x="3705549" y="4936098"/>
            <a:ext cx="1779536" cy="194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7" h="21570" fill="norm" stroke="1" extrusionOk="0">
                <a:moveTo>
                  <a:pt x="3" y="11130"/>
                </a:moveTo>
                <a:cubicBezTo>
                  <a:pt x="8" y="10785"/>
                  <a:pt x="-127" y="0"/>
                  <a:pt x="914" y="0"/>
                </a:cubicBezTo>
                <a:cubicBezTo>
                  <a:pt x="1955" y="0"/>
                  <a:pt x="1955" y="21570"/>
                  <a:pt x="2951" y="21570"/>
                </a:cubicBezTo>
                <a:cubicBezTo>
                  <a:pt x="3946" y="21570"/>
                  <a:pt x="3813" y="0"/>
                  <a:pt x="4854" y="0"/>
                </a:cubicBezTo>
                <a:cubicBezTo>
                  <a:pt x="5896" y="0"/>
                  <a:pt x="5893" y="21570"/>
                  <a:pt x="6845" y="21570"/>
                </a:cubicBezTo>
                <a:cubicBezTo>
                  <a:pt x="7797" y="21570"/>
                  <a:pt x="7840" y="0"/>
                  <a:pt x="8792" y="0"/>
                </a:cubicBezTo>
                <a:cubicBezTo>
                  <a:pt x="9744" y="0"/>
                  <a:pt x="9744" y="21570"/>
                  <a:pt x="10696" y="21570"/>
                </a:cubicBezTo>
                <a:cubicBezTo>
                  <a:pt x="11648" y="21570"/>
                  <a:pt x="11734" y="0"/>
                  <a:pt x="12686" y="0"/>
                </a:cubicBezTo>
                <a:cubicBezTo>
                  <a:pt x="13638" y="0"/>
                  <a:pt x="13638" y="21570"/>
                  <a:pt x="14634" y="21570"/>
                </a:cubicBezTo>
                <a:cubicBezTo>
                  <a:pt x="15629" y="21570"/>
                  <a:pt x="15496" y="0"/>
                  <a:pt x="16537" y="0"/>
                </a:cubicBezTo>
                <a:cubicBezTo>
                  <a:pt x="17579" y="0"/>
                  <a:pt x="17530" y="21585"/>
                  <a:pt x="18574" y="21570"/>
                </a:cubicBezTo>
                <a:cubicBezTo>
                  <a:pt x="19618" y="21555"/>
                  <a:pt x="19391" y="15"/>
                  <a:pt x="20432" y="0"/>
                </a:cubicBezTo>
                <a:cubicBezTo>
                  <a:pt x="21473" y="-15"/>
                  <a:pt x="21219" y="8748"/>
                  <a:pt x="21427" y="11040"/>
                </a:cubicBezTo>
              </a:path>
            </a:pathLst>
          </a:custGeom>
          <a:ln w="28575">
            <a:solidFill>
              <a:srgbClr val="F90713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8" name="Gelen foton…"/>
          <p:cNvSpPr txBox="1"/>
          <p:nvPr/>
        </p:nvSpPr>
        <p:spPr>
          <a:xfrm>
            <a:off x="960119" y="2057399"/>
            <a:ext cx="2575562" cy="944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60000"/>
              </a:lnSpc>
              <a:spcBef>
                <a:spcPts val="1400"/>
              </a:spcBef>
              <a:defRPr sz="24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Gelen foton</a:t>
            </a:r>
          </a:p>
          <a:p>
            <a:pPr algn="ctr">
              <a:lnSpc>
                <a:spcPct val="60000"/>
              </a:lnSpc>
              <a:spcBef>
                <a:spcPts val="1400"/>
              </a:spcBef>
              <a:defRPr sz="24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E&lt;0,5 MeV</a:t>
            </a:r>
          </a:p>
        </p:txBody>
      </p:sp>
      <p:sp>
        <p:nvSpPr>
          <p:cNvPr id="59" name="Fırlayan fotoelektron"/>
          <p:cNvSpPr txBox="1"/>
          <p:nvPr/>
        </p:nvSpPr>
        <p:spPr>
          <a:xfrm>
            <a:off x="4998719" y="1371600"/>
            <a:ext cx="2575562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Fırlayan fotoelektron</a:t>
            </a:r>
          </a:p>
        </p:txBody>
      </p:sp>
      <p:sp>
        <p:nvSpPr>
          <p:cNvPr id="60" name="Karakteristik radyasyonlar"/>
          <p:cNvSpPr txBox="1"/>
          <p:nvPr/>
        </p:nvSpPr>
        <p:spPr>
          <a:xfrm>
            <a:off x="5151119" y="5270500"/>
            <a:ext cx="2575562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Karakteristik radyasyonlar</a:t>
            </a:r>
          </a:p>
        </p:txBody>
      </p:sp>
      <p:sp>
        <p:nvSpPr>
          <p:cNvPr id="61" name="K"/>
          <p:cNvSpPr txBox="1"/>
          <p:nvPr/>
        </p:nvSpPr>
        <p:spPr>
          <a:xfrm>
            <a:off x="4770119" y="3505200"/>
            <a:ext cx="980124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>
                <a:solidFill>
                  <a:srgbClr val="1F497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K</a:t>
            </a:r>
          </a:p>
        </p:txBody>
      </p:sp>
      <p:sp>
        <p:nvSpPr>
          <p:cNvPr id="62" name="L"/>
          <p:cNvSpPr txBox="1"/>
          <p:nvPr/>
        </p:nvSpPr>
        <p:spPr>
          <a:xfrm>
            <a:off x="5151119" y="3505200"/>
            <a:ext cx="670562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>
                <a:solidFill>
                  <a:srgbClr val="1F497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</a:t>
            </a:r>
          </a:p>
        </p:txBody>
      </p:sp>
      <p:sp>
        <p:nvSpPr>
          <p:cNvPr id="63" name="M"/>
          <p:cNvSpPr txBox="1"/>
          <p:nvPr/>
        </p:nvSpPr>
        <p:spPr>
          <a:xfrm>
            <a:off x="5513069" y="3505200"/>
            <a:ext cx="670562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>
                <a:solidFill>
                  <a:srgbClr val="1F497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</a:t>
            </a:r>
          </a:p>
        </p:txBody>
      </p:sp>
      <p:sp>
        <p:nvSpPr>
          <p:cNvPr id="64" name="Daire"/>
          <p:cNvSpPr/>
          <p:nvPr/>
        </p:nvSpPr>
        <p:spPr>
          <a:xfrm>
            <a:off x="3914775" y="3233737"/>
            <a:ext cx="150813" cy="150813"/>
          </a:xfrm>
          <a:prstGeom prst="ellipse">
            <a:avLst/>
          </a:prstGeom>
          <a:gradFill>
            <a:gsLst>
              <a:gs pos="0">
                <a:srgbClr val="F90713"/>
              </a:gs>
              <a:gs pos="100000">
                <a:srgbClr val="730309"/>
              </a:gs>
            </a:gsLst>
            <a:path path="circle">
              <a:fillToRect l="37721" t="-19636" r="62278" b="119636"/>
            </a:path>
          </a:gradFill>
          <a:ln>
            <a:solidFill>
              <a:srgbClr val="91030A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5" name="Daire"/>
          <p:cNvSpPr/>
          <p:nvPr/>
        </p:nvSpPr>
        <p:spPr>
          <a:xfrm>
            <a:off x="5300662" y="1676400"/>
            <a:ext cx="150813" cy="150813"/>
          </a:xfrm>
          <a:prstGeom prst="ellipse">
            <a:avLst/>
          </a:prstGeom>
          <a:gradFill>
            <a:gsLst>
              <a:gs pos="0">
                <a:srgbClr val="F90713"/>
              </a:gs>
              <a:gs pos="100000">
                <a:srgbClr val="730309"/>
              </a:gs>
            </a:gsLst>
            <a:path path="circle">
              <a:fillToRect l="37721" t="-19636" r="62278" b="119636"/>
            </a:path>
          </a:gradFill>
          <a:ln>
            <a:solidFill>
              <a:srgbClr val="91030A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6" name="Fotoelektrik olay"/>
          <p:cNvSpPr txBox="1"/>
          <p:nvPr>
            <p:ph type="title" idx="4294967295"/>
          </p:nvPr>
        </p:nvSpPr>
        <p:spPr>
          <a:xfrm>
            <a:off x="304800" y="3809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Fotoelektrik olay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7"/>
      <p:bldP build="whole" bldLvl="1" animBg="1" rev="0" advAuto="0" spid="65" grpId="4"/>
      <p:bldP build="whole" bldLvl="1" animBg="1" rev="0" advAuto="0" spid="59" grpId="5"/>
      <p:bldP build="whole" bldLvl="1" animBg="1" rev="0" advAuto="0" spid="58" grpId="2"/>
      <p:bldP build="whole" bldLvl="1" animBg="1" rev="0" advAuto="0" spid="57" grpId="9"/>
      <p:bldP build="whole" bldLvl="1" animBg="1" rev="0" advAuto="0" spid="55" grpId="6"/>
      <p:bldP build="whole" bldLvl="1" animBg="1" rev="0" advAuto="0" spid="52" grpId="3"/>
      <p:bldP build="whole" bldLvl="1" animBg="1" rev="0" advAuto="0" spid="60" grpId="10"/>
      <p:bldP build="whole" bldLvl="1" animBg="1" rev="0" advAuto="0" spid="53" grpId="8"/>
      <p:bldP build="whole" bldLvl="1" animBg="1" rev="0" advAuto="0" spid="5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TOELEKTRİK OLAY"/>
          <p:cNvSpPr txBox="1"/>
          <p:nvPr>
            <p:ph type="title" idx="4294967295"/>
          </p:nvPr>
        </p:nvSpPr>
        <p:spPr>
          <a:xfrm>
            <a:off x="395287" y="476250"/>
            <a:ext cx="8229601" cy="6032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FOTOELEKTRİK OLAY</a:t>
            </a:r>
          </a:p>
        </p:txBody>
      </p:sp>
      <p:sp>
        <p:nvSpPr>
          <p:cNvPr id="69" name="Foton atomun en iç yörüngesindeki sıkı bağlı yörünge è ile etkileşir.…"/>
          <p:cNvSpPr txBox="1"/>
          <p:nvPr>
            <p:ph type="body" sz="half" idx="4294967295"/>
          </p:nvPr>
        </p:nvSpPr>
        <p:spPr>
          <a:xfrm>
            <a:off x="684212" y="1196975"/>
            <a:ext cx="7993063" cy="16033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46888" indent="-246888" algn="just" defTabSz="658368">
              <a:spcBef>
                <a:spcPts val="300"/>
              </a:spcBef>
              <a:buChar char="•"/>
              <a:defRPr sz="1440">
                <a:latin typeface="Tahoma"/>
                <a:ea typeface="Tahoma"/>
                <a:cs typeface="Tahoma"/>
                <a:sym typeface="Tahoma"/>
              </a:defRPr>
            </a:pPr>
            <a:r>
              <a:t>Foton atomun en iç yörüngesindeki sıkı bağlı yörünge </a:t>
            </a:r>
            <a:r>
              <a:t>è</a:t>
            </a:r>
            <a:r>
              <a:t> ile etkileşir. </a:t>
            </a:r>
          </a:p>
          <a:p>
            <a:pPr marL="246888" indent="-246888" algn="just" defTabSz="658368">
              <a:spcBef>
                <a:spcPts val="300"/>
              </a:spcBef>
              <a:buChar char="•"/>
              <a:defRPr sz="1440">
                <a:latin typeface="Tahoma"/>
                <a:ea typeface="Tahoma"/>
                <a:cs typeface="Tahoma"/>
                <a:sym typeface="Tahoma"/>
              </a:defRPr>
            </a:pPr>
            <a:r>
              <a:t>Gelen foton enerjisinin tümünü elektrona aktarır ve </a:t>
            </a:r>
            <a:r>
              <a:t>è</a:t>
            </a:r>
            <a:r>
              <a:t> ’u bağlanma enerjisinden daha düşük bir enerji ile atomdan koparır. </a:t>
            </a:r>
          </a:p>
          <a:p>
            <a:pPr marL="246888" indent="-246888" algn="just" defTabSz="658368">
              <a:spcBef>
                <a:spcPts val="300"/>
              </a:spcBef>
              <a:buChar char="•"/>
              <a:defRPr sz="1440">
                <a:latin typeface="Tahoma"/>
                <a:ea typeface="Tahoma"/>
                <a:cs typeface="Tahoma"/>
                <a:sym typeface="Tahoma"/>
              </a:defRPr>
            </a:pPr>
            <a:r>
              <a:t>Oluşan boşluk üst yörüngedeki veya ortamdaki serbest </a:t>
            </a:r>
            <a:r>
              <a:t>è</a:t>
            </a:r>
            <a:r>
              <a:t> tarafından doldurulur. Bu sırada elektronların enerji seviyesindeki değişiklik X-ışını olarak yayımlanır (Karakteristik x-ışınları)</a:t>
            </a:r>
          </a:p>
          <a:p>
            <a:pPr marL="246888" indent="-246888" algn="just" defTabSz="658368">
              <a:spcBef>
                <a:spcPts val="300"/>
              </a:spcBef>
              <a:buChar char="•"/>
              <a:defRPr sz="144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E</a:t>
            </a:r>
            <a:r>
              <a:rPr baseline="-32388"/>
              <a:t>foton</a:t>
            </a:r>
            <a:r>
              <a:t> ( h</a:t>
            </a:r>
            <a:r>
              <a:t>ν</a:t>
            </a:r>
            <a:r>
              <a:t> ) = E</a:t>
            </a:r>
            <a:r>
              <a:rPr baseline="-32388"/>
              <a:t>bağlanma</a:t>
            </a:r>
            <a:r>
              <a:t> + KE</a:t>
            </a:r>
            <a:r>
              <a:rPr baseline="-32388"/>
              <a:t>fotoelektron</a:t>
            </a:r>
            <a:r>
              <a:t> </a:t>
            </a:r>
          </a:p>
        </p:txBody>
      </p:sp>
      <p:pic>
        <p:nvPicPr>
          <p:cNvPr id="70" name="bd06978_" descr="bd06978_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8625" y="4149725"/>
            <a:ext cx="1793875" cy="1725613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Oval"/>
          <p:cNvSpPr/>
          <p:nvPr/>
        </p:nvSpPr>
        <p:spPr>
          <a:xfrm>
            <a:off x="7562850" y="4854575"/>
            <a:ext cx="88900" cy="9525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2" name="Ok"/>
          <p:cNvSpPr/>
          <p:nvPr/>
        </p:nvSpPr>
        <p:spPr>
          <a:xfrm>
            <a:off x="7762875" y="4864100"/>
            <a:ext cx="433388" cy="88900"/>
          </a:xfrm>
          <a:prstGeom prst="rightArrow">
            <a:avLst>
              <a:gd name="adj1" fmla="val 50000"/>
              <a:gd name="adj2" fmla="val 121875"/>
            </a:avLst>
          </a:prstGeom>
          <a:solidFill>
            <a:srgbClr val="EEECE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" name="e-"/>
          <p:cNvSpPr txBox="1"/>
          <p:nvPr/>
        </p:nvSpPr>
        <p:spPr>
          <a:xfrm>
            <a:off x="7497444" y="4868862"/>
            <a:ext cx="28236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/>
            </a:pPr>
            <a:r>
              <a:t>e</a:t>
            </a:r>
            <a:r>
              <a:rPr baseline="30000"/>
              <a:t>-</a:t>
            </a:r>
          </a:p>
        </p:txBody>
      </p:sp>
      <p:sp>
        <p:nvSpPr>
          <p:cNvPr id="74" name="X-ray"/>
          <p:cNvSpPr txBox="1"/>
          <p:nvPr/>
        </p:nvSpPr>
        <p:spPr>
          <a:xfrm>
            <a:off x="4185919" y="5084762"/>
            <a:ext cx="61896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X-ray</a:t>
            </a:r>
          </a:p>
        </p:txBody>
      </p:sp>
      <p:sp>
        <p:nvSpPr>
          <p:cNvPr id="75" name="Çizgi"/>
          <p:cNvSpPr/>
          <p:nvPr/>
        </p:nvSpPr>
        <p:spPr>
          <a:xfrm>
            <a:off x="3995737" y="4806257"/>
            <a:ext cx="1223963" cy="209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33" fill="norm" stroke="1" extrusionOk="0">
                <a:moveTo>
                  <a:pt x="0" y="2319"/>
                </a:moveTo>
                <a:cubicBezTo>
                  <a:pt x="45" y="1433"/>
                  <a:pt x="102" y="596"/>
                  <a:pt x="181" y="350"/>
                </a:cubicBezTo>
                <a:cubicBezTo>
                  <a:pt x="260" y="104"/>
                  <a:pt x="328" y="-535"/>
                  <a:pt x="452" y="941"/>
                </a:cubicBezTo>
                <a:cubicBezTo>
                  <a:pt x="576" y="2417"/>
                  <a:pt x="779" y="6648"/>
                  <a:pt x="904" y="9207"/>
                </a:cubicBezTo>
                <a:cubicBezTo>
                  <a:pt x="1028" y="11766"/>
                  <a:pt x="1141" y="14718"/>
                  <a:pt x="1220" y="16292"/>
                </a:cubicBezTo>
                <a:cubicBezTo>
                  <a:pt x="1299" y="17867"/>
                  <a:pt x="1310" y="18211"/>
                  <a:pt x="1401" y="18654"/>
                </a:cubicBezTo>
                <a:cubicBezTo>
                  <a:pt x="1491" y="19097"/>
                  <a:pt x="1638" y="20130"/>
                  <a:pt x="1762" y="18851"/>
                </a:cubicBezTo>
                <a:cubicBezTo>
                  <a:pt x="1887" y="17571"/>
                  <a:pt x="2045" y="13734"/>
                  <a:pt x="2169" y="10978"/>
                </a:cubicBezTo>
                <a:cubicBezTo>
                  <a:pt x="2293" y="8223"/>
                  <a:pt x="2395" y="4139"/>
                  <a:pt x="2531" y="2319"/>
                </a:cubicBezTo>
                <a:cubicBezTo>
                  <a:pt x="2666" y="498"/>
                  <a:pt x="2858" y="-92"/>
                  <a:pt x="2982" y="154"/>
                </a:cubicBezTo>
                <a:cubicBezTo>
                  <a:pt x="3107" y="400"/>
                  <a:pt x="3129" y="1384"/>
                  <a:pt x="3254" y="3696"/>
                </a:cubicBezTo>
                <a:cubicBezTo>
                  <a:pt x="3378" y="6009"/>
                  <a:pt x="3626" y="11618"/>
                  <a:pt x="3751" y="13930"/>
                </a:cubicBezTo>
                <a:cubicBezTo>
                  <a:pt x="3875" y="16243"/>
                  <a:pt x="3897" y="16784"/>
                  <a:pt x="3977" y="17670"/>
                </a:cubicBezTo>
                <a:cubicBezTo>
                  <a:pt x="4056" y="18555"/>
                  <a:pt x="4112" y="19195"/>
                  <a:pt x="4203" y="19244"/>
                </a:cubicBezTo>
                <a:cubicBezTo>
                  <a:pt x="4293" y="19294"/>
                  <a:pt x="4349" y="20622"/>
                  <a:pt x="4519" y="18063"/>
                </a:cubicBezTo>
                <a:cubicBezTo>
                  <a:pt x="4688" y="15505"/>
                  <a:pt x="5038" y="6796"/>
                  <a:pt x="5197" y="3893"/>
                </a:cubicBezTo>
                <a:cubicBezTo>
                  <a:pt x="5355" y="990"/>
                  <a:pt x="5355" y="990"/>
                  <a:pt x="5468" y="547"/>
                </a:cubicBezTo>
                <a:cubicBezTo>
                  <a:pt x="5581" y="104"/>
                  <a:pt x="5739" y="-191"/>
                  <a:pt x="5874" y="1335"/>
                </a:cubicBezTo>
                <a:cubicBezTo>
                  <a:pt x="6010" y="2860"/>
                  <a:pt x="6134" y="6993"/>
                  <a:pt x="6281" y="9601"/>
                </a:cubicBezTo>
                <a:cubicBezTo>
                  <a:pt x="6428" y="12208"/>
                  <a:pt x="6609" y="15308"/>
                  <a:pt x="6733" y="16883"/>
                </a:cubicBezTo>
                <a:cubicBezTo>
                  <a:pt x="6857" y="18457"/>
                  <a:pt x="6914" y="18900"/>
                  <a:pt x="7004" y="19048"/>
                </a:cubicBezTo>
                <a:cubicBezTo>
                  <a:pt x="7095" y="19195"/>
                  <a:pt x="7128" y="19687"/>
                  <a:pt x="7275" y="17867"/>
                </a:cubicBezTo>
                <a:cubicBezTo>
                  <a:pt x="7422" y="16046"/>
                  <a:pt x="7705" y="10880"/>
                  <a:pt x="7863" y="8223"/>
                </a:cubicBezTo>
                <a:cubicBezTo>
                  <a:pt x="8021" y="5566"/>
                  <a:pt x="8123" y="3057"/>
                  <a:pt x="8224" y="1728"/>
                </a:cubicBezTo>
                <a:cubicBezTo>
                  <a:pt x="8326" y="400"/>
                  <a:pt x="8394" y="301"/>
                  <a:pt x="8495" y="350"/>
                </a:cubicBezTo>
                <a:cubicBezTo>
                  <a:pt x="8597" y="400"/>
                  <a:pt x="8665" y="-191"/>
                  <a:pt x="8812" y="1925"/>
                </a:cubicBezTo>
                <a:cubicBezTo>
                  <a:pt x="8959" y="4041"/>
                  <a:pt x="9241" y="10289"/>
                  <a:pt x="9399" y="12946"/>
                </a:cubicBezTo>
                <a:cubicBezTo>
                  <a:pt x="9557" y="15603"/>
                  <a:pt x="9648" y="17030"/>
                  <a:pt x="9761" y="18063"/>
                </a:cubicBezTo>
                <a:cubicBezTo>
                  <a:pt x="9874" y="19097"/>
                  <a:pt x="9953" y="19392"/>
                  <a:pt x="10077" y="19048"/>
                </a:cubicBezTo>
                <a:cubicBezTo>
                  <a:pt x="10201" y="18703"/>
                  <a:pt x="10359" y="17817"/>
                  <a:pt x="10484" y="16095"/>
                </a:cubicBezTo>
                <a:cubicBezTo>
                  <a:pt x="10608" y="14373"/>
                  <a:pt x="10721" y="11126"/>
                  <a:pt x="10845" y="8813"/>
                </a:cubicBezTo>
                <a:cubicBezTo>
                  <a:pt x="10969" y="6501"/>
                  <a:pt x="11150" y="3647"/>
                  <a:pt x="11252" y="2319"/>
                </a:cubicBezTo>
                <a:cubicBezTo>
                  <a:pt x="11354" y="990"/>
                  <a:pt x="11342" y="941"/>
                  <a:pt x="11433" y="744"/>
                </a:cubicBezTo>
                <a:cubicBezTo>
                  <a:pt x="11523" y="547"/>
                  <a:pt x="11602" y="-978"/>
                  <a:pt x="11794" y="1138"/>
                </a:cubicBezTo>
                <a:cubicBezTo>
                  <a:pt x="11986" y="3253"/>
                  <a:pt x="12370" y="10535"/>
                  <a:pt x="12562" y="13340"/>
                </a:cubicBezTo>
                <a:cubicBezTo>
                  <a:pt x="12754" y="16145"/>
                  <a:pt x="12867" y="17079"/>
                  <a:pt x="12969" y="18063"/>
                </a:cubicBezTo>
                <a:cubicBezTo>
                  <a:pt x="13071" y="19048"/>
                  <a:pt x="13093" y="19490"/>
                  <a:pt x="13195" y="19244"/>
                </a:cubicBezTo>
                <a:cubicBezTo>
                  <a:pt x="13297" y="18998"/>
                  <a:pt x="13477" y="17916"/>
                  <a:pt x="13602" y="16489"/>
                </a:cubicBezTo>
                <a:cubicBezTo>
                  <a:pt x="13726" y="15062"/>
                  <a:pt x="13816" y="13143"/>
                  <a:pt x="13963" y="10781"/>
                </a:cubicBezTo>
                <a:cubicBezTo>
                  <a:pt x="14110" y="8420"/>
                  <a:pt x="14392" y="3795"/>
                  <a:pt x="14505" y="2122"/>
                </a:cubicBezTo>
                <a:cubicBezTo>
                  <a:pt x="14618" y="449"/>
                  <a:pt x="14539" y="941"/>
                  <a:pt x="14641" y="744"/>
                </a:cubicBezTo>
                <a:cubicBezTo>
                  <a:pt x="14743" y="547"/>
                  <a:pt x="14991" y="6"/>
                  <a:pt x="15138" y="941"/>
                </a:cubicBezTo>
                <a:cubicBezTo>
                  <a:pt x="15285" y="1876"/>
                  <a:pt x="15330" y="3942"/>
                  <a:pt x="15500" y="6452"/>
                </a:cubicBezTo>
                <a:cubicBezTo>
                  <a:pt x="15669" y="8961"/>
                  <a:pt x="15985" y="14127"/>
                  <a:pt x="16132" y="16095"/>
                </a:cubicBezTo>
                <a:cubicBezTo>
                  <a:pt x="16279" y="18063"/>
                  <a:pt x="16256" y="17768"/>
                  <a:pt x="16358" y="18260"/>
                </a:cubicBezTo>
                <a:cubicBezTo>
                  <a:pt x="16460" y="18752"/>
                  <a:pt x="16641" y="19490"/>
                  <a:pt x="16765" y="19048"/>
                </a:cubicBezTo>
                <a:cubicBezTo>
                  <a:pt x="16889" y="18605"/>
                  <a:pt x="16979" y="17768"/>
                  <a:pt x="17126" y="15702"/>
                </a:cubicBezTo>
                <a:cubicBezTo>
                  <a:pt x="17273" y="13635"/>
                  <a:pt x="17522" y="8863"/>
                  <a:pt x="17669" y="6648"/>
                </a:cubicBezTo>
                <a:cubicBezTo>
                  <a:pt x="17815" y="4434"/>
                  <a:pt x="17895" y="3499"/>
                  <a:pt x="17985" y="2515"/>
                </a:cubicBezTo>
                <a:cubicBezTo>
                  <a:pt x="18075" y="1531"/>
                  <a:pt x="18121" y="1089"/>
                  <a:pt x="18211" y="744"/>
                </a:cubicBezTo>
                <a:cubicBezTo>
                  <a:pt x="18301" y="400"/>
                  <a:pt x="18403" y="203"/>
                  <a:pt x="18527" y="547"/>
                </a:cubicBezTo>
                <a:cubicBezTo>
                  <a:pt x="18651" y="892"/>
                  <a:pt x="18731" y="252"/>
                  <a:pt x="18934" y="2712"/>
                </a:cubicBezTo>
                <a:cubicBezTo>
                  <a:pt x="19137" y="5172"/>
                  <a:pt x="19533" y="12602"/>
                  <a:pt x="19747" y="15308"/>
                </a:cubicBezTo>
                <a:cubicBezTo>
                  <a:pt x="19962" y="18014"/>
                  <a:pt x="20052" y="18309"/>
                  <a:pt x="20199" y="18851"/>
                </a:cubicBezTo>
                <a:cubicBezTo>
                  <a:pt x="20346" y="19392"/>
                  <a:pt x="20482" y="19638"/>
                  <a:pt x="20651" y="18654"/>
                </a:cubicBezTo>
                <a:cubicBezTo>
                  <a:pt x="20821" y="17670"/>
                  <a:pt x="21035" y="15013"/>
                  <a:pt x="21193" y="12946"/>
                </a:cubicBezTo>
                <a:cubicBezTo>
                  <a:pt x="21351" y="10880"/>
                  <a:pt x="21476" y="8567"/>
                  <a:pt x="21600" y="6255"/>
                </a:cubicBezTo>
              </a:path>
            </a:pathLst>
          </a:custGeom>
          <a:ln w="28575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" name="0.5 MV’a kadar görülür Atom numarasına (Z) baglıdır"/>
          <p:cNvSpPr txBox="1"/>
          <p:nvPr/>
        </p:nvSpPr>
        <p:spPr>
          <a:xfrm>
            <a:off x="585470" y="4709636"/>
            <a:ext cx="307562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>
                <a:solidFill>
                  <a:srgbClr val="1F497D"/>
                </a:solidFill>
              </a:defRPr>
            </a:pPr>
            <a:r>
              <a:t>0.5 MV’a kadar görülür</a:t>
            </a:r>
            <a:br/>
            <a:r>
              <a:t>Atom numarasına (Z) baglıdır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