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HÜCRE YAPISI ve HÜCRE ZARINDAN MADDE TAŞINMASI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</a:t>
            </a:r>
            <a:r>
              <a:rPr lang="en-US" sz="4800" b="1" dirty="0" smtClean="0"/>
              <a:t>320 </a:t>
            </a:r>
            <a:r>
              <a:rPr lang="en-US" sz="4800" b="1" dirty="0" smtClean="0"/>
              <a:t>BİYOKİMYA </a:t>
            </a:r>
            <a:r>
              <a:rPr lang="en-US" sz="4800" b="1" dirty="0" smtClean="0"/>
              <a:t>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Hücre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Canlıların en küçük yapısal ve fonksiyonel ünitesi hücredir. </a:t>
            </a:r>
          </a:p>
          <a:p>
            <a:pPr algn="just">
              <a:lnSpc>
                <a:spcPct val="80000"/>
              </a:lnSpc>
            </a:pPr>
            <a:endParaRPr lang="tr-TR" sz="2400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Bütün canlılar bir yada daha fazla hücreden meydana gelmiştir. Kalıtım materyali hücrede bulunur. Yeni hücreler var olan hücrelerin çoğalması ile oluşur (Modern Hücre Teorisi).</a:t>
            </a:r>
          </a:p>
          <a:p>
            <a:pPr algn="just">
              <a:lnSpc>
                <a:spcPct val="80000"/>
              </a:lnSpc>
            </a:pPr>
            <a:endParaRPr lang="tr-TR" sz="2400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Bu teoriyi şöyle açıklayabiliriz; Canlılarda gördüğümüz her türlü yapısal ve işlevsel faaliyeti hücrede görebiliriz. Yani bir hücre büyüme, boşaltım, üreme, hareket vs. gibi canlılığa özel işlevleri tek başına yerine getirebilir.</a:t>
            </a:r>
          </a:p>
          <a:p>
            <a:pPr algn="just">
              <a:lnSpc>
                <a:spcPct val="80000"/>
              </a:lnSpc>
            </a:pPr>
            <a:endParaRPr lang="tr-TR" sz="2400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Bütün canlılar hücrelerin bir araya gelmesiyle oluşmuştur. Hücre, en küçük canlı, morfolojik ve fizyolojik birimdir</a:t>
            </a:r>
            <a:r>
              <a:rPr lang="tr-TR" sz="2400" dirty="0" smtClean="0">
                <a:latin typeface="Calibri"/>
                <a:cs typeface="Calibri"/>
              </a:rPr>
              <a:t>.</a:t>
            </a:r>
            <a:endParaRPr lang="tr-TR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302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Hücrenin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4786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05431" y="2080586"/>
            <a:ext cx="4650204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Hücreler ortamdan ham materyali alırlar.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Enerji üretirler: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tr-TR" sz="1600" b="1" dirty="0">
                <a:latin typeface="Calibri"/>
                <a:cs typeface="Calibri"/>
              </a:rPr>
              <a:t>   Bu enerji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tr-TR" sz="1600" b="1" dirty="0">
                <a:latin typeface="Calibri"/>
                <a:cs typeface="Calibri"/>
              </a:rPr>
              <a:t>   - iç ortam dengesini sağlamak, ve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tr-TR" sz="1600" b="1" dirty="0">
                <a:latin typeface="Calibri"/>
                <a:cs typeface="Calibri"/>
              </a:rPr>
              <a:t>   - sentez reaksiyonlarını yürütmek için gereklidir.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tr-TR" sz="1600" b="1" dirty="0">
                <a:latin typeface="Calibri"/>
                <a:cs typeface="Calibri"/>
              </a:rPr>
              <a:t>   Termodinamiğin 2. Kanununa karşı koymak ancak enerji ile mümkündür.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Kendi moleküllerini sentez ederler.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Organize bir şekilde büyürler.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Çevreden gelen uyarılara cevap verirler.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Çoğalırlar.</a:t>
            </a:r>
            <a:endParaRPr lang="tr-TR" sz="1600" dirty="0">
              <a:latin typeface="Calibri"/>
              <a:cs typeface="Calibri"/>
            </a:endParaRP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endParaRPr lang="tr-TR" sz="1600" dirty="0">
              <a:latin typeface="Calibri"/>
              <a:cs typeface="Calibri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5173118" y="2144086"/>
            <a:ext cx="3877220" cy="327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Kalıtsal bilgiler DNA içinde saklanır.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Genetik kod temelde aynıdır.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Bilgi DNA dan proteinlere RNA aracılığı ile geçer.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Proteinler ribozomlar tarafından yapılır.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Proteinler hücrenin fonksiyon ve yapısını düzenlerler. 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ebdings" charset="0"/>
              <a:buChar char="-"/>
            </a:pPr>
            <a:r>
              <a:rPr lang="tr-TR" sz="1600" b="1" dirty="0">
                <a:latin typeface="Calibri"/>
                <a:cs typeface="Calibri"/>
              </a:rPr>
              <a:t>Bütün hücreler seçici geçirgen bir zar olan plazma </a:t>
            </a:r>
            <a:r>
              <a:rPr lang="tr-TR" sz="1600" b="1" dirty="0" err="1">
                <a:latin typeface="Calibri"/>
                <a:cs typeface="Calibri"/>
              </a:rPr>
              <a:t>membranı</a:t>
            </a:r>
            <a:r>
              <a:rPr lang="tr-TR" sz="1600" b="1" dirty="0">
                <a:latin typeface="Calibri"/>
                <a:cs typeface="Calibri"/>
              </a:rPr>
              <a:t> ile çevrilmiştir.</a:t>
            </a:r>
            <a:r>
              <a:rPr lang="tr-TR" sz="1600" dirty="0">
                <a:latin typeface="Calibri"/>
                <a:cs typeface="Calibri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tr-TR" sz="1600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460" y="1516734"/>
            <a:ext cx="7785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Fonksiyonel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Özellikler</a:t>
            </a:r>
            <a:r>
              <a:rPr lang="en-US" sz="2800" b="1" dirty="0"/>
              <a:t> </a:t>
            </a:r>
            <a:r>
              <a:rPr lang="en-US" sz="2800" b="1" dirty="0" smtClean="0"/>
              <a:t>				</a:t>
            </a:r>
            <a:r>
              <a:rPr lang="en-US" sz="2800" b="1" dirty="0" err="1" smtClean="0"/>
              <a:t>Yapısal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Özellikler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85882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Hücre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Arial" charset="0"/>
              </a:rPr>
              <a:t>Bakteriler ve mavi-yeşil alglerdeki gibi, çekirdek </a:t>
            </a:r>
            <a:r>
              <a:rPr lang="tr-TR" sz="2400" dirty="0" err="1">
                <a:solidFill>
                  <a:srgbClr val="000000"/>
                </a:solidFill>
                <a:latin typeface="Arial" charset="0"/>
              </a:rPr>
              <a:t>membranı</a:t>
            </a:r>
            <a:r>
              <a:rPr lang="tr-TR" sz="2400" dirty="0">
                <a:solidFill>
                  <a:srgbClr val="000000"/>
                </a:solidFill>
                <a:latin typeface="Arial" charset="0"/>
              </a:rPr>
              <a:t>, çekirdekçiği ve sitoplazma </a:t>
            </a:r>
            <a:r>
              <a:rPr lang="tr-TR" sz="2400" dirty="0" err="1">
                <a:solidFill>
                  <a:srgbClr val="000000"/>
                </a:solidFill>
                <a:latin typeface="Arial" charset="0"/>
              </a:rPr>
              <a:t>organelleri</a:t>
            </a:r>
            <a:r>
              <a:rPr lang="tr-TR" sz="2400" dirty="0">
                <a:solidFill>
                  <a:srgbClr val="000000"/>
                </a:solidFill>
                <a:latin typeface="Arial" charset="0"/>
              </a:rPr>
              <a:t> bulunmayan, çekirdeği bir tek DNA molekülünden ibaret olan hücrelere </a:t>
            </a:r>
            <a:r>
              <a:rPr lang="tr-TR" sz="2400" i="1" dirty="0" err="1">
                <a:solidFill>
                  <a:srgbClr val="000000"/>
                </a:solidFill>
                <a:latin typeface="Arial" charset="0"/>
              </a:rPr>
              <a:t>prokaryotik</a:t>
            </a:r>
            <a:r>
              <a:rPr lang="tr-TR" sz="2400" i="1" dirty="0">
                <a:solidFill>
                  <a:srgbClr val="000000"/>
                </a:solidFill>
                <a:latin typeface="Arial" charset="0"/>
              </a:rPr>
              <a:t> hücreler</a:t>
            </a:r>
            <a:r>
              <a:rPr lang="tr-TR" sz="2400" dirty="0">
                <a:solidFill>
                  <a:srgbClr val="000000"/>
                </a:solidFill>
                <a:latin typeface="Arial" charset="0"/>
              </a:rPr>
              <a:t> denir. </a:t>
            </a:r>
          </a:p>
          <a:p>
            <a:endParaRPr lang="tr-TR" sz="2400" dirty="0">
              <a:solidFill>
                <a:srgbClr val="000000"/>
              </a:solidFill>
              <a:latin typeface="Arial" charset="0"/>
            </a:endParaRPr>
          </a:p>
          <a:p>
            <a:r>
              <a:rPr lang="tr-TR" sz="2400" dirty="0">
                <a:solidFill>
                  <a:srgbClr val="000000"/>
                </a:solidFill>
                <a:latin typeface="Arial" charset="0"/>
              </a:rPr>
              <a:t>Mantar, algler, yüksek bitkiler, </a:t>
            </a:r>
            <a:r>
              <a:rPr lang="tr-TR" sz="2400" dirty="0" err="1">
                <a:solidFill>
                  <a:srgbClr val="000000"/>
                </a:solidFill>
                <a:latin typeface="Arial" charset="0"/>
              </a:rPr>
              <a:t>protozoonlar</a:t>
            </a:r>
            <a:r>
              <a:rPr lang="tr-TR" sz="2400" dirty="0">
                <a:solidFill>
                  <a:srgbClr val="000000"/>
                </a:solidFill>
                <a:latin typeface="Arial" charset="0"/>
              </a:rPr>
              <a:t> ve hayvanlardaki gibi, </a:t>
            </a:r>
            <a:r>
              <a:rPr lang="tr-TR" sz="2400" dirty="0" err="1">
                <a:solidFill>
                  <a:srgbClr val="000000"/>
                </a:solidFill>
                <a:latin typeface="Arial" charset="0"/>
              </a:rPr>
              <a:t>membranla</a:t>
            </a:r>
            <a:r>
              <a:rPr lang="tr-TR" sz="2400" dirty="0">
                <a:solidFill>
                  <a:srgbClr val="000000"/>
                </a:solidFill>
                <a:latin typeface="Arial" charset="0"/>
              </a:rPr>
              <a:t> çevrilmiş çekirdeği, çekirdekçiği, birden fazla kromozomları ve sitoplazma </a:t>
            </a:r>
            <a:r>
              <a:rPr lang="tr-TR" sz="2400" dirty="0" err="1">
                <a:solidFill>
                  <a:srgbClr val="000000"/>
                </a:solidFill>
                <a:latin typeface="Arial" charset="0"/>
              </a:rPr>
              <a:t>organelleri</a:t>
            </a:r>
            <a:r>
              <a:rPr lang="tr-TR" sz="2400" dirty="0">
                <a:solidFill>
                  <a:srgbClr val="000000"/>
                </a:solidFill>
                <a:latin typeface="Arial" charset="0"/>
              </a:rPr>
              <a:t> bulunan hücrelere </a:t>
            </a:r>
            <a:r>
              <a:rPr lang="tr-TR" sz="2400" i="1" dirty="0" err="1">
                <a:solidFill>
                  <a:srgbClr val="000000"/>
                </a:solidFill>
                <a:latin typeface="Arial" charset="0"/>
              </a:rPr>
              <a:t>ökaryotik</a:t>
            </a:r>
            <a:r>
              <a:rPr lang="tr-TR" sz="2400" i="1" dirty="0">
                <a:solidFill>
                  <a:srgbClr val="000000"/>
                </a:solidFill>
                <a:latin typeface="Arial" charset="0"/>
              </a:rPr>
              <a:t> hücreler</a:t>
            </a:r>
            <a:r>
              <a:rPr lang="tr-TR" sz="2400" dirty="0">
                <a:solidFill>
                  <a:srgbClr val="000000"/>
                </a:solidFill>
                <a:latin typeface="Arial" charset="0"/>
              </a:rPr>
              <a:t> denir. 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466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Sitoplazma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rgbClr val="FFCC00"/>
                </a:solidFill>
                <a:latin typeface="Arial" charset="0"/>
              </a:rPr>
              <a:t>Sitoplazma</a:t>
            </a:r>
            <a:r>
              <a:rPr lang="tr-TR" sz="2400" dirty="0">
                <a:latin typeface="Arial" charset="0"/>
              </a:rPr>
              <a:t>, hücredeki </a:t>
            </a:r>
            <a:r>
              <a:rPr lang="tr-TR" sz="2400" dirty="0" err="1">
                <a:latin typeface="Arial" charset="0"/>
              </a:rPr>
              <a:t>hayatsal</a:t>
            </a:r>
            <a:r>
              <a:rPr lang="tr-TR" sz="2400" dirty="0">
                <a:latin typeface="Arial" charset="0"/>
              </a:rPr>
              <a:t> faaliyetlerin gerçekleştiği kısımdır.</a:t>
            </a:r>
          </a:p>
          <a:p>
            <a:r>
              <a:rPr lang="tr-TR" sz="2400" dirty="0">
                <a:latin typeface="Arial" charset="0"/>
              </a:rPr>
              <a:t> Hücrede gerçekleşen reaksiyonlar için optimum bir ortam hazırlar.</a:t>
            </a:r>
          </a:p>
          <a:p>
            <a:r>
              <a:rPr lang="tr-TR" sz="2400" dirty="0">
                <a:latin typeface="Arial" charset="0"/>
              </a:rPr>
              <a:t> Sitoplazma durağan değildir, sürekli hareket halindedir. </a:t>
            </a:r>
            <a:r>
              <a:rPr lang="tr-TR" sz="2400" b="1" dirty="0" err="1">
                <a:latin typeface="Arial" charset="0"/>
              </a:rPr>
              <a:t>Ameboid</a:t>
            </a:r>
            <a:r>
              <a:rPr lang="tr-TR" sz="2400" b="1" dirty="0">
                <a:latin typeface="Arial" charset="0"/>
              </a:rPr>
              <a:t> (kayma şeklinde) hareketler, iğ teşekkülü, bölünme, hücre içi hareket sitoplazmadaki </a:t>
            </a:r>
            <a:r>
              <a:rPr lang="tr-TR" sz="2400" b="1" dirty="0" err="1">
                <a:latin typeface="Arial" charset="0"/>
              </a:rPr>
              <a:t>kolloid</a:t>
            </a:r>
            <a:r>
              <a:rPr lang="tr-TR" sz="2400" b="1" dirty="0">
                <a:latin typeface="Arial" charset="0"/>
              </a:rPr>
              <a:t> sistemin </a:t>
            </a:r>
            <a:r>
              <a:rPr lang="tr-TR" sz="2400" dirty="0">
                <a:solidFill>
                  <a:srgbClr val="FF19FF"/>
                </a:solidFill>
                <a:latin typeface="Arial" charset="0"/>
              </a:rPr>
              <a:t>sol-jel transformasyonlarıyla </a:t>
            </a:r>
            <a:r>
              <a:rPr lang="tr-TR" sz="2400" dirty="0">
                <a:latin typeface="Arial" charset="0"/>
              </a:rPr>
              <a:t>gerçekleşir.</a:t>
            </a:r>
          </a:p>
          <a:p>
            <a:r>
              <a:rPr lang="tr-TR" sz="2400" dirty="0">
                <a:latin typeface="Arial" charset="0"/>
              </a:rPr>
              <a:t> Sitoplazma içinde </a:t>
            </a:r>
            <a:r>
              <a:rPr lang="tr-TR" sz="2400" dirty="0" err="1">
                <a:latin typeface="Arial" charset="0"/>
              </a:rPr>
              <a:t>organellerden</a:t>
            </a:r>
            <a:r>
              <a:rPr lang="tr-TR" sz="2400" dirty="0">
                <a:latin typeface="Arial" charset="0"/>
              </a:rPr>
              <a:t>, zar sisteminden, ribozom granüllerinden başka hücre </a:t>
            </a:r>
            <a:r>
              <a:rPr lang="tr-TR" sz="2400" dirty="0" err="1">
                <a:latin typeface="Arial" charset="0"/>
              </a:rPr>
              <a:t>inklüzyonları</a:t>
            </a:r>
            <a:r>
              <a:rPr lang="tr-TR" sz="2400" dirty="0">
                <a:latin typeface="Arial" charset="0"/>
              </a:rPr>
              <a:t> denen tanecik veya damlacıklar da bulunur.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22144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Organeller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Mitokondri</a:t>
            </a:r>
            <a:endParaRPr lang="en-US" dirty="0" smtClean="0"/>
          </a:p>
          <a:p>
            <a:r>
              <a:rPr lang="en-US" dirty="0" err="1" smtClean="0"/>
              <a:t>Hücre</a:t>
            </a:r>
            <a:r>
              <a:rPr lang="en-US" dirty="0" smtClean="0"/>
              <a:t> </a:t>
            </a:r>
            <a:r>
              <a:rPr lang="en-US" dirty="0" err="1" smtClean="0"/>
              <a:t>çekirdeği</a:t>
            </a:r>
            <a:endParaRPr lang="en-US" dirty="0" smtClean="0"/>
          </a:p>
          <a:p>
            <a:r>
              <a:rPr lang="en-US" dirty="0" err="1" smtClean="0"/>
              <a:t>Endoplazmik</a:t>
            </a:r>
            <a:r>
              <a:rPr lang="en-US" dirty="0" smtClean="0"/>
              <a:t> </a:t>
            </a:r>
            <a:r>
              <a:rPr lang="en-US" dirty="0" err="1" smtClean="0"/>
              <a:t>retikulum</a:t>
            </a:r>
            <a:endParaRPr lang="en-US" dirty="0" smtClean="0"/>
          </a:p>
          <a:p>
            <a:r>
              <a:rPr lang="en-US" dirty="0" smtClean="0"/>
              <a:t>Golgi </a:t>
            </a:r>
            <a:r>
              <a:rPr lang="en-US" dirty="0" err="1" smtClean="0"/>
              <a:t>kompleksi</a:t>
            </a:r>
            <a:endParaRPr lang="en-US" dirty="0" smtClean="0"/>
          </a:p>
          <a:p>
            <a:r>
              <a:rPr lang="en-US" dirty="0" err="1" smtClean="0"/>
              <a:t>Lizozom</a:t>
            </a:r>
            <a:endParaRPr lang="en-US" dirty="0" smtClean="0"/>
          </a:p>
          <a:p>
            <a:r>
              <a:rPr lang="en-US" dirty="0" err="1" smtClean="0"/>
              <a:t>Kloroplast</a:t>
            </a:r>
            <a:endParaRPr lang="en-US" dirty="0" smtClean="0"/>
          </a:p>
          <a:p>
            <a:r>
              <a:rPr lang="en-US" dirty="0" err="1" smtClean="0"/>
              <a:t>Ribozom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007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800" dirty="0" err="1" smtClean="0"/>
              <a:t>Hücre</a:t>
            </a:r>
            <a:r>
              <a:rPr lang="en-US" sz="3800" dirty="0" smtClean="0"/>
              <a:t> </a:t>
            </a:r>
            <a:r>
              <a:rPr lang="en-US" sz="3800" dirty="0" err="1" smtClean="0"/>
              <a:t>Membran</a:t>
            </a:r>
            <a:r>
              <a:rPr lang="en-US" sz="3800" dirty="0" smtClean="0"/>
              <a:t> </a:t>
            </a:r>
            <a:r>
              <a:rPr lang="en-US" sz="3800" dirty="0" err="1" smtClean="0"/>
              <a:t>Yapısı</a:t>
            </a:r>
            <a:r>
              <a:rPr lang="en-US" sz="3800" dirty="0" smtClean="0"/>
              <a:t> </a:t>
            </a:r>
            <a:r>
              <a:rPr lang="en-US" sz="3800" dirty="0" err="1" smtClean="0"/>
              <a:t>ve</a:t>
            </a:r>
            <a:r>
              <a:rPr lang="en-US" sz="3800" dirty="0" smtClean="0"/>
              <a:t> </a:t>
            </a:r>
            <a:r>
              <a:rPr lang="en-US" sz="3800" dirty="0" err="1" smtClean="0"/>
              <a:t>Fonksiyonları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lnSpc>
                <a:spcPct val="90000"/>
              </a:lnSpc>
              <a:buNone/>
            </a:pPr>
            <a:r>
              <a:rPr lang="tr-TR" sz="2000" dirty="0" smtClean="0">
                <a:solidFill>
                  <a:srgbClr val="000000"/>
                </a:solidFill>
                <a:latin typeface="Calibri"/>
                <a:cs typeface="Calibri"/>
              </a:rPr>
              <a:t>Hücre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membranlarında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 çeşitli özellikler tanımlanmıştır: </a:t>
            </a:r>
          </a:p>
          <a:p>
            <a:pPr marL="457200" indent="-457200">
              <a:lnSpc>
                <a:spcPct val="90000"/>
              </a:lnSpc>
              <a:buFont typeface="Wingdings" charset="0"/>
              <a:buAutoNum type="arabicParenR"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Bütün biyolojik zarlar belirli hayati önemi olan özellikleri paylaşır. </a:t>
            </a:r>
          </a:p>
          <a:p>
            <a:pPr marL="457200" indent="-457200">
              <a:lnSpc>
                <a:spcPct val="90000"/>
              </a:lnSpc>
              <a:buFont typeface="Wingdings" charset="0"/>
              <a:buAutoNum type="arabicParenR"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Hücreyi çevreleyen, geçirgen, esnek özellikteki bir kısmıdır. </a:t>
            </a:r>
          </a:p>
          <a:p>
            <a:pPr marL="457200" indent="-457200">
              <a:lnSpc>
                <a:spcPct val="90000"/>
              </a:lnSpc>
              <a:buFont typeface="Wingdings" charset="0"/>
              <a:buAutoNum type="arabicParenR"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Çoğu polar veya yüklü katılara geçirgen olmayıp, polar olmayan </a:t>
            </a:r>
            <a:r>
              <a:rPr lang="tr-TR" sz="2000">
                <a:solidFill>
                  <a:srgbClr val="000000"/>
                </a:solidFill>
                <a:latin typeface="Calibri"/>
                <a:cs typeface="Calibri"/>
              </a:rPr>
              <a:t>bileşiklere </a:t>
            </a:r>
            <a:r>
              <a:rPr lang="tr-TR" sz="2000" smtClean="0">
                <a:solidFill>
                  <a:srgbClr val="000000"/>
                </a:solidFill>
                <a:latin typeface="Calibri"/>
                <a:cs typeface="Calibri"/>
              </a:rPr>
              <a:t>geçirgendir.</a:t>
            </a: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indent="-457200">
              <a:lnSpc>
                <a:spcPct val="90000"/>
              </a:lnSpc>
              <a:buFont typeface="Wingdings" charset="0"/>
              <a:buAutoNum type="arabicParenR"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5-8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nm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(50-80 A) </a:t>
            </a:r>
            <a:r>
              <a:rPr lang="tr-TR" sz="2000" dirty="0" smtClean="0">
                <a:solidFill>
                  <a:srgbClr val="000000"/>
                </a:solidFill>
                <a:latin typeface="Calibri"/>
                <a:cs typeface="Calibri"/>
              </a:rPr>
              <a:t>kalınlıktadır.</a:t>
            </a: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indent="-457200">
              <a:lnSpc>
                <a:spcPct val="90000"/>
              </a:lnSpc>
              <a:buFont typeface="Wingdings" charset="0"/>
              <a:buAutoNum type="arabicParenR"/>
            </a:pP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Membranların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trilaminar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(üç tabakalı) bir görünümü vardır. </a:t>
            </a:r>
          </a:p>
          <a:p>
            <a:pPr marL="457200" indent="-457200">
              <a:lnSpc>
                <a:spcPct val="90000"/>
              </a:lnSpc>
              <a:buFont typeface="Wingdings" charset="0"/>
              <a:buAutoNum type="arabicParenR"/>
            </a:pP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Membranlar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simetrik değildir. </a:t>
            </a:r>
          </a:p>
          <a:p>
            <a:pPr marL="457200" indent="-457200">
              <a:lnSpc>
                <a:spcPct val="90000"/>
              </a:lnSpc>
              <a:buFont typeface="Wingdings" charset="0"/>
              <a:buAutoNum type="arabicParenR"/>
            </a:pP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Membranların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yüzeyi düz değildir;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globüler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şekilli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komponentler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membrandan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dışarıya çıkıntı yapmışlardır. </a:t>
            </a:r>
          </a:p>
          <a:p>
            <a:pPr marL="457200" indent="-457200">
              <a:lnSpc>
                <a:spcPct val="90000"/>
              </a:lnSpc>
              <a:buFont typeface="Wingdings" charset="0"/>
              <a:buAutoNum type="arabicParenR"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Hücresel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membranlar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çevreledikleri ortamın kompozisyonunu belirli taşıma sistemlerle korurlar. </a:t>
            </a:r>
          </a:p>
          <a:p>
            <a:pPr marL="457200" indent="-457200">
              <a:lnSpc>
                <a:spcPct val="90000"/>
              </a:lnSpc>
              <a:buFont typeface="Wingdings" charset="0"/>
              <a:buAutoNum type="arabicParenR"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Plazma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membranları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hücre tanınmasında ve hücre şeklinin korunmasında önemlidirler.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38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470</Words>
  <Application>Microsoft Macintosh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HÜCRE YAPISI ve HÜCRE ZARINDAN MADDE TAŞINMASI</vt:lpstr>
      <vt:lpstr>Hücre</vt:lpstr>
      <vt:lpstr>Hücrenin Genel Özellikleri</vt:lpstr>
      <vt:lpstr>Hücre</vt:lpstr>
      <vt:lpstr>Sitoplazma</vt:lpstr>
      <vt:lpstr>Organeller</vt:lpstr>
      <vt:lpstr>Hücre Membran Yapısı ve Fonksiyonları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4</cp:revision>
  <dcterms:created xsi:type="dcterms:W3CDTF">2018-05-08T12:08:33Z</dcterms:created>
  <dcterms:modified xsi:type="dcterms:W3CDTF">2018-05-14T14:07:41Z</dcterms:modified>
</cp:coreProperties>
</file>