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5" r:id="rId21"/>
    <p:sldId id="271" r:id="rId22"/>
    <p:sldId id="272" r:id="rId23"/>
    <p:sldId id="273" r:id="rId24"/>
    <p:sldId id="274" r:id="rId25"/>
    <p:sldId id="275" r:id="rId26"/>
    <p:sldId id="286" r:id="rId27"/>
    <p:sldId id="276" r:id="rId28"/>
    <p:sldId id="277" r:id="rId29"/>
    <p:sldId id="278" r:id="rId30"/>
    <p:sldId id="287" r:id="rId31"/>
    <p:sldId id="295" r:id="rId32"/>
    <p:sldId id="296" r:id="rId33"/>
    <p:sldId id="297" r:id="rId34"/>
    <p:sldId id="298" r:id="rId35"/>
    <p:sldId id="293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279" r:id="rId44"/>
    <p:sldId id="280" r:id="rId45"/>
    <p:sldId id="288" r:id="rId46"/>
    <p:sldId id="281" r:id="rId47"/>
    <p:sldId id="282" r:id="rId48"/>
    <p:sldId id="312" r:id="rId49"/>
    <p:sldId id="313" r:id="rId50"/>
    <p:sldId id="314" r:id="rId51"/>
    <p:sldId id="315" r:id="rId52"/>
    <p:sldId id="306" r:id="rId53"/>
    <p:sldId id="307" r:id="rId54"/>
    <p:sldId id="308" r:id="rId55"/>
    <p:sldId id="309" r:id="rId56"/>
    <p:sldId id="310" r:id="rId57"/>
    <p:sldId id="311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1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07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39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4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4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33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248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28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29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50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80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CA1F-3779-4743-A6AD-A3D9AB44E8B5}" type="datetimeFigureOut">
              <a:rPr lang="tr-TR" smtClean="0"/>
              <a:t>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D923-893F-4183-B120-056CF1EF92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92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İNTRAVENÖZ SIVI İNFÜZYONU İÇİN HAZIRLIK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130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Kullanılan Malzemeler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Solüsyon (eriyik; çözelti);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maddenin çözücü sıvı içinde çözünmesiyle oluşan homojen karışımdır.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ntravenöz solüsyon; cam şişe veya özel plastik torbalarda saklanan, içinde farklı oranlarda elektrolitleri içeren sıvı ilaçlardır.</a:t>
            </a: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ntravenöz solüsyonlar,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ml’den 3000 ml’ye kadar farklı boyutlarda steril koşullarda hazır ambalajlarda bulunur.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çerikleri farklıdır, hastanın durumuna ve ihtiyacına göre bu sıvıların içine ek maddeler ya da ilaçlar ilave edilebilir.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Solüsyonlar, içerdikleri maddelerin özelliklerine göre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kristaloid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 adını alır.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386608" cy="4525963"/>
          </a:xfrm>
        </p:spPr>
        <p:txBody>
          <a:bodyPr>
            <a:normAutofit fontScale="77500" lnSpcReduction="20000"/>
          </a:bodyPr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376264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70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Kullanılan Malzemeler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Serum/ </a:t>
            </a:r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nfüzyon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seti;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m uzunluğunda ve üzerinde akış ayarlayıcı makara veya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klempi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bulunan, steril şişe veya torba içerisindeki solüsyonların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sterilitesini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bozmadan hastaya verilmesi için kullanılan yardımcı malzemedir.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seti, steril paket içerisinde ve tek kullanımlıktır. Her serum seti; seruma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takılan hazneli uç, akış hızını ayarlamayı sağlayan 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klemp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 da makara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kanüle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takılan iğneli uçtan oluşur. Her iki uç steril olup bir kılıfla kapatılmıştır.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ntravenöz sıvı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için solüsyon hazırlarken dikkat edilmesi gereken nokta; solüsyon cam şişede  ise haznesinde hava girişi olan, solüsyon özel plastik torbada ise haznesinde hava deliği olmayan set kullanılmasıdır.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156176" y="1600200"/>
            <a:ext cx="2530624" cy="4525963"/>
          </a:xfrm>
        </p:spPr>
        <p:txBody>
          <a:bodyPr>
            <a:normAutofit fontScale="77500" lnSpcReduction="20000"/>
          </a:bodyPr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5922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68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Kullanılan Malzemeler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şişesi askısı;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 şişe içerisinde bulunan sıvıların serum askısına</a:t>
            </a:r>
          </a:p>
          <a:p>
            <a:pPr marL="0" indent="0"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yerleştirme işlemine yardımcı bir aparattır. Şişelerin boyutuna göre çeşitleri vardır.</a:t>
            </a:r>
          </a:p>
          <a:p>
            <a:pPr marL="0" indent="0"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askısı;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 adet serum asma kancası olan, yüksekliği 135 cm ile 200 cm arasında ayarlanabilir, ayaklı, taşınabilir veya hasta yatağına monte edilebilen paslanmaz metalden yapılmış yardımcı ekipmandır. Serum askısı,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 tedavisinde solüsyonların yer çekiminin etkisinden yararlanarak akışın sağlanması amacıyla hasta seviyesinden yüksekte tutulması için kullanılır.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56176" y="1600200"/>
            <a:ext cx="2530624" cy="4525963"/>
          </a:xfrm>
        </p:spPr>
        <p:txBody>
          <a:bodyPr>
            <a:normAutofit fontScale="70000" lnSpcReduction="20000"/>
          </a:bodyPr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44827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96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Kullanılan Malzemeler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Venöz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kateter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branül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intraket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anjioket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da adlandırılır.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Venöz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kateterler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içerisine yerleştirilen, plastikten yapılmış malzemelerdir ve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 boyutları vardır. Boyutları belirlemek için farklı renkler kullanılmıştır.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1"/>
            <a:ext cx="36724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4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Kullanılan Malzemeler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ntravenöz sıvı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infüzyonu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ilaç tedavisi uygulanacak hastalarda genellikle tercih edilen bir yöntemdir. Tekrarlanan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girişimlerin kolay uygulanabilmesi için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vasküler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sistem içerisine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venöz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kateter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yerleştirilir.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ntravenöz enjeksiyon için kullanılan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 uygulamada da tercih edilir. Genellikle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ilaç verilirken pembe renkli orta boy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kateter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tercih edilmektedir.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Kateterin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boyutu; hastanın acı hissetmesini, girişimin başarısını,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hızını,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kanülün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tıkanmasını ve damardan çıkmasını etkiler.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Kateter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tercihi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yapılırken hastanın yaşı ile girilecek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çapı ve boyu dikkate alınarak seçim yapılır.</a:t>
            </a:r>
          </a:p>
          <a:p>
            <a:pPr marL="0" indent="0">
              <a:buNone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Kateter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boyutu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boyutundan daha büyük olursa damar yırtılabilir ve komplikasyonlar gelişir. Bu nedenle doğru seçim yaparak uygun malzemeleri hazırlamak önemlidir.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94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Kullanılan Malzemeler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 yollu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intraket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musluklar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hastaya aynı damar yolundan birden fazla serum ya da ilaç uygulamasına imkân sağlayan malzemedir. Steril paketler içinde ve tek kullanımlıktır. Ayrıca üç yollu musluklu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intraketlerde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mevcuttur.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4648200" y="4941168"/>
            <a:ext cx="4038600" cy="1184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Üç yollu musluk ve üç yollu musluklu </a:t>
            </a:r>
            <a:r>
              <a:rPr lang="tr-TR" sz="2000" dirty="0" err="1" smtClean="0"/>
              <a:t>intraket</a:t>
            </a:r>
            <a:endParaRPr lang="tr-TR" sz="2000" dirty="0" smtClean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1"/>
            <a:ext cx="41044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7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Kullanılan Malzemeler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Turnike;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damar yolu açarken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venlerin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dolgunlaşmasını sağlamak amacıyla kullanılan, lastik veya özel kalın lastikten yapılmış ve çeşitleri olan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malzemelerdir.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01300"/>
            <a:ext cx="3733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8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Kullanılan Malzemeler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Damla ayar seti (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doziflowmetre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solüsyonların saatte belirli bir mililitrede gönderilmesini sağlayan araçtır. Gelişen teknolojiye göre çeşitleri mevcuttur.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7013"/>
            <a:ext cx="4019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886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Kullanılan Malzemeler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nfüzyon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pompası,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hastaya gerekli olan ilaç ya da solüsyonu, ayarlanan süre içinde, belirli akış hızında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verilmesini sağlayan cihazdır.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510061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8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İ</a:t>
            </a:r>
            <a:r>
              <a:rPr lang="tr-TR" dirty="0" smtClean="0"/>
              <a:t>ntravenöz Solüsyon Çeşitleri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Anestezi uygulamaları ve cerrahi operasyon süresince sıvı elektrolit dengesini etkileyen; beklenmeyen kan ve sıvı kayıpları, cerrahi öncesi açlığa bağlı gelişen kalori ihtiyacı ve asit baz dengesizliklerinin giderilmesi amacıyla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 kullanılır.</a:t>
            </a:r>
          </a:p>
          <a:p>
            <a:pPr marL="0" indent="0" algn="just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ntravenöz sıvı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infüzyonu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 için hastaya verilen solüsyonlar/sıvılar, içerikleri ve tedavi edici özellikleri yönünden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kristaloid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olmak üzere iki gruba ayrılır.</a:t>
            </a:r>
          </a:p>
        </p:txBody>
      </p:sp>
    </p:spTree>
    <p:extLst>
      <p:ext uri="{BB962C8B-B14F-4D97-AF65-F5344CB8AC3E}">
        <p14:creationId xmlns:p14="http://schemas.microsoft.com/office/powerpoint/2010/main" val="133230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İNTRAVENÖZ SIVI İNFÜZYONU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Çeşitli miktarlarda İV </a:t>
            </a:r>
            <a:r>
              <a:rPr lang="tr-TR" dirty="0" smtClean="0"/>
              <a:t>sıvının  </a:t>
            </a:r>
            <a:r>
              <a:rPr lang="tr-TR" dirty="0" err="1"/>
              <a:t>ven</a:t>
            </a:r>
            <a:r>
              <a:rPr lang="tr-TR" dirty="0"/>
              <a:t> içine </a:t>
            </a:r>
            <a:r>
              <a:rPr lang="tr-TR" dirty="0" smtClean="0"/>
              <a:t>verilmesi işlemidir.</a:t>
            </a:r>
            <a:endParaRPr lang="tr-TR" dirty="0"/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3152" y="1600200"/>
            <a:ext cx="39286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2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Kristaloid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Kristaloid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solüsyonlar, akıcı sıvılardır. Tuz, su,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eker, çeşitli elektrolit ve tampon maddelerden oluşur.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Kristaloid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idame,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replasman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veya spesifik amaçlı kullanılmak üzere sıvı kaybının tipine göre seçilmelidir.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İdame sıvılar,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hipotonik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solüsyonlardır. Akciğer, cilt, idrar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feçesle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(gaita) kayıpların karşılanması amacıyla kullanılır. Erişkinde idame sıvıların kaybı, 1.5-2 ml/kg/saat veya 2-3lt/gün kadar olup sodyum içermez. Bu nedenle sodyum içermeyen su için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5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dextroz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ringer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laktat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 da % 0.45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içinde % 5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dextroz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solüsyonları idame sıvılar için kullanılır.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370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İntravenöz Solüsyon Çeşitleri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Replasman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tipi sıvılar,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 su hem elektrolit kaybında kullanılan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izotonik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elektrolit solüsyonlarıdır.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drenaj, fistül, yara yerinden sızma,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plevral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interstisyel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ödem ve asit sıvısı gibi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izotonik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çok sayıda iyon içeren vücut sıvılarının yerine konulması amacıyla kullanılabilir.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Ringer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laktat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% 0.9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(serum fizyolojik), % 0.45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içinde % 5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dextroz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(mix),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isolayt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replasman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sıvısı olarak kullanılabilir.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Spesifik sıvılar,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elektrolit kaybının karşılanması amaçlı kullanılır. Spesifik amaçlı kullanılabilen solüsyonlar ise 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NaHCO3 (% 8.4),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hipertonik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tuz solüsyonu (% 5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% 4 MgSO4, % 10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NaCl’dür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7611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Kristoloid</a:t>
            </a:r>
            <a:r>
              <a:rPr lang="tr-TR" dirty="0" smtClean="0"/>
              <a:t> solüsyonlar içerdikleri etkenlere göre farklılık gösterir.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7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prstClr val="black"/>
                </a:solidFill>
              </a:rPr>
              <a:t>İntravenöz Solüsyon Çeşitleri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Dektrozlu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solüsyonların,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yoğunlukları değişiktir.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Hipotonik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olan % 5’lik dekstroz solüsyonu, idame sıvısı veya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ilaç tedavisinde damarı açık tutucu ve taşıyıcı sıvı olarak kullanılır. % 5’lik dekstroz tek başına su kayıplarında ve sodyum kısıtlaması olan hastalarda idame solüsyonu olarak kullanılır.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10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Çocuklarda 4-8 saatlik açlığı takiben, kadınlarda erkeklere oranla 24 saat açlığı takiben hipoglisemi gelişebilir. Bu amaçla % 5, % 0.18 (1/5’lik), serum fizyolojik (SF) içinde % 4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glukoz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solüsyonları en çok kullanılan solüsyonlardır. Travmada, kan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glukoz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düzeyi yükseleceğinden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glukozlu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replasman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 tedavisinde tercih edilmemelidir. Anestezi ve cerrahide de travmaya endokrin yanıt sonucu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hiperglisemi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gelişeceğinden eğer kan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ekeri takip edilmiyorsa 1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lt’den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fazla % 5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dextroz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kullanılmaması önerilir.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Kristaloid</a:t>
            </a:r>
            <a:r>
              <a:rPr lang="tr-TR" dirty="0" smtClean="0"/>
              <a:t> solüsyon örnekleri</a:t>
            </a:r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4563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60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Kristaloid</a:t>
            </a:r>
            <a:r>
              <a:rPr lang="tr-TR" dirty="0" smtClean="0"/>
              <a:t> solüsyon örnekleri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Serum fizyolojik ( %9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=Sodyum klorür, normal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plazma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interstisyel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 arasındaki dengeyi etkilemez. Serum fizyolojik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edildiği zaman tüm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ekstrasellüler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sıvıya dağılır (bu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ekilde yaklaşık % 20’si damar içinde kalırken, % 80’i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interstisyel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aralığa geçer). Temel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replasman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solüsyonu olan serum fizyolojik (SF); daha çok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 durumlarında, vücutta tuz ve su kaybının olduğu durumlarda kullanılır.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Hipokloremik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asidozun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önlenmesinde ve torbadan gelen kanın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dilüsyonu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amacıyla önerilen sıvıdır.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6372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Hipertonik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 3’lük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ciddi semptomlu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hiponatremide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tercih edilir.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Ringer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laktat,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1/6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sodyum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 içerir.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Ekstrasellüler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 kompozisyonu üzerine en az etkiye sahip solüsyondur.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karaciğerde HCO3(bikarbonat) çevrilerek atılır. Bu solüsyon, büyük hacimler gerektiği zaman, ayrıca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ketoasidozda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minimal kan kayıplarında tercih edilmelidir. Ancak pratikte 24 saatte 2 litrenin üzerinde nadiren kullanılır.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İsolyte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M;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dönemde minimum enerji gereksiniminde ve günlük elektrolit ihtiyacının özellikle de potasyum ve fosfat kayıplarının karşılanmasında kullanılır.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İsolyte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laktata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alternatif olarak kullanılır.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Laktat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yerine asetat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glukonat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içerir.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4399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Kolloid</a:t>
            </a:r>
            <a:r>
              <a:rPr lang="tr-TR" dirty="0" smtClean="0"/>
              <a:t> Solüsyonlar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plazma yerine geçen, plazma proteinlerinin bazı işlevlerini üstlenen maddelerden oluşur.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Kolloidler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tuzların yanı sıra proteinler veya büyük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glukoz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polimerleri gibi yüksek-molekül ağırlıklı maddeleri içerir.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dışındakiler sentetik ürünlerdir. Yüksek molekül ağırlıklı maddelerin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osmotik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aktivitesi bu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solüsyonların damar içinde kalmasını sağlar.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Kristaloid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solüsyonların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intravasküler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yarı ömürleri 20-30 dakika iken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solüsyonların çoğunun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intravasküler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yarı ömürleri 3-6 saattir.</a:t>
            </a:r>
          </a:p>
          <a:p>
            <a:pPr marL="0" indent="0" algn="just">
              <a:buNone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Kolloidler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yeterli kan volümünün sağlanması,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mikrosirkülasyonun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düzenlenmesi, hücresel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düzelme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interstisyel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replasmanını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sağlamada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kristaloidlerden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etkindir.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96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sz="3200" dirty="0" err="1" smtClean="0"/>
              <a:t>Kolloidler</a:t>
            </a:r>
            <a:r>
              <a:rPr lang="tr-TR" sz="3200" dirty="0" smtClean="0"/>
              <a:t> doğal ve yapay olmak üzere iki grupta toplanır.</a:t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Doğal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sıvılar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plazma protein fraksiyonu (PPF), insan serum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albumini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(HSA), taze donmuş plazma (FFP)’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sıvılar pahalı, maliyeti yüksek ve zor temin edilir.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Hipoproteinemi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birlikte olan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hipovolemide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replasman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sıvısı olarak kullanılır.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Yapay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sıvılar;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Dekstran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solüsyonları,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nişasta (HES)’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Kolay elde edilmeleri, doğal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kolloidler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kadar volüm etkileri olması, enfeksiyon riskinin az olması ve yan etkileri bakımından belirgin fark olmaması nedeniyle volüm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replasmanı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için kullanır.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324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304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Bazı </a:t>
            </a:r>
            <a:r>
              <a:rPr lang="tr-TR" dirty="0" err="1" smtClean="0"/>
              <a:t>kolloid</a:t>
            </a:r>
            <a:r>
              <a:rPr lang="tr-TR" dirty="0" smtClean="0"/>
              <a:t> solüsyonlar ve özellikleri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plazma protein fraksiyonu (PPF);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doğal ve kan türevli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kolloidlerdir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Her ikisi de 10-60 derece arasında ısıtılarak kullanılır. Isıtma işlemi,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hepatiti ve diğer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 riskini önlemek amacıyla yapılır.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Dekstran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yapay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solüsyondur.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Dekstran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Rheomacrodex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Dekstran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Macrodex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olarak kullanılır.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Dekstran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70; 40’a göre daha iyi bir volüm genişleticidir. % 6’lık solüsyonu uzun etkilidir (6 saat)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hemorajik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okta uygun bir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replasman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sıvısıdır.</a:t>
            </a:r>
          </a:p>
          <a:p>
            <a:pPr marL="0" indent="0">
              <a:buNone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Dekstran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solüsyonlarının; pıhtılaşmayı bozup kanamayı uzatma,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anafilaktik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reaksiyon oluşturma,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yetmezlik ve aritmi gibi yan etkileri olabilir.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035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İ.V </a:t>
            </a:r>
            <a:r>
              <a:rPr lang="tr-TR" dirty="0" err="1"/>
              <a:t>İ</a:t>
            </a:r>
            <a:r>
              <a:rPr lang="tr-TR" dirty="0" err="1" smtClean="0"/>
              <a:t>nfüzyonun</a:t>
            </a:r>
            <a:r>
              <a:rPr lang="tr-TR" dirty="0" smtClean="0"/>
              <a:t> Amacı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lvl="0" indent="-571500" fontAlgn="base">
              <a:lnSpc>
                <a:spcPct val="150000"/>
              </a:lnSpc>
              <a:spcAft>
                <a:spcPct val="0"/>
              </a:spcAft>
              <a:buClr>
                <a:srgbClr val="E40059"/>
              </a:buClr>
              <a:buFont typeface="Wingdings" panose="05000000000000000000" pitchFamily="2" charset="2"/>
              <a:buAutoNum type="arabicPeriod"/>
            </a:pPr>
            <a:r>
              <a:rPr lang="tr-TR" altLang="tr-TR" sz="3000" b="1" dirty="0">
                <a:solidFill>
                  <a:srgbClr val="0000F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Damar yolunun açık </a:t>
            </a:r>
            <a:r>
              <a:rPr lang="tr-TR" altLang="tr-TR" sz="3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tutulması</a:t>
            </a:r>
          </a:p>
          <a:p>
            <a:pPr marL="571500" lvl="0" indent="-571500" fontAlgn="base">
              <a:lnSpc>
                <a:spcPct val="150000"/>
              </a:lnSpc>
              <a:spcAft>
                <a:spcPct val="0"/>
              </a:spcAft>
              <a:buClr>
                <a:srgbClr val="E40059"/>
              </a:buClr>
              <a:buFont typeface="Wingdings" panose="05000000000000000000" pitchFamily="2" charset="2"/>
              <a:buAutoNum type="arabicPeriod"/>
            </a:pPr>
            <a:r>
              <a:rPr lang="tr-TR" altLang="tr-TR" sz="3000" b="1" dirty="0">
                <a:solidFill>
                  <a:srgbClr val="0000F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Sıvı ve elektrolit </a:t>
            </a:r>
            <a:r>
              <a:rPr lang="tr-TR" altLang="tr-TR" sz="3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dengesizliğinin giderilmesi</a:t>
            </a:r>
          </a:p>
          <a:p>
            <a:pPr marL="571500" lvl="0" indent="-571500" fontAlgn="base">
              <a:lnSpc>
                <a:spcPct val="150000"/>
              </a:lnSpc>
              <a:spcAft>
                <a:spcPct val="0"/>
              </a:spcAft>
              <a:buClr>
                <a:srgbClr val="E40059"/>
              </a:buClr>
              <a:buFont typeface="Wingdings" panose="05000000000000000000" pitchFamily="2" charset="2"/>
              <a:buAutoNum type="arabicPeriod"/>
            </a:pPr>
            <a:r>
              <a:rPr lang="tr-TR" altLang="tr-TR" sz="3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Sürekli ya da aralıklı </a:t>
            </a:r>
            <a:r>
              <a:rPr lang="tr-TR" altLang="tr-TR" sz="3000" b="1" dirty="0">
                <a:solidFill>
                  <a:srgbClr val="0000F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ilaç uygulama</a:t>
            </a:r>
          </a:p>
          <a:p>
            <a:pPr marL="571500" lvl="0" indent="-571500" fontAlgn="base">
              <a:lnSpc>
                <a:spcPct val="150000"/>
              </a:lnSpc>
              <a:spcAft>
                <a:spcPct val="0"/>
              </a:spcAft>
              <a:buClr>
                <a:srgbClr val="E40059"/>
              </a:buClr>
              <a:buFont typeface="Wingdings" panose="05000000000000000000" pitchFamily="2" charset="2"/>
              <a:buAutoNum type="arabicPeriod"/>
            </a:pPr>
            <a:r>
              <a:rPr lang="tr-TR" altLang="tr-TR" sz="3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Hastanın </a:t>
            </a:r>
            <a:r>
              <a:rPr lang="tr-TR" altLang="tr-TR" sz="3000" b="1" dirty="0">
                <a:solidFill>
                  <a:srgbClr val="0000F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beslenmesi</a:t>
            </a:r>
          </a:p>
          <a:p>
            <a:pPr marL="571500" lvl="0" indent="-571500" fontAlgn="base">
              <a:lnSpc>
                <a:spcPct val="150000"/>
              </a:lnSpc>
              <a:spcAft>
                <a:spcPct val="0"/>
              </a:spcAft>
              <a:buClr>
                <a:srgbClr val="E40059"/>
              </a:buClr>
              <a:buFont typeface="Wingdings" panose="05000000000000000000" pitchFamily="2" charset="2"/>
              <a:buAutoNum type="arabicPeriod"/>
            </a:pPr>
            <a:r>
              <a:rPr lang="tr-TR" altLang="tr-TR" sz="3000" b="1" dirty="0">
                <a:solidFill>
                  <a:srgbClr val="0000F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Kan basıncının </a:t>
            </a:r>
            <a:r>
              <a:rPr lang="tr-TR" altLang="tr-TR" sz="3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normal düzeylerde tutulması</a:t>
            </a:r>
          </a:p>
          <a:p>
            <a:pPr marL="571500" lvl="0" indent="-571500" fontAlgn="base">
              <a:lnSpc>
                <a:spcPct val="150000"/>
              </a:lnSpc>
              <a:spcAft>
                <a:spcPct val="0"/>
              </a:spcAft>
              <a:buClr>
                <a:srgbClr val="E90062"/>
              </a:buClr>
              <a:buFont typeface="Calibri" panose="020F0502020204030204" pitchFamily="34" charset="0"/>
              <a:buAutoNum type="arabicPeriod" startAt="6"/>
            </a:pPr>
            <a:r>
              <a:rPr lang="tr-TR" altLang="tr-TR" sz="3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MSS </a:t>
            </a:r>
            <a:r>
              <a:rPr lang="tr-TR" altLang="tr-TR" sz="3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için </a:t>
            </a:r>
            <a:r>
              <a:rPr lang="tr-TR" altLang="tr-TR" sz="3000" b="1" dirty="0">
                <a:solidFill>
                  <a:srgbClr val="0000F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kan glikoz düzeyinin </a:t>
            </a:r>
            <a:r>
              <a:rPr lang="tr-TR" altLang="tr-TR" sz="3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korunması</a:t>
            </a:r>
          </a:p>
          <a:p>
            <a:pPr marL="571500" lvl="0" indent="-571500" fontAlgn="base">
              <a:lnSpc>
                <a:spcPct val="150000"/>
              </a:lnSpc>
              <a:spcAft>
                <a:spcPct val="0"/>
              </a:spcAft>
              <a:buClr>
                <a:srgbClr val="E90062"/>
              </a:buClr>
              <a:buFont typeface="Calibri" panose="020F0502020204030204" pitchFamily="34" charset="0"/>
              <a:buAutoNum type="arabicPeriod" startAt="6"/>
            </a:pPr>
            <a:r>
              <a:rPr lang="tr-TR" altLang="tr-TR" sz="3000" dirty="0" err="1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Radyoopak</a:t>
            </a:r>
            <a:r>
              <a:rPr lang="tr-TR" altLang="tr-TR" sz="3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maddelerle yapılacak işlemlerde </a:t>
            </a:r>
            <a:r>
              <a:rPr lang="tr-TR" altLang="tr-TR" sz="3000" b="1" dirty="0">
                <a:solidFill>
                  <a:srgbClr val="0000F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böbrek işlevlerini korumak </a:t>
            </a:r>
            <a:r>
              <a:rPr lang="tr-TR" altLang="tr-TR" sz="3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amacıyla </a:t>
            </a:r>
            <a:r>
              <a:rPr lang="tr-TR" altLang="tr-TR" sz="3000" b="1" dirty="0">
                <a:solidFill>
                  <a:srgbClr val="0000F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sıvı yüklemesi yapılması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9302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Bazı </a:t>
            </a:r>
            <a:r>
              <a:rPr lang="tr-TR" dirty="0" err="1" smtClean="0"/>
              <a:t>kolloid</a:t>
            </a:r>
            <a:r>
              <a:rPr lang="tr-TR" dirty="0" smtClean="0"/>
              <a:t> solüsyonlar ve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yapay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solüsyondur.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Kollojenlerin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hidrolizi ile elde edilir.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Haemaccel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Physiogel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bunlara örnek verilebilir. % 4 (SF) serum fizyolojik içinde solüsyonları vardır ve etkileri kısa sürer.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volüm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replasmanında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ciddi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anaflaktik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etkileri nedeniyle çok tercih edilmez.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Haemaccel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 içerdiğinden kanla aynı damardan verilmemelidir.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Hastalarda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intravenöz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sıvı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uygulanan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kolloid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solüsyonların; pıhtılaşma bozukluğu, böbrek ve karaciğer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disfonksiyonu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alerjik reaksiyon yapma gibi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 etkileri bulunmaktadır.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8401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Ven</a:t>
            </a:r>
            <a:r>
              <a:rPr lang="tr-TR" dirty="0" smtClean="0"/>
              <a:t> Seçimi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457200" lvl="0" indent="-457200" fontAlgn="base">
              <a:spcAft>
                <a:spcPts val="1200"/>
              </a:spcAft>
              <a:buClr>
                <a:srgbClr val="7F7F7F"/>
              </a:buClr>
              <a:buFont typeface="Arial" charset="0"/>
              <a:buChar char="•"/>
              <a:defRPr/>
            </a:pP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İnspeksiyon - </a:t>
            </a:r>
            <a:r>
              <a:rPr lang="tr-TR" altLang="tr-TR" sz="3000" dirty="0" err="1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palpasyon</a:t>
            </a:r>
            <a:endParaRPr lang="tr-TR" altLang="tr-TR" sz="3000" dirty="0">
              <a:solidFill>
                <a:prstClr val="black"/>
              </a:solidFill>
              <a:latin typeface="Cambria" pitchFamily="-111" charset="0"/>
              <a:ea typeface="ＭＳ Ｐゴシック" pitchFamily="-111" charset="-128"/>
            </a:endParaRPr>
          </a:p>
          <a:p>
            <a:pPr marL="457200" lvl="0" indent="-457200" fontAlgn="base">
              <a:spcAft>
                <a:spcPts val="1200"/>
              </a:spcAft>
              <a:buClr>
                <a:srgbClr val="7F7F7F"/>
              </a:buClr>
              <a:buFont typeface="Arial" charset="0"/>
              <a:buChar char="•"/>
              <a:defRPr/>
            </a:pP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Hastanın genel durumu</a:t>
            </a:r>
          </a:p>
          <a:p>
            <a:pPr marL="457200" lvl="0" indent="-457200" fontAlgn="base">
              <a:spcAft>
                <a:spcPts val="1200"/>
              </a:spcAft>
              <a:buClr>
                <a:srgbClr val="7F7F7F"/>
              </a:buClr>
              <a:buFont typeface="Arial" charset="0"/>
              <a:buChar char="•"/>
              <a:defRPr/>
            </a:pPr>
            <a:r>
              <a:rPr lang="tr-TR" altLang="tr-TR" sz="3000" dirty="0" err="1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Ven</a:t>
            </a: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 anatomisini bilme</a:t>
            </a:r>
          </a:p>
          <a:p>
            <a:pPr marL="182563" lvl="2" indent="-182563" fontAlgn="base">
              <a:spcAft>
                <a:spcPct val="0"/>
              </a:spcAft>
              <a:buClr>
                <a:srgbClr val="7F7F7F"/>
              </a:buClr>
              <a:buFont typeface="Wingdings" pitchFamily="-111" charset="2"/>
              <a:buChar char="§"/>
              <a:defRPr/>
            </a:pP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El ve kollardaki </a:t>
            </a:r>
            <a:r>
              <a:rPr lang="tr-TR" altLang="tr-TR" sz="3000" dirty="0" err="1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yüzeyel</a:t>
            </a: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dirty="0" err="1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venler</a:t>
            </a: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değerlendirilmeli</a:t>
            </a:r>
          </a:p>
          <a:p>
            <a:pPr marL="182563" lvl="2" indent="-182563" fontAlgn="base">
              <a:spcAft>
                <a:spcPct val="0"/>
              </a:spcAft>
              <a:buClr>
                <a:srgbClr val="7F7F7F"/>
              </a:buClr>
              <a:buFont typeface="Wingdings" pitchFamily="-111" charset="2"/>
              <a:buChar char="§"/>
              <a:defRPr/>
            </a:pPr>
            <a:r>
              <a:rPr lang="tr-TR" altLang="tr-TR" sz="26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b="1" i="1" dirty="0" err="1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inspeksiyon</a:t>
            </a:r>
            <a:r>
              <a:rPr lang="tr-TR" altLang="tr-TR" sz="3000" b="1" i="1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ve </a:t>
            </a:r>
            <a:r>
              <a:rPr lang="tr-TR" altLang="tr-TR" sz="3000" b="1" i="1" dirty="0" err="1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palpasyonla</a:t>
            </a:r>
            <a:r>
              <a:rPr lang="tr-TR" altLang="tr-TR" sz="3000" i="1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</a:p>
          <a:p>
            <a:pPr marL="182563" lvl="2" indent="-182563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endParaRPr lang="tr-TR" altLang="tr-TR" sz="2600" b="1" dirty="0">
              <a:solidFill>
                <a:srgbClr val="C00000"/>
              </a:solidFill>
              <a:latin typeface="Cambria" pitchFamily="-111" charset="0"/>
              <a:ea typeface="ＭＳ Ｐゴシック" pitchFamily="-111" charset="-128"/>
            </a:endParaRPr>
          </a:p>
          <a:p>
            <a:pPr marL="182563" lvl="0" indent="-182563" fontAlgn="base">
              <a:spcAft>
                <a:spcPct val="0"/>
              </a:spcAft>
              <a:buClr>
                <a:srgbClr val="7F7F7F"/>
              </a:buClr>
              <a:buFont typeface="Wingdings" pitchFamily="-111" charset="2"/>
              <a:buChar char="§"/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İdeal İV giriş yeri </a:t>
            </a:r>
            <a:r>
              <a:rPr lang="tr-TR" altLang="tr-TR" sz="3000" b="1" u="sng" dirty="0">
                <a:solidFill>
                  <a:srgbClr val="005BD3"/>
                </a:solidFill>
                <a:latin typeface="Cambria" pitchFamily="-111" charset="0"/>
                <a:ea typeface="ＭＳ Ｐゴシック" pitchFamily="-111" charset="-128"/>
              </a:rPr>
              <a:t>kolun </a:t>
            </a:r>
            <a:r>
              <a:rPr lang="tr-TR" altLang="tr-TR" sz="3600" b="1" u="sng" dirty="0" err="1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distalinde</a:t>
            </a:r>
            <a:r>
              <a:rPr lang="tr-TR" altLang="tr-TR" sz="3400" u="sng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4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yer almalı</a:t>
            </a:r>
          </a:p>
          <a:p>
            <a:pPr marL="182563" lvl="0" indent="-182563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endParaRPr lang="tr-TR" altLang="tr-TR" sz="3000" dirty="0">
              <a:solidFill>
                <a:srgbClr val="000000"/>
              </a:solidFill>
              <a:latin typeface="Cambria" pitchFamily="-111" charset="0"/>
              <a:ea typeface="ＭＳ Ｐゴシック" pitchFamily="-111" charset="-128"/>
            </a:endParaRPr>
          </a:p>
          <a:p>
            <a:pPr marL="182563" lvl="0" indent="-182563" fontAlgn="base">
              <a:spcAft>
                <a:spcPct val="0"/>
              </a:spcAft>
              <a:buClr>
                <a:srgbClr val="7F7F7F"/>
              </a:buClr>
              <a:buFont typeface="Wingdings" pitchFamily="-111" charset="2"/>
              <a:buChar char="§"/>
              <a:defRPr/>
            </a:pPr>
            <a:r>
              <a:rPr lang="tr-TR" altLang="tr-TR" sz="3000" b="1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Her bir uygulamada </a:t>
            </a:r>
            <a:r>
              <a:rPr lang="tr-TR" altLang="tr-TR" sz="3000" b="1" u="sng" dirty="0" err="1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proksimale</a:t>
            </a:r>
            <a:r>
              <a:rPr lang="tr-TR" altLang="tr-TR" sz="3000" b="1" u="sng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b="1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doğru gidilmeli</a:t>
            </a:r>
          </a:p>
          <a:p>
            <a:pPr marL="182563" lvl="0" indent="-182563" fontAlgn="base">
              <a:spcAft>
                <a:spcPct val="0"/>
              </a:spcAft>
              <a:buClr>
                <a:srgbClr val="7F7F7F"/>
              </a:buClr>
              <a:buFont typeface="Wingdings" pitchFamily="-111" charset="2"/>
              <a:buChar char="§"/>
              <a:defRPr/>
            </a:pPr>
            <a:r>
              <a:rPr lang="tr-TR" altLang="tr-TR" sz="3000" dirty="0" err="1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Enfekte</a:t>
            </a: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b="1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yaralı, </a:t>
            </a:r>
            <a:r>
              <a:rPr lang="tr-TR" altLang="tr-TR" sz="3000" b="1" dirty="0" err="1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inflamasyonlu</a:t>
            </a:r>
            <a:r>
              <a:rPr lang="tr-TR" altLang="tr-TR" sz="3000" b="1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dirty="0" err="1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venler</a:t>
            </a: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tercih edilmemeli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368" y="2492896"/>
            <a:ext cx="30482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80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82563" lvl="0" indent="-182563" fontAlgn="base">
              <a:spcBef>
                <a:spcPts val="1800"/>
              </a:spcBef>
              <a:spcAft>
                <a:spcPts val="1200"/>
              </a:spcAft>
              <a:buClr>
                <a:srgbClr val="7F7F7F"/>
              </a:buClr>
              <a:buFont typeface="Wingdings" pitchFamily="-111" charset="2"/>
              <a:buChar char="§"/>
              <a:defRPr/>
            </a:pPr>
            <a:r>
              <a:rPr lang="tr-TR" altLang="tr-TR" sz="3000" b="1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 Ayak ve bacak </a:t>
            </a:r>
            <a:r>
              <a:rPr lang="tr-TR" altLang="tr-TR" sz="3000" b="1" dirty="0" err="1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venleri</a:t>
            </a:r>
            <a:r>
              <a:rPr lang="tr-TR" altLang="tr-TR" sz="3000" b="1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dirty="0" err="1">
                <a:solidFill>
                  <a:srgbClr val="005BD3"/>
                </a:solidFill>
                <a:latin typeface="Cambria" pitchFamily="-111" charset="0"/>
                <a:ea typeface="ＭＳ Ｐゴシック" pitchFamily="-111" charset="-128"/>
              </a:rPr>
              <a:t>tromboflebit</a:t>
            </a:r>
            <a:r>
              <a:rPr lang="tr-TR" altLang="tr-TR" sz="3000" dirty="0">
                <a:solidFill>
                  <a:srgbClr val="005BD3"/>
                </a:solidFill>
                <a:latin typeface="Cambria" pitchFamily="-111" charset="0"/>
                <a:ea typeface="ＭＳ Ｐゴシック" pitchFamily="-111" charset="-128"/>
              </a:rPr>
              <a:t> ve </a:t>
            </a:r>
            <a:r>
              <a:rPr lang="tr-TR" altLang="tr-TR" sz="3000" dirty="0" err="1">
                <a:solidFill>
                  <a:srgbClr val="005BD3"/>
                </a:solidFill>
                <a:latin typeface="Cambria" pitchFamily="-111" charset="0"/>
                <a:ea typeface="ＭＳ Ｐゴシック" pitchFamily="-111" charset="-128"/>
              </a:rPr>
              <a:t>emboli</a:t>
            </a:r>
            <a:r>
              <a:rPr lang="tr-TR" altLang="tr-TR" sz="3000" dirty="0">
                <a:solidFill>
                  <a:srgbClr val="005BD3"/>
                </a:solidFill>
                <a:latin typeface="Cambria" pitchFamily="-111" charset="0"/>
                <a:ea typeface="ＭＳ Ｐゴシック" pitchFamily="-111" charset="-128"/>
              </a:rPr>
              <a:t> riski</a:t>
            </a: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nden dolayı mümkün olduğunca </a:t>
            </a:r>
            <a:r>
              <a:rPr lang="tr-TR" altLang="tr-TR" sz="3200" b="1" u="sng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tercih edilmemeli</a:t>
            </a:r>
          </a:p>
          <a:p>
            <a:pPr marL="182563" lvl="0" indent="-182563" fontAlgn="base">
              <a:spcBef>
                <a:spcPts val="1800"/>
              </a:spcBef>
              <a:spcAft>
                <a:spcPts val="1200"/>
              </a:spcAft>
              <a:buClr>
                <a:srgbClr val="7F7F7F"/>
              </a:buClr>
              <a:buFont typeface="Wingdings" pitchFamily="-111" charset="2"/>
              <a:buChar char="§"/>
              <a:defRPr/>
            </a:pP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dirty="0" err="1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Ven</a:t>
            </a: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 seçiminde her iki kol iyice değerlendirilmeli</a:t>
            </a:r>
          </a:p>
          <a:p>
            <a:pPr marL="182563" lvl="0" indent="-182563" fontAlgn="base">
              <a:spcBef>
                <a:spcPts val="1800"/>
              </a:spcBef>
              <a:spcAft>
                <a:spcPts val="1200"/>
              </a:spcAft>
              <a:buClr>
                <a:srgbClr val="7F7F7F"/>
              </a:buClr>
              <a:buFont typeface="Wingdings" pitchFamily="-111" charset="2"/>
              <a:buChar char="§"/>
              <a:defRPr/>
            </a:pPr>
            <a:r>
              <a:rPr lang="tr-TR" altLang="tr-TR" sz="3000" b="1" dirty="0">
                <a:solidFill>
                  <a:srgbClr val="005BD3"/>
                </a:solidFill>
                <a:latin typeface="Cambria" pitchFamily="-111" charset="0"/>
                <a:ea typeface="ＭＳ Ｐゴシック" pitchFamily="-111" charset="-128"/>
              </a:rPr>
              <a:t>Dolgun ve kıvrımsız </a:t>
            </a:r>
            <a:r>
              <a:rPr lang="tr-TR" altLang="tr-TR" sz="3000" b="1" dirty="0" err="1">
                <a:solidFill>
                  <a:srgbClr val="005BD3"/>
                </a:solidFill>
                <a:latin typeface="Cambria" pitchFamily="-111" charset="0"/>
                <a:ea typeface="ＭＳ Ｐゴシック" pitchFamily="-111" charset="-128"/>
              </a:rPr>
              <a:t>venler</a:t>
            </a:r>
            <a:r>
              <a:rPr lang="tr-TR" altLang="tr-TR" sz="3000" b="1" dirty="0">
                <a:solidFill>
                  <a:srgbClr val="005BD3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tercih edilmeli</a:t>
            </a:r>
          </a:p>
          <a:p>
            <a:pPr marL="182563" lvl="0" indent="-182563" fontAlgn="base">
              <a:spcBef>
                <a:spcPts val="1800"/>
              </a:spcBef>
              <a:spcAft>
                <a:spcPts val="1200"/>
              </a:spcAft>
              <a:buClr>
                <a:srgbClr val="7F7F7F"/>
              </a:buClr>
              <a:buFont typeface="Wingdings" pitchFamily="-111" charset="2"/>
              <a:buChar char="§"/>
              <a:defRPr/>
            </a:pP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Hastanın </a:t>
            </a:r>
            <a:r>
              <a:rPr lang="tr-TR" altLang="tr-TR" sz="3000" b="1" dirty="0">
                <a:solidFill>
                  <a:srgbClr val="0000FF"/>
                </a:solidFill>
                <a:latin typeface="Cambria" pitchFamily="-111" charset="0"/>
                <a:ea typeface="ＭＳ Ｐゴシック" pitchFamily="-111" charset="-128"/>
              </a:rPr>
              <a:t>dominant olmayan </a:t>
            </a:r>
            <a:r>
              <a:rPr lang="tr-TR" altLang="tr-TR" sz="3000" b="1" dirty="0" err="1">
                <a:solidFill>
                  <a:srgbClr val="0000FF"/>
                </a:solidFill>
                <a:latin typeface="Cambria" pitchFamily="-111" charset="0"/>
                <a:ea typeface="ＭＳ Ｐゴシック" pitchFamily="-111" charset="-128"/>
              </a:rPr>
              <a:t>ekstremitesi</a:t>
            </a:r>
            <a:r>
              <a:rPr lang="tr-TR" altLang="tr-TR" sz="3000" b="1" dirty="0">
                <a:solidFill>
                  <a:srgbClr val="0000FF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tercih edilmeli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5061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İ.V. İnfüzyonda sıklıkla kullanılan </a:t>
            </a:r>
            <a:r>
              <a:rPr lang="tr-TR" dirty="0" err="1" smtClean="0"/>
              <a:t>venler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76258"/>
            <a:ext cx="4038600" cy="2676878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58622"/>
            <a:ext cx="4038600" cy="42091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483000"/>
            <a:ext cx="3333858" cy="17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1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Sıvı Akış Hızının Ayarlanması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İntravenöz sıvıların, belirli bir hızda damara verilmesi gerekir. Normalde sıvı gereksinimi günde 1,5-2 litre olmasına karşın solüsyonun miktarı ve hızı; vücudun ve verilecek sıvının yapısına, hastanın gereksinimine, kalp ve böbreklerin durumuna, hastanın yaşı ve uygulama sırasında göstereceği reaksiyona bağlıdır. Sıvıların hızlı verilmesi sıvı yüklenmesine neden olabildiği gibi özellikle </a:t>
            </a:r>
            <a:r>
              <a:rPr lang="tr-TR" dirty="0" err="1"/>
              <a:t>kardiyovasküler</a:t>
            </a:r>
            <a:r>
              <a:rPr lang="tr-TR" dirty="0"/>
              <a:t>, böbrek ve nörolojik hastalarda tehlikeli olur. Bu nedenle </a:t>
            </a:r>
            <a:r>
              <a:rPr lang="tr-TR" dirty="0" err="1"/>
              <a:t>intravenöz</a:t>
            </a:r>
            <a:r>
              <a:rPr lang="tr-TR" dirty="0"/>
              <a:t> sıvı </a:t>
            </a:r>
            <a:r>
              <a:rPr lang="tr-TR" dirty="0" err="1"/>
              <a:t>infüzyonu</a:t>
            </a:r>
            <a:r>
              <a:rPr lang="tr-TR" dirty="0"/>
              <a:t> damara uygun hızda yapılmalıdır.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1039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Hesaplama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Sıvıların damara veriliş hızı; toplam (24 saatlik) sıvı miktarına, gitmesi </a:t>
            </a:r>
            <a:r>
              <a:rPr lang="tr-TR" dirty="0" smtClean="0"/>
              <a:t>istenilen süreye</a:t>
            </a:r>
            <a:r>
              <a:rPr lang="tr-TR" dirty="0"/>
              <a:t>, sıvı yoğunluğuna ve veriliş amacına göre ayarlanır. İntravenöz </a:t>
            </a:r>
            <a:r>
              <a:rPr lang="tr-TR" dirty="0" err="1"/>
              <a:t>infüzyonun</a:t>
            </a:r>
            <a:r>
              <a:rPr lang="tr-TR" dirty="0"/>
              <a:t> düzenli bir şekilde verilebilmesi için akış hızı iki şekilde ayarlanır.</a:t>
            </a:r>
          </a:p>
          <a:p>
            <a:r>
              <a:rPr lang="tr-TR" dirty="0" smtClean="0"/>
              <a:t>Dakika </a:t>
            </a:r>
            <a:r>
              <a:rPr lang="tr-TR" dirty="0"/>
              <a:t>damla sayısı</a:t>
            </a:r>
          </a:p>
          <a:p>
            <a:r>
              <a:rPr lang="tr-TR" dirty="0" smtClean="0"/>
              <a:t>Saatteki </a:t>
            </a:r>
            <a:r>
              <a:rPr lang="tr-TR" dirty="0"/>
              <a:t>mililitre miktarı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20 </a:t>
            </a:r>
            <a:r>
              <a:rPr lang="tr-TR" b="1" dirty="0">
                <a:solidFill>
                  <a:srgbClr val="FF0000"/>
                </a:solidFill>
              </a:rPr>
              <a:t>damla = 1 ml 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054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5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ea typeface="ＭＳ Ｐゴシック" pitchFamily="-111" charset="-128"/>
              </a:rPr>
              <a:t>"Dakikada damla sayısı" </a:t>
            </a:r>
            <a:r>
              <a:rPr lang="tr-TR" sz="2500" dirty="0" err="1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ea typeface="ＭＳ Ｐゴシック" pitchFamily="-111" charset="-128"/>
              </a:rPr>
              <a:t>na</a:t>
            </a:r>
            <a:r>
              <a:rPr lang="tr-TR" sz="25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ea typeface="ＭＳ Ｐゴシック" pitchFamily="-111" charset="-128"/>
              </a:rPr>
              <a:t> göre sıvı akış hızının hesaplanması aşağıdaki formül kullanılarak yapılır</a:t>
            </a:r>
            <a:r>
              <a:rPr lang="tr-TR" sz="2500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ea typeface="ＭＳ Ｐゴシック" pitchFamily="-111" charset="-128"/>
              </a:rPr>
              <a:t>: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996952"/>
            <a:ext cx="7313530" cy="14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5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Belirli miktarda solüsyonun ne kadar sürede    hastaya gideceği</a:t>
            </a:r>
          </a:p>
          <a:p>
            <a:pPr marL="0" lvl="0" indent="0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endParaRPr lang="tr-TR" altLang="tr-TR" sz="3000" dirty="0">
              <a:solidFill>
                <a:prstClr val="black"/>
              </a:solidFill>
              <a:latin typeface="Cambria" pitchFamily="-111" charset="0"/>
              <a:ea typeface="ＭＳ Ｐゴシック" pitchFamily="-111" charset="-128"/>
            </a:endParaRPr>
          </a:p>
          <a:p>
            <a:pPr marL="0" lvl="0" indent="0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Formül:</a:t>
            </a:r>
          </a:p>
          <a:p>
            <a:pPr marL="0" lvl="0" indent="0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r>
              <a:rPr lang="tr-TR" altLang="tr-TR" sz="3000" b="1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Akış Hızı </a:t>
            </a:r>
            <a:r>
              <a:rPr lang="tr-TR" altLang="tr-TR" sz="3000" u="sng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(</a:t>
            </a:r>
            <a:r>
              <a:rPr lang="tr-TR" altLang="tr-TR" sz="3000" b="1" u="sng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damla/</a:t>
            </a:r>
            <a:r>
              <a:rPr lang="tr-TR" altLang="tr-TR" sz="3000" b="1" u="sng" dirty="0" err="1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dk</a:t>
            </a:r>
            <a:r>
              <a:rPr lang="tr-TR" altLang="tr-TR" sz="3000" b="1" u="sng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)</a:t>
            </a: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= </a:t>
            </a:r>
            <a:r>
              <a:rPr lang="tr-TR" altLang="tr-TR" sz="3000" b="1" u="sng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hacim x damla faktörü</a:t>
            </a:r>
            <a:endParaRPr lang="tr-TR" altLang="tr-TR" sz="3000" b="1" dirty="0">
              <a:solidFill>
                <a:prstClr val="black"/>
              </a:solidFill>
              <a:latin typeface="Cambria" pitchFamily="-111" charset="0"/>
              <a:ea typeface="ＭＳ Ｐゴシック" pitchFamily="-111" charset="-128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r>
              <a:rPr lang="tr-TR" altLang="tr-TR" sz="3000" b="1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                                                    akış süresi (</a:t>
            </a:r>
            <a:r>
              <a:rPr lang="tr-TR" altLang="tr-TR" sz="3000" b="1" dirty="0" err="1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dk</a:t>
            </a:r>
            <a:r>
              <a:rPr lang="tr-TR" altLang="tr-TR" sz="3000" b="1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)</a:t>
            </a:r>
          </a:p>
          <a:p>
            <a:pPr marL="0" lvl="0" indent="0" algn="ctr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endParaRPr lang="tr-TR" altLang="tr-TR" sz="3000" dirty="0">
              <a:solidFill>
                <a:prstClr val="black"/>
              </a:solidFill>
              <a:latin typeface="Cambria" pitchFamily="-111" charset="0"/>
              <a:ea typeface="ＭＳ Ｐゴシック" pitchFamily="-111" charset="-128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r>
              <a:rPr lang="tr-TR" altLang="tr-TR" sz="3000" b="1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Akış Hızı</a:t>
            </a:r>
            <a:r>
              <a:rPr lang="tr-TR" altLang="tr-TR" sz="3000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b="1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(ml/</a:t>
            </a:r>
            <a:r>
              <a:rPr lang="tr-TR" altLang="tr-TR" sz="3000" b="1" dirty="0" err="1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st</a:t>
            </a:r>
            <a:r>
              <a:rPr lang="tr-TR" altLang="tr-TR" sz="3000" b="1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)= </a:t>
            </a:r>
            <a:r>
              <a:rPr lang="tr-TR" altLang="tr-TR" sz="3000" b="1" u="sng" dirty="0" err="1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dk</a:t>
            </a:r>
            <a:r>
              <a:rPr lang="tr-TR" altLang="tr-TR" sz="3000" b="1" u="sng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 damla sayısı x 60 </a:t>
            </a:r>
            <a:r>
              <a:rPr lang="tr-TR" altLang="tr-TR" sz="3000" b="1" u="sng" dirty="0" err="1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dk</a:t>
            </a:r>
            <a:endParaRPr lang="tr-TR" altLang="tr-TR" sz="3000" b="1" u="sng" dirty="0">
              <a:solidFill>
                <a:prstClr val="black"/>
              </a:solidFill>
              <a:latin typeface="Cambria" pitchFamily="-111" charset="0"/>
              <a:ea typeface="ＭＳ Ｐゴシック" pitchFamily="-111" charset="-128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r>
              <a:rPr lang="tr-TR" altLang="tr-TR" sz="3000" b="1" dirty="0">
                <a:solidFill>
                  <a:prstClr val="black"/>
                </a:solidFill>
                <a:latin typeface="Cambria" pitchFamily="-111" charset="0"/>
                <a:ea typeface="ＭＳ Ｐゴシック" pitchFamily="-111" charset="-128"/>
              </a:rPr>
              <a:t>                               damla faktörü(20)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1395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116" y="1692817"/>
            <a:ext cx="6553768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17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spcBef>
                <a:spcPts val="0"/>
              </a:spcBef>
            </a:pP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</a:pPr>
            <a:r>
              <a:rPr lang="tr-TR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Örnek: 1000 ml %0,9 </a:t>
            </a:r>
            <a:r>
              <a:rPr lang="tr-TR" b="1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NaCl</a:t>
            </a:r>
            <a:r>
              <a:rPr lang="tr-TR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sıvısı, 4 saat (240 </a:t>
            </a:r>
            <a:r>
              <a:rPr lang="tr-TR" b="1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</a:t>
            </a:r>
            <a:r>
              <a:rPr lang="tr-TR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içinde hastaya gönderilecek. Dakikada kaç damla, saatte kaç ml verilmelidir?   </a:t>
            </a:r>
            <a:r>
              <a:rPr lang="tr-TR" b="1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(Damla faktörü = 20)</a:t>
            </a: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</a:pPr>
            <a:r>
              <a:rPr lang="tr-TR" b="1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Akış Hızı (damla/</a:t>
            </a:r>
            <a:r>
              <a:rPr lang="tr-TR" b="1" dirty="0" err="1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</a:t>
            </a:r>
            <a:r>
              <a:rPr lang="tr-TR" b="1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)= </a:t>
            </a:r>
            <a:r>
              <a:rPr lang="tr-TR" b="1" u="sng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hacim x damla faktörü</a:t>
            </a:r>
            <a:r>
              <a:rPr lang="tr-TR" b="1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</a:pPr>
            <a:r>
              <a:rPr lang="tr-TR" b="1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                                akış süresi (</a:t>
            </a:r>
            <a:r>
              <a:rPr lang="tr-TR" b="1" dirty="0" err="1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</a:t>
            </a:r>
            <a:r>
              <a:rPr lang="tr-TR" b="1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Akış Hızı (damla/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)= (1000 ml x 20) / 240 (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Akış Hızı (damla/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)=83 damla/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</a:t>
            </a:r>
            <a:endParaRPr lang="tr-TR" sz="2000" dirty="0"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506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b="1" dirty="0">
                <a:solidFill>
                  <a:srgbClr val="4E005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İNTRAVENÖZ SIVI TEDAVİSİNİN </a:t>
            </a:r>
            <a:r>
              <a:rPr lang="tr-TR" altLang="tr-TR" sz="3200" b="1" dirty="0" smtClean="0">
                <a:solidFill>
                  <a:srgbClr val="4E005F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AVANTAJLARI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lvl="1" indent="0" fontAlgn="base">
              <a:spcBef>
                <a:spcPts val="600"/>
              </a:spcBef>
              <a:spcAft>
                <a:spcPts val="600"/>
              </a:spcAft>
              <a:buClr>
                <a:srgbClr val="9C007F"/>
              </a:buClr>
              <a:buFont typeface="Wingdings" panose="05000000000000000000" pitchFamily="2" charset="2"/>
              <a:buChar char="§"/>
            </a:pPr>
            <a:r>
              <a:rPr lang="tr-TR" altLang="tr-TR" sz="30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Sıvı ya da ilacın;</a:t>
            </a:r>
          </a:p>
          <a:p>
            <a:pPr marL="958850" lvl="4" indent="-182563" fontAlgn="base">
              <a:spcBef>
                <a:spcPts val="600"/>
              </a:spcBef>
              <a:spcAft>
                <a:spcPts val="600"/>
              </a:spcAft>
              <a:buClr>
                <a:srgbClr val="9C007F"/>
              </a:buClr>
              <a:buFont typeface="Wingdings" panose="05000000000000000000" pitchFamily="2" charset="2"/>
              <a:buChar char="§"/>
            </a:pPr>
            <a:r>
              <a:rPr lang="tr-TR" altLang="tr-TR" sz="30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etki edeceği alana, </a:t>
            </a:r>
            <a:r>
              <a:rPr lang="tr-TR" altLang="tr-TR" sz="3000" b="1" dirty="0" err="1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metabolize</a:t>
            </a:r>
            <a:r>
              <a:rPr lang="tr-TR" altLang="tr-TR" sz="3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olmadan </a:t>
            </a:r>
            <a:r>
              <a:rPr lang="tr-TR" altLang="tr-TR" sz="3000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(kimyasal bir değişikliğe uğramadan) </a:t>
            </a:r>
            <a:r>
              <a:rPr lang="tr-TR" altLang="tr-TR" sz="3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ulaşabilmesi</a:t>
            </a:r>
          </a:p>
          <a:p>
            <a:pPr marL="958850" lvl="4" indent="-182563" fontAlgn="base">
              <a:spcBef>
                <a:spcPts val="600"/>
              </a:spcBef>
              <a:spcAft>
                <a:spcPts val="600"/>
              </a:spcAft>
              <a:buClr>
                <a:srgbClr val="9C007F"/>
              </a:buClr>
              <a:buFont typeface="Wingdings" panose="05000000000000000000" pitchFamily="2" charset="2"/>
              <a:buChar char="§"/>
            </a:pPr>
            <a:r>
              <a:rPr lang="tr-TR" altLang="tr-TR" sz="30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etkisinin </a:t>
            </a:r>
            <a:r>
              <a:rPr lang="tr-TR" altLang="tr-TR" sz="3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azaltılması ya da artırılması </a:t>
            </a:r>
            <a:r>
              <a:rPr lang="tr-TR" altLang="tr-TR" sz="30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işleminin </a:t>
            </a:r>
            <a:r>
              <a:rPr lang="tr-TR" altLang="tr-TR" sz="3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kısa sürede yapılabilmesi</a:t>
            </a:r>
            <a:endParaRPr lang="tr-TR" altLang="tr-TR" sz="3000" dirty="0">
              <a:solidFill>
                <a:srgbClr val="80000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marL="228600" lvl="1" indent="0" fontAlgn="base">
              <a:spcBef>
                <a:spcPts val="600"/>
              </a:spcBef>
              <a:spcAft>
                <a:spcPts val="600"/>
              </a:spcAft>
              <a:buClr>
                <a:srgbClr val="9C007F"/>
              </a:buClr>
              <a:buFont typeface="Wingdings" panose="05000000000000000000" pitchFamily="2" charset="2"/>
              <a:buChar char="§"/>
            </a:pPr>
            <a:r>
              <a:rPr lang="tr-TR" altLang="tr-TR" sz="30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 İlaçların;</a:t>
            </a:r>
          </a:p>
          <a:p>
            <a:pPr marL="776288" lvl="3" indent="-182563" fontAlgn="base">
              <a:spcBef>
                <a:spcPts val="600"/>
              </a:spcBef>
              <a:spcAft>
                <a:spcPts val="600"/>
              </a:spcAft>
              <a:buClr>
                <a:srgbClr val="9C007F"/>
              </a:buClr>
              <a:buFont typeface="Wingdings" panose="05000000000000000000" pitchFamily="2" charset="2"/>
              <a:buChar char="§"/>
            </a:pPr>
            <a:r>
              <a:rPr lang="tr-TR" altLang="tr-TR" sz="30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 </a:t>
            </a:r>
            <a:r>
              <a:rPr lang="tr-TR" altLang="tr-TR" sz="3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tahriş etkisinin </a:t>
            </a:r>
            <a:r>
              <a:rPr lang="tr-TR" altLang="tr-TR" sz="30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daha </a:t>
            </a:r>
            <a:r>
              <a:rPr lang="tr-TR" altLang="tr-TR" sz="3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az olması</a:t>
            </a:r>
          </a:p>
          <a:p>
            <a:pPr marL="776288" lvl="3" indent="-182563" fontAlgn="base">
              <a:spcBef>
                <a:spcPts val="600"/>
              </a:spcBef>
              <a:spcAft>
                <a:spcPts val="600"/>
              </a:spcAft>
              <a:buClr>
                <a:srgbClr val="9C007F"/>
              </a:buClr>
              <a:buFont typeface="Wingdings" panose="05000000000000000000" pitchFamily="2" charset="2"/>
              <a:buChar char="§"/>
            </a:pPr>
            <a:r>
              <a:rPr lang="tr-TR" altLang="tr-TR" sz="30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 </a:t>
            </a:r>
            <a:r>
              <a:rPr lang="tr-TR" altLang="tr-TR" sz="3000" b="1" dirty="0">
                <a:solidFill>
                  <a:srgbClr val="8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etkisinin hemen başlaması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0362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spcBef>
                <a:spcPts val="0"/>
              </a:spcBef>
            </a:pP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</a:pPr>
            <a:r>
              <a:rPr lang="tr-TR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1000 ml %0,9 </a:t>
            </a:r>
            <a:r>
              <a:rPr lang="tr-TR" b="1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NaCl</a:t>
            </a:r>
            <a:r>
              <a:rPr lang="tr-TR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sıvısı, 4 saat (240 </a:t>
            </a:r>
            <a:r>
              <a:rPr lang="tr-TR" b="1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</a:t>
            </a:r>
            <a:r>
              <a:rPr lang="tr-TR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içinde hastaya gönderilecek. Dakikada kaç damla, saatte kaç ml verilmelidir?   </a:t>
            </a:r>
            <a:r>
              <a:rPr lang="tr-TR" b="1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(Damla faktörü = 20)</a:t>
            </a: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</a:pPr>
            <a:r>
              <a:rPr lang="tr-TR" b="1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Akış Hızı (damla/</a:t>
            </a:r>
            <a:r>
              <a:rPr lang="tr-TR" b="1" dirty="0" err="1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</a:t>
            </a:r>
            <a:r>
              <a:rPr lang="tr-TR" b="1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)= </a:t>
            </a:r>
            <a:r>
              <a:rPr lang="tr-TR" b="1" u="sng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dk. damla sayısı x 60 </a:t>
            </a: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</a:pPr>
            <a:r>
              <a:rPr lang="tr-TR" b="1" dirty="0">
                <a:solidFill>
                  <a:srgbClr val="00449E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                                damla faktörü</a:t>
            </a: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Akış Hızı (ml/</a:t>
            </a:r>
            <a:r>
              <a:rPr lang="tr-TR" sz="3600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</a:t>
            </a:r>
            <a:r>
              <a:rPr lang="tr-TR" sz="36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)= (83 x 60)/20</a:t>
            </a:r>
            <a:endParaRPr lang="tr-TR" sz="2000" dirty="0">
              <a:latin typeface="Arial" panose="020B0604020202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Akış Hızı (ml/</a:t>
            </a:r>
            <a:r>
              <a:rPr lang="tr-TR" sz="3600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</a:t>
            </a:r>
            <a:r>
              <a:rPr lang="tr-TR" sz="36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)= 250 ml/</a:t>
            </a:r>
            <a:r>
              <a:rPr lang="tr-TR" sz="3600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</a:t>
            </a:r>
            <a:endParaRPr lang="tr-TR" sz="20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04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Sıvı akış hızının "Saatte verilecek sıvı </a:t>
            </a:r>
            <a:r>
              <a:rPr lang="tr-TR" dirty="0" err="1"/>
              <a:t>miktarı"na</a:t>
            </a:r>
            <a:r>
              <a:rPr lang="tr-TR" dirty="0"/>
              <a:t> göre hesaplanışı aşağıdaki formülle hesaplanır: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17032"/>
            <a:ext cx="638916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533" y="1600200"/>
            <a:ext cx="741093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75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Hazırlık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ntravenöz sıvı tedavisinde sıvılar doğrudan damar içinden dolaşım sistemine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verildiği için steril teknik ile uygulama yapma zorunluluğu vardır. Bu nedenle sağlık teknisyeni; steril malzemeleri açarken, sıvı/solüsyonları hazırlarken veya içerisine ilaç ilave ederken mutlaka 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asepsi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kurallarına uymalıdır.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İntravenöz sıvı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için ilaç ve solüsyonların hazırlanması sırasında, sırasıyla aşağıdaki işlemler yapılır: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Hastaya verilecek sıvının, doktor isteminde olup olmadığı karşılaştırılarak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 edilir.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solüsyonun açılmadan önce son kullanım tarihi ve görüntü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kontrolü yapılır. Bulanık olduğu görülen, içinde partikül bulunan, kabında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çatlak olan veya sızdırdığı fark edilen hiçbir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solüsyon kullanılmaz.</a:t>
            </a:r>
          </a:p>
        </p:txBody>
      </p:sp>
    </p:spTree>
    <p:extLst>
      <p:ext uri="{BB962C8B-B14F-4D97-AF65-F5344CB8AC3E}">
        <p14:creationId xmlns:p14="http://schemas.microsoft.com/office/powerpoint/2010/main" val="1374126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Hazırlık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Verilecek sıvı şişede ise haznesinde hava girişi olan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seti, torbada ise haznesinde hava deliği olmayan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seti hazırlanır.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Verilecek sıvı cam şişedeyse şişe boyutuna göre şişe askısı seçilir.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Şişe askısının iç halkası ile dış halkası karşılıklı çekilerek açılır.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şişe ya da torbadaki koruyucu bariyerler çıkartılarak set torbasından çıkartılır.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Setin hazne ucundaki kapağı dikkatlice çıkartıldıktan sonra setin ucu, sıvı şişesi ya da torbasının lastik ucuna çevrilerek itilir.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takıldıktan sonra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klempi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kapatılır ve şişe ya da torba ters çevrilir. Hazne sıkılarak 1/3 oranında sıvı ile doldurulur. Sete hava dolması engellenir.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Solüsyon serum askısına asılır.</a:t>
            </a:r>
          </a:p>
        </p:txBody>
      </p:sp>
    </p:spTree>
    <p:extLst>
      <p:ext uri="{BB962C8B-B14F-4D97-AF65-F5344CB8AC3E}">
        <p14:creationId xmlns:p14="http://schemas.microsoft.com/office/powerpoint/2010/main" val="857849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Hazırlık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Setin iğne ucundaki muhafazası çıkartılır ve setin ucu böbrek küvet üzerine tutulur. </a:t>
            </a:r>
            <a:r>
              <a:rPr lang="tr-T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Steriliteye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dikkat edilerek </a:t>
            </a:r>
            <a:r>
              <a:rPr lang="tr-T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klemp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açılıp setin içinde hava kalmayana kadar sıvı akışı sağlanır.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 alan güvenliğini sağlamak için koruyucu kılıf yerine takılır.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solüsyon içine ilave edilen ilaç varsa üzerine hastanın adı, ilacın adı ve miktarı, hazırlandığı saat, tarih mutlaka yazılmalıdır.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İntravenöz sıvı </a:t>
            </a:r>
            <a:r>
              <a:rPr lang="tr-T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infüzyonu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uygulanacak hasta bebek veya çocuk ise doz ayarlama seti bulundurulur. Eğer kullanılacaksa doz ayarlama setinin de içinde hava kalmayacak şekilde sıvı ile dolması sağlanır.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6929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Ayrıca sıvı uygulamaları sırasında hastaya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pompası kullanılarak ilaç ve sıvı uygulaması yapılacaksa hazırlık için sırasıyla aşağıdaki işlem basamakları gerçekleştirilir: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pompası, serum askısına güvenli 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ekilde yerleştirilir.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ntravenöz sıvı uygulaması için solüsyon seçilerek gerekli kontroller yapılır.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Solüsyon şişesine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pompasına özel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seti takılarak setin içindeki hava çıkartılır.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damar yolundaki üçlü musluk ile bağlantılar yapılır.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pompasının açma-kapama düğmesine basılarak açık konuma getirilir.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Setin yerleştirileceği yuva açılır.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setinin cihaza takılacak kısmı uygun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ekilde yuvasına yerleştirilerek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ekran üzerinde uyarı yazısı olup olmadığına bakılır.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pompası üzerindeki tuşlar vasıtasıyla istenilen doz ve uygulama zamanı ekrana yazılarak ayarlanır.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pompası üzerindeki “start” tuşuna basılarak uygulama başlatılır.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 esnasında istenirse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doz uygulamak üzere “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tuşu kullanılabilir.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83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İ</a:t>
            </a:r>
            <a:r>
              <a:rPr lang="tr-TR" dirty="0" err="1" smtClean="0"/>
              <a:t>nfüzyon</a:t>
            </a:r>
            <a:r>
              <a:rPr lang="tr-TR" dirty="0" smtClean="0"/>
              <a:t> pompasının hazırlık aşaması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19313"/>
            <a:ext cx="48768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54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>İ</a:t>
            </a:r>
            <a:r>
              <a:rPr lang="tr-TR" sz="3600" dirty="0" smtClean="0"/>
              <a:t>ntravenöz </a:t>
            </a:r>
            <a:r>
              <a:rPr lang="tr-TR" sz="3600" dirty="0"/>
              <a:t>Sıvı Tedavisinde </a:t>
            </a:r>
            <a:r>
              <a:rPr lang="tr-TR" sz="3600" dirty="0" smtClean="0"/>
              <a:t>Gelişen </a:t>
            </a:r>
            <a:r>
              <a:rPr lang="tr-TR" sz="3600" dirty="0"/>
              <a:t>Bazı Komplikasyonlar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İntravenöz sıvı uygularken aseptik kurallara uyulmaması, bazı solüsyonların </a:t>
            </a:r>
            <a:r>
              <a:rPr lang="tr-TR" dirty="0" err="1" smtClean="0"/>
              <a:t>osmolaritesinin</a:t>
            </a:r>
            <a:r>
              <a:rPr lang="tr-TR" dirty="0" smtClean="0"/>
              <a:t> vücut sıvılarından yüksek olması ve tekniğe uygun hareket edilmemesi neticesinde istenmeyen sonuçlar ortaya çıkabilir. </a:t>
            </a:r>
          </a:p>
          <a:p>
            <a:pPr marL="0" indent="0">
              <a:buNone/>
            </a:pPr>
            <a:r>
              <a:rPr lang="tr-TR" dirty="0" smtClean="0"/>
              <a:t>Bunlar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İnfiltrasyon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 smtClean="0"/>
              <a:t>İğnenin </a:t>
            </a:r>
            <a:r>
              <a:rPr lang="tr-TR" dirty="0"/>
              <a:t>damar duvarını delmesi sonucu sıvının deri </a:t>
            </a:r>
            <a:r>
              <a:rPr lang="tr-TR" dirty="0" smtClean="0"/>
              <a:t>altında birikmesidir</a:t>
            </a:r>
            <a:r>
              <a:rPr lang="tr-TR" dirty="0"/>
              <a:t>. </a:t>
            </a:r>
            <a:r>
              <a:rPr lang="tr-TR" dirty="0" smtClean="0"/>
              <a:t>İğnenin </a:t>
            </a:r>
            <a:r>
              <a:rPr lang="tr-TR" dirty="0"/>
              <a:t>girdiği yerde </a:t>
            </a:r>
            <a:r>
              <a:rPr lang="tr-TR" dirty="0" smtClean="0"/>
              <a:t>şişme </a:t>
            </a:r>
            <a:r>
              <a:rPr lang="tr-TR" dirty="0"/>
              <a:t>ağrı ve renk </a:t>
            </a:r>
            <a:r>
              <a:rPr lang="tr-TR" dirty="0" smtClean="0"/>
              <a:t>değişikliği görülür. </a:t>
            </a:r>
            <a:r>
              <a:rPr lang="tr-TR" dirty="0" err="1" smtClean="0"/>
              <a:t>İnfiltrasyon</a:t>
            </a:r>
            <a:r>
              <a:rPr lang="tr-TR" dirty="0" smtClean="0"/>
              <a:t> </a:t>
            </a:r>
            <a:r>
              <a:rPr lang="tr-TR" dirty="0" err="1"/>
              <a:t>intraket</a:t>
            </a:r>
            <a:r>
              <a:rPr lang="tr-TR" dirty="0"/>
              <a:t> takılırken veya uygulama sırasında ani </a:t>
            </a:r>
            <a:r>
              <a:rPr lang="tr-TR" dirty="0" smtClean="0"/>
              <a:t>pozisyon değişikliği nedeniyle oluşabilir</a:t>
            </a:r>
            <a:r>
              <a:rPr lang="tr-TR" dirty="0"/>
              <a:t>. Bu durumda </a:t>
            </a:r>
            <a:r>
              <a:rPr lang="tr-TR" dirty="0" smtClean="0"/>
              <a:t>işlem </a:t>
            </a:r>
            <a:r>
              <a:rPr lang="tr-TR" dirty="0"/>
              <a:t>durdurulur ve iğne </a:t>
            </a:r>
            <a:r>
              <a:rPr lang="tr-TR" dirty="0" smtClean="0"/>
              <a:t>çıkarılır. İğne giriş </a:t>
            </a:r>
            <a:r>
              <a:rPr lang="tr-TR" dirty="0"/>
              <a:t>yeri steril </a:t>
            </a:r>
            <a:r>
              <a:rPr lang="tr-TR" dirty="0" err="1"/>
              <a:t>spançla</a:t>
            </a:r>
            <a:r>
              <a:rPr lang="tr-TR" dirty="0"/>
              <a:t> kapatılır. Bir </a:t>
            </a:r>
            <a:r>
              <a:rPr lang="tr-TR" dirty="0" smtClean="0"/>
              <a:t>başka </a:t>
            </a:r>
            <a:r>
              <a:rPr lang="tr-TR" dirty="0"/>
              <a:t>uygun bölgeden yeniden </a:t>
            </a:r>
            <a:r>
              <a:rPr lang="tr-TR" dirty="0" smtClean="0"/>
              <a:t>damar yolu </a:t>
            </a:r>
            <a:r>
              <a:rPr lang="tr-TR" dirty="0"/>
              <a:t>açılır.</a:t>
            </a:r>
          </a:p>
        </p:txBody>
      </p:sp>
    </p:spTree>
    <p:extLst>
      <p:ext uri="{BB962C8B-B14F-4D97-AF65-F5344CB8AC3E}">
        <p14:creationId xmlns:p14="http://schemas.microsoft.com/office/powerpoint/2010/main" val="1671868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prstClr val="black"/>
                </a:solidFill>
              </a:rPr>
              <a:t>İntravenöz Sıvı Tedavisinde Gelişen Bazı Komplikasyonlar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rgbClr val="FF0000"/>
                </a:solidFill>
              </a:rPr>
              <a:t>Volüm </a:t>
            </a:r>
            <a:r>
              <a:rPr lang="tr-TR" b="1" dirty="0">
                <a:solidFill>
                  <a:srgbClr val="FF0000"/>
                </a:solidFill>
              </a:rPr>
              <a:t>Yüklenmesi: </a:t>
            </a:r>
            <a:r>
              <a:rPr lang="tr-TR" dirty="0" smtClean="0"/>
              <a:t>İntravenöz </a:t>
            </a:r>
            <a:r>
              <a:rPr lang="tr-TR" dirty="0"/>
              <a:t>sıvılar hastaya eğer kısa sürede ve </a:t>
            </a:r>
            <a:r>
              <a:rPr lang="tr-TR" dirty="0" smtClean="0"/>
              <a:t>çok miktarda </a:t>
            </a:r>
            <a:r>
              <a:rPr lang="tr-TR" dirty="0"/>
              <a:t>verilirse özellikle bebek, </a:t>
            </a:r>
            <a:r>
              <a:rPr lang="tr-TR" dirty="0" smtClean="0"/>
              <a:t>yaşlı</a:t>
            </a:r>
            <a:r>
              <a:rPr lang="tr-TR" dirty="0"/>
              <a:t>, </a:t>
            </a:r>
            <a:r>
              <a:rPr lang="tr-TR" dirty="0" err="1"/>
              <a:t>konjestif</a:t>
            </a:r>
            <a:r>
              <a:rPr lang="tr-TR" dirty="0"/>
              <a:t> kalp hastaları ve </a:t>
            </a:r>
            <a:r>
              <a:rPr lang="tr-TR" dirty="0" smtClean="0"/>
              <a:t>böbrek hastalarında </a:t>
            </a:r>
            <a:r>
              <a:rPr lang="tr-TR" dirty="0"/>
              <a:t>volüm yüklenmesi </a:t>
            </a:r>
            <a:r>
              <a:rPr lang="tr-TR" dirty="0" smtClean="0"/>
              <a:t>gelişir</a:t>
            </a:r>
            <a:r>
              <a:rPr lang="tr-TR" dirty="0"/>
              <a:t>. </a:t>
            </a:r>
            <a:r>
              <a:rPr lang="tr-TR" dirty="0" smtClean="0"/>
              <a:t>Baş </a:t>
            </a:r>
            <a:r>
              <a:rPr lang="tr-TR" dirty="0"/>
              <a:t>ağrısı, </a:t>
            </a:r>
            <a:r>
              <a:rPr lang="tr-TR" dirty="0" err="1"/>
              <a:t>venöz</a:t>
            </a:r>
            <a:r>
              <a:rPr lang="tr-TR" dirty="0"/>
              <a:t> dolgunluk, </a:t>
            </a:r>
            <a:r>
              <a:rPr lang="tr-TR" dirty="0" err="1" smtClean="0"/>
              <a:t>siyanoz</a:t>
            </a:r>
            <a:r>
              <a:rPr lang="tr-TR" dirty="0" smtClean="0"/>
              <a:t>, kan </a:t>
            </a:r>
            <a:r>
              <a:rPr lang="tr-TR" dirty="0"/>
              <a:t>basıncında yükselme, solunum güçlüğü, göğüs ağrısı, solunum </a:t>
            </a:r>
            <a:r>
              <a:rPr lang="tr-TR" dirty="0" smtClean="0"/>
              <a:t>sayısında artma</a:t>
            </a:r>
            <a:r>
              <a:rPr lang="tr-TR" dirty="0"/>
              <a:t>, </a:t>
            </a:r>
            <a:r>
              <a:rPr lang="tr-TR" dirty="0" err="1"/>
              <a:t>dispne</a:t>
            </a:r>
            <a:r>
              <a:rPr lang="tr-TR" dirty="0"/>
              <a:t>, </a:t>
            </a:r>
            <a:r>
              <a:rPr lang="tr-TR" dirty="0" err="1"/>
              <a:t>senkop</a:t>
            </a:r>
            <a:r>
              <a:rPr lang="tr-TR" dirty="0"/>
              <a:t> ve </a:t>
            </a:r>
            <a:r>
              <a:rPr lang="tr-TR" dirty="0" smtClean="0"/>
              <a:t>şok gelişebilir</a:t>
            </a:r>
            <a:r>
              <a:rPr lang="tr-TR" dirty="0"/>
              <a:t>. Anestezi altındaki </a:t>
            </a:r>
            <a:r>
              <a:rPr lang="tr-TR" dirty="0" smtClean="0"/>
              <a:t>hastaların </a:t>
            </a:r>
            <a:r>
              <a:rPr lang="tr-TR" dirty="0" err="1" smtClean="0"/>
              <a:t>monitörizasyon</a:t>
            </a:r>
            <a:r>
              <a:rPr lang="tr-TR" dirty="0" smtClean="0"/>
              <a:t> </a:t>
            </a:r>
            <a:r>
              <a:rPr lang="tr-TR" dirty="0"/>
              <a:t>takibinde </a:t>
            </a:r>
            <a:r>
              <a:rPr lang="tr-TR" dirty="0" smtClean="0"/>
              <a:t>dolaşım </a:t>
            </a:r>
            <a:r>
              <a:rPr lang="tr-TR" dirty="0"/>
              <a:t>yüklemesi açısından dikkatli olunmalıdır.</a:t>
            </a:r>
          </a:p>
          <a:p>
            <a:pPr marL="0" indent="0" algn="just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Pulmoner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Ödem: </a:t>
            </a:r>
            <a:r>
              <a:rPr lang="tr-TR" dirty="0" smtClean="0"/>
              <a:t>Dolaşıma aşırı </a:t>
            </a:r>
            <a:r>
              <a:rPr lang="tr-TR" dirty="0"/>
              <a:t>sıvı yüklenmesi sonucu </a:t>
            </a:r>
            <a:r>
              <a:rPr lang="tr-TR" dirty="0" smtClean="0"/>
              <a:t>gelişir</a:t>
            </a:r>
            <a:r>
              <a:rPr lang="tr-TR" dirty="0"/>
              <a:t>. </a:t>
            </a:r>
            <a:r>
              <a:rPr lang="tr-TR" dirty="0" smtClean="0"/>
              <a:t>Solunum derinliğinin </a:t>
            </a:r>
            <a:r>
              <a:rPr lang="tr-TR" dirty="0"/>
              <a:t>azalması, sayısının artması; nabızda hızlanma, </a:t>
            </a:r>
            <a:r>
              <a:rPr lang="tr-TR" dirty="0" smtClean="0"/>
              <a:t>tansiyonun yükselmesi</a:t>
            </a:r>
            <a:r>
              <a:rPr lang="tr-TR" dirty="0"/>
              <a:t>, öksürük ve </a:t>
            </a:r>
            <a:r>
              <a:rPr lang="tr-TR" dirty="0" err="1"/>
              <a:t>siyanoz</a:t>
            </a:r>
            <a:r>
              <a:rPr lang="tr-TR" dirty="0"/>
              <a:t> gibi semptomlarla karakterize olan </a:t>
            </a:r>
            <a:r>
              <a:rPr lang="tr-TR" dirty="0" smtClean="0"/>
              <a:t>akciğer ödemidir</a:t>
            </a:r>
            <a:r>
              <a:rPr lang="tr-TR" dirty="0"/>
              <a:t>.</a:t>
            </a:r>
          </a:p>
          <a:p>
            <a:pPr marL="0" indent="0" algn="just">
              <a:buNone/>
            </a:pPr>
            <a:r>
              <a:rPr lang="tr-TR" b="1" dirty="0" smtClean="0">
                <a:solidFill>
                  <a:srgbClr val="FF0000"/>
                </a:solidFill>
              </a:rPr>
              <a:t>Hava </a:t>
            </a:r>
            <a:r>
              <a:rPr lang="tr-TR" b="1" dirty="0" err="1">
                <a:solidFill>
                  <a:srgbClr val="FF0000"/>
                </a:solidFill>
              </a:rPr>
              <a:t>Embolisi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dirty="0" smtClean="0"/>
              <a:t>Dolaşıma </a:t>
            </a:r>
            <a:r>
              <a:rPr lang="tr-TR" dirty="0"/>
              <a:t>fazla miktarda hava girmesi sonucu </a:t>
            </a:r>
            <a:r>
              <a:rPr lang="tr-TR" dirty="0" smtClean="0"/>
              <a:t>oluşur</a:t>
            </a:r>
            <a:r>
              <a:rPr lang="tr-TR" dirty="0"/>
              <a:t>. </a:t>
            </a:r>
            <a:r>
              <a:rPr lang="tr-TR" dirty="0" smtClean="0"/>
              <a:t>Aniden şuur </a:t>
            </a:r>
            <a:r>
              <a:rPr lang="tr-TR" dirty="0"/>
              <a:t>kaybı ve </a:t>
            </a:r>
            <a:r>
              <a:rPr lang="tr-TR" dirty="0" smtClean="0"/>
              <a:t>şokun </a:t>
            </a:r>
            <a:r>
              <a:rPr lang="tr-TR" dirty="0"/>
              <a:t>görülmesi hava </a:t>
            </a:r>
            <a:r>
              <a:rPr lang="tr-TR" dirty="0" err="1"/>
              <a:t>embolisinin</a:t>
            </a:r>
            <a:r>
              <a:rPr lang="tr-TR" dirty="0"/>
              <a:t> belirtisidir. Hayati </a:t>
            </a:r>
            <a:r>
              <a:rPr lang="tr-TR" dirty="0" smtClean="0"/>
              <a:t>tehlike oluşturabilir</a:t>
            </a:r>
            <a:r>
              <a:rPr lang="tr-TR" dirty="0"/>
              <a:t>. Bu reaksiyonlar görüldüğünde, </a:t>
            </a:r>
            <a:r>
              <a:rPr lang="tr-TR" dirty="0" err="1"/>
              <a:t>infüzyon</a:t>
            </a:r>
            <a:r>
              <a:rPr lang="tr-TR" dirty="0"/>
              <a:t> durdurulup hekime </a:t>
            </a:r>
            <a:r>
              <a:rPr lang="tr-TR" dirty="0" smtClean="0"/>
              <a:t>haber verilir</a:t>
            </a:r>
            <a:r>
              <a:rPr lang="tr-TR" dirty="0"/>
              <a:t>.</a:t>
            </a:r>
          </a:p>
          <a:p>
            <a:pPr marL="0" indent="0" algn="just">
              <a:buNone/>
            </a:pPr>
            <a:r>
              <a:rPr lang="tr-TR" b="1" dirty="0" smtClean="0">
                <a:solidFill>
                  <a:srgbClr val="FF0000"/>
                </a:solidFill>
              </a:rPr>
              <a:t>Flebit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dirty="0" err="1" smtClean="0"/>
              <a:t>İnfeksiyon</a:t>
            </a:r>
            <a:r>
              <a:rPr lang="tr-TR" dirty="0" smtClean="0"/>
              <a:t> </a:t>
            </a:r>
            <a:r>
              <a:rPr lang="tr-TR" dirty="0"/>
              <a:t>nedeni ile </a:t>
            </a:r>
            <a:r>
              <a:rPr lang="tr-TR" dirty="0" err="1"/>
              <a:t>ven</a:t>
            </a:r>
            <a:r>
              <a:rPr lang="tr-TR" dirty="0"/>
              <a:t> boyunca ağrı, kızarıklık, sıcaklık ve </a:t>
            </a:r>
            <a:r>
              <a:rPr lang="tr-TR" dirty="0" smtClean="0"/>
              <a:t>şişme</a:t>
            </a:r>
            <a:endParaRPr lang="tr-TR" dirty="0"/>
          </a:p>
          <a:p>
            <a:pPr marL="0" indent="0" algn="just">
              <a:buNone/>
            </a:pPr>
            <a:r>
              <a:rPr lang="tr-TR" dirty="0"/>
              <a:t>belirtilerinin </a:t>
            </a:r>
            <a:r>
              <a:rPr lang="tr-TR" dirty="0" smtClean="0"/>
              <a:t>olmasıdır.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928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b="1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Sıvı hastaya takılmadan önce;</a:t>
            </a:r>
            <a:r>
              <a:rPr lang="tr-TR" altLang="tr-TR" sz="28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2800" b="1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  <a:t>kontrol edilmelidir </a:t>
            </a:r>
            <a:br>
              <a:rPr lang="tr-TR" altLang="tr-TR" sz="2800" b="1" dirty="0">
                <a:solidFill>
                  <a:srgbClr val="C00000"/>
                </a:solidFill>
                <a:latin typeface="Cambria" pitchFamily="-111" charset="0"/>
                <a:ea typeface="ＭＳ Ｐゴシック" pitchFamily="-111" charset="-128"/>
              </a:rPr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fontAlgn="base">
              <a:spcAft>
                <a:spcPct val="0"/>
              </a:spcAft>
              <a:buClr>
                <a:srgbClr val="7F7F7F"/>
              </a:buClr>
              <a:buNone/>
              <a:defRPr/>
            </a:pPr>
            <a:r>
              <a:rPr lang="tr-TR" altLang="tr-TR" sz="3000" dirty="0" smtClean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Kullanım </a:t>
            </a: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tarihleri </a:t>
            </a:r>
          </a:p>
          <a:p>
            <a:pPr marL="0" lvl="3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E366FF"/>
              </a:buClr>
              <a:buFont typeface="Wingdings" pitchFamily="-111" charset="2"/>
              <a:buChar char="§"/>
              <a:defRPr/>
            </a:pP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İçinde bulundukları şişe veya torbada zedelenme olup olmadığı</a:t>
            </a:r>
          </a:p>
          <a:p>
            <a:pPr marL="0" lvl="3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E366FF"/>
              </a:buClr>
              <a:buFont typeface="Wingdings" pitchFamily="-111" charset="2"/>
              <a:buChar char="§"/>
              <a:defRPr/>
            </a:pP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İçinde yabancı maddenin varlığı </a:t>
            </a:r>
          </a:p>
          <a:p>
            <a:pPr marL="0" lvl="3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E366FF"/>
              </a:buClr>
              <a:buFont typeface="Wingdings" pitchFamily="-111" charset="2"/>
              <a:buChar char="§"/>
              <a:defRPr/>
            </a:pP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</a:t>
            </a:r>
            <a:r>
              <a:rPr lang="tr-TR" altLang="tr-TR" sz="3000" dirty="0" err="1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Kontaminasyon</a:t>
            </a:r>
            <a:endParaRPr lang="tr-TR" altLang="tr-TR" sz="3000" dirty="0">
              <a:solidFill>
                <a:srgbClr val="000000"/>
              </a:solidFill>
              <a:latin typeface="Cambria" pitchFamily="-111" charset="0"/>
              <a:ea typeface="ＭＳ Ｐゴシック" pitchFamily="-111" charset="-128"/>
            </a:endParaRPr>
          </a:p>
          <a:p>
            <a:pPr marL="0" lvl="3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E366FF"/>
              </a:buClr>
              <a:buFont typeface="Wingdings" pitchFamily="-111" charset="2"/>
              <a:buChar char="§"/>
              <a:defRPr/>
            </a:pP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 Renk değişimi </a:t>
            </a:r>
          </a:p>
          <a:p>
            <a:pPr marL="0" lvl="3" indent="0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rgbClr val="E366FF"/>
              </a:buClr>
              <a:buFont typeface="Wingdings" pitchFamily="-111" charset="2"/>
              <a:buChar char="§"/>
              <a:defRPr/>
            </a:pPr>
            <a:r>
              <a:rPr lang="tr-TR" altLang="tr-TR" sz="3000" dirty="0">
                <a:solidFill>
                  <a:srgbClr val="000000"/>
                </a:solidFill>
                <a:latin typeface="Cambria" pitchFamily="-111" charset="0"/>
                <a:ea typeface="ＭＳ Ｐゴシック" pitchFamily="-111" charset="-128"/>
              </a:rPr>
              <a:t>Partikül oluşumu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8470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prstClr val="black"/>
                </a:solidFill>
              </a:rPr>
              <a:t>İntravenöz Sıvı Tedavisinde Gelişen Bazı Komplikasyonlar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Tromboflebit:</a:t>
            </a:r>
            <a:r>
              <a:rPr lang="tr-TR" dirty="0" err="1" smtClean="0"/>
              <a:t>İntravenöz</a:t>
            </a:r>
            <a:r>
              <a:rPr lang="tr-TR" dirty="0" smtClean="0"/>
              <a:t> </a:t>
            </a:r>
            <a:r>
              <a:rPr lang="tr-TR" dirty="0"/>
              <a:t>sıvıya eklenen ilaçlar ve aynı damara uzun </a:t>
            </a:r>
            <a:r>
              <a:rPr lang="tr-TR" dirty="0" smtClean="0"/>
              <a:t>süre </a:t>
            </a:r>
            <a:r>
              <a:rPr lang="tr-TR" dirty="0" err="1" smtClean="0"/>
              <a:t>infüzyon</a:t>
            </a:r>
            <a:r>
              <a:rPr lang="tr-TR" dirty="0" smtClean="0"/>
              <a:t> </a:t>
            </a:r>
            <a:r>
              <a:rPr lang="tr-TR" dirty="0"/>
              <a:t>uygulaması nedeniyle </a:t>
            </a:r>
            <a:r>
              <a:rPr lang="tr-TR" dirty="0" err="1"/>
              <a:t>venlerde</a:t>
            </a:r>
            <a:r>
              <a:rPr lang="tr-TR" dirty="0"/>
              <a:t> (damar duvarında) </a:t>
            </a:r>
            <a:r>
              <a:rPr lang="tr-TR" dirty="0" smtClean="0"/>
              <a:t>oluşan </a:t>
            </a:r>
            <a:r>
              <a:rPr lang="tr-TR" dirty="0" err="1"/>
              <a:t>irritasyon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vazospazm</a:t>
            </a:r>
            <a:r>
              <a:rPr lang="tr-TR" dirty="0" smtClean="0"/>
              <a:t>(damar </a:t>
            </a:r>
            <a:r>
              <a:rPr lang="tr-TR" dirty="0"/>
              <a:t>kasılması, </a:t>
            </a:r>
            <a:r>
              <a:rPr lang="tr-TR" dirty="0" smtClean="0"/>
              <a:t>büzülmesi) </a:t>
            </a:r>
            <a:r>
              <a:rPr lang="tr-TR" dirty="0"/>
              <a:t>ile </a:t>
            </a:r>
            <a:r>
              <a:rPr lang="tr-TR" dirty="0" smtClean="0"/>
              <a:t>gelişen </a:t>
            </a:r>
            <a:r>
              <a:rPr lang="tr-TR" dirty="0" err="1"/>
              <a:t>enflamatuar</a:t>
            </a:r>
            <a:r>
              <a:rPr lang="tr-TR" dirty="0"/>
              <a:t> bir durumdur. </a:t>
            </a:r>
            <a:r>
              <a:rPr lang="tr-TR" dirty="0" err="1" smtClean="0"/>
              <a:t>İnfüzyon</a:t>
            </a:r>
            <a:r>
              <a:rPr lang="tr-TR" dirty="0" smtClean="0"/>
              <a:t> </a:t>
            </a:r>
            <a:r>
              <a:rPr lang="tr-TR" dirty="0"/>
              <a:t>yeri ödemli, </a:t>
            </a:r>
            <a:r>
              <a:rPr lang="tr-TR" dirty="0" smtClean="0"/>
              <a:t>duyarlı, ağrılı </a:t>
            </a:r>
            <a:r>
              <a:rPr lang="tr-TR" dirty="0"/>
              <a:t>ve kızarıktır. </a:t>
            </a:r>
            <a:r>
              <a:rPr lang="tr-TR" dirty="0" err="1"/>
              <a:t>Palpasyonla</a:t>
            </a:r>
            <a:r>
              <a:rPr lang="tr-TR" dirty="0"/>
              <a:t> sertlik hissedilir. </a:t>
            </a:r>
            <a:r>
              <a:rPr lang="tr-TR" dirty="0" err="1"/>
              <a:t>Tromboflebit</a:t>
            </a:r>
            <a:r>
              <a:rPr lang="tr-TR" dirty="0"/>
              <a:t> </a:t>
            </a:r>
            <a:r>
              <a:rPr lang="tr-TR" dirty="0" smtClean="0"/>
              <a:t>kanın pıhtılaşmasına </a:t>
            </a:r>
            <a:r>
              <a:rPr lang="tr-TR" dirty="0"/>
              <a:t>neden olur. Aniden damarın pıhtı ile tıkanması </a:t>
            </a:r>
            <a:r>
              <a:rPr lang="tr-TR" dirty="0" err="1"/>
              <a:t>emboliye</a:t>
            </a:r>
            <a:r>
              <a:rPr lang="tr-TR" dirty="0"/>
              <a:t> </a:t>
            </a:r>
            <a:r>
              <a:rPr lang="tr-TR" dirty="0" smtClean="0"/>
              <a:t>neden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08791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solidFill>
                  <a:prstClr val="black"/>
                </a:solidFill>
              </a:rPr>
              <a:t>İntravenöz</a:t>
            </a:r>
            <a:r>
              <a:rPr lang="tr-TR" sz="3200" dirty="0">
                <a:solidFill>
                  <a:prstClr val="black"/>
                </a:solidFill>
              </a:rPr>
              <a:t> Sıvı Tedavisinde Gelişen Bazı Komplikasyonlar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2400" b="1" dirty="0">
                <a:solidFill>
                  <a:srgbClr val="FF0000"/>
                </a:solidFill>
              </a:rPr>
              <a:t>Enfeksiyon ve </a:t>
            </a:r>
            <a:r>
              <a:rPr lang="tr-TR" sz="2400" b="1" dirty="0" err="1">
                <a:solidFill>
                  <a:srgbClr val="FF0000"/>
                </a:solidFill>
              </a:rPr>
              <a:t>Pirojenik</a:t>
            </a:r>
            <a:r>
              <a:rPr lang="tr-TR" sz="2400" b="1" dirty="0">
                <a:solidFill>
                  <a:srgbClr val="FF0000"/>
                </a:solidFill>
              </a:rPr>
              <a:t> Reaksiyon: </a:t>
            </a:r>
            <a:r>
              <a:rPr lang="tr-TR" sz="2400" dirty="0" err="1">
                <a:solidFill>
                  <a:prstClr val="black"/>
                </a:solidFill>
              </a:rPr>
              <a:t>İntravenöz</a:t>
            </a:r>
            <a:r>
              <a:rPr lang="tr-TR" sz="2400" dirty="0">
                <a:solidFill>
                  <a:prstClr val="black"/>
                </a:solidFill>
              </a:rPr>
              <a:t> sıvının, serum seti, </a:t>
            </a:r>
            <a:r>
              <a:rPr lang="tr-TR" sz="2400" dirty="0" err="1">
                <a:solidFill>
                  <a:prstClr val="black"/>
                </a:solidFill>
              </a:rPr>
              <a:t>kateterler</a:t>
            </a:r>
            <a:r>
              <a:rPr lang="tr-TR" sz="2400" dirty="0">
                <a:solidFill>
                  <a:prstClr val="black"/>
                </a:solidFill>
              </a:rPr>
              <a:t>, malzemeler hazırlanırken ve </a:t>
            </a:r>
            <a:r>
              <a:rPr lang="tr-TR" sz="2400" dirty="0">
                <a:solidFill>
                  <a:srgbClr val="00B0F0"/>
                </a:solidFill>
              </a:rPr>
              <a:t>işlem esnasında aseptik kurallara uyulmaması </a:t>
            </a:r>
            <a:r>
              <a:rPr lang="tr-TR" sz="2400" dirty="0">
                <a:solidFill>
                  <a:prstClr val="black"/>
                </a:solidFill>
              </a:rPr>
              <a:t>sonucu gelişir. </a:t>
            </a:r>
            <a:r>
              <a:rPr lang="tr-TR" sz="2400" dirty="0" err="1">
                <a:solidFill>
                  <a:prstClr val="black"/>
                </a:solidFill>
              </a:rPr>
              <a:t>İntravenöz</a:t>
            </a:r>
            <a:r>
              <a:rPr lang="tr-TR" sz="2400" dirty="0">
                <a:solidFill>
                  <a:prstClr val="black"/>
                </a:solidFill>
              </a:rPr>
              <a:t> sıvı </a:t>
            </a:r>
            <a:r>
              <a:rPr lang="tr-TR" sz="2400" dirty="0" err="1">
                <a:solidFill>
                  <a:prstClr val="black"/>
                </a:solidFill>
              </a:rPr>
              <a:t>kateterinin</a:t>
            </a:r>
            <a:r>
              <a:rPr lang="tr-TR" sz="2400" dirty="0">
                <a:solidFill>
                  <a:prstClr val="black"/>
                </a:solidFill>
              </a:rPr>
              <a:t> aynı damarda 48 saatten fazla kalması da enfeksiyon gelişmesine neden olabilir. Enfeksiyon, lokal ya da sistemik olabilir. Sistemik reaksiyona </a:t>
            </a:r>
            <a:r>
              <a:rPr lang="tr-TR" sz="2400" b="1" dirty="0" err="1">
                <a:solidFill>
                  <a:srgbClr val="00B0F0"/>
                </a:solidFill>
              </a:rPr>
              <a:t>pirojenik</a:t>
            </a:r>
            <a:r>
              <a:rPr lang="tr-TR" sz="2400" b="1" dirty="0">
                <a:solidFill>
                  <a:srgbClr val="00B0F0"/>
                </a:solidFill>
              </a:rPr>
              <a:t> reaksiyon </a:t>
            </a:r>
            <a:r>
              <a:rPr lang="tr-TR" sz="2400" dirty="0">
                <a:solidFill>
                  <a:prstClr val="black"/>
                </a:solidFill>
              </a:rPr>
              <a:t>denir. </a:t>
            </a:r>
            <a:r>
              <a:rPr lang="tr-TR" sz="2400" dirty="0" err="1">
                <a:solidFill>
                  <a:prstClr val="black"/>
                </a:solidFill>
              </a:rPr>
              <a:t>Pirojenik</a:t>
            </a:r>
            <a:r>
              <a:rPr lang="tr-TR" sz="2400" dirty="0">
                <a:solidFill>
                  <a:prstClr val="black"/>
                </a:solidFill>
              </a:rPr>
              <a:t> sistemik reaksiyon, hastaya sıvı başlanmasından 30 dakika ile 1 saat sonra ortaya çıkar. Hastada vücut ısısının yükselmesi, titreme, yüzde kızarıklık, ani nabız değişikliği, sırtta ağrı, bulantı- kusma, </a:t>
            </a:r>
            <a:r>
              <a:rPr lang="tr-TR" sz="2400" dirty="0" err="1">
                <a:solidFill>
                  <a:prstClr val="black"/>
                </a:solidFill>
              </a:rPr>
              <a:t>siyanoz</a:t>
            </a:r>
            <a:r>
              <a:rPr lang="tr-TR" sz="2400" dirty="0">
                <a:solidFill>
                  <a:prstClr val="black"/>
                </a:solidFill>
              </a:rPr>
              <a:t>, </a:t>
            </a:r>
            <a:r>
              <a:rPr lang="tr-TR" sz="2400" dirty="0" err="1">
                <a:solidFill>
                  <a:prstClr val="black"/>
                </a:solidFill>
              </a:rPr>
              <a:t>vasküler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kollaps</a:t>
            </a:r>
            <a:r>
              <a:rPr lang="tr-TR" sz="2400" dirty="0">
                <a:solidFill>
                  <a:prstClr val="black"/>
                </a:solidFill>
              </a:rPr>
              <a:t> olabilir. Bu durumda; </a:t>
            </a:r>
            <a:r>
              <a:rPr lang="tr-TR" sz="2400" dirty="0" err="1">
                <a:solidFill>
                  <a:prstClr val="black"/>
                </a:solidFill>
              </a:rPr>
              <a:t>intravenöz</a:t>
            </a:r>
            <a:r>
              <a:rPr lang="tr-TR" sz="2400" dirty="0">
                <a:solidFill>
                  <a:prstClr val="black"/>
                </a:solidFill>
              </a:rPr>
              <a:t> sıvı </a:t>
            </a:r>
            <a:r>
              <a:rPr lang="tr-TR" sz="2400" dirty="0" err="1">
                <a:solidFill>
                  <a:prstClr val="black"/>
                </a:solidFill>
              </a:rPr>
              <a:t>infüzyonu</a:t>
            </a:r>
            <a:r>
              <a:rPr lang="tr-TR" sz="2400" dirty="0">
                <a:solidFill>
                  <a:prstClr val="black"/>
                </a:solidFill>
              </a:rPr>
              <a:t> durdurulur, hayati bulgular alınır ve doktora haber verilir.</a:t>
            </a:r>
          </a:p>
        </p:txBody>
      </p:sp>
    </p:spTree>
    <p:extLst>
      <p:ext uri="{BB962C8B-B14F-4D97-AF65-F5344CB8AC3E}">
        <p14:creationId xmlns:p14="http://schemas.microsoft.com/office/powerpoint/2010/main" val="39371172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 ALMA TEKNİKLERİ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600" dirty="0"/>
              <a:t>Hastalıkların </a:t>
            </a:r>
            <a:r>
              <a:rPr lang="tr-TR" sz="3600" dirty="0" smtClean="0"/>
              <a:t>teşhisi</a:t>
            </a:r>
            <a:r>
              <a:rPr lang="tr-TR" sz="3600" dirty="0"/>
              <a:t>, benzer hastalıkların birbirinden ayrılması ve tedavi </a:t>
            </a:r>
            <a:r>
              <a:rPr lang="tr-TR" sz="3600" dirty="0" smtClean="0"/>
              <a:t>sürecinin izlenmesi </a:t>
            </a:r>
            <a:r>
              <a:rPr lang="tr-TR" sz="3600" dirty="0"/>
              <a:t>amacıyla </a:t>
            </a:r>
            <a:r>
              <a:rPr lang="tr-TR" sz="3600" dirty="0" smtClean="0"/>
              <a:t>kanın hematolojik</a:t>
            </a:r>
            <a:r>
              <a:rPr lang="tr-TR" sz="3600" dirty="0"/>
              <a:t>, biyokimyasal, mikrobiyolojik ve </a:t>
            </a:r>
            <a:r>
              <a:rPr lang="tr-TR" sz="3600" dirty="0" err="1" smtClean="0"/>
              <a:t>histopatolojik</a:t>
            </a:r>
            <a:r>
              <a:rPr lang="tr-TR" sz="3600" dirty="0" smtClean="0"/>
              <a:t> incelemesi </a:t>
            </a:r>
            <a:r>
              <a:rPr lang="tr-TR" sz="3600" dirty="0"/>
              <a:t>yapılır. Kanın incelemesi serum, plazma ya da tam kandan yapılır.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/>
              <a:t>Kuru ve temiz bir tüpe alınan kan, kendi hâlinde bekletilirse pıhtı </a:t>
            </a:r>
            <a:r>
              <a:rPr lang="tr-TR" dirty="0" smtClean="0"/>
              <a:t>oluşur</a:t>
            </a:r>
            <a:r>
              <a:rPr lang="tr-TR" dirty="0"/>
              <a:t>. </a:t>
            </a:r>
            <a:r>
              <a:rPr lang="tr-TR" dirty="0" smtClean="0"/>
              <a:t>Pıhtının üzerinde oluşan </a:t>
            </a:r>
            <a:r>
              <a:rPr lang="tr-TR" dirty="0"/>
              <a:t>sıvıya </a:t>
            </a:r>
            <a:r>
              <a:rPr lang="tr-TR" b="1" dirty="0">
                <a:solidFill>
                  <a:srgbClr val="FF0000"/>
                </a:solidFill>
              </a:rPr>
              <a:t>serum</a:t>
            </a:r>
            <a:r>
              <a:rPr lang="tr-TR" dirty="0"/>
              <a:t> denir. Pıhtı içinde fibrin, eritrosit, </a:t>
            </a:r>
            <a:r>
              <a:rPr lang="tr-TR" dirty="0" err="1"/>
              <a:t>trombosit</a:t>
            </a:r>
            <a:r>
              <a:rPr lang="tr-TR" dirty="0"/>
              <a:t> ve </a:t>
            </a:r>
            <a:r>
              <a:rPr lang="tr-TR" dirty="0" smtClean="0"/>
              <a:t>lökositler bulunur</a:t>
            </a:r>
            <a:r>
              <a:rPr lang="tr-TR" dirty="0"/>
              <a:t>. </a:t>
            </a:r>
            <a:r>
              <a:rPr lang="tr-TR" dirty="0" err="1"/>
              <a:t>Antikoagulanlı</a:t>
            </a:r>
            <a:r>
              <a:rPr lang="tr-TR" dirty="0"/>
              <a:t> tüpe alınan kan, kendi hâlinde bekletilirse </a:t>
            </a:r>
            <a:r>
              <a:rPr lang="tr-TR" dirty="0" smtClean="0"/>
              <a:t>şekilli </a:t>
            </a:r>
            <a:r>
              <a:rPr lang="tr-TR" dirty="0"/>
              <a:t>elemanlar </a:t>
            </a:r>
            <a:r>
              <a:rPr lang="tr-TR" dirty="0" smtClean="0"/>
              <a:t>dibe çökerek </a:t>
            </a:r>
            <a:r>
              <a:rPr lang="tr-TR" dirty="0"/>
              <a:t>ayrılır ve üstte kalan sıvıya </a:t>
            </a:r>
            <a:r>
              <a:rPr lang="tr-TR" b="1" dirty="0">
                <a:solidFill>
                  <a:srgbClr val="FF0000"/>
                </a:solidFill>
              </a:rPr>
              <a:t>plazma</a:t>
            </a:r>
            <a:r>
              <a:rPr lang="tr-TR" dirty="0"/>
              <a:t> denir. </a:t>
            </a:r>
            <a:r>
              <a:rPr lang="tr-TR" dirty="0" err="1"/>
              <a:t>Antikoagulan</a:t>
            </a:r>
            <a:r>
              <a:rPr lang="tr-TR" dirty="0"/>
              <a:t> olarak kullanılan maddeler;</a:t>
            </a:r>
          </a:p>
          <a:p>
            <a:pPr marL="0" indent="0">
              <a:buNone/>
            </a:pPr>
            <a:r>
              <a:rPr lang="tr-TR" dirty="0" err="1"/>
              <a:t>heparin</a:t>
            </a:r>
            <a:r>
              <a:rPr lang="tr-TR" dirty="0"/>
              <a:t>, </a:t>
            </a:r>
            <a:r>
              <a:rPr lang="tr-TR" dirty="0" err="1"/>
              <a:t>sitrat</a:t>
            </a:r>
            <a:r>
              <a:rPr lang="tr-TR" dirty="0"/>
              <a:t>, oksalat ve EDTA (Etilen </a:t>
            </a:r>
            <a:r>
              <a:rPr lang="tr-TR" dirty="0" err="1"/>
              <a:t>Diamin</a:t>
            </a:r>
            <a:r>
              <a:rPr lang="tr-TR" dirty="0"/>
              <a:t> </a:t>
            </a:r>
            <a:r>
              <a:rPr lang="tr-TR" dirty="0" err="1"/>
              <a:t>Tetra</a:t>
            </a:r>
            <a:r>
              <a:rPr lang="tr-TR" dirty="0"/>
              <a:t> Asetik Asit)‟</a:t>
            </a:r>
            <a:r>
              <a:rPr lang="tr-TR" dirty="0" err="1"/>
              <a:t>dır</a:t>
            </a:r>
            <a:r>
              <a:rPr lang="tr-TR" dirty="0"/>
              <a:t>. Serum ve plazması</a:t>
            </a:r>
          </a:p>
          <a:p>
            <a:pPr marL="0" indent="0">
              <a:buNone/>
            </a:pPr>
            <a:r>
              <a:rPr lang="tr-TR" dirty="0" smtClean="0"/>
              <a:t>ayrılmamış </a:t>
            </a:r>
            <a:r>
              <a:rPr lang="tr-TR" dirty="0"/>
              <a:t>olan kana, </a:t>
            </a:r>
            <a:r>
              <a:rPr lang="tr-TR" b="1" dirty="0">
                <a:solidFill>
                  <a:srgbClr val="FF0000"/>
                </a:solidFill>
              </a:rPr>
              <a:t>tam kan </a:t>
            </a:r>
            <a:r>
              <a:rPr lang="tr-TR" dirty="0"/>
              <a:t>denir.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2766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 alma </a:t>
            </a:r>
            <a:r>
              <a:rPr lang="tr-TR" dirty="0" err="1"/>
              <a:t>endikasyonları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• Hastalıkların </a:t>
            </a:r>
            <a:r>
              <a:rPr lang="tr-TR" dirty="0" smtClean="0"/>
              <a:t>teşhis </a:t>
            </a:r>
            <a:r>
              <a:rPr lang="tr-TR" dirty="0"/>
              <a:t>edilmesi</a:t>
            </a:r>
          </a:p>
          <a:p>
            <a:pPr marL="0" indent="0">
              <a:buNone/>
            </a:pPr>
            <a:r>
              <a:rPr lang="tr-TR" dirty="0"/>
              <a:t>• Benzer hastalıkların birbirinden ayrılması</a:t>
            </a:r>
          </a:p>
          <a:p>
            <a:pPr marL="0" indent="0">
              <a:buNone/>
            </a:pPr>
            <a:r>
              <a:rPr lang="tr-TR" dirty="0"/>
              <a:t>• Tedavi sürecinin izlenmesi</a:t>
            </a:r>
          </a:p>
          <a:p>
            <a:pPr marL="0" indent="0">
              <a:buNone/>
            </a:pPr>
            <a:r>
              <a:rPr lang="tr-TR" dirty="0"/>
              <a:t>• Kan transfüzyonu yapılması</a:t>
            </a:r>
          </a:p>
          <a:p>
            <a:pPr marL="0" indent="0">
              <a:buNone/>
            </a:pPr>
            <a:r>
              <a:rPr lang="tr-TR" dirty="0"/>
              <a:t>• Bazı hastalıklarda (kalp yetmezliği, </a:t>
            </a:r>
            <a:r>
              <a:rPr lang="tr-TR" dirty="0" err="1"/>
              <a:t>polisitemi</a:t>
            </a:r>
            <a:r>
              <a:rPr lang="tr-TR" dirty="0"/>
              <a:t> vb.) tedavi amacı </a:t>
            </a:r>
            <a:r>
              <a:rPr lang="tr-TR" dirty="0" smtClean="0"/>
              <a:t>ile </a:t>
            </a:r>
            <a:r>
              <a:rPr lang="tr-TR" dirty="0"/>
              <a:t>flebotomi (Vücuttan kan alma </a:t>
            </a:r>
            <a:r>
              <a:rPr lang="tr-TR" dirty="0" smtClean="0"/>
              <a:t>işlemidir) yapılmasıdır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Kan; </a:t>
            </a:r>
            <a:r>
              <a:rPr lang="tr-TR" dirty="0" err="1"/>
              <a:t>kapiller</a:t>
            </a:r>
            <a:r>
              <a:rPr lang="tr-TR" dirty="0"/>
              <a:t>, </a:t>
            </a:r>
            <a:r>
              <a:rPr lang="tr-TR" dirty="0" err="1"/>
              <a:t>ven</a:t>
            </a:r>
            <a:r>
              <a:rPr lang="tr-TR" dirty="0"/>
              <a:t> ve arterden kan alma teknikleri ile usulüne uygun alınır.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3047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Kapiller </a:t>
            </a:r>
            <a:r>
              <a:rPr lang="tr-TR" dirty="0"/>
              <a:t>Kan Alma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 smtClean="0"/>
              <a:t>Kapiller </a:t>
            </a:r>
            <a:r>
              <a:rPr lang="tr-TR" dirty="0"/>
              <a:t>kan, az miktarda kana ihtiyaç duyulan durumlarda, (hemoglobin ve</a:t>
            </a:r>
          </a:p>
          <a:p>
            <a:pPr marL="0" indent="0">
              <a:buNone/>
            </a:pPr>
            <a:r>
              <a:rPr lang="tr-TR" dirty="0" err="1"/>
              <a:t>hematokrit</a:t>
            </a:r>
            <a:r>
              <a:rPr lang="tr-TR" dirty="0"/>
              <a:t> analizi, eritrosit, lökosit ve </a:t>
            </a:r>
            <a:r>
              <a:rPr lang="tr-TR" dirty="0" err="1"/>
              <a:t>trombosit</a:t>
            </a:r>
            <a:r>
              <a:rPr lang="tr-TR" dirty="0"/>
              <a:t> sayımı, </a:t>
            </a:r>
            <a:r>
              <a:rPr lang="tr-TR" dirty="0" err="1"/>
              <a:t>periferik</a:t>
            </a:r>
            <a:r>
              <a:rPr lang="tr-TR" dirty="0"/>
              <a:t> yayma, kan grubu </a:t>
            </a:r>
            <a:r>
              <a:rPr lang="tr-TR" dirty="0" smtClean="0"/>
              <a:t>analizi, </a:t>
            </a:r>
            <a:r>
              <a:rPr lang="tr-TR" dirty="0" err="1" smtClean="0"/>
              <a:t>glukometre</a:t>
            </a:r>
            <a:r>
              <a:rPr lang="tr-TR" dirty="0" smtClean="0"/>
              <a:t> </a:t>
            </a:r>
            <a:r>
              <a:rPr lang="tr-TR" dirty="0"/>
              <a:t>ile kan </a:t>
            </a:r>
            <a:r>
              <a:rPr lang="tr-TR" dirty="0" smtClean="0"/>
              <a:t>şekeri </a:t>
            </a:r>
            <a:r>
              <a:rPr lang="tr-TR" dirty="0"/>
              <a:t>analizi) ayrıca bebek ve çocuklardan bazı analizler için alınır.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Kapiller </a:t>
            </a:r>
            <a:r>
              <a:rPr lang="tr-TR" dirty="0"/>
              <a:t>kan alma bölgeleri</a:t>
            </a:r>
          </a:p>
          <a:p>
            <a:pPr marL="0" indent="0">
              <a:buNone/>
            </a:pPr>
            <a:r>
              <a:rPr lang="tr-TR" dirty="0"/>
              <a:t>• Elin 3. ve 4. parmak ucundan (orta ya da yüzük parmağı)</a:t>
            </a:r>
          </a:p>
          <a:p>
            <a:pPr marL="0" indent="0">
              <a:buNone/>
            </a:pPr>
            <a:r>
              <a:rPr lang="tr-TR" dirty="0"/>
              <a:t>• Kulak memesinin alt kenarından</a:t>
            </a:r>
          </a:p>
          <a:p>
            <a:pPr marL="0" indent="0">
              <a:buNone/>
            </a:pPr>
            <a:r>
              <a:rPr lang="tr-TR" dirty="0"/>
              <a:t>• Bebeklerde topuktan veya ayak </a:t>
            </a:r>
            <a:r>
              <a:rPr lang="tr-TR" dirty="0" smtClean="0"/>
              <a:t>başparmağından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</a:t>
            </a:r>
            <a:r>
              <a:rPr lang="tr-TR" dirty="0"/>
              <a:t>Kapiller kan almada kullanılan malzemeler</a:t>
            </a:r>
          </a:p>
          <a:p>
            <a:pPr marL="0" indent="0">
              <a:buNone/>
            </a:pPr>
            <a:r>
              <a:rPr lang="tr-TR" dirty="0"/>
              <a:t>• Alkol</a:t>
            </a:r>
          </a:p>
          <a:p>
            <a:pPr marL="0" indent="0">
              <a:buNone/>
            </a:pPr>
            <a:r>
              <a:rPr lang="tr-TR" dirty="0"/>
              <a:t>• Pamuk</a:t>
            </a:r>
          </a:p>
          <a:p>
            <a:pPr marL="0" indent="0">
              <a:buNone/>
            </a:pPr>
            <a:r>
              <a:rPr lang="tr-TR" dirty="0"/>
              <a:t>• Eldiven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Lanset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Kapiller tüp (</a:t>
            </a:r>
            <a:r>
              <a:rPr lang="tr-TR" dirty="0" err="1"/>
              <a:t>mikropipet</a:t>
            </a:r>
            <a:r>
              <a:rPr lang="tr-TR" dirty="0"/>
              <a:t>, kılcal pipet)</a:t>
            </a:r>
          </a:p>
          <a:p>
            <a:pPr marL="0" indent="0">
              <a:buNone/>
            </a:pPr>
            <a:r>
              <a:rPr lang="tr-TR" dirty="0"/>
              <a:t>• Tıbbi atık kutusu, tıbbi atık çöpü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1705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Venöz </a:t>
            </a:r>
            <a:r>
              <a:rPr lang="tr-TR" dirty="0"/>
              <a:t>Kan Alma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dirty="0" smtClean="0"/>
              <a:t>Venöz </a:t>
            </a:r>
            <a:r>
              <a:rPr lang="tr-TR" dirty="0"/>
              <a:t>kan, </a:t>
            </a:r>
            <a:r>
              <a:rPr lang="tr-TR" dirty="0" err="1"/>
              <a:t>vene</a:t>
            </a:r>
            <a:r>
              <a:rPr lang="tr-TR" dirty="0"/>
              <a:t> girilerek alınır. Çok miktarda kana ihtiyaç duyulan </a:t>
            </a:r>
            <a:r>
              <a:rPr lang="tr-TR" dirty="0" smtClean="0"/>
              <a:t>durumlarda,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/>
              <a:t>kan tercih edilir. Venöz kan almak için </a:t>
            </a:r>
            <a:r>
              <a:rPr lang="tr-TR" dirty="0" err="1"/>
              <a:t>antecubital</a:t>
            </a:r>
            <a:r>
              <a:rPr lang="tr-TR" dirty="0"/>
              <a:t> </a:t>
            </a:r>
            <a:r>
              <a:rPr lang="tr-TR" dirty="0" err="1"/>
              <a:t>fossada</a:t>
            </a:r>
            <a:r>
              <a:rPr lang="tr-TR" dirty="0"/>
              <a:t> bulunan, kalın ve </a:t>
            </a:r>
            <a:r>
              <a:rPr lang="tr-TR" dirty="0" smtClean="0"/>
              <a:t>derinin  yüzeyine </a:t>
            </a:r>
            <a:r>
              <a:rPr lang="tr-TR" dirty="0"/>
              <a:t>yakın </a:t>
            </a:r>
            <a:r>
              <a:rPr lang="tr-TR" dirty="0" err="1"/>
              <a:t>venler</a:t>
            </a:r>
            <a:r>
              <a:rPr lang="tr-TR" dirty="0"/>
              <a:t> kullanılır. Venöz kan, hasta rahat bir </a:t>
            </a:r>
            <a:r>
              <a:rPr lang="tr-TR" dirty="0" smtClean="0"/>
              <a:t>şekilde </a:t>
            </a:r>
            <a:r>
              <a:rPr lang="tr-TR" dirty="0"/>
              <a:t>oturtularak ya da sırt </a:t>
            </a:r>
            <a:r>
              <a:rPr lang="tr-TR" dirty="0" smtClean="0"/>
              <a:t>üstü yatırılarak </a:t>
            </a:r>
            <a:r>
              <a:rPr lang="tr-TR" dirty="0"/>
              <a:t>alınır. Hastadan kan almadan önce yapılacak analiz hakkında bilgi </a:t>
            </a:r>
            <a:r>
              <a:rPr lang="tr-TR" dirty="0" smtClean="0"/>
              <a:t>verilmeli, çocuklarda </a:t>
            </a:r>
            <a:r>
              <a:rPr lang="tr-TR" dirty="0"/>
              <a:t>öncelikle güven sağlanmalıdır.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Venöz </a:t>
            </a:r>
            <a:r>
              <a:rPr lang="tr-TR" dirty="0"/>
              <a:t>kan almada kullanılan malzemeler</a:t>
            </a:r>
          </a:p>
          <a:p>
            <a:pPr marL="0" indent="0">
              <a:buNone/>
            </a:pPr>
            <a:r>
              <a:rPr lang="tr-TR" dirty="0"/>
              <a:t>• Alkol</a:t>
            </a:r>
          </a:p>
          <a:p>
            <a:pPr marL="0" indent="0">
              <a:buNone/>
            </a:pPr>
            <a:r>
              <a:rPr lang="tr-TR" dirty="0"/>
              <a:t>• Pamuk</a:t>
            </a:r>
          </a:p>
          <a:p>
            <a:pPr marL="0" indent="0">
              <a:buNone/>
            </a:pPr>
            <a:r>
              <a:rPr lang="tr-TR" dirty="0"/>
              <a:t>• Enjeksiyon bandı</a:t>
            </a:r>
          </a:p>
          <a:p>
            <a:pPr marL="0" indent="0">
              <a:buNone/>
            </a:pPr>
            <a:r>
              <a:rPr lang="tr-TR" dirty="0"/>
              <a:t>• Eldiven</a:t>
            </a:r>
          </a:p>
          <a:p>
            <a:pPr marL="0" indent="0">
              <a:buNone/>
            </a:pPr>
            <a:r>
              <a:rPr lang="tr-TR" dirty="0"/>
              <a:t>• Enjektör/güvenli enjektör ya da </a:t>
            </a:r>
            <a:r>
              <a:rPr lang="tr-TR" dirty="0" err="1"/>
              <a:t>vacutainer</a:t>
            </a:r>
            <a:r>
              <a:rPr lang="tr-TR" dirty="0"/>
              <a:t>/güvenli </a:t>
            </a:r>
            <a:r>
              <a:rPr lang="tr-TR" dirty="0" err="1"/>
              <a:t>vacutainer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• Turnike</a:t>
            </a:r>
          </a:p>
          <a:p>
            <a:pPr marL="0" indent="0">
              <a:buNone/>
            </a:pPr>
            <a:r>
              <a:rPr lang="tr-TR" dirty="0"/>
              <a:t>• Tıbbi atık kutusu, tıbbi atık çöpü</a:t>
            </a:r>
          </a:p>
          <a:p>
            <a:pPr marL="0" indent="0">
              <a:buNone/>
            </a:pPr>
            <a:r>
              <a:rPr lang="tr-TR" dirty="0"/>
              <a:t>• Vakumlu kan tüpleri, kanın laboratuvara sağlıklı bir ş</a:t>
            </a:r>
            <a:r>
              <a:rPr lang="tr-TR" dirty="0" smtClean="0"/>
              <a:t>ekilde </a:t>
            </a:r>
            <a:r>
              <a:rPr lang="tr-TR" dirty="0"/>
              <a:t>gönderilmesi</a:t>
            </a:r>
          </a:p>
          <a:p>
            <a:pPr marL="0" indent="0">
              <a:buNone/>
            </a:pPr>
            <a:r>
              <a:rPr lang="tr-TR" dirty="0"/>
              <a:t>için kullanılır. </a:t>
            </a:r>
          </a:p>
        </p:txBody>
      </p:sp>
    </p:spTree>
    <p:extLst>
      <p:ext uri="{BB962C8B-B14F-4D97-AF65-F5344CB8AC3E}">
        <p14:creationId xmlns:p14="http://schemas.microsoft.com/office/powerpoint/2010/main" val="3730082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Steril </a:t>
            </a:r>
            <a:r>
              <a:rPr lang="tr-TR" sz="3200" dirty="0"/>
              <a:t>vakumlanmış tüp çeşitleri ve kullanım amaçları şunlardır: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 </a:t>
            </a:r>
            <a:r>
              <a:rPr lang="tr-TR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Açık mor kapaklı </a:t>
            </a:r>
            <a:r>
              <a:rPr lang="tr-TR" sz="16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antikoagulanlı</a:t>
            </a:r>
            <a:r>
              <a:rPr lang="tr-TR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tüp: </a:t>
            </a:r>
            <a:r>
              <a:rPr lang="tr-TR" sz="1600" dirty="0" err="1"/>
              <a:t>Hemogram</a:t>
            </a:r>
            <a:r>
              <a:rPr lang="tr-TR" sz="1600" dirty="0"/>
              <a:t> tüpüdür. Tam </a:t>
            </a:r>
            <a:r>
              <a:rPr lang="tr-TR" sz="1600" dirty="0" smtClean="0"/>
              <a:t>kan sayımı </a:t>
            </a:r>
            <a:r>
              <a:rPr lang="tr-TR" sz="1600" dirty="0"/>
              <a:t>için kullanılır.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accent4">
                    <a:lumMod val="75000"/>
                  </a:schemeClr>
                </a:solidFill>
              </a:rPr>
              <a:t>o Koyu mor kapaklı </a:t>
            </a:r>
            <a:r>
              <a:rPr lang="tr-TR" sz="1600" b="1" dirty="0" err="1">
                <a:solidFill>
                  <a:schemeClr val="accent4">
                    <a:lumMod val="75000"/>
                  </a:schemeClr>
                </a:solidFill>
              </a:rPr>
              <a:t>antikoagulanlı</a:t>
            </a:r>
            <a:r>
              <a:rPr lang="tr-TR" sz="1600" b="1" dirty="0">
                <a:solidFill>
                  <a:schemeClr val="accent4">
                    <a:lumMod val="75000"/>
                  </a:schemeClr>
                </a:solidFill>
              </a:rPr>
              <a:t> tüp:</a:t>
            </a:r>
            <a:r>
              <a:rPr lang="tr-TR" sz="1600" dirty="0"/>
              <a:t> Kan grubu, </a:t>
            </a:r>
            <a:r>
              <a:rPr lang="tr-TR" sz="1600" dirty="0" err="1"/>
              <a:t>cross</a:t>
            </a:r>
            <a:r>
              <a:rPr lang="tr-TR" sz="1600" dirty="0"/>
              <a:t>, </a:t>
            </a:r>
            <a:r>
              <a:rPr lang="tr-TR" sz="1600" dirty="0" smtClean="0"/>
              <a:t>direkt </a:t>
            </a:r>
            <a:r>
              <a:rPr lang="tr-TR" sz="1600" dirty="0" err="1" smtClean="0"/>
              <a:t>coombs</a:t>
            </a:r>
            <a:r>
              <a:rPr lang="tr-TR" sz="1600" dirty="0" smtClean="0"/>
              <a:t> </a:t>
            </a:r>
            <a:r>
              <a:rPr lang="tr-TR" sz="1600" dirty="0"/>
              <a:t>testi için kullanılır.</a:t>
            </a:r>
          </a:p>
          <a:p>
            <a:pPr marL="0" indent="0">
              <a:buNone/>
            </a:pPr>
            <a:r>
              <a:rPr lang="tr-TR" sz="1600" b="1" dirty="0">
                <a:solidFill>
                  <a:srgbClr val="C00000"/>
                </a:solidFill>
              </a:rPr>
              <a:t>o Kırmızı kapaklı tüp: </a:t>
            </a:r>
            <a:r>
              <a:rPr lang="tr-TR" sz="1600" dirty="0" smtClean="0"/>
              <a:t>Boş kuru </a:t>
            </a:r>
            <a:r>
              <a:rPr lang="tr-TR" sz="1600" dirty="0"/>
              <a:t>tüptür. Serumdan </a:t>
            </a:r>
            <a:r>
              <a:rPr lang="tr-TR" sz="1600" dirty="0" smtClean="0"/>
              <a:t>çalışılan </a:t>
            </a:r>
            <a:r>
              <a:rPr lang="tr-TR" sz="1600" dirty="0"/>
              <a:t>analizler </a:t>
            </a:r>
            <a:r>
              <a:rPr lang="tr-TR" sz="1600" dirty="0" smtClean="0"/>
              <a:t>için kullanılır</a:t>
            </a:r>
            <a:r>
              <a:rPr lang="tr-TR" sz="1600" dirty="0"/>
              <a:t>.</a:t>
            </a:r>
          </a:p>
          <a:p>
            <a:pPr marL="0" indent="0">
              <a:buNone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Mavi kapaklı </a:t>
            </a:r>
            <a:r>
              <a:rPr lang="tr-TR" sz="1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antikoagulanlı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tüp: </a:t>
            </a:r>
            <a:r>
              <a:rPr lang="tr-TR" sz="1600" dirty="0" smtClean="0"/>
              <a:t>Pıhtılaşma </a:t>
            </a:r>
            <a:r>
              <a:rPr lang="tr-TR" sz="1600" dirty="0"/>
              <a:t>analizleri </a:t>
            </a:r>
            <a:r>
              <a:rPr lang="tr-TR" sz="1600" dirty="0" smtClean="0"/>
              <a:t>için </a:t>
            </a:r>
            <a:r>
              <a:rPr lang="tr-TR" sz="1600" dirty="0" err="1" smtClean="0"/>
              <a:t>koagülasyon</a:t>
            </a:r>
            <a:r>
              <a:rPr lang="tr-TR" sz="1600" dirty="0" smtClean="0"/>
              <a:t> </a:t>
            </a:r>
            <a:r>
              <a:rPr lang="tr-TR" sz="1600" dirty="0"/>
              <a:t>cihazlarında kullanılır.</a:t>
            </a:r>
          </a:p>
          <a:p>
            <a:pPr marL="0" indent="0">
              <a:buNone/>
            </a:pPr>
            <a:r>
              <a:rPr lang="tr-TR" sz="1600" b="1" dirty="0"/>
              <a:t>o Siyah kapaklı tüp: </a:t>
            </a:r>
            <a:r>
              <a:rPr lang="tr-TR" sz="1600" dirty="0"/>
              <a:t>Sedimantasyon tüpüdür.</a:t>
            </a:r>
          </a:p>
          <a:p>
            <a:pPr marL="0" indent="0">
              <a:buNone/>
            </a:pPr>
            <a:r>
              <a:rPr lang="tr-TR" sz="1600" b="1" dirty="0">
                <a:solidFill>
                  <a:srgbClr val="FF0000"/>
                </a:solidFill>
              </a:rPr>
              <a:t>o Pediatrik </a:t>
            </a:r>
            <a:r>
              <a:rPr lang="tr-TR" sz="1600" b="1" dirty="0" err="1">
                <a:solidFill>
                  <a:srgbClr val="FF0000"/>
                </a:solidFill>
              </a:rPr>
              <a:t>antikoagulanlı</a:t>
            </a:r>
            <a:r>
              <a:rPr lang="tr-TR" sz="1600" b="1" dirty="0">
                <a:solidFill>
                  <a:srgbClr val="FF0000"/>
                </a:solidFill>
              </a:rPr>
              <a:t> tüp: </a:t>
            </a:r>
            <a:r>
              <a:rPr lang="tr-TR" sz="1600" dirty="0"/>
              <a:t>Çocuklarda kan sayımı için </a:t>
            </a:r>
            <a:r>
              <a:rPr lang="tr-TR" sz="1600" dirty="0" smtClean="0"/>
              <a:t>kullanılan tüplerdir</a:t>
            </a:r>
            <a:r>
              <a:rPr lang="tr-TR" sz="1600" dirty="0"/>
              <a:t>.</a:t>
            </a:r>
          </a:p>
          <a:p>
            <a:pPr marL="0" indent="0">
              <a:buNone/>
            </a:pPr>
            <a:r>
              <a:rPr lang="tr-TR" sz="1600" b="1" dirty="0"/>
              <a:t>o Sarı kapaklı </a:t>
            </a:r>
            <a:r>
              <a:rPr lang="tr-TR" sz="1600" b="1" dirty="0" err="1"/>
              <a:t>jelli</a:t>
            </a:r>
            <a:r>
              <a:rPr lang="tr-TR" sz="1600" b="1" dirty="0"/>
              <a:t> tüp: </a:t>
            </a:r>
            <a:r>
              <a:rPr lang="tr-TR" sz="1600" dirty="0"/>
              <a:t>Biyokimya, hormon, </a:t>
            </a:r>
            <a:r>
              <a:rPr lang="tr-TR" sz="1600" dirty="0" err="1"/>
              <a:t>nefelometre</a:t>
            </a:r>
            <a:r>
              <a:rPr lang="tr-TR" sz="1600" dirty="0"/>
              <a:t>, </a:t>
            </a:r>
            <a:r>
              <a:rPr lang="tr-TR" sz="1600" dirty="0" smtClean="0"/>
              <a:t>ELİSA testleri, </a:t>
            </a:r>
            <a:r>
              <a:rPr lang="tr-TR" sz="1600" dirty="0" err="1" smtClean="0"/>
              <a:t>serolojik</a:t>
            </a:r>
            <a:r>
              <a:rPr lang="tr-TR" sz="1600" dirty="0" smtClean="0"/>
              <a:t> </a:t>
            </a:r>
            <a:r>
              <a:rPr lang="tr-TR" sz="1600" dirty="0"/>
              <a:t>testler, </a:t>
            </a:r>
            <a:r>
              <a:rPr lang="tr-TR" sz="1600" dirty="0" err="1"/>
              <a:t>indirekt</a:t>
            </a:r>
            <a:r>
              <a:rPr lang="tr-TR" sz="1600" dirty="0"/>
              <a:t> </a:t>
            </a:r>
            <a:r>
              <a:rPr lang="tr-TR" sz="1600" dirty="0" err="1"/>
              <a:t>coombs</a:t>
            </a:r>
            <a:r>
              <a:rPr lang="tr-TR" sz="1600" dirty="0"/>
              <a:t> testleri için kullanılır.</a:t>
            </a:r>
          </a:p>
          <a:p>
            <a:pPr marL="0" indent="0">
              <a:buNone/>
            </a:pPr>
            <a:r>
              <a:rPr lang="tr-TR" sz="1600" b="1" dirty="0"/>
              <a:t>o Sarı kapaklı düz tüp: </a:t>
            </a:r>
            <a:r>
              <a:rPr lang="tr-TR" sz="1600" dirty="0"/>
              <a:t>BOS, vücut sıvı ve </a:t>
            </a:r>
            <a:r>
              <a:rPr lang="tr-TR" sz="1600" dirty="0" err="1"/>
              <a:t>sekresyonlarının</a:t>
            </a:r>
            <a:r>
              <a:rPr lang="tr-TR" sz="1600" dirty="0"/>
              <a:t> (</a:t>
            </a:r>
            <a:r>
              <a:rPr lang="tr-TR" sz="1600" dirty="0" err="1" smtClean="0"/>
              <a:t>aspirat</a:t>
            </a:r>
            <a:r>
              <a:rPr lang="tr-TR" sz="1600" dirty="0" smtClean="0"/>
              <a:t> örnekleri</a:t>
            </a:r>
            <a:r>
              <a:rPr lang="tr-TR" sz="1600" dirty="0"/>
              <a:t>) analizi için kullanılır.</a:t>
            </a: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1500" y="3182302"/>
            <a:ext cx="3035300" cy="13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90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Arteriyel Kan </a:t>
            </a:r>
            <a:r>
              <a:rPr lang="tr-TR" dirty="0" smtClean="0"/>
              <a:t>Alma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tr-TR" sz="2900" dirty="0"/>
              <a:t>Arter kanı, kan gazları analizi için </a:t>
            </a:r>
            <a:r>
              <a:rPr lang="tr-TR" sz="2900" dirty="0" err="1"/>
              <a:t>kapillerden</a:t>
            </a:r>
            <a:r>
              <a:rPr lang="tr-TR" sz="2900" dirty="0"/>
              <a:t>, direkt olarak arterden ya da artere</a:t>
            </a:r>
          </a:p>
          <a:p>
            <a:pPr marL="0" indent="0" algn="just">
              <a:buNone/>
            </a:pPr>
            <a:r>
              <a:rPr lang="tr-TR" sz="2900" dirty="0" smtClean="0"/>
              <a:t>yerleştirilmiş </a:t>
            </a:r>
            <a:r>
              <a:rPr lang="tr-TR" sz="2900" dirty="0" err="1"/>
              <a:t>kateterden</a:t>
            </a:r>
            <a:r>
              <a:rPr lang="tr-TR" sz="2900" dirty="0"/>
              <a:t> alınır. Direkt arterden alınacaksa; </a:t>
            </a:r>
            <a:r>
              <a:rPr lang="tr-TR" sz="2900" b="1" dirty="0" err="1">
                <a:solidFill>
                  <a:srgbClr val="FF0000"/>
                </a:solidFill>
              </a:rPr>
              <a:t>radial</a:t>
            </a:r>
            <a:r>
              <a:rPr lang="tr-TR" sz="2900" b="1" dirty="0">
                <a:solidFill>
                  <a:srgbClr val="FF0000"/>
                </a:solidFill>
              </a:rPr>
              <a:t> arter, </a:t>
            </a:r>
            <a:r>
              <a:rPr lang="tr-TR" sz="2900" b="1" dirty="0" err="1">
                <a:solidFill>
                  <a:srgbClr val="FF0000"/>
                </a:solidFill>
              </a:rPr>
              <a:t>brakial</a:t>
            </a:r>
            <a:r>
              <a:rPr lang="tr-TR" sz="2900" b="1" dirty="0">
                <a:solidFill>
                  <a:srgbClr val="FF0000"/>
                </a:solidFill>
              </a:rPr>
              <a:t> arter, </a:t>
            </a:r>
            <a:r>
              <a:rPr lang="tr-TR" sz="2900" b="1" dirty="0" err="1">
                <a:solidFill>
                  <a:srgbClr val="FF0000"/>
                </a:solidFill>
              </a:rPr>
              <a:t>femoral</a:t>
            </a:r>
            <a:endParaRPr lang="tr-TR" sz="29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tr-TR" sz="2900" b="1" dirty="0">
                <a:solidFill>
                  <a:srgbClr val="FF0000"/>
                </a:solidFill>
              </a:rPr>
              <a:t>arter </a:t>
            </a:r>
            <a:r>
              <a:rPr lang="tr-TR" sz="2900" dirty="0"/>
              <a:t>ve yeni doğanlarda </a:t>
            </a:r>
            <a:r>
              <a:rPr lang="tr-TR" sz="2900" b="1" dirty="0" err="1">
                <a:solidFill>
                  <a:srgbClr val="FF0000"/>
                </a:solidFill>
              </a:rPr>
              <a:t>umblikal</a:t>
            </a:r>
            <a:r>
              <a:rPr lang="tr-TR" sz="2900" b="1" dirty="0">
                <a:solidFill>
                  <a:srgbClr val="FF0000"/>
                </a:solidFill>
              </a:rPr>
              <a:t> arterden </a:t>
            </a:r>
            <a:r>
              <a:rPr lang="tr-TR" sz="2900" dirty="0"/>
              <a:t>alınabilir. </a:t>
            </a:r>
            <a:r>
              <a:rPr lang="tr-TR" sz="2900" dirty="0" err="1"/>
              <a:t>Reanimasyon</a:t>
            </a:r>
            <a:r>
              <a:rPr lang="tr-TR" sz="2900" dirty="0"/>
              <a:t> ve yoğun bakım</a:t>
            </a:r>
          </a:p>
          <a:p>
            <a:pPr marL="0" indent="0" algn="just">
              <a:buNone/>
            </a:pPr>
            <a:r>
              <a:rPr lang="tr-TR" sz="2900" dirty="0"/>
              <a:t>ünitelerindeki hastaların solunum </a:t>
            </a:r>
            <a:r>
              <a:rPr lang="tr-TR" sz="2900" dirty="0" err="1"/>
              <a:t>monitörizasyonunu</a:t>
            </a:r>
            <a:r>
              <a:rPr lang="tr-TR" sz="2900" dirty="0"/>
              <a:t> sağlamak için kan gazları </a:t>
            </a:r>
            <a:r>
              <a:rPr lang="tr-TR" sz="2900" dirty="0" smtClean="0"/>
              <a:t>analizi yapılır</a:t>
            </a:r>
            <a:r>
              <a:rPr lang="tr-TR" sz="2900" dirty="0"/>
              <a:t>. </a:t>
            </a:r>
            <a:endParaRPr lang="tr-TR" sz="2900" dirty="0" smtClean="0"/>
          </a:p>
          <a:p>
            <a:pPr marL="0" indent="0" algn="just">
              <a:buNone/>
            </a:pPr>
            <a:r>
              <a:rPr lang="tr-TR" sz="2900" dirty="0" smtClean="0"/>
              <a:t>Kan </a:t>
            </a:r>
            <a:r>
              <a:rPr lang="tr-TR" sz="2900" dirty="0"/>
              <a:t>gazlarının ölçümü solunumun etkinliğini, dokuların oksijenlenmesini ve oksijen</a:t>
            </a:r>
          </a:p>
          <a:p>
            <a:pPr marL="0" indent="0" algn="just">
              <a:buNone/>
            </a:pPr>
            <a:r>
              <a:rPr lang="tr-TR" sz="2900" dirty="0"/>
              <a:t>tedavisine cevabı en güvenilir </a:t>
            </a:r>
            <a:r>
              <a:rPr lang="tr-TR" sz="2900" dirty="0" smtClean="0"/>
              <a:t>şekilde </a:t>
            </a:r>
            <a:r>
              <a:rPr lang="tr-TR" sz="2900" dirty="0"/>
              <a:t>gösteren yöntemdir. </a:t>
            </a:r>
            <a:r>
              <a:rPr lang="tr-TR" sz="2900" dirty="0" err="1"/>
              <a:t>Arteriyel</a:t>
            </a:r>
            <a:r>
              <a:rPr lang="tr-TR" sz="2900" dirty="0"/>
              <a:t> kan gazları (AKG)</a:t>
            </a:r>
          </a:p>
          <a:p>
            <a:pPr marL="0" indent="0" algn="just">
              <a:buNone/>
            </a:pPr>
            <a:r>
              <a:rPr lang="tr-TR" sz="2900" dirty="0"/>
              <a:t>analizinde ölçülen parametreler; asit baz dengesi, (</a:t>
            </a:r>
            <a:r>
              <a:rPr lang="tr-TR" sz="2900" dirty="0" err="1"/>
              <a:t>pH</a:t>
            </a:r>
            <a:r>
              <a:rPr lang="tr-TR" sz="2900" dirty="0"/>
              <a:t>) </a:t>
            </a:r>
            <a:r>
              <a:rPr lang="tr-TR" sz="2900" dirty="0" err="1"/>
              <a:t>parsiyel</a:t>
            </a:r>
            <a:r>
              <a:rPr lang="tr-TR" sz="2900" dirty="0"/>
              <a:t> oksijen basıncı, (PaO2)</a:t>
            </a:r>
          </a:p>
          <a:p>
            <a:pPr marL="0" indent="0" algn="just">
              <a:buNone/>
            </a:pPr>
            <a:r>
              <a:rPr lang="tr-TR" sz="2900" dirty="0" err="1"/>
              <a:t>parsiyel</a:t>
            </a:r>
            <a:r>
              <a:rPr lang="tr-TR" sz="2900" dirty="0"/>
              <a:t> karbondioksit basıncı, (PaCO2) aktüel ve standart bikarbonat (HCO3) ile </a:t>
            </a:r>
            <a:r>
              <a:rPr lang="tr-TR" sz="2900" dirty="0" smtClean="0"/>
              <a:t>baz fazlalığıdır</a:t>
            </a:r>
            <a:r>
              <a:rPr lang="tr-TR" sz="2900" dirty="0"/>
              <a:t>. Kan gazları, kan gazı analizörü kullanılarak ölçülür.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Arterden şu </a:t>
            </a:r>
            <a:r>
              <a:rPr lang="tr-TR" sz="4400" b="1" dirty="0">
                <a:solidFill>
                  <a:srgbClr val="FF0000"/>
                </a:solidFill>
              </a:rPr>
              <a:t>durumlarda kan alınır:</a:t>
            </a:r>
          </a:p>
          <a:p>
            <a:pPr marL="0" indent="0">
              <a:buNone/>
            </a:pPr>
            <a:r>
              <a:rPr lang="tr-TR" sz="4400" dirty="0"/>
              <a:t>• Asit baz dengesini değerlendirmek</a:t>
            </a:r>
          </a:p>
          <a:p>
            <a:pPr marL="0" indent="0">
              <a:buNone/>
            </a:pPr>
            <a:r>
              <a:rPr lang="tr-TR" sz="4400" dirty="0"/>
              <a:t>• </a:t>
            </a:r>
            <a:r>
              <a:rPr lang="tr-TR" sz="4400" dirty="0" err="1"/>
              <a:t>Ventilasyonu</a:t>
            </a:r>
            <a:r>
              <a:rPr lang="tr-TR" sz="4400" dirty="0"/>
              <a:t> değerlendirmek</a:t>
            </a:r>
          </a:p>
          <a:p>
            <a:pPr marL="0" indent="0">
              <a:buNone/>
            </a:pPr>
            <a:r>
              <a:rPr lang="tr-TR" sz="4400" dirty="0"/>
              <a:t>• </a:t>
            </a:r>
            <a:r>
              <a:rPr lang="tr-TR" sz="4400" dirty="0" err="1"/>
              <a:t>Oksijenasyonu</a:t>
            </a:r>
            <a:r>
              <a:rPr lang="tr-TR" sz="4400" dirty="0"/>
              <a:t> değerlendirmek</a:t>
            </a:r>
          </a:p>
          <a:p>
            <a:pPr marL="0" indent="0">
              <a:buNone/>
            </a:pPr>
            <a:r>
              <a:rPr lang="tr-TR" sz="4400" dirty="0"/>
              <a:t>• Oksijen </a:t>
            </a:r>
            <a:r>
              <a:rPr lang="tr-TR" sz="4400" dirty="0" smtClean="0"/>
              <a:t>taşıma </a:t>
            </a:r>
            <a:r>
              <a:rPr lang="tr-TR" sz="4400" dirty="0"/>
              <a:t>kapasitesini değerlendirmek</a:t>
            </a:r>
          </a:p>
          <a:p>
            <a:pPr marL="0" indent="0">
              <a:buNone/>
            </a:pPr>
            <a:r>
              <a:rPr lang="tr-TR" sz="4400" dirty="0"/>
              <a:t>• Tedaviye cevabı değerlendirmek</a:t>
            </a:r>
          </a:p>
          <a:p>
            <a:pPr marL="0" indent="0">
              <a:buNone/>
            </a:pPr>
            <a:r>
              <a:rPr lang="tr-TR" sz="4400" dirty="0"/>
              <a:t>• Hastalığın </a:t>
            </a:r>
            <a:r>
              <a:rPr lang="tr-TR" sz="4400" dirty="0" smtClean="0"/>
              <a:t>şiddetini </a:t>
            </a:r>
            <a:r>
              <a:rPr lang="tr-TR" sz="4400" dirty="0"/>
              <a:t>ve </a:t>
            </a:r>
            <a:r>
              <a:rPr lang="tr-TR" sz="4400" dirty="0" err="1"/>
              <a:t>prognozunu</a:t>
            </a:r>
            <a:r>
              <a:rPr lang="tr-TR" sz="4400" dirty="0"/>
              <a:t> </a:t>
            </a:r>
            <a:r>
              <a:rPr lang="tr-TR" sz="4400" dirty="0" smtClean="0"/>
              <a:t>değerlendirmek.</a:t>
            </a:r>
            <a:endParaRPr lang="tr-TR" sz="4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815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İNTRAVENÖZ SIVI İNFÜZYONU İÇİN HAZIRLIK</a:t>
            </a:r>
            <a:br>
              <a:rPr lang="tr-T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ihtiyacı olan sıvı ve ilaçların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infüzyonunun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yapılabilmesi için iğne veya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intraket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damar yolunun açılması gerekir. Bu işlem için gerekli olan malzemeler; hastaya verilecek steril sıvı/solüsyon, serum seti, damara girmek için uygun iğne veya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intraketler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deri temizliği için antiseptik madde; % 70'lik etil alkol,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betadin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turnike, kol sabitleştirme tahtası, pamuk tampon- gaz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spanç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flaster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dakikalı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saat, eldiven, serum askısı, serum şişesi askısı, doz ayarlama seti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doziflometre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pompasıdır.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8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nfüzyonda kullanılan malzemeler ve solüsyon çeşitleri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2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İnfüzyonda kullanılan malzemeler ve solüsyon çeşitleri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İntravenöz sıvı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tedavisinde sıvılar doğrudan damar içine yani dolaşım sistemine verildiği için steril teknik ile uygulama yapılması zorunludur. Bu nedenle tüm hazırlık aşamasında mutlaka cerrahi aseptik kurallara uyulma zorunluluğu vardır.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3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Kullanılan Malzemeler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ntravenöz sıvı ve ilaçların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infüzyonunun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yapılabilmesi için kullanılan araç gereç ve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malzemelerin; hastaya ve girişime uygun seçilmiş olması, doğru teknikle ve eksiksiz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hazırlanması uygulamanın başarısı açısından önemlidir.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9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3831</Words>
  <Application>Microsoft Office PowerPoint</Application>
  <PresentationFormat>Ekran Gösterisi (4:3)</PresentationFormat>
  <Paragraphs>257</Paragraphs>
  <Slides>57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4" baseType="lpstr">
      <vt:lpstr>ＭＳ Ｐゴシック</vt:lpstr>
      <vt:lpstr>Arial</vt:lpstr>
      <vt:lpstr>Calibri</vt:lpstr>
      <vt:lpstr>Cambria</vt:lpstr>
      <vt:lpstr>Times New Roman</vt:lpstr>
      <vt:lpstr>Wingdings</vt:lpstr>
      <vt:lpstr>Ofis Teması</vt:lpstr>
      <vt:lpstr>İNTRAVENÖZ SIVI İNFÜZYONU İÇİN HAZIRLIK</vt:lpstr>
      <vt:lpstr>İNTRAVENÖZ SIVI İNFÜZYONU </vt:lpstr>
      <vt:lpstr>İ.V İnfüzyonun Amacı</vt:lpstr>
      <vt:lpstr>İNTRAVENÖZ SIVI TEDAVİSİNİN AVANTAJLARI</vt:lpstr>
      <vt:lpstr>Sıvı hastaya takılmadan önce; kontrol edilmelidir  </vt:lpstr>
      <vt:lpstr> İNTRAVENÖZ SIVI İNFÜZYONU İÇİN HAZIRLIK </vt:lpstr>
      <vt:lpstr>İnfüzyonda kullanılan malzemeler ve solüsyon çeşitleri</vt:lpstr>
      <vt:lpstr>İnfüzyonda kullanılan malzemeler ve solüsyon çeşitleri</vt:lpstr>
      <vt:lpstr> Kullanılan Malzemeler </vt:lpstr>
      <vt:lpstr>Kullanılan Malzemeler</vt:lpstr>
      <vt:lpstr>Kullanılan Malzemeler</vt:lpstr>
      <vt:lpstr>Kullanılan Malzemeler</vt:lpstr>
      <vt:lpstr>Kullanılan Malzemeler</vt:lpstr>
      <vt:lpstr>Kullanılan Malzemeler</vt:lpstr>
      <vt:lpstr>Kullanılan Malzemeler</vt:lpstr>
      <vt:lpstr>Kullanılan Malzemeler</vt:lpstr>
      <vt:lpstr>Kullanılan Malzemeler</vt:lpstr>
      <vt:lpstr>Kullanılan Malzemeler</vt:lpstr>
      <vt:lpstr> İntravenöz Solüsyon Çeşitleri </vt:lpstr>
      <vt:lpstr> Kristaloid Solüsyonlar </vt:lpstr>
      <vt:lpstr> İntravenöz Solüsyon Çeşitleri </vt:lpstr>
      <vt:lpstr>Kristoloid solüsyonlar içerdikleri etkenlere göre farklılık gösterir. </vt:lpstr>
      <vt:lpstr>İntravenöz Solüsyon Çeşitleri</vt:lpstr>
      <vt:lpstr>PowerPoint Sunusu</vt:lpstr>
      <vt:lpstr>Kristaloid solüsyon örnekleri</vt:lpstr>
      <vt:lpstr>PowerPoint Sunusu</vt:lpstr>
      <vt:lpstr> Kolloid Solüsyonlar </vt:lpstr>
      <vt:lpstr>Kolloidler doğal ve yapay olmak üzere iki grupta toplanır. </vt:lpstr>
      <vt:lpstr>Bazı kolloid solüsyonlar ve özellikleri</vt:lpstr>
      <vt:lpstr>Bazı kolloid solüsyonlar ve özellikleri</vt:lpstr>
      <vt:lpstr>Ven Seçimi</vt:lpstr>
      <vt:lpstr>PowerPoint Sunusu</vt:lpstr>
      <vt:lpstr>İ.V. İnfüzyonda sıklıkla kullanılan venler</vt:lpstr>
      <vt:lpstr>Sıvı Akış Hızının Ayarlanması</vt:lpstr>
      <vt:lpstr>Hesaplama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Hazırlık </vt:lpstr>
      <vt:lpstr>Hazırlık</vt:lpstr>
      <vt:lpstr>Hazırlık</vt:lpstr>
      <vt:lpstr>PowerPoint Sunusu</vt:lpstr>
      <vt:lpstr>İnfüzyon pompasının hazırlık aşaması</vt:lpstr>
      <vt:lpstr> İntravenöz Sıvı Tedavisinde Gelişen Bazı Komplikasyonlar </vt:lpstr>
      <vt:lpstr>İntravenöz Sıvı Tedavisinde Gelişen Bazı Komplikasyonlar</vt:lpstr>
      <vt:lpstr>İntravenöz Sıvı Tedavisinde Gelişen Bazı Komplikasyonlar</vt:lpstr>
      <vt:lpstr>İntravenöz Sıvı Tedavisinde Gelişen Bazı Komplikasyonlar</vt:lpstr>
      <vt:lpstr>KAN ALMA TEKNİKLERİ</vt:lpstr>
      <vt:lpstr>Kan alma endikasyonları</vt:lpstr>
      <vt:lpstr> Kapiller Kan Alma </vt:lpstr>
      <vt:lpstr> Venöz Kan Alma </vt:lpstr>
      <vt:lpstr> Steril vakumlanmış tüp çeşitleri ve kullanım amaçları şunlardır: </vt:lpstr>
      <vt:lpstr>Arteriyel Kan Alma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İNTRAVENÖZ SIVI İNFÜZYONU İÇİN HAZIRLIK</dc:title>
  <dc:creator>Windows Kullanıcısı</dc:creator>
  <cp:lastModifiedBy>Nurhan Bingöl</cp:lastModifiedBy>
  <cp:revision>38</cp:revision>
  <dcterms:created xsi:type="dcterms:W3CDTF">2019-11-14T08:49:53Z</dcterms:created>
  <dcterms:modified xsi:type="dcterms:W3CDTF">2020-04-08T06:59:24Z</dcterms:modified>
</cp:coreProperties>
</file>