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5BD80D4E-9561-4345-B86F-8B2E45638EF4}" type="datetimeFigureOut">
              <a:rPr lang="en-US" smtClean="0"/>
              <a:t>8/12/2018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1392518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BD80D4E-9561-4345-B86F-8B2E45638EF4}" type="datetimeFigureOut">
              <a:rPr lang="en-US" smtClean="0"/>
              <a:t>8/12/2018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353403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BD80D4E-9561-4345-B86F-8B2E45638EF4}" type="datetimeFigureOut">
              <a:rPr lang="en-US" smtClean="0"/>
              <a:t>8/12/2018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207900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BD80D4E-9561-4345-B86F-8B2E45638EF4}" type="datetimeFigureOut">
              <a:rPr lang="en-US" smtClean="0"/>
              <a:t>8/12/2018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2825729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BD80D4E-9561-4345-B86F-8B2E45638EF4}" type="datetimeFigureOut">
              <a:rPr lang="en-US" smtClean="0"/>
              <a:t>8/12/2018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3003474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5BD80D4E-9561-4345-B86F-8B2E45638EF4}" type="datetimeFigureOut">
              <a:rPr lang="en-US" smtClean="0"/>
              <a:t>8/12/2018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93988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5BD80D4E-9561-4345-B86F-8B2E45638EF4}" type="datetimeFigureOut">
              <a:rPr lang="en-US" smtClean="0"/>
              <a:t>8/12/2018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787547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5BD80D4E-9561-4345-B86F-8B2E45638EF4}" type="datetimeFigureOut">
              <a:rPr lang="en-US" smtClean="0"/>
              <a:t>8/12/2018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151751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D80D4E-9561-4345-B86F-8B2E45638EF4}" type="datetimeFigureOut">
              <a:rPr lang="en-US" smtClean="0"/>
              <a:t>8/12/2018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1403432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BD80D4E-9561-4345-B86F-8B2E45638EF4}" type="datetimeFigureOut">
              <a:rPr lang="en-US" smtClean="0"/>
              <a:t>8/12/2018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3545769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BD80D4E-9561-4345-B86F-8B2E45638EF4}" type="datetimeFigureOut">
              <a:rPr lang="en-US" smtClean="0"/>
              <a:t>8/12/2018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16C465F-4D7A-458D-A985-3DFAE9D760F8}" type="slidenum">
              <a:rPr lang="en-US" smtClean="0"/>
              <a:t>‹#›</a:t>
            </a:fld>
            <a:endParaRPr lang="en-US"/>
          </a:p>
        </p:txBody>
      </p:sp>
    </p:spTree>
    <p:extLst>
      <p:ext uri="{BB962C8B-B14F-4D97-AF65-F5344CB8AC3E}">
        <p14:creationId xmlns:p14="http://schemas.microsoft.com/office/powerpoint/2010/main" val="2914361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D80D4E-9561-4345-B86F-8B2E45638EF4}" type="datetimeFigureOut">
              <a:rPr lang="en-US" smtClean="0"/>
              <a:t>8/12/2018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C465F-4D7A-458D-A985-3DFAE9D760F8}" type="slidenum">
              <a:rPr lang="en-US" smtClean="0"/>
              <a:t>‹#›</a:t>
            </a:fld>
            <a:endParaRPr lang="en-US"/>
          </a:p>
        </p:txBody>
      </p:sp>
    </p:spTree>
    <p:extLst>
      <p:ext uri="{BB962C8B-B14F-4D97-AF65-F5344CB8AC3E}">
        <p14:creationId xmlns:p14="http://schemas.microsoft.com/office/powerpoint/2010/main" val="1561007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İlk Haberleşme Sistemleri</a:t>
            </a:r>
            <a:endParaRPr lang="en-US" dirty="0"/>
          </a:p>
        </p:txBody>
      </p:sp>
      <p:sp>
        <p:nvSpPr>
          <p:cNvPr id="3" name="Alt Başlık 2"/>
          <p:cNvSpPr>
            <a:spLocks noGrp="1"/>
          </p:cNvSpPr>
          <p:nvPr>
            <p:ph type="subTitle" idx="1"/>
          </p:nvPr>
        </p:nvSpPr>
        <p:spPr/>
        <p:txBody>
          <a:bodyPr/>
          <a:lstStyle/>
          <a:p>
            <a:r>
              <a:rPr lang="tr-TR" dirty="0" smtClean="0"/>
              <a:t>6. Hafta</a:t>
            </a:r>
          </a:p>
          <a:p>
            <a:r>
              <a:rPr lang="tr-TR" dirty="0" smtClean="0"/>
              <a:t>Dr. </a:t>
            </a:r>
            <a:r>
              <a:rPr lang="tr-TR" dirty="0" err="1" smtClean="0"/>
              <a:t>Öğr</a:t>
            </a:r>
            <a:r>
              <a:rPr lang="tr-TR" dirty="0" smtClean="0"/>
              <a:t>. Üyesi Gül Karagöz Kızılca</a:t>
            </a:r>
            <a:endParaRPr lang="en-US" dirty="0"/>
          </a:p>
        </p:txBody>
      </p:sp>
    </p:spTree>
    <p:extLst>
      <p:ext uri="{BB962C8B-B14F-4D97-AF65-F5344CB8AC3E}">
        <p14:creationId xmlns:p14="http://schemas.microsoft.com/office/powerpoint/2010/main" val="3267761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Roma İmparatorluğu Sonrası Avrupa’da Haberleşme</a:t>
            </a:r>
            <a:endParaRPr lang="en-US" dirty="0"/>
          </a:p>
        </p:txBody>
      </p:sp>
      <p:sp>
        <p:nvSpPr>
          <p:cNvPr id="3" name="İçerik Yer Tutucusu 2"/>
          <p:cNvSpPr>
            <a:spLocks noGrp="1"/>
          </p:cNvSpPr>
          <p:nvPr>
            <p:ph idx="1"/>
          </p:nvPr>
        </p:nvSpPr>
        <p:spPr/>
        <p:txBody>
          <a:bodyPr/>
          <a:lstStyle/>
          <a:p>
            <a:pPr algn="just"/>
            <a:r>
              <a:rPr lang="tr-TR" dirty="0" smtClean="0"/>
              <a:t>Roma İmparatorluğu’nun yıkılmasının ardından Batı’da düzenli haberleşme geleneği ortadan kalkmıştır. 5. yüzyıldan 9. yüzyıla kadar devlet posta sistemi görülmez. Haberleşme düzensiz olarak devam etmiştir. Bazı tarikatlar içerisindeki din adamları, Orta Avrupa’da haber iletim görevini fırsatlara bağlı olarak yerine getirdiler.</a:t>
            </a:r>
          </a:p>
          <a:p>
            <a:pPr algn="just"/>
            <a:r>
              <a:rPr lang="tr-TR" dirty="0" smtClean="0"/>
              <a:t>Avrupa’da haberleşmenin yeniden düzenlenmesinde iki kurum etkili olmuştur:</a:t>
            </a:r>
          </a:p>
          <a:p>
            <a:pPr marL="0" indent="0" algn="just">
              <a:buNone/>
            </a:pPr>
            <a:r>
              <a:rPr lang="tr-TR" dirty="0" smtClean="0"/>
              <a:t>*Üniversiteler</a:t>
            </a:r>
          </a:p>
          <a:p>
            <a:pPr marL="0" indent="0" algn="just">
              <a:buNone/>
            </a:pPr>
            <a:r>
              <a:rPr lang="tr-TR" dirty="0" smtClean="0"/>
              <a:t>*Bugün İtalya olarak adlandırılan bölgedeki bazı ticaret şirketleri </a:t>
            </a:r>
          </a:p>
          <a:p>
            <a:pPr algn="just"/>
            <a:endParaRPr lang="en-US" dirty="0"/>
          </a:p>
        </p:txBody>
      </p:sp>
    </p:spTree>
    <p:extLst>
      <p:ext uri="{BB962C8B-B14F-4D97-AF65-F5344CB8AC3E}">
        <p14:creationId xmlns:p14="http://schemas.microsoft.com/office/powerpoint/2010/main" val="253955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smtClean="0"/>
              <a:t>Üniversiteler: Ortaçağda iki şehir, Bologna ve Paris, üniversite eğitiminde </a:t>
            </a:r>
            <a:r>
              <a:rPr lang="tr-TR" dirty="0" smtClean="0"/>
              <a:t>önemli birer merkez konumundaydılar. Haberleşme örgütleri önce bu merkezlerde gelişti.</a:t>
            </a:r>
          </a:p>
          <a:p>
            <a:pPr algn="just"/>
            <a:r>
              <a:rPr lang="tr-TR" dirty="0" smtClean="0"/>
              <a:t>12. yüzyılda Paris merkezli üniversite Avrupa’nın birçok yerinden gelen öğrencilere ev sahipliği yapıyordu. Bu öğrencilerin aileleriyle haberleşebilmesi için rektörün sağladığı fiyatlara göre mektup, bagaj ve öğrencileri taşımak üzere bir posta sistemi kurulmuştur. 16. yüzyılda merkezi devletin güçlenmesiyle birlikte müdahaleler başladı. 17. yüzyılda devlet tarafından ödenen tazminatla sisteme son verilmiştir.</a:t>
            </a:r>
            <a:endParaRPr lang="en-US" dirty="0"/>
          </a:p>
        </p:txBody>
      </p:sp>
    </p:spTree>
    <p:extLst>
      <p:ext uri="{BB962C8B-B14F-4D97-AF65-F5344CB8AC3E}">
        <p14:creationId xmlns:p14="http://schemas.microsoft.com/office/powerpoint/2010/main" val="95602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Ticaret şirketleri ve haberleşme</a:t>
            </a:r>
            <a:endParaRPr lang="en-US" dirty="0"/>
          </a:p>
        </p:txBody>
      </p:sp>
      <p:sp>
        <p:nvSpPr>
          <p:cNvPr id="3" name="İçerik Yer Tutucusu 2"/>
          <p:cNvSpPr>
            <a:spLocks noGrp="1"/>
          </p:cNvSpPr>
          <p:nvPr>
            <p:ph idx="1"/>
          </p:nvPr>
        </p:nvSpPr>
        <p:spPr/>
        <p:txBody>
          <a:bodyPr/>
          <a:lstStyle/>
          <a:p>
            <a:pPr algn="just"/>
            <a:endParaRPr lang="tr-TR" dirty="0" smtClean="0"/>
          </a:p>
          <a:p>
            <a:pPr algn="just"/>
            <a:r>
              <a:rPr lang="tr-TR" dirty="0" smtClean="0"/>
              <a:t>12. yüzyılın sonundan itibaren İtalya merkezli tüccarlar haber iletme işlemlerini ortaklaşa yapmaya başlamışlardır. Floransalı 17 şirket tarafından 1357 yılında Scarcella </a:t>
            </a:r>
            <a:r>
              <a:rPr lang="tr-TR" dirty="0" err="1" smtClean="0"/>
              <a:t>dei</a:t>
            </a:r>
            <a:r>
              <a:rPr lang="tr-TR" dirty="0" smtClean="0"/>
              <a:t> </a:t>
            </a:r>
            <a:r>
              <a:rPr lang="tr-TR" dirty="0" err="1" smtClean="0"/>
              <a:t>Mercanti</a:t>
            </a:r>
            <a:r>
              <a:rPr lang="tr-TR" dirty="0" smtClean="0"/>
              <a:t> </a:t>
            </a:r>
            <a:r>
              <a:rPr lang="tr-TR" dirty="0" err="1" smtClean="0"/>
              <a:t>Fiorentini</a:t>
            </a:r>
            <a:r>
              <a:rPr lang="tr-TR" dirty="0" smtClean="0"/>
              <a:t> isimli ilk posta şirketi kurulmuştur.  Bu şirket, ücret karşılığı özel kişilerin postalarını da taşımaya başlamıştır.</a:t>
            </a:r>
            <a:endParaRPr lang="en-US" dirty="0"/>
          </a:p>
        </p:txBody>
      </p:sp>
    </p:spTree>
    <p:extLst>
      <p:ext uri="{BB962C8B-B14F-4D97-AF65-F5344CB8AC3E}">
        <p14:creationId xmlns:p14="http://schemas.microsoft.com/office/powerpoint/2010/main" val="562421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Papalık Haberleşme Sistemi</a:t>
            </a:r>
            <a:endParaRPr lang="en-US" dirty="0"/>
          </a:p>
        </p:txBody>
      </p:sp>
      <p:sp>
        <p:nvSpPr>
          <p:cNvPr id="3" name="İçerik Yer Tutucusu 2"/>
          <p:cNvSpPr>
            <a:spLocks noGrp="1"/>
          </p:cNvSpPr>
          <p:nvPr>
            <p:ph idx="1"/>
          </p:nvPr>
        </p:nvSpPr>
        <p:spPr/>
        <p:txBody>
          <a:bodyPr/>
          <a:lstStyle/>
          <a:p>
            <a:pPr algn="just"/>
            <a:r>
              <a:rPr lang="tr-TR" dirty="0" smtClean="0"/>
              <a:t>Üniversitelerin ve şirketlerin kurduğu özel posta sistemleri dışında Papalık da kendi haberleşme servisini kurmuştur. Papalık, Orta ve batı Avrupa’yı kapsayan merkezi bir örgütlenmeye sahipti. Buna rağmen 14. yüzyılda düzenli bir haberleşme örgütüne sahip değildir. Bunun temel nedeni, gelirinin hemen hemen yarısını haber iletmeye ayırması gerekliliği karşısında bunu yapmaktan kaçınmasıdır. Dolaysıyla, haber iletimi konusunda fırsatların değerlendirilmesi söz konusudur. Sistemin en istikrarlı öğesi habercilerdi. Bunlar ömür boyu hizmet görürlerdi.</a:t>
            </a:r>
            <a:endParaRPr lang="en-US" dirty="0"/>
          </a:p>
        </p:txBody>
      </p:sp>
    </p:spTree>
    <p:extLst>
      <p:ext uri="{BB962C8B-B14F-4D97-AF65-F5344CB8AC3E}">
        <p14:creationId xmlns:p14="http://schemas.microsoft.com/office/powerpoint/2010/main" val="860079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Papalık</a:t>
            </a:r>
            <a:r>
              <a:rPr lang="en-US" dirty="0" smtClean="0"/>
              <a:t> </a:t>
            </a:r>
            <a:r>
              <a:rPr lang="en-US" dirty="0" err="1" smtClean="0"/>
              <a:t>Haberleşme</a:t>
            </a:r>
            <a:r>
              <a:rPr lang="en-US" dirty="0" smtClean="0"/>
              <a:t> </a:t>
            </a:r>
            <a:r>
              <a:rPr lang="en-US" dirty="0" err="1" smtClean="0"/>
              <a:t>Sistemi</a:t>
            </a:r>
            <a:endParaRPr lang="en-US" dirty="0"/>
          </a:p>
        </p:txBody>
      </p:sp>
      <p:pic>
        <p:nvPicPr>
          <p:cNvPr id="4" name="İçerik Yer Tutucusu 3"/>
          <p:cNvPicPr>
            <a:picLocks noGrp="1" noChangeAspect="1"/>
          </p:cNvPicPr>
          <p:nvPr>
            <p:ph idx="1"/>
          </p:nvPr>
        </p:nvPicPr>
        <p:blipFill>
          <a:blip r:embed="rId2"/>
          <a:stretch>
            <a:fillRect/>
          </a:stretch>
        </p:blipFill>
        <p:spPr>
          <a:xfrm>
            <a:off x="4709826" y="1825625"/>
            <a:ext cx="2772348" cy="4351338"/>
          </a:xfrm>
          <a:prstGeom prst="rect">
            <a:avLst/>
          </a:prstGeom>
        </p:spPr>
      </p:pic>
    </p:spTree>
    <p:extLst>
      <p:ext uri="{BB962C8B-B14F-4D97-AF65-F5344CB8AC3E}">
        <p14:creationId xmlns:p14="http://schemas.microsoft.com/office/powerpoint/2010/main" val="2392761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Ahamenidler</a:t>
            </a:r>
            <a:endParaRPr lang="en-US" dirty="0"/>
          </a:p>
        </p:txBody>
      </p:sp>
      <p:sp>
        <p:nvSpPr>
          <p:cNvPr id="3" name="İçerik Yer Tutucusu 2"/>
          <p:cNvSpPr>
            <a:spLocks noGrp="1"/>
          </p:cNvSpPr>
          <p:nvPr>
            <p:ph idx="1"/>
          </p:nvPr>
        </p:nvSpPr>
        <p:spPr/>
        <p:txBody>
          <a:bodyPr/>
          <a:lstStyle/>
          <a:p>
            <a:pPr algn="just"/>
            <a:r>
              <a:rPr lang="tr-TR" dirty="0" smtClean="0"/>
              <a:t>Tarihteki ilk düzenli haberleşme sistemi </a:t>
            </a:r>
            <a:r>
              <a:rPr lang="tr-TR" dirty="0" err="1" smtClean="0"/>
              <a:t>Ahamenidlere</a:t>
            </a:r>
            <a:r>
              <a:rPr lang="tr-TR" dirty="0" smtClean="0"/>
              <a:t> aittir. Düzenli bir haberleşme sistemi için:</a:t>
            </a:r>
          </a:p>
          <a:p>
            <a:pPr marL="0" indent="0" algn="just">
              <a:buNone/>
            </a:pPr>
            <a:r>
              <a:rPr lang="tr-TR" dirty="0" smtClean="0"/>
              <a:t>*Yazı</a:t>
            </a:r>
          </a:p>
          <a:p>
            <a:pPr marL="0" indent="0" algn="just">
              <a:buNone/>
            </a:pPr>
            <a:r>
              <a:rPr lang="tr-TR" dirty="0" smtClean="0"/>
              <a:t>*Bir yol ağı</a:t>
            </a:r>
          </a:p>
          <a:p>
            <a:pPr marL="0" indent="0" algn="just">
              <a:buNone/>
            </a:pPr>
            <a:r>
              <a:rPr lang="tr-TR" dirty="0" smtClean="0"/>
              <a:t>*Yol ağının güvenliğinin sağlanması gerekmektedir.</a:t>
            </a:r>
          </a:p>
          <a:p>
            <a:pPr marL="0" indent="0" algn="just">
              <a:buNone/>
            </a:pPr>
            <a:r>
              <a:rPr lang="tr-TR" dirty="0" err="1" smtClean="0"/>
              <a:t>Ahamenid</a:t>
            </a:r>
            <a:r>
              <a:rPr lang="tr-TR" dirty="0" smtClean="0"/>
              <a:t> soyunun egemenliğindeki Pers Krallığı M.Ö 553 yılında kurulmuştur.</a:t>
            </a:r>
            <a:endParaRPr lang="en-US" dirty="0"/>
          </a:p>
        </p:txBody>
      </p:sp>
    </p:spTree>
    <p:extLst>
      <p:ext uri="{BB962C8B-B14F-4D97-AF65-F5344CB8AC3E}">
        <p14:creationId xmlns:p14="http://schemas.microsoft.com/office/powerpoint/2010/main" val="1741932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Ahamenidler</a:t>
            </a:r>
            <a:endParaRPr lang="en-US" dirty="0"/>
          </a:p>
        </p:txBody>
      </p:sp>
      <p:pic>
        <p:nvPicPr>
          <p:cNvPr id="4" name="İçerik Yer Tutucusu 3"/>
          <p:cNvPicPr>
            <a:picLocks noGrp="1" noChangeAspect="1"/>
          </p:cNvPicPr>
          <p:nvPr>
            <p:ph idx="1"/>
          </p:nvPr>
        </p:nvPicPr>
        <p:blipFill>
          <a:blip r:embed="rId2"/>
          <a:stretch>
            <a:fillRect/>
          </a:stretch>
        </p:blipFill>
        <p:spPr>
          <a:xfrm>
            <a:off x="3541690" y="1897451"/>
            <a:ext cx="6139791" cy="3228341"/>
          </a:xfrm>
          <a:prstGeom prst="rect">
            <a:avLst/>
          </a:prstGeom>
        </p:spPr>
      </p:pic>
    </p:spTree>
    <p:extLst>
      <p:ext uri="{BB962C8B-B14F-4D97-AF65-F5344CB8AC3E}">
        <p14:creationId xmlns:p14="http://schemas.microsoft.com/office/powerpoint/2010/main" val="1987068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Ahamenidler</a:t>
            </a:r>
            <a:endParaRPr lang="en-US" dirty="0"/>
          </a:p>
        </p:txBody>
      </p:sp>
      <p:sp>
        <p:nvSpPr>
          <p:cNvPr id="3" name="İçerik Yer Tutucusu 2"/>
          <p:cNvSpPr>
            <a:spLocks noGrp="1"/>
          </p:cNvSpPr>
          <p:nvPr>
            <p:ph idx="1"/>
          </p:nvPr>
        </p:nvSpPr>
        <p:spPr/>
        <p:txBody>
          <a:bodyPr/>
          <a:lstStyle/>
          <a:p>
            <a:pPr algn="just"/>
            <a:r>
              <a:rPr lang="tr-TR" dirty="0" smtClean="0"/>
              <a:t>Hindistan’dan Batı Anadolu’ya kadar uzanan bir imparatorluk haline gelen Pers Krallığı, topraklarının en uzak köşelerini merkeze bağlamak için iyi işleyen bir haberleşme sistemine ihtiyaç duymuştur.</a:t>
            </a:r>
          </a:p>
          <a:p>
            <a:pPr algn="just"/>
            <a:r>
              <a:rPr lang="tr-TR" dirty="0" smtClean="0"/>
              <a:t>İdari ve askeri amaçlarla kurulan posta sistemi için yol, atla bir günde gidilebilecek menzillere ayrılmıştı. Bu atla postaya Persler </a:t>
            </a:r>
            <a:r>
              <a:rPr lang="tr-TR" dirty="0" err="1" smtClean="0"/>
              <a:t>angareion</a:t>
            </a:r>
            <a:r>
              <a:rPr lang="tr-TR" dirty="0" smtClean="0"/>
              <a:t> adını veriyorlardı.</a:t>
            </a:r>
          </a:p>
          <a:p>
            <a:pPr algn="just"/>
            <a:r>
              <a:rPr lang="tr-TR" dirty="0" smtClean="0"/>
              <a:t>Yolların yapımı, bakımı ve haber iletimi için gerekli at ve görevlilerin ihtiyaçları devlet tarafından karşılanıyordu.</a:t>
            </a:r>
          </a:p>
          <a:p>
            <a:pPr algn="just"/>
            <a:r>
              <a:rPr lang="tr-TR" dirty="0" err="1" smtClean="0"/>
              <a:t>Ahamenidlerin</a:t>
            </a:r>
            <a:r>
              <a:rPr lang="tr-TR" dirty="0" smtClean="0"/>
              <a:t> yıkılışından sonra Doğu’da yerini alma iddiasındaki </a:t>
            </a:r>
            <a:r>
              <a:rPr lang="tr-TR" dirty="0" err="1" smtClean="0"/>
              <a:t>Sasaniler</a:t>
            </a:r>
            <a:r>
              <a:rPr lang="tr-TR" dirty="0" smtClean="0"/>
              <a:t>, </a:t>
            </a:r>
            <a:r>
              <a:rPr lang="tr-TR" dirty="0" err="1" smtClean="0"/>
              <a:t>Ahamenid</a:t>
            </a:r>
            <a:r>
              <a:rPr lang="tr-TR" dirty="0" smtClean="0"/>
              <a:t> geleneğini sürdürüp Abbasilere iletmişlerdir.</a:t>
            </a:r>
            <a:endParaRPr lang="en-US" dirty="0"/>
          </a:p>
        </p:txBody>
      </p:sp>
    </p:spTree>
    <p:extLst>
      <p:ext uri="{BB962C8B-B14F-4D97-AF65-F5344CB8AC3E}">
        <p14:creationId xmlns:p14="http://schemas.microsoft.com/office/powerpoint/2010/main" val="1693796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Roma Haberleşme </a:t>
            </a:r>
            <a:r>
              <a:rPr lang="tr-TR" dirty="0" err="1" smtClean="0"/>
              <a:t>Sistemi:Curcus</a:t>
            </a:r>
            <a:r>
              <a:rPr lang="tr-TR" dirty="0" smtClean="0"/>
              <a:t> </a:t>
            </a:r>
            <a:r>
              <a:rPr lang="tr-TR" dirty="0" err="1"/>
              <a:t>P</a:t>
            </a:r>
            <a:r>
              <a:rPr lang="tr-TR" dirty="0" err="1" smtClean="0"/>
              <a:t>ublicus</a:t>
            </a:r>
            <a:endParaRPr lang="en-US"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48253" y="2073500"/>
            <a:ext cx="4816811" cy="3644720"/>
          </a:xfrm>
        </p:spPr>
      </p:pic>
    </p:spTree>
    <p:extLst>
      <p:ext uri="{BB962C8B-B14F-4D97-AF65-F5344CB8AC3E}">
        <p14:creationId xmlns:p14="http://schemas.microsoft.com/office/powerpoint/2010/main" val="2356224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Roma </a:t>
            </a:r>
            <a:r>
              <a:rPr lang="en-US" dirty="0" err="1" smtClean="0"/>
              <a:t>Haberleşme</a:t>
            </a:r>
            <a:r>
              <a:rPr lang="en-US" dirty="0" smtClean="0"/>
              <a:t> </a:t>
            </a:r>
            <a:r>
              <a:rPr lang="en-US" dirty="0" err="1" smtClean="0"/>
              <a:t>Sistemi:Curcus</a:t>
            </a:r>
            <a:r>
              <a:rPr lang="en-US" dirty="0" smtClean="0"/>
              <a:t> </a:t>
            </a:r>
            <a:r>
              <a:rPr lang="en-US" dirty="0" err="1" smtClean="0"/>
              <a:t>Publicus</a:t>
            </a:r>
            <a:endParaRPr lang="en-US" dirty="0"/>
          </a:p>
        </p:txBody>
      </p:sp>
      <p:sp>
        <p:nvSpPr>
          <p:cNvPr id="3" name="İçerik Yer Tutucusu 2"/>
          <p:cNvSpPr>
            <a:spLocks noGrp="1"/>
          </p:cNvSpPr>
          <p:nvPr>
            <p:ph idx="1"/>
          </p:nvPr>
        </p:nvSpPr>
        <p:spPr/>
        <p:txBody>
          <a:bodyPr/>
          <a:lstStyle/>
          <a:p>
            <a:pPr algn="just"/>
            <a:r>
              <a:rPr lang="tr-TR" dirty="0" smtClean="0"/>
              <a:t>Roma, düzenli bir haberleşme sistemine sahip olan devletlerdendir. Haberleşme sistemi, Cumhuriyet (M.Ö 510-27) ve İmparatorluk (M.Ö 27-M.S 476) olduğu dönemlerde bazı farklılıklar göstermektedir.</a:t>
            </a:r>
          </a:p>
          <a:p>
            <a:pPr algn="just"/>
            <a:endParaRPr lang="tr-TR" dirty="0" smtClean="0"/>
          </a:p>
          <a:p>
            <a:pPr algn="just"/>
            <a:r>
              <a:rPr lang="tr-TR" dirty="0" smtClean="0"/>
              <a:t>Askeri yollar üzerinde kurulan haberleşme sistemine </a:t>
            </a:r>
            <a:r>
              <a:rPr lang="tr-TR" dirty="0" err="1" smtClean="0"/>
              <a:t>Curcus</a:t>
            </a:r>
            <a:r>
              <a:rPr lang="tr-TR" dirty="0" smtClean="0"/>
              <a:t> </a:t>
            </a:r>
            <a:r>
              <a:rPr lang="tr-TR" dirty="0" err="1" smtClean="0"/>
              <a:t>publicus</a:t>
            </a:r>
            <a:r>
              <a:rPr lang="tr-TR" dirty="0" smtClean="0"/>
              <a:t> adı veriliyordu. Amaç devlet haberleşmesini sağlamaktı. </a:t>
            </a:r>
          </a:p>
          <a:p>
            <a:pPr algn="just"/>
            <a:endParaRPr lang="tr-TR" dirty="0" smtClean="0"/>
          </a:p>
          <a:p>
            <a:pPr algn="just"/>
            <a:r>
              <a:rPr lang="tr-TR" dirty="0" smtClean="0"/>
              <a:t>Sistem haberlerin yanı sıra yöneticiler, askerler ve eşyalarının taşınmasına da olanak veriyordu.</a:t>
            </a:r>
          </a:p>
        </p:txBody>
      </p:sp>
    </p:spTree>
    <p:extLst>
      <p:ext uri="{BB962C8B-B14F-4D97-AF65-F5344CB8AC3E}">
        <p14:creationId xmlns:p14="http://schemas.microsoft.com/office/powerpoint/2010/main" val="993724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pPr algn="just"/>
            <a:r>
              <a:rPr lang="en-US" dirty="0" err="1" smtClean="0"/>
              <a:t>Cumhuriyet</a:t>
            </a:r>
            <a:r>
              <a:rPr lang="en-US" dirty="0" smtClean="0"/>
              <a:t> </a:t>
            </a:r>
            <a:r>
              <a:rPr lang="en-US" dirty="0" err="1" smtClean="0"/>
              <a:t>döneminde</a:t>
            </a:r>
            <a:r>
              <a:rPr lang="en-US" dirty="0" smtClean="0"/>
              <a:t> </a:t>
            </a:r>
            <a:r>
              <a:rPr lang="en-US" dirty="0" err="1" smtClean="0"/>
              <a:t>devlet</a:t>
            </a:r>
            <a:r>
              <a:rPr lang="en-US" dirty="0" smtClean="0"/>
              <a:t> </a:t>
            </a:r>
            <a:r>
              <a:rPr lang="en-US" dirty="0" err="1" smtClean="0"/>
              <a:t>haberleşmesi</a:t>
            </a:r>
            <a:r>
              <a:rPr lang="en-US" dirty="0" smtClean="0"/>
              <a:t> </a:t>
            </a:r>
            <a:r>
              <a:rPr lang="en-US" dirty="0" err="1" smtClean="0"/>
              <a:t>için</a:t>
            </a:r>
            <a:r>
              <a:rPr lang="en-US" dirty="0" smtClean="0"/>
              <a:t> </a:t>
            </a:r>
            <a:r>
              <a:rPr lang="en-US" dirty="0" err="1" smtClean="0"/>
              <a:t>kurulan</a:t>
            </a:r>
            <a:r>
              <a:rPr lang="en-US" dirty="0" smtClean="0"/>
              <a:t> </a:t>
            </a:r>
            <a:r>
              <a:rPr lang="en-US" dirty="0" err="1" smtClean="0"/>
              <a:t>Curcus</a:t>
            </a:r>
            <a:r>
              <a:rPr lang="en-US" dirty="0" smtClean="0"/>
              <a:t> </a:t>
            </a:r>
            <a:r>
              <a:rPr lang="en-US" dirty="0" err="1" smtClean="0"/>
              <a:t>Publicus’un</a:t>
            </a:r>
            <a:r>
              <a:rPr lang="en-US" dirty="0" smtClean="0"/>
              <a:t> </a:t>
            </a:r>
            <a:r>
              <a:rPr lang="en-US" dirty="0" err="1" smtClean="0"/>
              <a:t>yanı</a:t>
            </a:r>
            <a:r>
              <a:rPr lang="en-US" dirty="0" smtClean="0"/>
              <a:t> </a:t>
            </a:r>
            <a:r>
              <a:rPr lang="en-US" dirty="0" err="1" smtClean="0"/>
              <a:t>sıra</a:t>
            </a:r>
            <a:r>
              <a:rPr lang="en-US" dirty="0" smtClean="0"/>
              <a:t> </a:t>
            </a:r>
            <a:r>
              <a:rPr lang="en-US" dirty="0" err="1" smtClean="0"/>
              <a:t>özel</a:t>
            </a:r>
            <a:r>
              <a:rPr lang="en-US" dirty="0" smtClean="0"/>
              <a:t> </a:t>
            </a:r>
            <a:r>
              <a:rPr lang="en-US" dirty="0" err="1" smtClean="0"/>
              <a:t>kişilerin</a:t>
            </a:r>
            <a:r>
              <a:rPr lang="en-US" dirty="0" smtClean="0"/>
              <a:t> </a:t>
            </a:r>
            <a:r>
              <a:rPr lang="en-US" dirty="0" err="1" smtClean="0"/>
              <a:t>kullandığı</a:t>
            </a:r>
            <a:r>
              <a:rPr lang="en-US" dirty="0" smtClean="0"/>
              <a:t> </a:t>
            </a:r>
            <a:r>
              <a:rPr lang="en-US" dirty="0" err="1" smtClean="0"/>
              <a:t>Angarice</a:t>
            </a:r>
            <a:r>
              <a:rPr lang="en-US" dirty="0" smtClean="0"/>
              <a:t> </a:t>
            </a:r>
            <a:r>
              <a:rPr lang="en-US" dirty="0" err="1" smtClean="0"/>
              <a:t>adı</a:t>
            </a:r>
            <a:r>
              <a:rPr lang="en-US" dirty="0" smtClean="0"/>
              <a:t> </a:t>
            </a:r>
            <a:r>
              <a:rPr lang="en-US" dirty="0" err="1" smtClean="0"/>
              <a:t>verilen</a:t>
            </a:r>
            <a:r>
              <a:rPr lang="en-US" dirty="0" smtClean="0"/>
              <a:t> </a:t>
            </a:r>
            <a:r>
              <a:rPr lang="en-US" dirty="0" err="1" smtClean="0"/>
              <a:t>bir</a:t>
            </a:r>
            <a:r>
              <a:rPr lang="en-US" dirty="0" smtClean="0"/>
              <a:t> </a:t>
            </a:r>
            <a:r>
              <a:rPr lang="en-US" dirty="0" err="1" smtClean="0"/>
              <a:t>sistem</a:t>
            </a:r>
            <a:r>
              <a:rPr lang="en-US" dirty="0" smtClean="0"/>
              <a:t> de </a:t>
            </a:r>
            <a:r>
              <a:rPr lang="en-US" dirty="0" err="1" smtClean="0"/>
              <a:t>bulunmaktaydı</a:t>
            </a:r>
            <a:r>
              <a:rPr lang="en-US" dirty="0" smtClean="0"/>
              <a:t>.</a:t>
            </a:r>
            <a:endParaRPr lang="tr-TR" dirty="0" smtClean="0"/>
          </a:p>
          <a:p>
            <a:pPr algn="just"/>
            <a:r>
              <a:rPr lang="tr-TR" dirty="0" smtClean="0"/>
              <a:t>İmparatorluk olduktan sonra, </a:t>
            </a:r>
            <a:r>
              <a:rPr lang="tr-TR" dirty="0" err="1" smtClean="0"/>
              <a:t>Augustus</a:t>
            </a:r>
            <a:r>
              <a:rPr lang="tr-TR" dirty="0" smtClean="0"/>
              <a:t> döneminde, </a:t>
            </a:r>
            <a:r>
              <a:rPr lang="tr-TR" dirty="0" err="1" smtClean="0"/>
              <a:t>Curcus</a:t>
            </a:r>
            <a:r>
              <a:rPr lang="tr-TR" dirty="0" smtClean="0"/>
              <a:t> </a:t>
            </a:r>
            <a:r>
              <a:rPr lang="tr-TR" dirty="0" err="1" smtClean="0"/>
              <a:t>Publicus</a:t>
            </a:r>
            <a:r>
              <a:rPr lang="tr-TR" dirty="0" smtClean="0"/>
              <a:t> yeni bir düzene kavuşturuldu. Sistem iki farklı kısımdan oluşturuldu: </a:t>
            </a:r>
            <a:r>
              <a:rPr lang="tr-TR" dirty="0" err="1" smtClean="0"/>
              <a:t>Angarice</a:t>
            </a:r>
            <a:r>
              <a:rPr lang="tr-TR" dirty="0" smtClean="0"/>
              <a:t> ve </a:t>
            </a:r>
            <a:r>
              <a:rPr lang="tr-TR" dirty="0" err="1" smtClean="0"/>
              <a:t>Parangarice</a:t>
            </a:r>
            <a:endParaRPr lang="tr-TR" dirty="0" smtClean="0"/>
          </a:p>
          <a:p>
            <a:pPr algn="just"/>
            <a:r>
              <a:rPr lang="tr-TR" dirty="0" err="1" smtClean="0"/>
              <a:t>Angarice</a:t>
            </a:r>
            <a:r>
              <a:rPr lang="tr-TR" dirty="0" smtClean="0"/>
              <a:t>: İmparatorluk haberleri ve postadan yararlanma izni olan kişilerin taşınması içindi.</a:t>
            </a:r>
          </a:p>
          <a:p>
            <a:pPr algn="just"/>
            <a:r>
              <a:rPr lang="tr-TR" dirty="0" err="1" smtClean="0"/>
              <a:t>Parangarice</a:t>
            </a:r>
            <a:r>
              <a:rPr lang="tr-TR" dirty="0" smtClean="0"/>
              <a:t>: Sistem için gerekli at, araba, yiyecek, kalacak yerin </a:t>
            </a:r>
            <a:r>
              <a:rPr lang="tr-TR" dirty="0" smtClean="0"/>
              <a:t>sağlanması</a:t>
            </a:r>
            <a:endParaRPr lang="en-US" dirty="0" smtClean="0"/>
          </a:p>
          <a:p>
            <a:pPr marL="0" indent="0" algn="just">
              <a:buNone/>
            </a:pPr>
            <a:r>
              <a:rPr lang="tr-TR" dirty="0" smtClean="0"/>
              <a:t>ve yolların yapımı/bakımı için yol çevresinde oturanların katılımını zorunlu kılıyordu. Bu sistem </a:t>
            </a:r>
            <a:r>
              <a:rPr lang="tr-TR" dirty="0" err="1" smtClean="0"/>
              <a:t>Septemus</a:t>
            </a:r>
            <a:r>
              <a:rPr lang="tr-TR" dirty="0" smtClean="0"/>
              <a:t> </a:t>
            </a:r>
            <a:r>
              <a:rPr lang="tr-TR" dirty="0" err="1" smtClean="0"/>
              <a:t>Severus</a:t>
            </a:r>
            <a:r>
              <a:rPr lang="tr-TR" dirty="0" smtClean="0"/>
              <a:t> döneminde kaldırıldı.</a:t>
            </a:r>
            <a:endParaRPr lang="en-US" dirty="0"/>
          </a:p>
        </p:txBody>
      </p:sp>
    </p:spTree>
    <p:extLst>
      <p:ext uri="{BB962C8B-B14F-4D97-AF65-F5344CB8AC3E}">
        <p14:creationId xmlns:p14="http://schemas.microsoft.com/office/powerpoint/2010/main" val="3252128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Bizans Haberleşme Sistemi</a:t>
            </a:r>
            <a:endParaRPr lang="en-US" dirty="0"/>
          </a:p>
        </p:txBody>
      </p:sp>
      <p:sp>
        <p:nvSpPr>
          <p:cNvPr id="3" name="İçerik Yer Tutucusu 2"/>
          <p:cNvSpPr>
            <a:spLocks noGrp="1"/>
          </p:cNvSpPr>
          <p:nvPr>
            <p:ph idx="1"/>
          </p:nvPr>
        </p:nvSpPr>
        <p:spPr/>
        <p:txBody>
          <a:bodyPr/>
          <a:lstStyle/>
          <a:p>
            <a:r>
              <a:rPr lang="tr-TR" dirty="0" smtClean="0"/>
              <a:t>Haberleşme sistemi Roma </a:t>
            </a:r>
            <a:r>
              <a:rPr lang="tr-TR" dirty="0" err="1" smtClean="0"/>
              <a:t>Curcus</a:t>
            </a:r>
            <a:r>
              <a:rPr lang="tr-TR" dirty="0" smtClean="0"/>
              <a:t> </a:t>
            </a:r>
            <a:r>
              <a:rPr lang="tr-TR" dirty="0" err="1" smtClean="0"/>
              <a:t>Publicus’unun</a:t>
            </a:r>
            <a:r>
              <a:rPr lang="tr-TR" dirty="0" smtClean="0"/>
              <a:t> devamıdır.</a:t>
            </a:r>
          </a:p>
          <a:p>
            <a:endParaRPr lang="tr-TR" dirty="0" smtClean="0"/>
          </a:p>
          <a:p>
            <a:pPr algn="just"/>
            <a:r>
              <a:rPr lang="tr-TR" dirty="0" smtClean="0"/>
              <a:t>Devlet haberleşmesi esastır. Özel kişilerin yararlanması İmparator ya da temsilcilerinin iznine bağlıdır.</a:t>
            </a:r>
          </a:p>
          <a:p>
            <a:pPr algn="just"/>
            <a:endParaRPr lang="tr-TR" dirty="0" smtClean="0"/>
          </a:p>
          <a:p>
            <a:pPr algn="just"/>
            <a:r>
              <a:rPr lang="tr-TR" dirty="0" smtClean="0"/>
              <a:t>Yollar boyunca </a:t>
            </a:r>
            <a:r>
              <a:rPr lang="tr-TR" dirty="0" err="1" smtClean="0"/>
              <a:t>Mansiones</a:t>
            </a:r>
            <a:r>
              <a:rPr lang="tr-TR" dirty="0" smtClean="0"/>
              <a:t> ve </a:t>
            </a:r>
            <a:r>
              <a:rPr lang="tr-TR" dirty="0" err="1" smtClean="0"/>
              <a:t>Mutationes’ler</a:t>
            </a:r>
            <a:r>
              <a:rPr lang="tr-TR" dirty="0" smtClean="0"/>
              <a:t> yapılmıştır. </a:t>
            </a:r>
            <a:r>
              <a:rPr lang="tr-TR" dirty="0" err="1" smtClean="0"/>
              <a:t>Mansiones’ler</a:t>
            </a:r>
            <a:r>
              <a:rPr lang="tr-TR" dirty="0" smtClean="0"/>
              <a:t> konaklama olanaklarına sahip </a:t>
            </a:r>
            <a:r>
              <a:rPr lang="tr-TR" dirty="0" err="1" smtClean="0"/>
              <a:t>kervensaraylardır</a:t>
            </a:r>
            <a:r>
              <a:rPr lang="tr-TR" dirty="0" smtClean="0"/>
              <a:t>. İkinciler, iki </a:t>
            </a:r>
            <a:r>
              <a:rPr lang="tr-TR" dirty="0" err="1" smtClean="0"/>
              <a:t>Mansiones</a:t>
            </a:r>
            <a:r>
              <a:rPr lang="tr-TR" dirty="0" smtClean="0"/>
              <a:t> arasına yapılmış istasyonlardır. Bu yollar üzerinde araba ve atlar giderdi. Atlar, habercilere ayrılmıştı.</a:t>
            </a:r>
            <a:endParaRPr lang="en-US" dirty="0"/>
          </a:p>
        </p:txBody>
      </p:sp>
    </p:spTree>
    <p:extLst>
      <p:ext uri="{BB962C8B-B14F-4D97-AF65-F5344CB8AC3E}">
        <p14:creationId xmlns:p14="http://schemas.microsoft.com/office/powerpoint/2010/main" val="4080146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smtClean="0"/>
              <a:t>6. yüzyıldan sonra Anadolu’da yalnızca İran’a uzanan yol üzerinde korundu. 11. yüzyıldan itibaren sistem ortadan kalkmıştır.</a:t>
            </a:r>
          </a:p>
          <a:p>
            <a:pPr algn="just"/>
            <a:r>
              <a:rPr lang="tr-TR" dirty="0" smtClean="0"/>
              <a:t>13. yüzyıla gelindiğinde, Bizans’ta haber iletimi yalnızca özel ulaklarla sağlanıyordu.</a:t>
            </a:r>
          </a:p>
          <a:p>
            <a:pPr algn="just"/>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2755" y="3153942"/>
            <a:ext cx="4471924" cy="3023021"/>
          </a:xfrm>
          <a:prstGeom prst="rect">
            <a:avLst/>
          </a:prstGeom>
        </p:spPr>
      </p:pic>
    </p:spTree>
    <p:extLst>
      <p:ext uri="{BB962C8B-B14F-4D97-AF65-F5344CB8AC3E}">
        <p14:creationId xmlns:p14="http://schemas.microsoft.com/office/powerpoint/2010/main" val="10945165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670</Words>
  <Application>Microsoft Office PowerPoint</Application>
  <PresentationFormat>Geniş ekran</PresentationFormat>
  <Paragraphs>48</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İlk Haberleşme Sistemleri</vt:lpstr>
      <vt:lpstr>Ahamenidler</vt:lpstr>
      <vt:lpstr>Ahamenidler</vt:lpstr>
      <vt:lpstr>Ahamenidler</vt:lpstr>
      <vt:lpstr>Roma Haberleşme Sistemi:Curcus Publicus</vt:lpstr>
      <vt:lpstr>Roma Haberleşme Sistemi:Curcus Publicus</vt:lpstr>
      <vt:lpstr>PowerPoint Sunusu</vt:lpstr>
      <vt:lpstr>Bizans Haberleşme Sistemi</vt:lpstr>
      <vt:lpstr>PowerPoint Sunusu</vt:lpstr>
      <vt:lpstr>Roma İmparatorluğu Sonrası Avrupa’da Haberleşme</vt:lpstr>
      <vt:lpstr>PowerPoint Sunusu</vt:lpstr>
      <vt:lpstr>Ticaret şirketleri ve haberleşme</vt:lpstr>
      <vt:lpstr>Papalık Haberleşme Sistemi</vt:lpstr>
      <vt:lpstr>Papalık Haberleşme Sistemi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İlk Haberleşme Sistemleri</dc:title>
  <dc:creator>Gul</dc:creator>
  <cp:lastModifiedBy>Gul</cp:lastModifiedBy>
  <cp:revision>14</cp:revision>
  <dcterms:created xsi:type="dcterms:W3CDTF">2018-08-12T10:42:46Z</dcterms:created>
  <dcterms:modified xsi:type="dcterms:W3CDTF">2018-08-12T14:33:39Z</dcterms:modified>
</cp:coreProperties>
</file>