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D7C992-CE11-4AD3-B570-FDF670B15F89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0A5BC3-E13C-49C2-8A61-2425E95381D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4161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Panelistlerin fizyolojik, psikolojik durumları, duyarlıkları, yaşı vb. faktörlerde sonuçlar arasında varyasyona neden olmaktadır. Dolayısıyla duyusal değerlendirmede uygun istatistiksel analizlerin kullanımı da sonuçların doğru yorumlanmasında etkili bir diğer faktördür. </a:t>
            </a:r>
          </a:p>
          <a:p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Duyusal değerlendirmeden elde edilen sonuçlar özellikle ürünün tat-aromasını ve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tekstürel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özelliklerini ortaya koyan Gaz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kromatografisi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ve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olfaktometresi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tekstür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analiz cihazı gibi </a:t>
            </a:r>
            <a:r>
              <a:rPr lang="tr-T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enstrümental</a:t>
            </a:r>
            <a:r>
              <a:rPr lang="tr-T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analiz teknikleri ile elde edilen sonuçlar ile irdelenmelidir. 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873D1D5-692F-4AA6-A09A-F5412E318595}" type="slidenum">
              <a:rPr lang="tr-TR" smtClean="0"/>
              <a:pPr>
                <a:defRPr/>
              </a:pPr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7749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917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021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607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4060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5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735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0927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4736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4088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35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518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D464B-EEE1-4952-8DFA-FEC6E50DD50C}" type="datetimeFigureOut">
              <a:rPr lang="tr-TR" smtClean="0"/>
              <a:t>9.02.2021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3A91B9-FC9C-4129-B52B-5B8A33934D3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6726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Tüketici Testleri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83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5560" y="1628800"/>
            <a:ext cx="7499350" cy="3875088"/>
          </a:xfrm>
        </p:spPr>
        <p:txBody>
          <a:bodyPr>
            <a:normAutofit/>
          </a:bodyPr>
          <a:lstStyle/>
          <a:p>
            <a:pPr marL="274320" indent="-274320" algn="just">
              <a:buNone/>
              <a:defRPr/>
            </a:pPr>
            <a:r>
              <a:rPr lang="tr-TR" sz="2400" dirty="0"/>
              <a:t>Tüketici tercih testi, </a:t>
            </a:r>
          </a:p>
          <a:p>
            <a:pPr marL="274320" indent="-274320" algn="just">
              <a:buNone/>
              <a:defRPr/>
            </a:pPr>
            <a:r>
              <a:rPr lang="tr-TR" sz="2400" dirty="0"/>
              <a:t>sadece ürünün </a:t>
            </a:r>
            <a:r>
              <a:rPr lang="tr-TR" sz="2400" b="1" dirty="0">
                <a:solidFill>
                  <a:srgbClr val="963684"/>
                </a:solidFill>
              </a:rPr>
              <a:t>tüketiciler tarafından </a:t>
            </a:r>
          </a:p>
          <a:p>
            <a:pPr marL="274320" indent="-274320" algn="just">
              <a:buFont typeface="Wingdings 2"/>
              <a:buChar char=""/>
              <a:defRPr/>
            </a:pPr>
            <a:r>
              <a:rPr lang="tr-TR" sz="2400" dirty="0"/>
              <a:t>sevilip sevilmediği, </a:t>
            </a:r>
          </a:p>
          <a:p>
            <a:pPr marL="274320" indent="-274320" algn="just">
              <a:buFont typeface="Wingdings 2"/>
              <a:buChar char=""/>
              <a:defRPr/>
            </a:pPr>
            <a:r>
              <a:rPr lang="tr-TR" sz="2400" dirty="0"/>
              <a:t>kabul edilebilirliği</a:t>
            </a:r>
          </a:p>
          <a:p>
            <a:pPr marL="274320" indent="-274320" algn="just">
              <a:buNone/>
              <a:defRPr/>
            </a:pPr>
            <a:r>
              <a:rPr lang="tr-TR" sz="2400" dirty="0"/>
              <a:t> üzerine yanıt aramaktadır.</a:t>
            </a:r>
          </a:p>
          <a:p>
            <a:pPr marL="274320" indent="-274320" algn="just">
              <a:buNone/>
              <a:defRPr/>
            </a:pPr>
            <a:endParaRPr lang="tr-TR" sz="2400" dirty="0"/>
          </a:p>
          <a:p>
            <a:pPr marL="274320" indent="-274320" algn="just">
              <a:buNone/>
              <a:defRPr/>
            </a:pPr>
            <a:r>
              <a:rPr lang="tr-TR" sz="2400" dirty="0"/>
              <a:t>Özellikle </a:t>
            </a:r>
            <a:r>
              <a:rPr lang="tr-TR" sz="2400" b="1" dirty="0">
                <a:solidFill>
                  <a:srgbClr val="963684"/>
                </a:solidFill>
              </a:rPr>
              <a:t>eğitilmemiş</a:t>
            </a: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400" dirty="0"/>
              <a:t>panelistlerle gerçekleştirilmesi önemlidir.</a:t>
            </a:r>
          </a:p>
        </p:txBody>
      </p:sp>
      <p:sp>
        <p:nvSpPr>
          <p:cNvPr id="4" name="3 Metin kutusu"/>
          <p:cNvSpPr txBox="1"/>
          <p:nvPr/>
        </p:nvSpPr>
        <p:spPr>
          <a:xfrm>
            <a:off x="5123384" y="6237312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  <p:sp>
        <p:nvSpPr>
          <p:cNvPr id="52229" name="Text Box 6"/>
          <p:cNvSpPr txBox="1">
            <a:spLocks noChangeArrowheads="1"/>
          </p:cNvSpPr>
          <p:nvPr/>
        </p:nvSpPr>
        <p:spPr bwMode="auto">
          <a:xfrm>
            <a:off x="1990726" y="503239"/>
            <a:ext cx="6697663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sz="3000" b="1" dirty="0">
                <a:solidFill>
                  <a:srgbClr val="963684"/>
                </a:solidFill>
              </a:rPr>
              <a:t>4. TÜKETİCİ </a:t>
            </a:r>
            <a:r>
              <a:rPr lang="tr-TR" sz="3000" b="1" dirty="0">
                <a:solidFill>
                  <a:srgbClr val="963684"/>
                </a:solidFill>
              </a:rPr>
              <a:t>TERCİH TESTLERİ</a:t>
            </a:r>
          </a:p>
        </p:txBody>
      </p:sp>
    </p:spTree>
    <p:extLst>
      <p:ext uri="{BB962C8B-B14F-4D97-AF65-F5344CB8AC3E}">
        <p14:creationId xmlns:p14="http://schemas.microsoft.com/office/powerpoint/2010/main" val="72795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628801"/>
            <a:ext cx="7931224" cy="4827563"/>
          </a:xfrm>
        </p:spPr>
        <p:txBody>
          <a:bodyPr>
            <a:normAutofit/>
          </a:bodyPr>
          <a:lstStyle/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dirty="0"/>
              <a:t>Tercih ve Kabul edilebilirlik testleri bu grup içerisinde en çok kullanılan tüketici testleridir.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dirty="0"/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b="1" dirty="0">
                <a:solidFill>
                  <a:srgbClr val="B23B7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Tercih testlerinde</a:t>
            </a:r>
            <a:r>
              <a:rPr lang="tr-TR" sz="2400" dirty="0">
                <a:solidFill>
                  <a:srgbClr val="B23B7E"/>
                </a:solidFill>
              </a:rPr>
              <a:t>; </a:t>
            </a:r>
            <a:r>
              <a:rPr lang="tr-TR" sz="2400" dirty="0"/>
              <a:t>tüketiciye iki veya daha fazla örnek sunulur</a:t>
            </a:r>
            <a:r>
              <a:rPr lang="tr-TR" sz="2400" dirty="0">
                <a:latin typeface="Arial" charset="0"/>
              </a:rPr>
              <a:t>.</a:t>
            </a:r>
            <a:r>
              <a:rPr lang="tr-TR" sz="2400" dirty="0"/>
              <a:t>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b="1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Soru: Hangi örneği tercih ettiğinizi belirtiniz ?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Eğer örnek iki den fazla ise tüketici te</a:t>
            </a:r>
            <a:r>
              <a:rPr lang="tr-TR" sz="2400" dirty="0"/>
              <a:t>rcih sıralaması yapabilir.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dirty="0"/>
          </a:p>
          <a:p>
            <a:pPr eaLnBrk="1" hangingPunct="1">
              <a:buFont typeface="Wingdings 2" pitchFamily="18" charset="2"/>
              <a:buNone/>
              <a:defRPr/>
            </a:pPr>
            <a:r>
              <a:rPr lang="tr-TR" sz="2400" dirty="0"/>
              <a:t>Ancak bu test ile </a:t>
            </a:r>
            <a:r>
              <a:rPr lang="tr-TR" sz="2400" b="1" dirty="0">
                <a:solidFill>
                  <a:srgbClr val="B23B7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beğeni derecesi </a:t>
            </a:r>
            <a:r>
              <a:rPr lang="tr-TR" sz="2400" dirty="0"/>
              <a:t>ölçülemez. </a:t>
            </a:r>
          </a:p>
        </p:txBody>
      </p:sp>
    </p:spTree>
    <p:extLst>
      <p:ext uri="{BB962C8B-B14F-4D97-AF65-F5344CB8AC3E}">
        <p14:creationId xmlns:p14="http://schemas.microsoft.com/office/powerpoint/2010/main" val="3561989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981200" y="1484784"/>
            <a:ext cx="7239000" cy="4827116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  <a:defRPr/>
            </a:pPr>
            <a:r>
              <a:rPr lang="tr-TR" b="1" dirty="0" smtClean="0">
                <a:solidFill>
                  <a:srgbClr val="B23B7E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Kabul edilebilirlik testi:</a:t>
            </a:r>
            <a:endParaRPr lang="tr-TR" b="1" dirty="0" smtClean="0">
              <a:solidFill>
                <a:srgbClr val="B23B7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tr-TR" b="1" dirty="0" smtClean="0">
              <a:solidFill>
                <a:srgbClr val="B23B7E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dirty="0"/>
              <a:t>Beğeni derecesi belirlenmek istediğinde kullanılır.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dirty="0"/>
          </a:p>
          <a:p>
            <a:pPr algn="just" eaLnBrk="1" hangingPunct="1">
              <a:buFont typeface="Wingdings 2" pitchFamily="18" charset="2"/>
              <a:buNone/>
              <a:defRPr/>
            </a:pPr>
            <a:r>
              <a:rPr lang="tr-TR" sz="2400" dirty="0"/>
              <a:t>Panelistlerin tercih ya da beğenme/beğenmeme durumları </a:t>
            </a:r>
            <a:r>
              <a:rPr lang="tr-TR" sz="2400" dirty="0" err="1"/>
              <a:t>hedonik</a:t>
            </a:r>
            <a:r>
              <a:rPr lang="tr-TR" sz="2400" dirty="0"/>
              <a:t> skalalar kullanılarak değerlendirilmektedir. </a:t>
            </a:r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dirty="0"/>
          </a:p>
          <a:p>
            <a:pPr algn="just" eaLnBrk="1" hangingPunct="1">
              <a:buFont typeface="Wingdings 2" pitchFamily="18" charset="2"/>
              <a:buNone/>
              <a:defRPr/>
            </a:pP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4871864" y="6237312"/>
            <a:ext cx="554461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tr-TR" sz="1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uhaus 93" pitchFamily="82" charset="0"/>
              </a:rPr>
              <a:t>Ankara Üniversitesi Ziraat Fakültesi Süt Teknolojisi Bölümü</a:t>
            </a:r>
          </a:p>
        </p:txBody>
      </p:sp>
    </p:spTree>
    <p:extLst>
      <p:ext uri="{BB962C8B-B14F-4D97-AF65-F5344CB8AC3E}">
        <p14:creationId xmlns:p14="http://schemas.microsoft.com/office/powerpoint/2010/main" val="231982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Content Placeholder 2"/>
          <p:cNvSpPr>
            <a:spLocks noGrp="1"/>
          </p:cNvSpPr>
          <p:nvPr>
            <p:ph sz="quarter" idx="1"/>
          </p:nvPr>
        </p:nvSpPr>
        <p:spPr>
          <a:xfrm>
            <a:off x="1919536" y="260648"/>
            <a:ext cx="7715250" cy="576362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b="1" dirty="0" err="1" smtClean="0">
                <a:solidFill>
                  <a:srgbClr val="963684"/>
                </a:solidFill>
              </a:rPr>
              <a:t>Hedonik</a:t>
            </a:r>
            <a:r>
              <a:rPr lang="tr-TR" b="1" dirty="0" smtClean="0">
                <a:solidFill>
                  <a:srgbClr val="963684"/>
                </a:solidFill>
              </a:rPr>
              <a:t> skalalar</a:t>
            </a:r>
          </a:p>
          <a:p>
            <a:pPr eaLnBrk="1" hangingPunct="1">
              <a:buFont typeface="Wingdings 2" pitchFamily="18" charset="2"/>
              <a:buNone/>
            </a:pPr>
            <a:endParaRPr lang="tr-TR" b="1" dirty="0" smtClean="0">
              <a:solidFill>
                <a:srgbClr val="963684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423592" y="1484784"/>
          <a:ext cx="3024336" cy="3017520"/>
        </p:xfrm>
        <a:graphic>
          <a:graphicData uri="http://schemas.openxmlformats.org/drawingml/2006/table">
            <a:tbl>
              <a:tblPr/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266297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/>
                      </a:r>
                      <a:b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</a:br>
                      <a:r>
                        <a:rPr kumimoji="0" lang="tr-T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Çok fazla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Çok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Orta derecede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Az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Ne beğendim ne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Biraz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Orta derecede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Calibri" pitchFamily="34" charset="0"/>
                        </a:rPr>
                        <a:t>          Hiç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Calibri" pitchFamily="34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07" name="Rectangle 9"/>
          <p:cNvSpPr>
            <a:spLocks noChangeArrowheads="1"/>
          </p:cNvSpPr>
          <p:nvPr/>
        </p:nvSpPr>
        <p:spPr bwMode="auto">
          <a:xfrm>
            <a:off x="2495551" y="3924672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08" name="Rectangle 7"/>
          <p:cNvSpPr>
            <a:spLocks noChangeArrowheads="1"/>
          </p:cNvSpPr>
          <p:nvPr/>
        </p:nvSpPr>
        <p:spPr bwMode="auto">
          <a:xfrm>
            <a:off x="2495551" y="3636640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09" name="Rectangle 8"/>
          <p:cNvSpPr>
            <a:spLocks noChangeArrowheads="1"/>
          </p:cNvSpPr>
          <p:nvPr/>
        </p:nvSpPr>
        <p:spPr bwMode="auto">
          <a:xfrm>
            <a:off x="2495551" y="1916832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0" name="Rectangle 6"/>
          <p:cNvSpPr>
            <a:spLocks noChangeArrowheads="1"/>
          </p:cNvSpPr>
          <p:nvPr/>
        </p:nvSpPr>
        <p:spPr bwMode="auto">
          <a:xfrm>
            <a:off x="2495601" y="3356992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1" name="Rectangle 4"/>
          <p:cNvSpPr>
            <a:spLocks noChangeArrowheads="1"/>
          </p:cNvSpPr>
          <p:nvPr/>
        </p:nvSpPr>
        <p:spPr bwMode="auto">
          <a:xfrm>
            <a:off x="2495601" y="3068960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2" name="Rectangle 5"/>
          <p:cNvSpPr>
            <a:spLocks noChangeArrowheads="1"/>
          </p:cNvSpPr>
          <p:nvPr/>
        </p:nvSpPr>
        <p:spPr bwMode="auto">
          <a:xfrm>
            <a:off x="2495551" y="2204864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3" name="Rectangle 2"/>
          <p:cNvSpPr>
            <a:spLocks noChangeArrowheads="1"/>
          </p:cNvSpPr>
          <p:nvPr/>
        </p:nvSpPr>
        <p:spPr bwMode="auto">
          <a:xfrm>
            <a:off x="2495551" y="4212704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4" name="Rectangle 3"/>
          <p:cNvSpPr>
            <a:spLocks noChangeArrowheads="1"/>
          </p:cNvSpPr>
          <p:nvPr/>
        </p:nvSpPr>
        <p:spPr bwMode="auto">
          <a:xfrm>
            <a:off x="2497139" y="2492896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15" name="Rectangle 7"/>
          <p:cNvSpPr>
            <a:spLocks noChangeArrowheads="1"/>
          </p:cNvSpPr>
          <p:nvPr/>
        </p:nvSpPr>
        <p:spPr bwMode="auto">
          <a:xfrm>
            <a:off x="2497139" y="2780928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816080" y="1556793"/>
          <a:ext cx="2952750" cy="2447231"/>
        </p:xfrm>
        <a:graphic>
          <a:graphicData uri="http://schemas.openxmlformats.org/drawingml/2006/table">
            <a:tbl>
              <a:tblPr/>
              <a:tblGrid>
                <a:gridCol w="295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47231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      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Çok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      Az beğendim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      Ne beğendim ne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     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             Hiç beğenmedim</a:t>
                      </a:r>
                      <a:endParaRPr kumimoji="0" lang="tr-T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96368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5323" name="Rectangle 15"/>
          <p:cNvSpPr>
            <a:spLocks noChangeArrowheads="1"/>
          </p:cNvSpPr>
          <p:nvPr/>
        </p:nvSpPr>
        <p:spPr bwMode="auto">
          <a:xfrm>
            <a:off x="7104113" y="3140968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24" name="Rectangle 14"/>
          <p:cNvSpPr>
            <a:spLocks noChangeArrowheads="1"/>
          </p:cNvSpPr>
          <p:nvPr/>
        </p:nvSpPr>
        <p:spPr bwMode="auto">
          <a:xfrm>
            <a:off x="7104113" y="2852936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25" name="Rectangle 13"/>
          <p:cNvSpPr>
            <a:spLocks noChangeArrowheads="1"/>
          </p:cNvSpPr>
          <p:nvPr/>
        </p:nvSpPr>
        <p:spPr bwMode="auto">
          <a:xfrm>
            <a:off x="7104113" y="2564904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26" name="Rectangle 12"/>
          <p:cNvSpPr>
            <a:spLocks noChangeArrowheads="1"/>
          </p:cNvSpPr>
          <p:nvPr/>
        </p:nvSpPr>
        <p:spPr bwMode="auto">
          <a:xfrm>
            <a:off x="7104113" y="1916832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sp>
        <p:nvSpPr>
          <p:cNvPr id="55327" name="Rectangle 11"/>
          <p:cNvSpPr>
            <a:spLocks noChangeArrowheads="1"/>
          </p:cNvSpPr>
          <p:nvPr/>
        </p:nvSpPr>
        <p:spPr bwMode="auto">
          <a:xfrm>
            <a:off x="7105254" y="2204864"/>
            <a:ext cx="142875" cy="152400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tr-TR">
              <a:latin typeface="Trebuchet MS" pitchFamily="34" charset="0"/>
            </a:endParaRPr>
          </a:p>
        </p:txBody>
      </p:sp>
      <p:pic>
        <p:nvPicPr>
          <p:cNvPr id="23" name="Picture 3" descr="C:\Users\casper\Desktop\hedonik4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664" y="4663110"/>
            <a:ext cx="5760640" cy="2194890"/>
          </a:xfrm>
          <a:prstGeom prst="rect">
            <a:avLst/>
          </a:prstGeom>
          <a:noFill/>
          <a:ln w="57150">
            <a:solidFill>
              <a:srgbClr val="963684"/>
            </a:solidFill>
            <a:miter lim="800000"/>
            <a:headEnd/>
            <a:tailEnd/>
          </a:ln>
        </p:spPr>
      </p:pic>
      <p:sp>
        <p:nvSpPr>
          <p:cNvPr id="26" name="25 Dikdörtgen"/>
          <p:cNvSpPr/>
          <p:nvPr/>
        </p:nvSpPr>
        <p:spPr>
          <a:xfrm>
            <a:off x="5591944" y="3933057"/>
            <a:ext cx="3960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dereceli ve 5 dereceli skala </a:t>
            </a:r>
          </a:p>
          <a:p>
            <a:pPr algn="just"/>
            <a:r>
              <a:rPr lang="tr-TR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lang="tr-TR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Moskowitz</a:t>
            </a:r>
            <a:r>
              <a:rPr lang="tr-TR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vd</a:t>
            </a:r>
            <a:r>
              <a:rPr lang="tr-TR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2003)</a:t>
            </a:r>
            <a:endParaRPr lang="tr-TR" dirty="0">
              <a:ea typeface="Calibri" pitchFamily="3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7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http://www.thenfl.com/wp-content/uploads/consumer-research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3792" y="4149080"/>
            <a:ext cx="2810952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etin kutusu"/>
          <p:cNvSpPr txBox="1"/>
          <p:nvPr/>
        </p:nvSpPr>
        <p:spPr>
          <a:xfrm>
            <a:off x="1919536" y="332657"/>
            <a:ext cx="741682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SONUÇ OLARAK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Temel aşama amaca </a:t>
            </a:r>
            <a:r>
              <a:rPr lang="tr-TR" sz="2400" dirty="0"/>
              <a:t>uygun </a:t>
            </a:r>
            <a:r>
              <a:rPr lang="tr-TR" sz="2400" dirty="0"/>
              <a:t>tekniğin </a:t>
            </a:r>
            <a:r>
              <a:rPr lang="tr-TR" sz="2400" dirty="0"/>
              <a:t>kullanılmasıdır. </a:t>
            </a:r>
            <a:endParaRPr lang="tr-TR" sz="2400" dirty="0"/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örneklerin </a:t>
            </a:r>
            <a:r>
              <a:rPr lang="tr-TR" sz="2400" dirty="0"/>
              <a:t>uygun koşullar altında hazırlanması ve sunulması, </a:t>
            </a:r>
            <a:endParaRPr lang="tr-TR" sz="2400" dirty="0"/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panelistlerin </a:t>
            </a:r>
            <a:r>
              <a:rPr lang="tr-TR" sz="2400" dirty="0"/>
              <a:t>seçimi ve eğitimi, </a:t>
            </a:r>
            <a:endParaRPr lang="tr-TR" sz="2400" dirty="0"/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kabin </a:t>
            </a:r>
            <a:r>
              <a:rPr lang="tr-TR" sz="2400" dirty="0"/>
              <a:t>sisteminin kullanılması, </a:t>
            </a:r>
            <a:endParaRPr lang="tr-TR" sz="2400" dirty="0"/>
          </a:p>
          <a:p>
            <a:pPr algn="just">
              <a:buFont typeface="Wingdings" pitchFamily="2" charset="2"/>
              <a:buChar char="Ø"/>
            </a:pPr>
            <a:r>
              <a:rPr lang="tr-TR" sz="2400" dirty="0"/>
              <a:t>örneklerin </a:t>
            </a:r>
            <a:r>
              <a:rPr lang="tr-TR" sz="2400" dirty="0"/>
              <a:t>sunuluş şekli ve örnekleme hacmi, sıcaklığı, rastgele seçim sistemi vb. faktörler de dikkate alınması gereken önemli hususlardır. </a:t>
            </a:r>
          </a:p>
        </p:txBody>
      </p:sp>
    </p:spTree>
    <p:extLst>
      <p:ext uri="{BB962C8B-B14F-4D97-AF65-F5344CB8AC3E}">
        <p14:creationId xmlns:p14="http://schemas.microsoft.com/office/powerpoint/2010/main" val="111968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Geniş ekran</PresentationFormat>
  <Paragraphs>51</Paragraphs>
  <Slides>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5" baseType="lpstr">
      <vt:lpstr>Arial</vt:lpstr>
      <vt:lpstr>Bauhaus 93</vt:lpstr>
      <vt:lpstr>Calibri</vt:lpstr>
      <vt:lpstr>Calibri Light</vt:lpstr>
      <vt:lpstr>Times New Roman</vt:lpstr>
      <vt:lpstr>Trebuchet MS</vt:lpstr>
      <vt:lpstr>Wingdings</vt:lpstr>
      <vt:lpstr>Wingdings 2</vt:lpstr>
      <vt:lpstr>Office Teması</vt:lpstr>
      <vt:lpstr>Tüketici Testleri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Tüketici Testleri </dc:title>
  <dc:creator>Ebru</dc:creator>
  <cp:lastModifiedBy>Ebru</cp:lastModifiedBy>
  <cp:revision>1</cp:revision>
  <dcterms:created xsi:type="dcterms:W3CDTF">2021-02-09T12:00:33Z</dcterms:created>
  <dcterms:modified xsi:type="dcterms:W3CDTF">2021-02-09T12:00:52Z</dcterms:modified>
</cp:coreProperties>
</file>