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72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399" y="4392168"/>
            <a:ext cx="1219200" cy="365125"/>
          </a:xfrm>
        </p:spPr>
        <p:txBody>
          <a:bodyPr/>
          <a:lstStyle>
            <a:lvl1pPr algn="ctr">
              <a:defRPr sz="2400">
                <a:latin typeface="+mj-lt"/>
              </a:defRPr>
            </a:lvl1pPr>
          </a:lstStyle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TextBox 14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4591050" y="2409824"/>
            <a:ext cx="6858000" cy="2038351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5400000">
            <a:off x="4668203" y="2570797"/>
            <a:ext cx="6858000" cy="171640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 rot="5400000">
            <a:off x="3681476" y="3354324"/>
            <a:ext cx="6858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2545080"/>
            <a:ext cx="9144000" cy="3255264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" y="2667000"/>
            <a:ext cx="9144000" cy="2739571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-1" y="5479143"/>
            <a:ext cx="9144000" cy="23585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352" y="4389120"/>
            <a:ext cx="1216152" cy="36512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4818888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48584" y="4261104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spc="150" dirty="0" smtClean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6172200" y="161544"/>
            <a:ext cx="2971800" cy="115214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 anchor="ctr">
            <a:noAutofit/>
          </a:bodyPr>
          <a:lstStyle>
            <a:lvl1pPr algn="l"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44768" y="134112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584"/>
            <a:ext cx="9144000" cy="1453896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7641"/>
            <a:ext cx="9144000" cy="1154314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111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9A742CB-8B49-4B5A-B979-90A687F35CE8}" type="datetimeFigureOut">
              <a:rPr lang="tr-TR" smtClean="0"/>
              <a:pPr/>
              <a:t>18.12.2017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245358C-F7DD-49EB-9822-C85686B205C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0" y="1368552"/>
            <a:ext cx="9144000" cy="149352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0" kern="1200" cap="none" spc="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792087"/>
          </a:xfrm>
        </p:spPr>
        <p:txBody>
          <a:bodyPr>
            <a:normAutofit/>
          </a:bodyPr>
          <a:lstStyle/>
          <a:p>
            <a:r>
              <a:rPr lang="tr-TR" sz="4000" b="1" dirty="0" smtClean="0"/>
              <a:t>Bölüm </a:t>
            </a:r>
            <a:r>
              <a:rPr lang="tr-TR" sz="4000" b="1" dirty="0"/>
              <a:t>8</a:t>
            </a:r>
            <a:r>
              <a:rPr lang="tr-TR" sz="4000" b="1" dirty="0" smtClean="0"/>
              <a:t>. Hedef Pazar Seçimi</a:t>
            </a:r>
            <a:endParaRPr lang="tr-TR" sz="4000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8208912" cy="4896544"/>
          </a:xfrm>
        </p:spPr>
        <p:txBody>
          <a:bodyPr>
            <a:normAutofit/>
          </a:bodyPr>
          <a:lstStyle/>
          <a:p>
            <a:pPr marL="90488" indent="-25400" algn="just"/>
            <a:r>
              <a:rPr lang="tr-TR" dirty="0" smtClean="0">
                <a:solidFill>
                  <a:schemeClr val="tx1"/>
                </a:solidFill>
              </a:rPr>
              <a:t>Pazarı aynı özelliklere sahip alt gruplara ayırarak kümelendirmektir. Pazar bölümlendirmesi ile </a:t>
            </a:r>
            <a:r>
              <a:rPr lang="tr-TR" dirty="0" err="1" smtClean="0">
                <a:solidFill>
                  <a:schemeClr val="tx1"/>
                </a:solidFill>
              </a:rPr>
              <a:t>homogen</a:t>
            </a:r>
            <a:r>
              <a:rPr lang="tr-TR" dirty="0" smtClean="0">
                <a:solidFill>
                  <a:schemeClr val="tx1"/>
                </a:solidFill>
              </a:rPr>
              <a:t> bir pazarda tüketici istekleri daha iyi izlenir, pazarda yoğunlaşma sağlanır, rekabet iyi izlenir, kaynaklar verimli kullanılır.</a:t>
            </a:r>
          </a:p>
          <a:p>
            <a:pPr marL="90488" indent="-25400" algn="just"/>
            <a:endParaRPr lang="tr-TR" dirty="0" smtClean="0">
              <a:solidFill>
                <a:schemeClr val="tx1"/>
              </a:solidFill>
            </a:endParaRPr>
          </a:p>
          <a:p>
            <a:pPr marL="90488" indent="-25400" algn="just"/>
            <a:r>
              <a:rPr lang="tr-TR" dirty="0" smtClean="0">
                <a:solidFill>
                  <a:schemeClr val="tx1"/>
                </a:solidFill>
              </a:rPr>
              <a:t>Tüketici pazarlarının bölümlendirilmesi belli değişken/ değişkenlere göre bölümlere ayırmaktır. Pazarın bölümlendirilmesinde coğrafik, demografik, psikolojik ve davranışsal çeşitli kriterler esas alınmaktadır.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defTabSz="187325">
              <a:tabLst>
                <a:tab pos="93663" algn="l"/>
              </a:tabLst>
            </a:pPr>
            <a:r>
              <a:rPr lang="tr-TR" sz="2400" b="1" dirty="0" smtClean="0"/>
              <a:t>Tüketici Pazar Bölümlendirmesindeki kriterler (Yurdakul,1997)</a:t>
            </a:r>
            <a:endParaRPr lang="tr-TR" sz="2400" b="1" dirty="0"/>
          </a:p>
        </p:txBody>
      </p:sp>
      <p:pic>
        <p:nvPicPr>
          <p:cNvPr id="4" name="3 Resi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764704"/>
            <a:ext cx="8546132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0"/>
            <a:ext cx="8686800" cy="6126163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 smtClean="0"/>
          </a:p>
          <a:p>
            <a:pPr>
              <a:buNone/>
            </a:pPr>
            <a:r>
              <a:rPr lang="tr-TR" b="1" smtClean="0"/>
              <a:t>Doğru bir pazar </a:t>
            </a:r>
            <a:r>
              <a:rPr lang="tr-TR" b="1" dirty="0" smtClean="0"/>
              <a:t>bölümünün özellikleri </a:t>
            </a:r>
            <a:r>
              <a:rPr lang="tr-TR" dirty="0" smtClean="0"/>
              <a:t>(Yurdakul,1996) </a:t>
            </a:r>
          </a:p>
          <a:p>
            <a:pPr>
              <a:buNone/>
            </a:pPr>
            <a:endParaRPr lang="tr-TR" dirty="0" smtClean="0"/>
          </a:p>
          <a:p>
            <a:pPr marL="269875" lvl="0" indent="-269875"/>
            <a:r>
              <a:rPr lang="tr-TR" dirty="0" smtClean="0"/>
              <a:t>Ölçülebilirlik: Pazar bölümünün ve tüketicilerin satın alma gücünün ölçülebilir olmasıdır.</a:t>
            </a:r>
          </a:p>
          <a:p>
            <a:pPr marL="269875" lvl="0" indent="-269875"/>
            <a:endParaRPr lang="tr-TR" dirty="0" smtClean="0"/>
          </a:p>
          <a:p>
            <a:pPr marL="269875" lvl="0" indent="-269875"/>
            <a:r>
              <a:rPr lang="tr-TR" dirty="0" smtClean="0"/>
              <a:t>Tutarlılık: Pazar bölümünün yeter büyüklük ve karlılıkta olmasıdır.</a:t>
            </a:r>
          </a:p>
          <a:p>
            <a:pPr marL="269875" lvl="0" indent="-269875"/>
            <a:endParaRPr lang="tr-TR" dirty="0" smtClean="0"/>
          </a:p>
          <a:p>
            <a:pPr marL="269875" lvl="0" indent="-269875"/>
            <a:r>
              <a:rPr lang="tr-TR" dirty="0" smtClean="0"/>
              <a:t>Erişilebilirlik: Pazar bölümüne hizmet edilebilme düzeyidir.</a:t>
            </a:r>
          </a:p>
          <a:p>
            <a:pPr marL="269875" lvl="0" indent="-269875"/>
            <a:endParaRPr lang="tr-TR" dirty="0" smtClean="0"/>
          </a:p>
          <a:p>
            <a:pPr marL="269875" lvl="0" indent="-269875"/>
            <a:r>
              <a:rPr lang="tr-TR" dirty="0" smtClean="0"/>
              <a:t>Faaliyet gösterebilirlik: Etkin pazarlama  programı formüle edebilirlik düzeyidir.</a:t>
            </a:r>
          </a:p>
          <a:p>
            <a:pPr marL="269875" indent="-269875">
              <a:buNone/>
            </a:pPr>
            <a:r>
              <a:rPr lang="tr-TR" dirty="0" smtClean="0"/>
              <a:t> </a:t>
            </a:r>
          </a:p>
          <a:p>
            <a:pPr marL="269875" indent="-269875">
              <a:buNone/>
            </a:pPr>
            <a:r>
              <a:rPr lang="tr-TR" b="1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/>
              <a:t>Tüketici Pazar bölümlendirmesinin ilkeleri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269875" lvl="0" indent="-269875"/>
            <a:r>
              <a:rPr lang="tr-TR" dirty="0" smtClean="0"/>
              <a:t>Pazar </a:t>
            </a:r>
            <a:r>
              <a:rPr lang="tr-TR" dirty="0" err="1" smtClean="0"/>
              <a:t>homogen</a:t>
            </a:r>
            <a:r>
              <a:rPr lang="tr-TR" dirty="0" smtClean="0"/>
              <a:t> ise bölümleme şart değildir.</a:t>
            </a:r>
          </a:p>
          <a:p>
            <a:pPr marL="269875" lvl="0" indent="-269875"/>
            <a:r>
              <a:rPr lang="tr-TR" dirty="0" smtClean="0"/>
              <a:t>Pazar bölümünün ihtiyaçları belirlenmelidir.</a:t>
            </a:r>
          </a:p>
          <a:p>
            <a:pPr marL="269875" lvl="0" indent="-269875"/>
            <a:r>
              <a:rPr lang="tr-TR" dirty="0" smtClean="0"/>
              <a:t>Pazar bölümü ölçülebilir olmalıdır.</a:t>
            </a:r>
          </a:p>
          <a:p>
            <a:pPr marL="269875" lvl="0" indent="-269875"/>
            <a:r>
              <a:rPr lang="tr-TR" dirty="0" smtClean="0"/>
              <a:t>Pazar bölümü yeter karlılıkta olmalıdır.</a:t>
            </a:r>
          </a:p>
          <a:p>
            <a:pPr marL="269875" lvl="0" indent="-269875"/>
            <a:r>
              <a:rPr lang="tr-TR" dirty="0" smtClean="0"/>
              <a:t>Pazar bölümü erişilebilir olmasıdır.</a:t>
            </a:r>
          </a:p>
          <a:p>
            <a:pPr marL="269875" lvl="0" indent="-269875"/>
            <a:r>
              <a:rPr lang="tr-TR" dirty="0" smtClean="0"/>
              <a:t>Pazar bölümünde yasal ve sosyal engeller olmamalıdır.</a:t>
            </a:r>
          </a:p>
          <a:p>
            <a:pPr marL="269875" lvl="0" indent="-269875"/>
            <a:r>
              <a:rPr lang="tr-TR" dirty="0" smtClean="0"/>
              <a:t>Pazar bölümünde mevcut ve geleceğe yönelik etkenler ve olanaklar bilinmelidir.</a:t>
            </a:r>
          </a:p>
          <a:p>
            <a:pPr marL="269875" indent="-269875">
              <a:buNone/>
            </a:pPr>
            <a:r>
              <a:rPr lang="tr-TR" b="1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Hedef Pazar Seçim </a:t>
            </a:r>
            <a:r>
              <a:rPr lang="tr-TR" b="1" dirty="0"/>
              <a:t>M</a:t>
            </a:r>
            <a:r>
              <a:rPr lang="tr-TR" b="1" dirty="0" smtClean="0"/>
              <a:t>odelleri</a:t>
            </a:r>
            <a:endParaRPr lang="tr-TR" b="1" dirty="0"/>
          </a:p>
        </p:txBody>
      </p:sp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395537" y="1412777"/>
          <a:ext cx="8496940" cy="5184575"/>
        </p:xfrm>
        <a:graphic>
          <a:graphicData uri="http://schemas.openxmlformats.org/drawingml/2006/table">
            <a:tbl>
              <a:tblPr/>
              <a:tblGrid>
                <a:gridCol w="548883"/>
                <a:gridCol w="501196"/>
                <a:gridCol w="524571"/>
                <a:gridCol w="635844"/>
                <a:gridCol w="328208"/>
                <a:gridCol w="370286"/>
                <a:gridCol w="518961"/>
                <a:gridCol w="498391"/>
                <a:gridCol w="498391"/>
                <a:gridCol w="499324"/>
                <a:gridCol w="370286"/>
                <a:gridCol w="359999"/>
                <a:gridCol w="374028"/>
                <a:gridCol w="430130"/>
                <a:gridCol w="2038442"/>
              </a:tblGrid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         Tek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bölümde yoğunlaşma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         seçici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uzmanlaşma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pazarda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uzmanlaşma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P3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Ü1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Ü2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Ü3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x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1325">
                <a:tc gridSpan="5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 smtClean="0">
                          <a:latin typeface="Calibri"/>
                          <a:ea typeface="Calibri"/>
                          <a:cs typeface="Calibri"/>
                        </a:rPr>
                        <a:t>                üründe </a:t>
                      </a: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uzmanlaşma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>
                          <a:latin typeface="Calibri"/>
                          <a:ea typeface="Calibri"/>
                          <a:cs typeface="Calibri"/>
                        </a:rPr>
                        <a:t> </a:t>
                      </a:r>
                      <a:endParaRPr lang="tr-TR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tr-TR" sz="1200" b="1" dirty="0">
                          <a:latin typeface="Calibri"/>
                          <a:ea typeface="Calibri"/>
                          <a:cs typeface="Calibri"/>
                        </a:rPr>
                        <a:t>tüm ürünlerle tüm pazarlara girmek</a:t>
                      </a:r>
                      <a:endParaRPr lang="tr-T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249" marR="39249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 fontScale="90000"/>
          </a:bodyPr>
          <a:lstStyle/>
          <a:p>
            <a:r>
              <a:rPr lang="tr-TR" sz="4000" dirty="0" smtClean="0"/>
              <a:t>Tüketici pazar bölümlendirmesinin yararları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269875" indent="-269875">
              <a:buNone/>
            </a:pPr>
            <a:endParaRPr lang="tr-TR" dirty="0" smtClean="0"/>
          </a:p>
          <a:p>
            <a:pPr marL="269875" lvl="0" indent="-269875"/>
            <a:r>
              <a:rPr lang="tr-TR" dirty="0" smtClean="0"/>
              <a:t>Yeni pazar fırsatları sağlanır.</a:t>
            </a:r>
          </a:p>
          <a:p>
            <a:pPr marL="269875" lvl="0" indent="-269875"/>
            <a:r>
              <a:rPr lang="tr-TR" dirty="0" smtClean="0"/>
              <a:t>Pazar bölümünün istek ve gereksinimleri doğru belirlenir.</a:t>
            </a:r>
          </a:p>
          <a:p>
            <a:pPr marL="269875" lvl="0" indent="-269875"/>
            <a:r>
              <a:rPr lang="tr-TR" dirty="0" smtClean="0"/>
              <a:t>Pazarlama stratejilerinde yoğunlaşma sağlanır.</a:t>
            </a:r>
          </a:p>
          <a:p>
            <a:pPr marL="269875" lvl="0" indent="-269875"/>
            <a:r>
              <a:rPr lang="tr-TR" dirty="0" smtClean="0"/>
              <a:t>Kaynaklar iyi değerlendirilir.</a:t>
            </a:r>
          </a:p>
          <a:p>
            <a:pPr lvl="0"/>
            <a:r>
              <a:rPr lang="tr-TR" dirty="0" smtClean="0"/>
              <a:t>Hedef kitle, rakipler hakkında odaklanma sağlanır.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TM01790490[[fn=Decatur]]</Template>
  <TotalTime>18</TotalTime>
  <Words>271</Words>
  <Application>Microsoft Office PowerPoint</Application>
  <PresentationFormat>Ekran Gösterisi (4:3)</PresentationFormat>
  <Paragraphs>128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Decatur</vt:lpstr>
      <vt:lpstr>Bölüm 8. Hedef Pazar Seçimi</vt:lpstr>
      <vt:lpstr>Tüketici Pazar Bölümlendirmesindeki kriterler (Yurdakul,1997)</vt:lpstr>
      <vt:lpstr>PowerPoint Sunusu</vt:lpstr>
      <vt:lpstr> Tüketici Pazar bölümlendirmesinin ilkeleri </vt:lpstr>
      <vt:lpstr>Hedef Pazar Seçim Modelleri</vt:lpstr>
      <vt:lpstr>Tüketici pazar bölümlendirmesinin yararları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 Pazar Seçimi</dc:title>
  <dc:creator>Pc</dc:creator>
  <cp:lastModifiedBy>user</cp:lastModifiedBy>
  <cp:revision>16</cp:revision>
  <dcterms:created xsi:type="dcterms:W3CDTF">2017-11-28T18:03:57Z</dcterms:created>
  <dcterms:modified xsi:type="dcterms:W3CDTF">2017-12-18T10:29:17Z</dcterms:modified>
</cp:coreProperties>
</file>