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71" r:id="rId4"/>
    <p:sldId id="278" r:id="rId5"/>
    <p:sldId id="273" r:id="rId6"/>
    <p:sldId id="272" r:id="rId7"/>
    <p:sldId id="279" r:id="rId8"/>
    <p:sldId id="286" r:id="rId9"/>
    <p:sldId id="288" r:id="rId10"/>
    <p:sldId id="287" r:id="rId11"/>
    <p:sldId id="289" r:id="rId12"/>
    <p:sldId id="290" r:id="rId13"/>
    <p:sldId id="275" r:id="rId14"/>
    <p:sldId id="291" r:id="rId15"/>
    <p:sldId id="280" r:id="rId16"/>
    <p:sldId id="281" r:id="rId17"/>
    <p:sldId id="282" r:id="rId18"/>
    <p:sldId id="283" r:id="rId19"/>
    <p:sldId id="284" r:id="rId20"/>
    <p:sldId id="292" r:id="rId21"/>
    <p:sldId id="293" r:id="rId22"/>
    <p:sldId id="285" r:id="rId23"/>
    <p:sldId id="294" r:id="rId24"/>
    <p:sldId id="295" r:id="rId25"/>
    <p:sldId id="296" r:id="rId26"/>
    <p:sldId id="297" r:id="rId27"/>
    <p:sldId id="298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282" y="-8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5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32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17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79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2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68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7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00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75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64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DC46A-E066-4F4C-9609-82A7361A9DC7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C39E0-7C28-40D4-A945-433A2376BD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14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4521571" y="2123111"/>
            <a:ext cx="3112647" cy="99520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tr-TR" sz="5867" b="1" u="sng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BÖLÜM </a:t>
            </a:r>
            <a:r>
              <a:rPr lang="tr-TR" sz="5867" b="1" u="sng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tr-TR" sz="5867" b="1" u="sng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921957" y="2987206"/>
            <a:ext cx="8293939" cy="156966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tr-TR" sz="4800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ÖĞRENMEDE</a:t>
            </a:r>
          </a:p>
          <a:p>
            <a:pPr algn="ctr"/>
            <a:r>
              <a:rPr lang="tr-TR" sz="4800" b="1" dirty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DAVRANIŞÇI YAKLAŞIM</a:t>
            </a:r>
          </a:p>
        </p:txBody>
      </p:sp>
    </p:spTree>
    <p:extLst>
      <p:ext uri="{BB962C8B-B14F-4D97-AF65-F5344CB8AC3E}">
        <p14:creationId xmlns:p14="http://schemas.microsoft.com/office/powerpoint/2010/main" val="116783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Thorndike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Bağlaşımcılık</a:t>
            </a:r>
            <a:endParaRPr lang="tr-TR" dirty="0" smtClean="0"/>
          </a:p>
          <a:p>
            <a:r>
              <a:rPr lang="tr-TR" dirty="0" smtClean="0"/>
              <a:t>Kedi deneyi/Deneme - Yanılma</a:t>
            </a:r>
          </a:p>
          <a:p>
            <a:r>
              <a:rPr lang="tr-TR" dirty="0" smtClean="0"/>
              <a:t>Belirli bir duruma verilen tepkiler hoşnutlukla sonuçlandığında güçlenir, hoşnutsuzlukla karşılaştığında zayıflar. </a:t>
            </a:r>
          </a:p>
          <a:p>
            <a:r>
              <a:rPr lang="tr-TR" dirty="0" smtClean="0"/>
              <a:t>Sonraki araştırmalarında ödüle önem vermiş, cezanın öğrenme üzerinde dolaylı etkisi olduğunu söylemiş.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3179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Thorndike’nin</a:t>
            </a:r>
            <a:r>
              <a:rPr lang="tr-TR" dirty="0" smtClean="0"/>
              <a:t> öğrenmeye ilişkin kanunları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Hazır </a:t>
            </a:r>
            <a:r>
              <a:rPr lang="tr-TR" dirty="0" err="1" smtClean="0"/>
              <a:t>bulunuşluluk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Tekrar </a:t>
            </a:r>
          </a:p>
          <a:p>
            <a:endParaRPr lang="tr-TR" dirty="0"/>
          </a:p>
          <a:p>
            <a:r>
              <a:rPr lang="tr-TR" dirty="0" smtClean="0"/>
              <a:t>Etki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314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Edimsel/</a:t>
            </a:r>
            <a:r>
              <a:rPr lang="tr-TR" dirty="0" err="1" smtClean="0"/>
              <a:t>Araçsal</a:t>
            </a:r>
            <a:r>
              <a:rPr lang="tr-TR" dirty="0" smtClean="0"/>
              <a:t>/</a:t>
            </a:r>
            <a:r>
              <a:rPr lang="tr-TR" dirty="0" err="1" smtClean="0"/>
              <a:t>Operant</a:t>
            </a:r>
            <a:r>
              <a:rPr lang="tr-TR" dirty="0" smtClean="0"/>
              <a:t> Koşullanma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Skinner</a:t>
            </a:r>
            <a:r>
              <a:rPr lang="tr-TR" dirty="0" smtClean="0"/>
              <a:t> kutusu</a:t>
            </a:r>
          </a:p>
          <a:p>
            <a:r>
              <a:rPr lang="tr-TR" dirty="0" smtClean="0"/>
              <a:t>Sönme </a:t>
            </a:r>
          </a:p>
          <a:p>
            <a:r>
              <a:rPr lang="tr-TR" dirty="0" smtClean="0"/>
              <a:t>Ayırt etme</a:t>
            </a:r>
          </a:p>
          <a:p>
            <a:r>
              <a:rPr lang="tr-TR" dirty="0" smtClean="0"/>
              <a:t>Gereksinimler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0262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869797" y="205349"/>
            <a:ext cx="10803714" cy="58477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PEKİŞTİREÇLER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err="1"/>
              <a:t>Pekiştireçler</a:t>
            </a:r>
            <a:r>
              <a:rPr lang="tr-TR" dirty="0"/>
              <a:t>, bir edimin gelecekte tekrar edilme olasılığını artıran her türlü uyarıcı olarak tanımlanabilir. Edimsel koşullanmada önemli olan nokta; davranış ve onun doğurduğu sonuçlarıdır. 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Organizmanın pekiştirilen bir davranışı daha sık gösterilir; pekiştirilmeyen davranışı ise geriler. Pekiştirme ise, </a:t>
            </a:r>
            <a:r>
              <a:rPr lang="tr-TR" dirty="0" err="1"/>
              <a:t>pekiştireçlerin</a:t>
            </a:r>
            <a:r>
              <a:rPr lang="tr-TR" dirty="0"/>
              <a:t> kullanılmasını içeren bir eylemdir. Üç amaçla yapılabilir: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• Organizmaya yeni bir davranış kazandırmak;</a:t>
            </a:r>
          </a:p>
          <a:p>
            <a:pPr algn="just"/>
            <a:r>
              <a:rPr lang="tr-TR" dirty="0"/>
              <a:t>• Organizmanın bir davranışının sıklığını artırmak;</a:t>
            </a:r>
          </a:p>
          <a:p>
            <a:pPr algn="just"/>
            <a:r>
              <a:rPr lang="tr-TR" dirty="0"/>
              <a:t>• Organizmada yeteri kadar sergilenen bir davranışın sürdürülmesini sağlamak.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321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Üç anahtar durum edimsel koşullanmanın gerçekleşme olasılığını artırır: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Pekiştireç</a:t>
            </a:r>
            <a:r>
              <a:rPr lang="tr-TR" dirty="0" smtClean="0"/>
              <a:t> tepkinin ardından gelmelidir.</a:t>
            </a:r>
          </a:p>
          <a:p>
            <a:r>
              <a:rPr lang="tr-TR" dirty="0" smtClean="0"/>
              <a:t>İdeal olan, </a:t>
            </a:r>
            <a:r>
              <a:rPr lang="tr-TR" dirty="0" err="1" smtClean="0"/>
              <a:t>pekiştirecin</a:t>
            </a:r>
            <a:r>
              <a:rPr lang="tr-TR" dirty="0" smtClean="0"/>
              <a:t> hemen gelmesidir.</a:t>
            </a:r>
          </a:p>
          <a:p>
            <a:r>
              <a:rPr lang="tr-TR" dirty="0" err="1" smtClean="0"/>
              <a:t>Pekiştireç</a:t>
            </a:r>
            <a:r>
              <a:rPr lang="tr-TR" dirty="0" smtClean="0"/>
              <a:t> tepkiye bağlı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32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Pekiştireç</a:t>
            </a:r>
            <a:r>
              <a:rPr lang="tr-TR" dirty="0" smtClean="0"/>
              <a:t> Türleri: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Meydana getirdikleri </a:t>
            </a:r>
            <a:r>
              <a:rPr lang="tr-TR" dirty="0"/>
              <a:t>etkilere </a:t>
            </a:r>
            <a:r>
              <a:rPr lang="tr-TR" dirty="0" smtClean="0"/>
              <a:t>göre:</a:t>
            </a:r>
            <a:endParaRPr lang="tr-TR" dirty="0"/>
          </a:p>
          <a:p>
            <a:r>
              <a:rPr lang="tr-TR" dirty="0" smtClean="0"/>
              <a:t>Olumlu </a:t>
            </a:r>
            <a:r>
              <a:rPr lang="tr-TR" dirty="0" err="1" smtClean="0"/>
              <a:t>Pekiştireçler</a:t>
            </a:r>
            <a:endParaRPr lang="tr-TR" dirty="0" smtClean="0"/>
          </a:p>
          <a:p>
            <a:r>
              <a:rPr lang="tr-TR" dirty="0" smtClean="0"/>
              <a:t>Olumsuz </a:t>
            </a:r>
            <a:r>
              <a:rPr lang="tr-TR" dirty="0" err="1" smtClean="0"/>
              <a:t>Pekiştireçler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r>
              <a:rPr lang="tr-TR" dirty="0" smtClean="0"/>
              <a:t>Birincil </a:t>
            </a:r>
            <a:r>
              <a:rPr lang="tr-TR" dirty="0" err="1" smtClean="0"/>
              <a:t>Pekiştireçler</a:t>
            </a:r>
            <a:endParaRPr lang="tr-TR" dirty="0" smtClean="0"/>
          </a:p>
          <a:p>
            <a:r>
              <a:rPr lang="tr-TR" dirty="0" smtClean="0"/>
              <a:t>İkincil </a:t>
            </a:r>
            <a:r>
              <a:rPr lang="tr-TR" dirty="0" err="1" smtClean="0"/>
              <a:t>Pekiştireçler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1689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Pekiştirme Tarifeleri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Sürekli Pekiştirme</a:t>
            </a:r>
          </a:p>
          <a:p>
            <a:r>
              <a:rPr lang="tr-TR" dirty="0" smtClean="0"/>
              <a:t>Aralıklı Pekiştirme</a:t>
            </a:r>
          </a:p>
          <a:p>
            <a:pPr lvl="1"/>
            <a:r>
              <a:rPr lang="tr-TR" dirty="0"/>
              <a:t>Sabit Aralıklı</a:t>
            </a:r>
          </a:p>
          <a:p>
            <a:pPr lvl="1"/>
            <a:r>
              <a:rPr lang="tr-TR" dirty="0"/>
              <a:t>Değişken Aralıklı (En </a:t>
            </a:r>
            <a:r>
              <a:rPr lang="tr-TR" dirty="0" smtClean="0"/>
              <a:t>Etkilisi)(e postayı kontrol etme, habersiz sınav )</a:t>
            </a:r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davranış ortaya çıkana kadar sürekli, ortaya çıktıktan sonra aralıklı pekiştirmek </a:t>
            </a:r>
            <a:r>
              <a:rPr lang="tr-TR" dirty="0" smtClean="0"/>
              <a:t>gerekir.</a:t>
            </a:r>
          </a:p>
          <a:p>
            <a:r>
              <a:rPr lang="tr-TR" dirty="0" smtClean="0"/>
              <a:t>Oranlı Pekiştirme </a:t>
            </a:r>
          </a:p>
          <a:p>
            <a:pPr lvl="1"/>
            <a:r>
              <a:rPr lang="tr-TR" dirty="0" smtClean="0"/>
              <a:t>Sabit Oranlı</a:t>
            </a:r>
          </a:p>
          <a:p>
            <a:pPr lvl="1"/>
            <a:r>
              <a:rPr lang="tr-TR" dirty="0" smtClean="0"/>
              <a:t>Değişken Oranlı (en yüksek ve devamlı tepki) kumar makinesinde oynamak, çocuğun ısrarı sonucu pes eden anne gibi</a:t>
            </a:r>
          </a:p>
        </p:txBody>
      </p:sp>
    </p:spTree>
    <p:extLst>
      <p:ext uri="{BB962C8B-B14F-4D97-AF65-F5344CB8AC3E}">
        <p14:creationId xmlns:p14="http://schemas.microsoft.com/office/powerpoint/2010/main" val="25395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Premack</a:t>
            </a:r>
            <a:r>
              <a:rPr lang="tr-TR" dirty="0" smtClean="0"/>
              <a:t> (Büyükanne Kuralı)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Daha çok istenen bir davranışın, daha az istenen bir davranış için </a:t>
            </a:r>
            <a:r>
              <a:rPr lang="tr-TR" dirty="0" err="1" smtClean="0"/>
              <a:t>pekiştireç</a:t>
            </a:r>
            <a:r>
              <a:rPr lang="tr-TR" dirty="0" smtClean="0"/>
              <a:t> olarak kullanılması , Etkinlik </a:t>
            </a:r>
            <a:r>
              <a:rPr lang="tr-TR" dirty="0" err="1" smtClean="0"/>
              <a:t>pekiştireci</a:t>
            </a:r>
            <a:endParaRPr lang="tr-TR" dirty="0" smtClean="0"/>
          </a:p>
          <a:p>
            <a:r>
              <a:rPr lang="tr-TR" dirty="0" err="1" smtClean="0"/>
              <a:t>Örn</a:t>
            </a:r>
            <a:r>
              <a:rPr lang="tr-TR" dirty="0" smtClean="0"/>
              <a:t>. Bir süre uslu durduklarında sınıf arkadaşları ile oynamalarına izin verilmesi gibi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16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Ceza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Birinci Tür Ceza</a:t>
            </a:r>
            <a:r>
              <a:rPr lang="tr-TR" dirty="0" smtClean="0"/>
              <a:t>: Doğrudan acı verici uyarıcıların verilmesidir.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Davranışın sonlandırılması için itici uyarıcı kullanma: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a. Koşulsuz itici uyarıcı: fiziksel cezalar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b. Koşullu itici uyarıcılar: düşük not 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84717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İkincil Ceza/2. tip ceza </a:t>
            </a:r>
            <a:r>
              <a:rPr lang="tr-TR" dirty="0" smtClean="0"/>
              <a:t>: Haz veren uyarıcıların kaldırılması iki şekilde </a:t>
            </a:r>
            <a:r>
              <a:rPr lang="tr-TR" dirty="0"/>
              <a:t>uygulanabilir</a:t>
            </a:r>
            <a:r>
              <a:rPr lang="tr-TR" dirty="0" smtClean="0"/>
              <a:t>: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A. Tepkinin bedeli: daha önce elde ettikleri </a:t>
            </a:r>
            <a:r>
              <a:rPr lang="tr-TR" dirty="0" err="1" smtClean="0"/>
              <a:t>pekiştireçlerin</a:t>
            </a:r>
            <a:r>
              <a:rPr lang="tr-TR" dirty="0" smtClean="0"/>
              <a:t> yitirilmesi. Harçlık kesmek, </a:t>
            </a:r>
            <a:r>
              <a:rPr lang="tr-TR" dirty="0" err="1" smtClean="0"/>
              <a:t>tv</a:t>
            </a:r>
            <a:r>
              <a:rPr lang="tr-TR" dirty="0" smtClean="0"/>
              <a:t> seyrettirmemek, aşırı hız nedeniyle ceza kesilmesi</a:t>
            </a:r>
          </a:p>
          <a:p>
            <a:pPr lvl="1"/>
            <a:r>
              <a:rPr lang="tr-TR" dirty="0" smtClean="0"/>
              <a:t>B. mola /ara verme(Time </a:t>
            </a:r>
            <a:r>
              <a:rPr lang="tr-TR" dirty="0" err="1" smtClean="0"/>
              <a:t>Out</a:t>
            </a:r>
            <a:r>
              <a:rPr lang="tr-TR" dirty="0" smtClean="0"/>
              <a:t>): istenmeyen davranıştan sonra bir süre daha az pekiştirici ortam sunulması. Sakinleşme yöntemi. Mola öncesinde sırasında ve sonrasında gözlemlemeli, 1-5 </a:t>
            </a:r>
            <a:r>
              <a:rPr lang="tr-TR" dirty="0" err="1" smtClean="0"/>
              <a:t>dk</a:t>
            </a:r>
            <a:r>
              <a:rPr lang="tr-TR" dirty="0" smtClean="0"/>
              <a:t> arasında değişebilir.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042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Davranışçı kuramın ön kabulleri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Çevresel olaylar biçimlendirir.</a:t>
            </a:r>
          </a:p>
          <a:p>
            <a:r>
              <a:rPr lang="tr-TR" dirty="0" smtClean="0"/>
              <a:t>İnsanlar ve diğer canlılar aynı şekilde öğrenir. (Organizma)</a:t>
            </a:r>
          </a:p>
          <a:p>
            <a:r>
              <a:rPr lang="tr-TR" dirty="0" smtClean="0"/>
              <a:t>John Locke</a:t>
            </a:r>
          </a:p>
          <a:p>
            <a:r>
              <a:rPr lang="tr-TR" dirty="0" smtClean="0"/>
              <a:t>Ölçülebilir ve </a:t>
            </a:r>
            <a:r>
              <a:rPr lang="tr-TR" dirty="0" err="1" smtClean="0"/>
              <a:t>gözlenebilire</a:t>
            </a:r>
            <a:r>
              <a:rPr lang="tr-TR" dirty="0" smtClean="0"/>
              <a:t> odaklanılır. </a:t>
            </a:r>
          </a:p>
          <a:p>
            <a:r>
              <a:rPr lang="tr-TR" dirty="0" smtClean="0"/>
              <a:t>Kara kutu, U-T</a:t>
            </a:r>
          </a:p>
          <a:p>
            <a:r>
              <a:rPr lang="tr-TR" dirty="0" smtClean="0"/>
              <a:t>Öğrenme yerine koşullanma</a:t>
            </a:r>
          </a:p>
          <a:p>
            <a:r>
              <a:rPr lang="tr-TR" dirty="0" smtClean="0"/>
              <a:t>Dış çevrenin düzenlenmesi</a:t>
            </a:r>
          </a:p>
          <a:p>
            <a:r>
              <a:rPr lang="tr-TR" dirty="0" smtClean="0"/>
              <a:t>Davranış değişikliği </a:t>
            </a:r>
          </a:p>
          <a:p>
            <a:r>
              <a:rPr lang="tr-TR" dirty="0" smtClean="0"/>
              <a:t>Tüm öğrenmeler aynı basit kuralla açıklanır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766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Azaltılmak ya da düzeltilmek istenen davranışın yol açtığı çevresel etkilerin düzeltilmesi: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>
                <a:solidFill>
                  <a:srgbClr val="FF0000"/>
                </a:solidFill>
              </a:rPr>
              <a:t>a. Zararı ödeyerek/onarıcı aşırı düzeltme: </a:t>
            </a:r>
            <a:r>
              <a:rPr lang="tr-TR" dirty="0"/>
              <a:t>Kirlettiği yeri düzeltmesini istemek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>
                <a:solidFill>
                  <a:srgbClr val="FF0000"/>
                </a:solidFill>
              </a:rPr>
              <a:t>b. Olumlu alıştırma biçiminde aşırı düzeltme: </a:t>
            </a:r>
            <a:r>
              <a:rPr lang="tr-TR" dirty="0"/>
              <a:t>Okul koridorunda tehlikeli koşan öğrenciyi defalarca düzgün yürümesini istemek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0195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Etkili olmayan cezalar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cezalar</a:t>
            </a:r>
          </a:p>
          <a:p>
            <a:r>
              <a:rPr lang="tr-TR" dirty="0" smtClean="0"/>
              <a:t>Psikolojik cezalar (Benlik algılarını olumsuz etkileyebilecek sözler, kınamalar, küçük düşürmeler)</a:t>
            </a:r>
          </a:p>
          <a:p>
            <a:r>
              <a:rPr lang="tr-TR" dirty="0" smtClean="0"/>
              <a:t>Fazladan ödev (Okul işlerinin zevksiz olduğu mesajını verir)</a:t>
            </a:r>
          </a:p>
          <a:p>
            <a:r>
              <a:rPr lang="tr-TR" dirty="0" smtClean="0"/>
              <a:t>Okuldan uzaklaştırma (Olumsuz </a:t>
            </a:r>
            <a:r>
              <a:rPr lang="tr-TR" dirty="0" err="1" smtClean="0"/>
              <a:t>pekiştireç</a:t>
            </a:r>
            <a:r>
              <a:rPr lang="tr-TR" dirty="0" smtClean="0"/>
              <a:t> olabilir, sorunları çözmez)</a:t>
            </a:r>
          </a:p>
          <a:p>
            <a:r>
              <a:rPr lang="tr-TR" dirty="0" smtClean="0"/>
              <a:t>Teneffüse çıkarmama (Akademik etkinliklere ara verme derslere daha fazla yoğunlaşmayı sağlar.)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5122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Sönme</a:t>
            </a:r>
          </a:p>
          <a:p>
            <a:r>
              <a:rPr lang="tr-TR" dirty="0" smtClean="0"/>
              <a:t>Batıl Davranış</a:t>
            </a:r>
          </a:p>
          <a:p>
            <a:r>
              <a:rPr lang="tr-TR" dirty="0" smtClean="0"/>
              <a:t>Kaçma ve Kaçınma (Elektrikli araçları kurcalarken eli acıyan çocuğun bir daha oynamak istememesi)</a:t>
            </a:r>
          </a:p>
          <a:p>
            <a:r>
              <a:rPr lang="tr-TR" dirty="0" smtClean="0"/>
              <a:t> Kademeli yaklaşma ve şekillendirme (Pekiştirme ile adım adım davranışa ulaştırma)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45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err="1" smtClean="0"/>
              <a:t>Pekiştireç</a:t>
            </a:r>
            <a:r>
              <a:rPr lang="tr-TR" sz="3200" b="1" dirty="0" smtClean="0"/>
              <a:t> ve ceza kullanımına yönelik dikkat edilmesi gerekenler</a:t>
            </a:r>
            <a:br>
              <a:rPr lang="tr-TR" sz="3200" b="1" dirty="0" smtClean="0"/>
            </a:br>
            <a:r>
              <a:rPr lang="tr-TR" sz="3200" b="1" dirty="0" smtClean="0"/>
              <a:t>(asılsız </a:t>
            </a:r>
            <a:r>
              <a:rPr lang="tr-TR" sz="3200" b="1" dirty="0" err="1" smtClean="0"/>
              <a:t>iddalar</a:t>
            </a:r>
            <a:r>
              <a:rPr lang="tr-TR" sz="3200" b="1" dirty="0" smtClean="0"/>
              <a:t>)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Pekiştireç</a:t>
            </a:r>
            <a:r>
              <a:rPr lang="tr-TR" dirty="0" smtClean="0"/>
              <a:t> rüşvet midir? (pekiştirilen davranışın etik olmaması anlamına gelir)</a:t>
            </a:r>
          </a:p>
          <a:p>
            <a:pPr algn="just"/>
            <a:r>
              <a:rPr lang="tr-TR" dirty="0" smtClean="0"/>
              <a:t>Pekiştirme her zaman ödül beklentisine yol açar mı? (</a:t>
            </a:r>
            <a:r>
              <a:rPr lang="tr-TR" dirty="0" err="1" smtClean="0"/>
              <a:t>pekiştime</a:t>
            </a:r>
            <a:r>
              <a:rPr lang="tr-TR" dirty="0" smtClean="0"/>
              <a:t> her zaman maddi olmak zorunda değildir. Sosyal </a:t>
            </a:r>
            <a:r>
              <a:rPr lang="tr-TR" dirty="0" err="1" smtClean="0"/>
              <a:t>pekiştireçler</a:t>
            </a:r>
            <a:r>
              <a:rPr lang="tr-TR" dirty="0" smtClean="0"/>
              <a:t>, aktiviteler, geri bildirimler ve içsel </a:t>
            </a:r>
            <a:r>
              <a:rPr lang="tr-TR" dirty="0" err="1" smtClean="0"/>
              <a:t>pekiştireçler</a:t>
            </a:r>
            <a:r>
              <a:rPr lang="tr-TR" dirty="0"/>
              <a:t> </a:t>
            </a:r>
            <a:r>
              <a:rPr lang="tr-TR" dirty="0" smtClean="0"/>
              <a:t>kullanılmalı. Başka bir şekilde ortaya çıkmayan istendik bir davranış için kaçınılmazdır. Maddi ve maddi olmayan </a:t>
            </a:r>
            <a:r>
              <a:rPr lang="tr-TR" dirty="0" err="1" smtClean="0"/>
              <a:t>pekiştireçler</a:t>
            </a:r>
            <a:r>
              <a:rPr lang="tr-TR" dirty="0" smtClean="0"/>
              <a:t> birlikte kullanılabilir.)</a:t>
            </a:r>
          </a:p>
        </p:txBody>
      </p:sp>
    </p:spTree>
    <p:extLst>
      <p:ext uri="{BB962C8B-B14F-4D97-AF65-F5344CB8AC3E}">
        <p14:creationId xmlns:p14="http://schemas.microsoft.com/office/powerpoint/2010/main" val="2578975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öğrenciyi iyi olması için pekiştirmek diğerlerini kötü olmaya iter mi? (dikkatli ve özel)</a:t>
            </a:r>
          </a:p>
          <a:p>
            <a:r>
              <a:rPr lang="tr-TR" dirty="0" smtClean="0"/>
              <a:t>Ceza benlik saygısını azaltır mı?</a:t>
            </a:r>
          </a:p>
          <a:p>
            <a:r>
              <a:rPr lang="tr-TR" dirty="0" smtClean="0"/>
              <a:t>Problemli davranışı ceza ile </a:t>
            </a:r>
            <a:r>
              <a:rPr lang="tr-TR" dirty="0" err="1" smtClean="0"/>
              <a:t>yoketmek</a:t>
            </a:r>
            <a:r>
              <a:rPr lang="tr-TR" dirty="0" smtClean="0"/>
              <a:t> o davranışın altında yatan temel nedeni yok etmede işe yarar mı? (</a:t>
            </a:r>
            <a:r>
              <a:rPr lang="tr-TR" dirty="0" err="1" smtClean="0"/>
              <a:t>örn</a:t>
            </a:r>
            <a:r>
              <a:rPr lang="tr-TR" dirty="0" smtClean="0"/>
              <a:t>. Arkadaşlık kurmak isteyen bir çocuğun bunu saldırgan davranışlarla yaptığı bir durum)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2840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edilmeli!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Sadece pekiştirme yoluyla teşvik etmek, bilişsel faktörleri </a:t>
            </a:r>
            <a:r>
              <a:rPr lang="tr-TR" dirty="0" err="1" smtClean="0"/>
              <a:t>gözardı</a:t>
            </a:r>
            <a:r>
              <a:rPr lang="tr-TR" dirty="0" smtClean="0"/>
              <a:t> etmektir. Tek başına pekiştirme yetmez. </a:t>
            </a:r>
            <a:endParaRPr lang="tr-TR" dirty="0"/>
          </a:p>
          <a:p>
            <a:r>
              <a:rPr lang="tr-TR" dirty="0" smtClean="0"/>
              <a:t>Bazı davranışları pekiştirmek azami öğrenmeyi ve performansı uzun vadede engelleyebilir. </a:t>
            </a:r>
            <a:r>
              <a:rPr lang="tr-TR" dirty="0" err="1" smtClean="0"/>
              <a:t>Örn</a:t>
            </a:r>
            <a:r>
              <a:rPr lang="tr-TR" dirty="0" smtClean="0"/>
              <a:t>. Akademik konularla ilgili esnek ve yaratıcı düşünme gibi süreçlere katılımın dışsal pekiştirilmesi gibi. </a:t>
            </a:r>
          </a:p>
          <a:p>
            <a:r>
              <a:rPr lang="tr-TR" dirty="0" smtClean="0"/>
              <a:t>Kişisel memnuniyet sağlayan bir davranışın dışsal pekiştirilmesi davranışın içsel pekiştirilme değerini azaltabilir.</a:t>
            </a:r>
          </a:p>
          <a:p>
            <a:r>
              <a:rPr lang="tr-TR" dirty="0" smtClean="0"/>
              <a:t>Öğrencilerin başarı kadar başarısızlıklarından da öğrenmesi önemlidir.</a:t>
            </a:r>
          </a:p>
          <a:p>
            <a:r>
              <a:rPr lang="tr-TR" dirty="0"/>
              <a:t> Cezalandırılan davranış unutulmaz ve geri gelebilir.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06157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 Yapmalı?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İstendik davranışları en başta belirt!</a:t>
            </a:r>
          </a:p>
          <a:p>
            <a:r>
              <a:rPr lang="tr-TR" dirty="0" smtClean="0"/>
              <a:t>İstendik davranış kendi başına oluşmadığında dışsal </a:t>
            </a:r>
            <a:r>
              <a:rPr lang="tr-TR" dirty="0" err="1" smtClean="0"/>
              <a:t>pekiştireçler</a:t>
            </a:r>
            <a:r>
              <a:rPr lang="tr-TR" dirty="0" smtClean="0"/>
              <a:t> kullan!</a:t>
            </a:r>
          </a:p>
          <a:p>
            <a:r>
              <a:rPr lang="tr-TR" dirty="0" smtClean="0"/>
              <a:t>Her öğrenci için gerçek pekiştiricinin ne olduğunu tanımla!</a:t>
            </a:r>
          </a:p>
          <a:p>
            <a:r>
              <a:rPr lang="tr-TR" dirty="0" smtClean="0"/>
              <a:t>Tepki-sonuç bağlantısını belirt!</a:t>
            </a:r>
          </a:p>
          <a:p>
            <a:r>
              <a:rPr lang="tr-TR" dirty="0" err="1" smtClean="0"/>
              <a:t>Pekiştireçleri</a:t>
            </a:r>
            <a:r>
              <a:rPr lang="tr-TR" dirty="0" smtClean="0"/>
              <a:t> tutarlı uygula!</a:t>
            </a:r>
          </a:p>
          <a:p>
            <a:r>
              <a:rPr lang="tr-TR" dirty="0" smtClean="0"/>
              <a:t>Karmaşık davranışları adım adım şekillendir!</a:t>
            </a:r>
          </a:p>
          <a:p>
            <a:r>
              <a:rPr lang="tr-TR" dirty="0" smtClean="0"/>
              <a:t>Süreci takip etmek için objektif ölçütler kullan!</a:t>
            </a:r>
          </a:p>
          <a:p>
            <a:r>
              <a:rPr lang="tr-TR" dirty="0" smtClean="0"/>
              <a:t>İstenen davranış düzenli olarak görüldüğünde dışsal </a:t>
            </a:r>
            <a:r>
              <a:rPr lang="tr-TR" dirty="0" err="1" smtClean="0"/>
              <a:t>pekiştireçleri</a:t>
            </a:r>
            <a:r>
              <a:rPr lang="tr-TR" dirty="0" smtClean="0"/>
              <a:t> yavaş yavaş kaldır!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249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 yapmalı?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Sert olmayan ve gerçekten «cezalandırıcı» bir ceza seç!</a:t>
            </a:r>
          </a:p>
          <a:p>
            <a:r>
              <a:rPr lang="tr-TR" dirty="0" smtClean="0"/>
              <a:t>Önceden hangi davranışın </a:t>
            </a:r>
            <a:r>
              <a:rPr lang="tr-TR" dirty="0"/>
              <a:t>cezalandırılacağını bildir</a:t>
            </a:r>
            <a:r>
              <a:rPr lang="tr-TR" dirty="0" smtClean="0"/>
              <a:t>! (sadece tehdit işe yaramaz)</a:t>
            </a:r>
          </a:p>
          <a:p>
            <a:r>
              <a:rPr lang="tr-TR" dirty="0" smtClean="0"/>
              <a:t>Kabul </a:t>
            </a:r>
            <a:r>
              <a:rPr lang="tr-TR" smtClean="0"/>
              <a:t>edilmeyen davranışları </a:t>
            </a:r>
            <a:r>
              <a:rPr lang="tr-TR" dirty="0" smtClean="0"/>
              <a:t>somut ve açık olarak tanımla!</a:t>
            </a:r>
            <a:endParaRPr lang="tr-TR" dirty="0"/>
          </a:p>
          <a:p>
            <a:r>
              <a:rPr lang="tr-TR" dirty="0" smtClean="0"/>
              <a:t>İstenmeyen davranıştan hemen sonra uygula!</a:t>
            </a:r>
          </a:p>
          <a:p>
            <a:r>
              <a:rPr lang="tr-TR" dirty="0" smtClean="0"/>
              <a:t>Cezayı samimi ve destekleyici bir çevrede uygula!</a:t>
            </a:r>
          </a:p>
          <a:p>
            <a:r>
              <a:rPr lang="tr-TR" dirty="0" smtClean="0"/>
              <a:t>Davranışın neden kabul edilemez olduğunu açıkla!</a:t>
            </a:r>
          </a:p>
          <a:p>
            <a:r>
              <a:rPr lang="tr-TR" dirty="0" smtClean="0"/>
              <a:t>İstikrarlı ol! Sorun olan çevreyi değiştir!</a:t>
            </a:r>
          </a:p>
          <a:p>
            <a:r>
              <a:rPr lang="tr-TR" dirty="0" smtClean="0"/>
              <a:t>Uygun davranışları öğret ve pekiştir!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978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:\Serdar\Devam Eden Sunumlar\915 - eğitim psikolojisi\PNG\1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" y="0"/>
            <a:ext cx="1157791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59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Pavlov</a:t>
            </a:r>
            <a:r>
              <a:rPr lang="tr-TR" dirty="0" smtClean="0"/>
              <a:t>, </a:t>
            </a:r>
            <a:r>
              <a:rPr lang="tr-TR" dirty="0" err="1" smtClean="0"/>
              <a:t>Skinner</a:t>
            </a:r>
            <a:r>
              <a:rPr lang="tr-TR" dirty="0" smtClean="0"/>
              <a:t>, </a:t>
            </a:r>
            <a:r>
              <a:rPr lang="tr-TR" dirty="0" err="1" smtClean="0"/>
              <a:t>Thorndike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Açlık gibi dürtüler ve ödül-ceza</a:t>
            </a:r>
          </a:p>
          <a:p>
            <a:r>
              <a:rPr lang="tr-TR" dirty="0" smtClean="0"/>
              <a:t>U-T</a:t>
            </a:r>
          </a:p>
          <a:p>
            <a:r>
              <a:rPr lang="tr-TR" dirty="0" err="1" smtClean="0"/>
              <a:t>Pavlov</a:t>
            </a:r>
            <a:r>
              <a:rPr lang="tr-TR" dirty="0" smtClean="0"/>
              <a:t>, önce uyarıcı sonra tepki</a:t>
            </a:r>
          </a:p>
          <a:p>
            <a:r>
              <a:rPr lang="tr-TR" dirty="0" err="1"/>
              <a:t>Thorndike</a:t>
            </a:r>
            <a:r>
              <a:rPr lang="tr-TR" dirty="0"/>
              <a:t>, </a:t>
            </a:r>
            <a:r>
              <a:rPr lang="tr-TR" dirty="0" smtClean="0"/>
              <a:t>bağ, davranışın sonuçlarının davranışa etkisi </a:t>
            </a:r>
          </a:p>
          <a:p>
            <a:r>
              <a:rPr lang="tr-TR" dirty="0" err="1" smtClean="0"/>
              <a:t>Skinner</a:t>
            </a:r>
            <a:r>
              <a:rPr lang="tr-TR" dirty="0" smtClean="0"/>
              <a:t>, önce tepki sonra uyarıcı</a:t>
            </a:r>
          </a:p>
          <a:p>
            <a:r>
              <a:rPr lang="tr-TR" dirty="0" smtClean="0"/>
              <a:t>Akıl, dikkat ve hafıza 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195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Serdar\Devam Eden Sunumlar\915 - eğitim psikolojisi\PNG\1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1037763"/>
            <a:ext cx="12058650" cy="4915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88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869797" y="205349"/>
            <a:ext cx="10803714" cy="58477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E6A5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KOŞULLANMANIN OLABİLMESİ İÇİN GEREKLİ KOŞULLAR</a:t>
            </a:r>
            <a:endParaRPr lang="tr-TR" sz="3200" b="1" dirty="0">
              <a:solidFill>
                <a:srgbClr val="E6A5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37140" y="2566043"/>
            <a:ext cx="11669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Klasik </a:t>
            </a:r>
            <a:r>
              <a:rPr lang="tr-TR" dirty="0"/>
              <a:t>koşullanma olayları için uyaranın merkezi sinir sistemine girmesi, bu </a:t>
            </a:r>
            <a:r>
              <a:rPr lang="tr-TR" dirty="0" smtClean="0"/>
              <a:t>sistem boyunca </a:t>
            </a:r>
            <a:r>
              <a:rPr lang="tr-TR" dirty="0"/>
              <a:t>yayılması, beyin kabuğuna ulaşması, beyin kabuğunu uyarması gereklidir. </a:t>
            </a:r>
            <a:r>
              <a:rPr lang="tr-TR" dirty="0" smtClean="0"/>
              <a:t>Koşullanma beyin </a:t>
            </a:r>
            <a:r>
              <a:rPr lang="tr-TR" dirty="0"/>
              <a:t>kabuğunun uyarılmasıyla </a:t>
            </a:r>
            <a:r>
              <a:rPr lang="tr-TR" dirty="0" smtClean="0"/>
              <a:t>olur.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• Koşullanmanın olması için, öncelikle yiyecek-salya örneğinde olduğu gibi, </a:t>
            </a:r>
            <a:r>
              <a:rPr lang="tr-TR" dirty="0" smtClean="0"/>
              <a:t>doğal bir </a:t>
            </a:r>
            <a:r>
              <a:rPr lang="tr-TR" dirty="0"/>
              <a:t>uyarıcı-tepki bağının olması gerekir.</a:t>
            </a:r>
          </a:p>
          <a:p>
            <a:pPr algn="just"/>
            <a:r>
              <a:rPr lang="tr-TR" dirty="0"/>
              <a:t>• Koşullu uyarıcının koşulsuz uyarıcıdan önce gelmesi gerekir.</a:t>
            </a:r>
          </a:p>
          <a:p>
            <a:pPr algn="just"/>
            <a:r>
              <a:rPr lang="tr-TR" dirty="0"/>
              <a:t>• Koşullu uyarıcı ile koşulsuz uyarıcı bağının tekrarlanması gerekir. Ancak </a:t>
            </a:r>
            <a:r>
              <a:rPr lang="tr-TR" dirty="0" smtClean="0"/>
              <a:t>bazı korku </a:t>
            </a:r>
            <a:r>
              <a:rPr lang="tr-TR" dirty="0"/>
              <a:t>yaratan durumlarda tek bir yaşantı da öğrenmeyi sağlayabilir.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5662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Temel kavramlar: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Koşulsuz Uyarıcı (Et )</a:t>
            </a:r>
          </a:p>
          <a:p>
            <a:pPr algn="just"/>
            <a:r>
              <a:rPr lang="tr-TR" dirty="0" smtClean="0"/>
              <a:t>Nötr Uyarıcı (Başlangıçta Zil)</a:t>
            </a:r>
          </a:p>
          <a:p>
            <a:pPr algn="just"/>
            <a:r>
              <a:rPr lang="tr-TR" dirty="0" smtClean="0"/>
              <a:t>Koşullu Uyarıcı(Koşullanmadan sonra zil)</a:t>
            </a:r>
          </a:p>
          <a:p>
            <a:pPr algn="just"/>
            <a:r>
              <a:rPr lang="tr-TR" dirty="0" smtClean="0"/>
              <a:t>Koşulsuz Tepki (Ete karşı salya)</a:t>
            </a:r>
          </a:p>
          <a:p>
            <a:pPr algn="just"/>
            <a:r>
              <a:rPr lang="tr-TR" dirty="0" smtClean="0"/>
              <a:t>Koşullu Tepki (Zile karşı salya)</a:t>
            </a:r>
          </a:p>
          <a:p>
            <a:pPr algn="just"/>
            <a:r>
              <a:rPr lang="tr-TR" dirty="0" smtClean="0"/>
              <a:t>Bitişiklik (</a:t>
            </a:r>
            <a:r>
              <a:rPr lang="tr-TR" dirty="0" err="1" smtClean="0"/>
              <a:t>Zil+Et</a:t>
            </a:r>
            <a:r>
              <a:rPr lang="tr-TR" dirty="0" smtClean="0"/>
              <a:t>)</a:t>
            </a:r>
          </a:p>
          <a:p>
            <a:pPr algn="just"/>
            <a:r>
              <a:rPr lang="tr-TR" dirty="0" smtClean="0"/>
              <a:t>Haber vericilik (Zil önce et sonra)</a:t>
            </a:r>
          </a:p>
          <a:p>
            <a:pPr algn="just"/>
            <a:r>
              <a:rPr lang="tr-TR" dirty="0"/>
              <a:t>Genelleme (Zil benzeri uyarıcılar, Albert ve fare örneği)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Ayırt Etme (Tiz sesi diğerinden ayırt etme)</a:t>
            </a:r>
            <a:endParaRPr lang="tr-TR" dirty="0"/>
          </a:p>
          <a:p>
            <a:pPr algn="just"/>
            <a:r>
              <a:rPr lang="tr-TR" dirty="0" smtClean="0"/>
              <a:t>Sönme/Deneysel Çözülme Kendiliğinden Geri Gelme</a:t>
            </a:r>
          </a:p>
          <a:p>
            <a:pPr algn="just"/>
            <a:r>
              <a:rPr lang="tr-TR" dirty="0" smtClean="0"/>
              <a:t>Alışma </a:t>
            </a:r>
          </a:p>
          <a:p>
            <a:pPr algn="just"/>
            <a:r>
              <a:rPr lang="tr-TR" dirty="0" smtClean="0"/>
              <a:t>Üst Düzey Koşullanma (Işık +</a:t>
            </a:r>
            <a:r>
              <a:rPr lang="tr-TR" dirty="0" err="1" smtClean="0"/>
              <a:t>Zil+Et</a:t>
            </a:r>
            <a:r>
              <a:rPr lang="tr-TR" dirty="0" smtClean="0"/>
              <a:t>, Sınav kaygısı, olumlu sözcüklere karşı olumlu tepki)</a:t>
            </a:r>
          </a:p>
          <a:p>
            <a:pPr algn="just"/>
            <a:r>
              <a:rPr lang="tr-TR" dirty="0"/>
              <a:t>Gölgeleme(iki uyarıcıdan dikkat çekene tepki)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47408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İstenmeyen Koşullu tepkileri değiştirme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İstenmeyen tepkilerin söndürülmesi</a:t>
            </a:r>
          </a:p>
          <a:p>
            <a:r>
              <a:rPr lang="tr-TR" dirty="0" smtClean="0"/>
              <a:t>İstenen tepkileri karşıt </a:t>
            </a:r>
            <a:r>
              <a:rPr lang="tr-TR" dirty="0" err="1" smtClean="0"/>
              <a:t>Koşullama</a:t>
            </a:r>
            <a:r>
              <a:rPr lang="tr-TR" dirty="0" smtClean="0"/>
              <a:t> (Küçük Peter deneyi tavşan korkusu)</a:t>
            </a:r>
          </a:p>
          <a:p>
            <a:r>
              <a:rPr lang="tr-TR" dirty="0" smtClean="0"/>
              <a:t>Sistematik Duyarsızlaştırma(En düşük yoğunluklu olandan en yükseğe doğru)</a:t>
            </a:r>
          </a:p>
          <a:p>
            <a:r>
              <a:rPr lang="tr-TR" dirty="0" smtClean="0"/>
              <a:t>Kötü bir alışkanlıktan kurtulmak için (</a:t>
            </a:r>
            <a:r>
              <a:rPr lang="tr-TR" dirty="0" err="1" smtClean="0"/>
              <a:t>Guthrie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B</a:t>
            </a:r>
            <a:r>
              <a:rPr lang="tr-TR" dirty="0" smtClean="0"/>
              <a:t>ıktırma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E</a:t>
            </a:r>
            <a:r>
              <a:rPr lang="tr-TR" dirty="0" smtClean="0"/>
              <a:t>şik Yöntemi(Sınav kaygısı için sınava benzer test)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Z</a:t>
            </a:r>
            <a:r>
              <a:rPr lang="tr-TR" dirty="0"/>
              <a:t>ıt </a:t>
            </a:r>
            <a:r>
              <a:rPr lang="tr-TR"/>
              <a:t>/</a:t>
            </a:r>
            <a:r>
              <a:rPr lang="tr-TR" smtClean="0"/>
              <a:t>Uyumsuz tepki </a:t>
            </a:r>
            <a:r>
              <a:rPr lang="tr-TR" dirty="0" smtClean="0"/>
              <a:t>yöntemi(rekabetçiliği azaltmak için grup çalışması)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858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</a:t>
            </a:r>
            <a:r>
              <a:rPr lang="tr-TR" dirty="0" err="1" smtClean="0"/>
              <a:t>koşullamanın</a:t>
            </a:r>
            <a:r>
              <a:rPr lang="tr-TR" dirty="0" smtClean="0"/>
              <a:t> eğitime yansıması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Aktif katılım ve Uygulama</a:t>
            </a:r>
          </a:p>
          <a:p>
            <a:r>
              <a:rPr lang="tr-TR" dirty="0" smtClean="0"/>
              <a:t>Akademik konularla pozitif ortamda karşılaşmalı, akademik konuları hoş duygularla eşleştirmeli</a:t>
            </a:r>
          </a:p>
          <a:p>
            <a:r>
              <a:rPr lang="tr-TR" dirty="0" smtClean="0"/>
              <a:t>Kötü bir alışkanlıktan kurtulmak için uyarıcı – tepki bağını yenisiyle değiştirmeli</a:t>
            </a:r>
          </a:p>
          <a:p>
            <a:r>
              <a:rPr lang="tr-TR" dirty="0" smtClean="0"/>
              <a:t>Öğrencilerde gözlemlenmeden </a:t>
            </a:r>
            <a:r>
              <a:rPr lang="tr-TR" dirty="0" err="1" smtClean="0"/>
              <a:t>birşeyler</a:t>
            </a:r>
            <a:r>
              <a:rPr lang="tr-TR" dirty="0" smtClean="0"/>
              <a:t> öğrendiğini varsaymamalıdır.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9909788"/>
      </p:ext>
    </p:extLst>
  </p:cSld>
  <p:clrMapOvr>
    <a:masterClrMapping/>
  </p:clrMapOvr>
</p:sld>
</file>

<file path=ppt/theme/theme1.xml><?xml version="1.0" encoding="utf-8"?>
<a:theme xmlns:a="http://schemas.openxmlformats.org/drawingml/2006/main" name="BÖLÜM6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BÖLÜM6</Template>
  <TotalTime>432</TotalTime>
  <Words>1125</Words>
  <Application>Microsoft Office PowerPoint</Application>
  <PresentationFormat>Özel</PresentationFormat>
  <Paragraphs>161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BÖLÜM6</vt:lpstr>
      <vt:lpstr>PowerPoint Sunusu</vt:lpstr>
      <vt:lpstr>Davranışçı kuramın ön kabulleri</vt:lpstr>
      <vt:lpstr>PowerPoint Sunusu</vt:lpstr>
      <vt:lpstr>Pavlov, Skinner, Thorndike</vt:lpstr>
      <vt:lpstr>PowerPoint Sunusu</vt:lpstr>
      <vt:lpstr>PowerPoint Sunusu</vt:lpstr>
      <vt:lpstr>Temel kavramlar:</vt:lpstr>
      <vt:lpstr>İstenmeyen Koşullu tepkileri değiştirme</vt:lpstr>
      <vt:lpstr>Klasik koşullamanın eğitime yansıması</vt:lpstr>
      <vt:lpstr>Thorndike</vt:lpstr>
      <vt:lpstr>Thorndike’nin öğrenmeye ilişkin kanunları</vt:lpstr>
      <vt:lpstr>Edimsel/Araçsal/Operant Koşullanma</vt:lpstr>
      <vt:lpstr>PowerPoint Sunusu</vt:lpstr>
      <vt:lpstr>Üç anahtar durum edimsel koşullanmanın gerçekleşme olasılığını artırır:</vt:lpstr>
      <vt:lpstr>Pekiştireç Türleri:</vt:lpstr>
      <vt:lpstr>Pekiştirme Tarifeleri</vt:lpstr>
      <vt:lpstr>Premack (Büyükanne Kuralı)</vt:lpstr>
      <vt:lpstr>Ceza</vt:lpstr>
      <vt:lpstr>PowerPoint Sunusu</vt:lpstr>
      <vt:lpstr>PowerPoint Sunusu</vt:lpstr>
      <vt:lpstr>Etkili olmayan cezalar</vt:lpstr>
      <vt:lpstr>PowerPoint Sunusu</vt:lpstr>
      <vt:lpstr>Pekiştireç ve ceza kullanımına yönelik dikkat edilmesi gerekenler (asılsız iddalar)</vt:lpstr>
      <vt:lpstr>PowerPoint Sunusu</vt:lpstr>
      <vt:lpstr>Dikkat edilmeli!</vt:lpstr>
      <vt:lpstr>Ne Yapmalı?</vt:lpstr>
      <vt:lpstr>Ne yapmalı?</vt:lpstr>
    </vt:vector>
  </TitlesOfParts>
  <Company>MOTUN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canan</cp:lastModifiedBy>
  <cp:revision>31</cp:revision>
  <dcterms:created xsi:type="dcterms:W3CDTF">2017-08-28T06:53:14Z</dcterms:created>
  <dcterms:modified xsi:type="dcterms:W3CDTF">2018-01-23T15:14:20Z</dcterms:modified>
</cp:coreProperties>
</file>