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2"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A073F0B-DA24-4D63-BB6B-BBD5C991A0CC}" type="datetimeFigureOut">
              <a:rPr lang="tr-TR" smtClean="0"/>
              <a:t>8.4.2020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1531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073F0B-DA24-4D63-BB6B-BBD5C991A0CC}" type="datetimeFigureOut">
              <a:rPr lang="tr-TR" smtClean="0"/>
              <a:t>8.4.2020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4246038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073F0B-DA24-4D63-BB6B-BBD5C991A0CC}" type="datetimeFigureOut">
              <a:rPr lang="tr-TR" smtClean="0"/>
              <a:t>8.4.2020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1726380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073F0B-DA24-4D63-BB6B-BBD5C991A0CC}" type="datetimeFigureOut">
              <a:rPr lang="tr-TR" smtClean="0"/>
              <a:t>8.4.2020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417195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A073F0B-DA24-4D63-BB6B-BBD5C991A0CC}" type="datetimeFigureOut">
              <a:rPr lang="tr-TR" smtClean="0"/>
              <a:t>8.4.2020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7392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A073F0B-DA24-4D63-BB6B-BBD5C991A0CC}" type="datetimeFigureOut">
              <a:rPr lang="tr-TR" smtClean="0"/>
              <a:t>8.4.2020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3138863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A073F0B-DA24-4D63-BB6B-BBD5C991A0CC}" type="datetimeFigureOut">
              <a:rPr lang="tr-TR" smtClean="0"/>
              <a:t>8.4.2020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3963171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A073F0B-DA24-4D63-BB6B-BBD5C991A0CC}" type="datetimeFigureOut">
              <a:rPr lang="tr-TR" smtClean="0"/>
              <a:t>8.4.2020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149371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A073F0B-DA24-4D63-BB6B-BBD5C991A0CC}" type="datetimeFigureOut">
              <a:rPr lang="tr-TR" smtClean="0"/>
              <a:t>8.4.2020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99728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A073F0B-DA24-4D63-BB6B-BBD5C991A0CC}" type="datetimeFigureOut">
              <a:rPr lang="tr-TR" smtClean="0"/>
              <a:t>8.4.2020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84EE0E7-4BBD-4D63-BD09-3FE59A90EF08}" type="slidenum">
              <a:rPr lang="tr-TR" smtClean="0"/>
              <a:t>‹#›</a:t>
            </a:fld>
            <a:endParaRPr lang="tr-TR"/>
          </a:p>
        </p:txBody>
      </p:sp>
    </p:spTree>
    <p:extLst>
      <p:ext uri="{BB962C8B-B14F-4D97-AF65-F5344CB8AC3E}">
        <p14:creationId xmlns:p14="http://schemas.microsoft.com/office/powerpoint/2010/main" val="2146630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A073F0B-DA24-4D63-BB6B-BBD5C991A0CC}" type="datetimeFigureOut">
              <a:rPr lang="tr-TR" smtClean="0"/>
              <a:t>8.4.2020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1418469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A073F0B-DA24-4D63-BB6B-BBD5C991A0CC}" type="datetimeFigureOut">
              <a:rPr lang="tr-TR" smtClean="0"/>
              <a:t>8.4.2020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84EE0E7-4BBD-4D63-BD09-3FE59A90EF08}"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769897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Cis</a:t>
            </a:r>
            <a:r>
              <a:rPr lang="tr-TR" dirty="0" smtClean="0"/>
              <a:t> PLATİN</a:t>
            </a:r>
            <a:endParaRPr lang="tr-TR" dirty="0"/>
          </a:p>
        </p:txBody>
      </p:sp>
      <p:sp>
        <p:nvSpPr>
          <p:cNvPr id="3" name="Alt Başlık 2"/>
          <p:cNvSpPr>
            <a:spLocks noGrp="1"/>
          </p:cNvSpPr>
          <p:nvPr>
            <p:ph type="subTitle" idx="1"/>
          </p:nvPr>
        </p:nvSpPr>
        <p:spPr/>
        <p:txBody>
          <a:bodyPr/>
          <a:lstStyle/>
          <a:p>
            <a:r>
              <a:rPr lang="tr-TR" dirty="0" smtClean="0"/>
              <a:t>PART 1. İNTRODUCTİON</a:t>
            </a:r>
            <a:endParaRPr lang="tr-TR" dirty="0"/>
          </a:p>
        </p:txBody>
      </p:sp>
    </p:spTree>
    <p:extLst>
      <p:ext uri="{BB962C8B-B14F-4D97-AF65-F5344CB8AC3E}">
        <p14:creationId xmlns:p14="http://schemas.microsoft.com/office/powerpoint/2010/main" val="874305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051560" y="168715"/>
            <a:ext cx="9692640" cy="5451035"/>
          </a:xfrm>
          <a:prstGeom prst="rect">
            <a:avLst/>
          </a:prstGeom>
        </p:spPr>
      </p:pic>
      <p:sp>
        <p:nvSpPr>
          <p:cNvPr id="4" name="Metin kutusu 3"/>
          <p:cNvSpPr txBox="1"/>
          <p:nvPr/>
        </p:nvSpPr>
        <p:spPr>
          <a:xfrm>
            <a:off x="850392" y="5852160"/>
            <a:ext cx="8254952" cy="646331"/>
          </a:xfrm>
          <a:prstGeom prst="rect">
            <a:avLst/>
          </a:prstGeom>
          <a:noFill/>
        </p:spPr>
        <p:txBody>
          <a:bodyPr wrap="none" rtlCol="0">
            <a:spAutoFit/>
          </a:bodyPr>
          <a:lstStyle/>
          <a:p>
            <a:r>
              <a:rPr lang="tr-TR" dirty="0" err="1" smtClean="0"/>
              <a:t>Scheme</a:t>
            </a:r>
            <a:r>
              <a:rPr lang="tr-TR" dirty="0" smtClean="0"/>
              <a:t> 2. </a:t>
            </a:r>
            <a:r>
              <a:rPr lang="tr-TR" dirty="0" err="1" smtClean="0"/>
              <a:t>Cisplatinin</a:t>
            </a:r>
            <a:r>
              <a:rPr lang="tr-TR" dirty="0" smtClean="0"/>
              <a:t> in </a:t>
            </a:r>
            <a:r>
              <a:rPr lang="tr-TR" dirty="0" err="1" smtClean="0"/>
              <a:t>aquoeus</a:t>
            </a:r>
            <a:r>
              <a:rPr lang="tr-TR" dirty="0" smtClean="0"/>
              <a:t> </a:t>
            </a:r>
            <a:r>
              <a:rPr lang="tr-TR" dirty="0" err="1" smtClean="0"/>
              <a:t>media</a:t>
            </a:r>
            <a:r>
              <a:rPr lang="tr-TR" dirty="0" smtClean="0"/>
              <a:t> . </a:t>
            </a:r>
            <a:r>
              <a:rPr lang="tr-TR" dirty="0" err="1" smtClean="0"/>
              <a:t>Equliubrium</a:t>
            </a:r>
            <a:r>
              <a:rPr lang="tr-TR" dirty="0" smtClean="0"/>
              <a:t> </a:t>
            </a:r>
            <a:r>
              <a:rPr lang="tr-TR" dirty="0" err="1" smtClean="0"/>
              <a:t>reactions</a:t>
            </a:r>
            <a:r>
              <a:rPr lang="tr-TR" dirty="0" smtClean="0"/>
              <a:t> in </a:t>
            </a:r>
            <a:r>
              <a:rPr lang="tr-TR" dirty="0" err="1" smtClean="0"/>
              <a:t>biological</a:t>
            </a:r>
            <a:r>
              <a:rPr lang="tr-TR" dirty="0" smtClean="0"/>
              <a:t> </a:t>
            </a:r>
            <a:r>
              <a:rPr lang="tr-TR" dirty="0" err="1" smtClean="0"/>
              <a:t>medium</a:t>
            </a:r>
            <a:endParaRPr lang="tr-TR" dirty="0" smtClean="0"/>
          </a:p>
          <a:p>
            <a:endParaRPr lang="tr-TR" dirty="0"/>
          </a:p>
        </p:txBody>
      </p:sp>
    </p:spTree>
    <p:extLst>
      <p:ext uri="{BB962C8B-B14F-4D97-AF65-F5344CB8AC3E}">
        <p14:creationId xmlns:p14="http://schemas.microsoft.com/office/powerpoint/2010/main" val="625857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975105" y="352651"/>
            <a:ext cx="5771578" cy="5192423"/>
          </a:xfrm>
          <a:prstGeom prst="rect">
            <a:avLst/>
          </a:prstGeom>
        </p:spPr>
      </p:pic>
      <p:sp>
        <p:nvSpPr>
          <p:cNvPr id="3" name="Metin kutusu 2"/>
          <p:cNvSpPr txBox="1"/>
          <p:nvPr/>
        </p:nvSpPr>
        <p:spPr>
          <a:xfrm>
            <a:off x="2315223" y="5813321"/>
            <a:ext cx="5108130" cy="369332"/>
          </a:xfrm>
          <a:prstGeom prst="rect">
            <a:avLst/>
          </a:prstGeom>
          <a:noFill/>
        </p:spPr>
        <p:txBody>
          <a:bodyPr wrap="none" rtlCol="0">
            <a:spAutoFit/>
          </a:bodyPr>
          <a:lstStyle/>
          <a:p>
            <a:r>
              <a:rPr lang="tr-TR" dirty="0" err="1" smtClean="0"/>
              <a:t>Figure</a:t>
            </a:r>
            <a:r>
              <a:rPr lang="tr-TR" dirty="0" smtClean="0"/>
              <a:t> 3DNA ve </a:t>
            </a:r>
            <a:r>
              <a:rPr lang="tr-TR" dirty="0" err="1" smtClean="0"/>
              <a:t>cisplatn</a:t>
            </a:r>
            <a:r>
              <a:rPr lang="tr-TR" dirty="0" smtClean="0"/>
              <a:t>..DNA </a:t>
            </a:r>
            <a:r>
              <a:rPr lang="tr-TR" dirty="0" err="1" smtClean="0"/>
              <a:t>nın</a:t>
            </a:r>
            <a:r>
              <a:rPr lang="tr-TR" dirty="0" smtClean="0"/>
              <a:t> onarılmasını sağlar</a:t>
            </a:r>
            <a:endParaRPr lang="tr-TR" dirty="0"/>
          </a:p>
        </p:txBody>
      </p:sp>
    </p:spTree>
    <p:extLst>
      <p:ext uri="{BB962C8B-B14F-4D97-AF65-F5344CB8AC3E}">
        <p14:creationId xmlns:p14="http://schemas.microsoft.com/office/powerpoint/2010/main" val="624130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809415" y="178450"/>
            <a:ext cx="10344569" cy="5394959"/>
          </a:xfrm>
          <a:prstGeom prst="rect">
            <a:avLst/>
          </a:prstGeom>
        </p:spPr>
      </p:pic>
      <p:sp>
        <p:nvSpPr>
          <p:cNvPr id="3" name="Metin kutusu 2"/>
          <p:cNvSpPr txBox="1"/>
          <p:nvPr/>
        </p:nvSpPr>
        <p:spPr>
          <a:xfrm>
            <a:off x="3606507" y="5702839"/>
            <a:ext cx="3015249" cy="369332"/>
          </a:xfrm>
          <a:prstGeom prst="rect">
            <a:avLst/>
          </a:prstGeom>
          <a:noFill/>
        </p:spPr>
        <p:txBody>
          <a:bodyPr wrap="none" rtlCol="0">
            <a:spAutoFit/>
          </a:bodyPr>
          <a:lstStyle/>
          <a:p>
            <a:r>
              <a:rPr lang="tr-TR" dirty="0" err="1" smtClean="0"/>
              <a:t>Figure</a:t>
            </a:r>
            <a:r>
              <a:rPr lang="tr-TR" dirty="0" smtClean="0"/>
              <a:t> 4. </a:t>
            </a:r>
            <a:r>
              <a:rPr lang="tr-TR" dirty="0" err="1" smtClean="0"/>
              <a:t>some</a:t>
            </a:r>
            <a:r>
              <a:rPr lang="tr-TR" dirty="0" smtClean="0"/>
              <a:t> </a:t>
            </a:r>
            <a:r>
              <a:rPr lang="tr-TR" dirty="0" err="1" smtClean="0"/>
              <a:t>cisplatin</a:t>
            </a:r>
            <a:r>
              <a:rPr lang="tr-TR" dirty="0" smtClean="0"/>
              <a:t> </a:t>
            </a:r>
            <a:r>
              <a:rPr lang="tr-TR" dirty="0" err="1" smtClean="0"/>
              <a:t>drugs</a:t>
            </a:r>
            <a:r>
              <a:rPr lang="tr-TR" dirty="0" smtClean="0"/>
              <a:t> </a:t>
            </a:r>
            <a:endParaRPr lang="tr-TR" dirty="0"/>
          </a:p>
        </p:txBody>
      </p:sp>
    </p:spTree>
    <p:extLst>
      <p:ext uri="{BB962C8B-B14F-4D97-AF65-F5344CB8AC3E}">
        <p14:creationId xmlns:p14="http://schemas.microsoft.com/office/powerpoint/2010/main" val="489925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44136" y="488780"/>
            <a:ext cx="11889368" cy="2677656"/>
          </a:xfrm>
          <a:prstGeom prst="rect">
            <a:avLst/>
          </a:prstGeom>
          <a:noFill/>
        </p:spPr>
        <p:txBody>
          <a:bodyPr wrap="square" rtlCol="0">
            <a:spAutoFit/>
          </a:bodyPr>
          <a:lstStyle/>
          <a:p>
            <a:r>
              <a:rPr lang="en-US" sz="2400" dirty="0"/>
              <a:t>Cisplatin, cis-</a:t>
            </a:r>
            <a:r>
              <a:rPr lang="en-US" sz="2400" dirty="0" err="1"/>
              <a:t>diamminedichloroplatinum</a:t>
            </a:r>
            <a:r>
              <a:rPr lang="en-US" sz="2400" dirty="0"/>
              <a:t>(II), a square </a:t>
            </a:r>
            <a:r>
              <a:rPr lang="en-US" sz="2400" dirty="0" smtClean="0"/>
              <a:t>planar</a:t>
            </a:r>
            <a:r>
              <a:rPr lang="tr-TR" sz="2400" dirty="0" smtClean="0"/>
              <a:t>      </a:t>
            </a:r>
            <a:r>
              <a:rPr lang="en-US" sz="2400" dirty="0" smtClean="0"/>
              <a:t> </a:t>
            </a:r>
            <a:r>
              <a:rPr lang="tr-TR" sz="2400" dirty="0" smtClean="0"/>
              <a:t>    </a:t>
            </a:r>
            <a:r>
              <a:rPr lang="en-US" sz="2400" dirty="0" smtClean="0"/>
              <a:t>complex </a:t>
            </a:r>
            <a:r>
              <a:rPr lang="en-US" sz="2400" dirty="0"/>
              <a:t>(Figure </a:t>
            </a:r>
            <a:r>
              <a:rPr lang="en-US" sz="2400" dirty="0" smtClean="0"/>
              <a:t>1</a:t>
            </a:r>
            <a:r>
              <a:rPr lang="en-US" sz="2400" dirty="0"/>
              <a:t>), was the first </a:t>
            </a:r>
            <a:r>
              <a:rPr lang="en-US" sz="2400" dirty="0" smtClean="0"/>
              <a:t>metal</a:t>
            </a:r>
            <a:r>
              <a:rPr lang="tr-TR" sz="2400" dirty="0" smtClean="0"/>
              <a:t> </a:t>
            </a:r>
            <a:r>
              <a:rPr lang="en-US" sz="2400" dirty="0" smtClean="0"/>
              <a:t>based </a:t>
            </a:r>
            <a:r>
              <a:rPr lang="en-US" sz="2400" dirty="0"/>
              <a:t>agent to enter </a:t>
            </a:r>
            <a:r>
              <a:rPr lang="en-US" sz="2400" dirty="0" smtClean="0"/>
              <a:t>into</a:t>
            </a:r>
            <a:r>
              <a:rPr lang="tr-TR" sz="2400" dirty="0" smtClean="0"/>
              <a:t> </a:t>
            </a:r>
            <a:r>
              <a:rPr lang="en-US" sz="2400" dirty="0" smtClean="0"/>
              <a:t>worldwide </a:t>
            </a:r>
            <a:r>
              <a:rPr lang="en-US" sz="2400" dirty="0"/>
              <a:t>clinical use for the treatment of cancer. Currently, cisplatin is used either by itself or in combination with other drugs for treating lung, ovarian, bladder, testicular, head and neck, </a:t>
            </a:r>
            <a:r>
              <a:rPr lang="en-US" sz="2400" dirty="0" smtClean="0"/>
              <a:t>esophageal,</a:t>
            </a:r>
            <a:r>
              <a:rPr lang="tr-TR" sz="2400" dirty="0" smtClean="0"/>
              <a:t> </a:t>
            </a:r>
            <a:r>
              <a:rPr lang="en-US" sz="2400" dirty="0" smtClean="0"/>
              <a:t>colon,</a:t>
            </a:r>
            <a:r>
              <a:rPr lang="tr-TR" sz="2400" dirty="0" smtClean="0"/>
              <a:t> </a:t>
            </a:r>
            <a:r>
              <a:rPr lang="en-US" sz="2400" dirty="0" smtClean="0"/>
              <a:t>gastric,</a:t>
            </a:r>
            <a:r>
              <a:rPr lang="tr-TR" sz="2400" dirty="0" smtClean="0"/>
              <a:t> </a:t>
            </a:r>
            <a:r>
              <a:rPr lang="en-US" sz="2400" dirty="0" smtClean="0"/>
              <a:t>breast,</a:t>
            </a:r>
            <a:r>
              <a:rPr lang="tr-TR" sz="2400" dirty="0" smtClean="0"/>
              <a:t> </a:t>
            </a:r>
            <a:r>
              <a:rPr lang="en-US" sz="2400" dirty="0" smtClean="0"/>
              <a:t>melanoma</a:t>
            </a:r>
            <a:r>
              <a:rPr lang="tr-TR" sz="2400" dirty="0" smtClean="0"/>
              <a:t> </a:t>
            </a:r>
            <a:r>
              <a:rPr lang="en-US" sz="2400" dirty="0" smtClean="0"/>
              <a:t>and</a:t>
            </a:r>
            <a:r>
              <a:rPr lang="tr-TR" sz="2400" dirty="0" smtClean="0"/>
              <a:t> </a:t>
            </a:r>
            <a:r>
              <a:rPr lang="en-US" sz="2400" dirty="0" smtClean="0"/>
              <a:t>prostate </a:t>
            </a:r>
            <a:r>
              <a:rPr lang="en-US" sz="2400" dirty="0"/>
              <a:t>cancer</a:t>
            </a:r>
            <a:r>
              <a:rPr lang="en-US" sz="2400" dirty="0" smtClean="0"/>
              <a:t>.</a:t>
            </a:r>
            <a:r>
              <a:rPr lang="tr-TR" sz="2400" dirty="0" smtClean="0"/>
              <a:t> </a:t>
            </a:r>
            <a:r>
              <a:rPr lang="en-US" sz="2400" dirty="0" smtClean="0"/>
              <a:t>Although</a:t>
            </a:r>
            <a:r>
              <a:rPr lang="tr-TR" sz="2400" dirty="0" smtClean="0"/>
              <a:t> </a:t>
            </a:r>
            <a:r>
              <a:rPr lang="en-US" sz="2400" dirty="0" smtClean="0"/>
              <a:t>sales</a:t>
            </a:r>
            <a:r>
              <a:rPr lang="tr-TR" sz="2400" dirty="0" smtClean="0"/>
              <a:t> </a:t>
            </a:r>
            <a:r>
              <a:rPr lang="en-US" sz="2400" dirty="0" smtClean="0"/>
              <a:t>of</a:t>
            </a:r>
            <a:r>
              <a:rPr lang="tr-TR" sz="2400" dirty="0" smtClean="0"/>
              <a:t> </a:t>
            </a:r>
            <a:r>
              <a:rPr lang="en-US" sz="2400" dirty="0" smtClean="0"/>
              <a:t>cisplatin</a:t>
            </a:r>
            <a:r>
              <a:rPr lang="tr-TR" sz="2400" dirty="0" smtClean="0"/>
              <a:t> </a:t>
            </a:r>
            <a:r>
              <a:rPr lang="en-US" sz="2400" dirty="0" smtClean="0"/>
              <a:t>are</a:t>
            </a:r>
            <a:r>
              <a:rPr lang="tr-TR" sz="2400" dirty="0" smtClean="0"/>
              <a:t> </a:t>
            </a:r>
            <a:r>
              <a:rPr lang="en-US" sz="2400" dirty="0" smtClean="0"/>
              <a:t>presently </a:t>
            </a:r>
            <a:r>
              <a:rPr lang="en-US" sz="2400" dirty="0"/>
              <a:t>on the decline, with second- and third-generation analogs being more widely prescribed, cisplatin remains the ‘gold standard’ to which aspiring platinum and </a:t>
            </a:r>
            <a:r>
              <a:rPr lang="en-US" sz="2400" dirty="0" smtClean="0"/>
              <a:t>non</a:t>
            </a:r>
            <a:r>
              <a:rPr lang="tr-TR" sz="2400" dirty="0" smtClean="0"/>
              <a:t> </a:t>
            </a:r>
            <a:r>
              <a:rPr lang="en-US" sz="2400" dirty="0" smtClean="0"/>
              <a:t>platinum </a:t>
            </a:r>
            <a:r>
              <a:rPr lang="en-US" sz="2400" dirty="0"/>
              <a:t>metal-based anticancer drugs are compared. </a:t>
            </a:r>
            <a:endParaRPr lang="tr-TR" sz="2400" dirty="0" smtClean="0"/>
          </a:p>
        </p:txBody>
      </p:sp>
      <p:pic>
        <p:nvPicPr>
          <p:cNvPr id="1026" name="Picture 2" descr="Cisplatin-2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72832" y="3875314"/>
            <a:ext cx="3102487" cy="1757136"/>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3" name="Dikdörtgen 2"/>
              <p:cNvSpPr/>
              <p:nvPr/>
            </p:nvSpPr>
            <p:spPr>
              <a:xfrm>
                <a:off x="7689043" y="568318"/>
                <a:ext cx="713721"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tr-TR" i="1" dirty="0">
                              <a:latin typeface="Cambria Math" panose="02040503050406030204" pitchFamily="18" charset="0"/>
                            </a:rPr>
                          </m:ctrlPr>
                        </m:sSupPr>
                        <m:e>
                          <m:r>
                            <a:rPr lang="tr-TR" i="1" dirty="0">
                              <a:latin typeface="Cambria Math" panose="02040503050406030204" pitchFamily="18" charset="0"/>
                            </a:rPr>
                            <m:t>𝑃𝑡</m:t>
                          </m:r>
                        </m:e>
                        <m:sup>
                          <m:r>
                            <a:rPr lang="tr-TR" i="1" dirty="0">
                              <a:latin typeface="Cambria Math" panose="02040503050406030204" pitchFamily="18" charset="0"/>
                            </a:rPr>
                            <m:t>2+</m:t>
                          </m:r>
                        </m:sup>
                      </m:sSup>
                    </m:oMath>
                  </m:oMathPara>
                </a14:m>
                <a:endParaRPr lang="tr-TR" dirty="0"/>
              </a:p>
            </p:txBody>
          </p:sp>
        </mc:Choice>
        <mc:Fallback xmlns="">
          <p:sp>
            <p:nvSpPr>
              <p:cNvPr id="3" name="Dikdörtgen 2"/>
              <p:cNvSpPr>
                <a:spLocks noRot="1" noChangeAspect="1" noMove="1" noResize="1" noEditPoints="1" noAdjustHandles="1" noChangeArrowheads="1" noChangeShapeType="1" noTextEdit="1"/>
              </p:cNvSpPr>
              <p:nvPr/>
            </p:nvSpPr>
            <p:spPr>
              <a:xfrm>
                <a:off x="7689043" y="568318"/>
                <a:ext cx="713721" cy="369332"/>
              </a:xfrm>
              <a:prstGeom prst="rect">
                <a:avLst/>
              </a:prstGeom>
              <a:blipFill rotWithShape="0">
                <a:blip r:embed="rId3"/>
                <a:stretch>
                  <a:fillRect/>
                </a:stretch>
              </a:blipFill>
            </p:spPr>
            <p:txBody>
              <a:bodyPr/>
              <a:lstStyle/>
              <a:p>
                <a:r>
                  <a:rPr lang="tr-TR">
                    <a:noFill/>
                  </a:rPr>
                  <a:t> </a:t>
                </a:r>
              </a:p>
            </p:txBody>
          </p:sp>
        </mc:Fallback>
      </mc:AlternateContent>
      <p:sp>
        <p:nvSpPr>
          <p:cNvPr id="4" name="Metin kutusu 3"/>
          <p:cNvSpPr txBox="1"/>
          <p:nvPr/>
        </p:nvSpPr>
        <p:spPr>
          <a:xfrm>
            <a:off x="4818743" y="5971996"/>
            <a:ext cx="2396297" cy="461665"/>
          </a:xfrm>
          <a:prstGeom prst="rect">
            <a:avLst/>
          </a:prstGeom>
          <a:noFill/>
        </p:spPr>
        <p:txBody>
          <a:bodyPr wrap="none" rtlCol="0">
            <a:spAutoFit/>
          </a:bodyPr>
          <a:lstStyle/>
          <a:p>
            <a:r>
              <a:rPr lang="tr-TR" sz="2400" dirty="0" err="1" smtClean="0"/>
              <a:t>Figure</a:t>
            </a:r>
            <a:r>
              <a:rPr lang="tr-TR" sz="2400" dirty="0" smtClean="0"/>
              <a:t> 1. </a:t>
            </a:r>
            <a:r>
              <a:rPr lang="tr-TR" sz="2400" dirty="0" err="1" smtClean="0"/>
              <a:t>Cisplatin</a:t>
            </a:r>
            <a:endParaRPr lang="tr-TR" sz="2400" dirty="0"/>
          </a:p>
        </p:txBody>
      </p:sp>
    </p:spTree>
    <p:extLst>
      <p:ext uri="{BB962C8B-B14F-4D97-AF65-F5344CB8AC3E}">
        <p14:creationId xmlns:p14="http://schemas.microsoft.com/office/powerpoint/2010/main" val="250381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95656" y="420624"/>
            <a:ext cx="11219688" cy="5632311"/>
          </a:xfrm>
          <a:prstGeom prst="rect">
            <a:avLst/>
          </a:prstGeom>
          <a:noFill/>
        </p:spPr>
        <p:txBody>
          <a:bodyPr wrap="square" rtlCol="0">
            <a:spAutoFit/>
          </a:bodyPr>
          <a:lstStyle/>
          <a:p>
            <a:r>
              <a:rPr lang="en-US" sz="2400" dirty="0" smtClean="0">
                <a:solidFill>
                  <a:srgbClr val="FF0000"/>
                </a:solidFill>
              </a:rPr>
              <a:t>1 </a:t>
            </a:r>
            <a:r>
              <a:rPr lang="en-US" sz="2400" dirty="0">
                <a:solidFill>
                  <a:srgbClr val="FF0000"/>
                </a:solidFill>
              </a:rPr>
              <a:t>Discovery of cisplatin</a:t>
            </a:r>
          </a:p>
          <a:p>
            <a:r>
              <a:rPr lang="en-US" sz="2400" dirty="0"/>
              <a:t>The idea of investigating the antitumor properties of cisplatin was based on an accidental discovery made by Barnett Rosenberg, a professor of biophysics at Michigan State University, and his coworkers in the early </a:t>
            </a:r>
            <a:r>
              <a:rPr lang="en-US" sz="2400" dirty="0" smtClean="0"/>
              <a:t>1960s. Professor</a:t>
            </a:r>
            <a:r>
              <a:rPr lang="tr-TR" sz="2400" dirty="0" smtClean="0"/>
              <a:t>   </a:t>
            </a:r>
            <a:r>
              <a:rPr lang="en-US" sz="2400" dirty="0" smtClean="0"/>
              <a:t>Rosenberg</a:t>
            </a:r>
            <a:r>
              <a:rPr lang="tr-TR" sz="2400" dirty="0" smtClean="0"/>
              <a:t> </a:t>
            </a:r>
            <a:r>
              <a:rPr lang="en-US" sz="2400" dirty="0" smtClean="0"/>
              <a:t>was</a:t>
            </a:r>
            <a:r>
              <a:rPr lang="tr-TR" sz="2400" dirty="0" smtClean="0"/>
              <a:t> </a:t>
            </a:r>
            <a:r>
              <a:rPr lang="en-US" sz="2400" dirty="0" smtClean="0"/>
              <a:t>studying</a:t>
            </a:r>
            <a:r>
              <a:rPr lang="tr-TR" sz="2400" dirty="0" smtClean="0"/>
              <a:t> </a:t>
            </a:r>
            <a:r>
              <a:rPr lang="en-US" sz="2400" dirty="0" smtClean="0"/>
              <a:t>the</a:t>
            </a:r>
            <a:r>
              <a:rPr lang="tr-TR" sz="2400" dirty="0" smtClean="0"/>
              <a:t> </a:t>
            </a:r>
            <a:r>
              <a:rPr lang="en-US" sz="2400" dirty="0" smtClean="0"/>
              <a:t>effects</a:t>
            </a:r>
            <a:r>
              <a:rPr lang="tr-TR" sz="2400" dirty="0" smtClean="0"/>
              <a:t> </a:t>
            </a:r>
            <a:r>
              <a:rPr lang="en-US" sz="2400" dirty="0" smtClean="0"/>
              <a:t>of</a:t>
            </a:r>
            <a:r>
              <a:rPr lang="tr-TR" sz="2400" dirty="0" smtClean="0"/>
              <a:t> </a:t>
            </a:r>
            <a:r>
              <a:rPr lang="en-US" sz="2400" dirty="0" smtClean="0"/>
              <a:t>electric</a:t>
            </a:r>
            <a:r>
              <a:rPr lang="tr-TR" sz="2400" dirty="0" smtClean="0"/>
              <a:t> </a:t>
            </a:r>
            <a:r>
              <a:rPr lang="en-US" sz="2400" dirty="0" smtClean="0"/>
              <a:t>fields</a:t>
            </a:r>
            <a:r>
              <a:rPr lang="tr-TR" sz="2400" dirty="0" smtClean="0"/>
              <a:t> </a:t>
            </a:r>
            <a:r>
              <a:rPr lang="en-US" sz="2400" dirty="0" smtClean="0"/>
              <a:t>on</a:t>
            </a:r>
            <a:r>
              <a:rPr lang="tr-TR" sz="2400" dirty="0" smtClean="0"/>
              <a:t> </a:t>
            </a:r>
            <a:r>
              <a:rPr lang="en-US" sz="2400" dirty="0" smtClean="0"/>
              <a:t>the</a:t>
            </a:r>
            <a:r>
              <a:rPr lang="tr-TR" sz="2400" dirty="0" smtClean="0"/>
              <a:t> </a:t>
            </a:r>
            <a:r>
              <a:rPr lang="en-US" sz="2400" dirty="0" smtClean="0"/>
              <a:t>growth</a:t>
            </a:r>
            <a:r>
              <a:rPr lang="tr-TR" sz="2400" dirty="0" smtClean="0"/>
              <a:t> </a:t>
            </a:r>
            <a:r>
              <a:rPr lang="en-US" sz="2400" dirty="0" smtClean="0"/>
              <a:t>of</a:t>
            </a:r>
            <a:r>
              <a:rPr lang="tr-TR" sz="2400" dirty="0" smtClean="0"/>
              <a:t> </a:t>
            </a:r>
            <a:r>
              <a:rPr lang="en-US" sz="2400" dirty="0" smtClean="0"/>
              <a:t>cells</a:t>
            </a:r>
            <a:r>
              <a:rPr lang="tr-TR" sz="2400" dirty="0" smtClean="0"/>
              <a:t> </a:t>
            </a:r>
            <a:r>
              <a:rPr lang="en-US" sz="2400" dirty="0" smtClean="0"/>
              <a:t>and</a:t>
            </a:r>
            <a:r>
              <a:rPr lang="tr-TR" sz="2400" dirty="0" smtClean="0"/>
              <a:t> </a:t>
            </a:r>
            <a:r>
              <a:rPr lang="en-US" sz="2400" dirty="0" smtClean="0"/>
              <a:t>he</a:t>
            </a:r>
            <a:r>
              <a:rPr lang="tr-TR" sz="2400" dirty="0" smtClean="0"/>
              <a:t> </a:t>
            </a:r>
            <a:r>
              <a:rPr lang="en-US" sz="2400" dirty="0" smtClean="0"/>
              <a:t>and</a:t>
            </a:r>
            <a:r>
              <a:rPr lang="tr-TR" sz="2400" dirty="0" smtClean="0"/>
              <a:t> </a:t>
            </a:r>
            <a:r>
              <a:rPr lang="en-US" sz="2400" dirty="0" smtClean="0"/>
              <a:t>his</a:t>
            </a:r>
            <a:r>
              <a:rPr lang="tr-TR" sz="2400" dirty="0" smtClean="0"/>
              <a:t> </a:t>
            </a:r>
            <a:r>
              <a:rPr lang="en-US" sz="2400" dirty="0" smtClean="0"/>
              <a:t>group</a:t>
            </a:r>
            <a:r>
              <a:rPr lang="tr-TR" sz="2400" dirty="0" smtClean="0"/>
              <a:t> </a:t>
            </a:r>
            <a:r>
              <a:rPr lang="en-US" sz="2400" dirty="0" smtClean="0"/>
              <a:t>constructed</a:t>
            </a:r>
            <a:r>
              <a:rPr lang="tr-TR" sz="2400" dirty="0" smtClean="0"/>
              <a:t> </a:t>
            </a:r>
            <a:r>
              <a:rPr lang="en-US" sz="2400" dirty="0" smtClean="0"/>
              <a:t>a </a:t>
            </a:r>
            <a:r>
              <a:rPr lang="en-US" sz="2400" dirty="0"/>
              <a:t>special cell culture apparatus containing platinum mesh electrodes that allowed cells to grow and be harvested on a continuous basis. </a:t>
            </a:r>
            <a:r>
              <a:rPr lang="en-US" sz="2400" dirty="0" smtClean="0"/>
              <a:t>The</a:t>
            </a:r>
            <a:r>
              <a:rPr lang="tr-TR" sz="2400" dirty="0" smtClean="0"/>
              <a:t> </a:t>
            </a:r>
            <a:r>
              <a:rPr lang="en-US" sz="2400" dirty="0" smtClean="0"/>
              <a:t>goal </a:t>
            </a:r>
            <a:r>
              <a:rPr lang="en-US" sz="2400" dirty="0"/>
              <a:t>of the study was to apply alternating currents of different frequencies to the electrodes and </a:t>
            </a:r>
            <a:r>
              <a:rPr lang="en-US" sz="2400" dirty="0" smtClean="0"/>
              <a:t>determine</a:t>
            </a:r>
            <a:r>
              <a:rPr lang="tr-TR" sz="2400" dirty="0" smtClean="0"/>
              <a:t> </a:t>
            </a:r>
            <a:r>
              <a:rPr lang="en-US" sz="2400" dirty="0" smtClean="0"/>
              <a:t>whether and</a:t>
            </a:r>
            <a:r>
              <a:rPr lang="tr-TR" sz="2400" dirty="0" smtClean="0"/>
              <a:t> </a:t>
            </a:r>
            <a:r>
              <a:rPr lang="en-US" sz="2400" dirty="0" smtClean="0"/>
              <a:t>to</a:t>
            </a:r>
            <a:r>
              <a:rPr lang="tr-TR" sz="2400" dirty="0" smtClean="0"/>
              <a:t> </a:t>
            </a:r>
            <a:r>
              <a:rPr lang="en-US" sz="2400" dirty="0" smtClean="0"/>
              <a:t>what extent</a:t>
            </a:r>
            <a:r>
              <a:rPr lang="tr-TR" sz="2400" dirty="0" smtClean="0"/>
              <a:t> </a:t>
            </a:r>
            <a:r>
              <a:rPr lang="en-US" sz="2400" dirty="0" smtClean="0"/>
              <a:t>electric</a:t>
            </a:r>
            <a:r>
              <a:rPr lang="tr-TR" sz="2400" dirty="0" smtClean="0"/>
              <a:t> </a:t>
            </a:r>
            <a:r>
              <a:rPr lang="en-US" sz="2400" dirty="0" smtClean="0"/>
              <a:t>current affected</a:t>
            </a:r>
            <a:r>
              <a:rPr lang="tr-TR" sz="2400" dirty="0" smtClean="0"/>
              <a:t> </a:t>
            </a:r>
            <a:r>
              <a:rPr lang="en-US" sz="2400" dirty="0" smtClean="0"/>
              <a:t>the</a:t>
            </a:r>
            <a:r>
              <a:rPr lang="tr-TR" sz="2400" dirty="0" smtClean="0"/>
              <a:t> </a:t>
            </a:r>
            <a:r>
              <a:rPr lang="en-US" sz="2400" dirty="0" smtClean="0"/>
              <a:t>ability of</a:t>
            </a:r>
            <a:r>
              <a:rPr lang="tr-TR" sz="2400" dirty="0" smtClean="0"/>
              <a:t> </a:t>
            </a:r>
            <a:r>
              <a:rPr lang="en-US" sz="2400" dirty="0" smtClean="0"/>
              <a:t>the</a:t>
            </a:r>
            <a:r>
              <a:rPr lang="tr-TR" sz="2400" dirty="0" smtClean="0"/>
              <a:t> </a:t>
            </a:r>
            <a:r>
              <a:rPr lang="en-US" sz="2400" dirty="0" smtClean="0"/>
              <a:t>cells</a:t>
            </a:r>
            <a:r>
              <a:rPr lang="tr-TR" sz="2400" dirty="0" smtClean="0"/>
              <a:t> </a:t>
            </a:r>
            <a:r>
              <a:rPr lang="en-US" sz="2400" dirty="0" smtClean="0"/>
              <a:t>to</a:t>
            </a:r>
            <a:r>
              <a:rPr lang="tr-TR" sz="2400" dirty="0" smtClean="0"/>
              <a:t> </a:t>
            </a:r>
            <a:r>
              <a:rPr lang="en-US" sz="2400" dirty="0" smtClean="0"/>
              <a:t>divide</a:t>
            </a:r>
            <a:r>
              <a:rPr lang="en-US" sz="2400" dirty="0"/>
              <a:t>. </a:t>
            </a:r>
            <a:r>
              <a:rPr lang="en-US" sz="2400" dirty="0" smtClean="0"/>
              <a:t>While</a:t>
            </a:r>
            <a:r>
              <a:rPr lang="tr-TR" sz="2400" dirty="0" smtClean="0"/>
              <a:t> </a:t>
            </a:r>
            <a:r>
              <a:rPr lang="en-US" sz="2400" dirty="0" smtClean="0"/>
              <a:t>the</a:t>
            </a:r>
            <a:r>
              <a:rPr lang="tr-TR" sz="2400" dirty="0" smtClean="0"/>
              <a:t> </a:t>
            </a:r>
            <a:r>
              <a:rPr lang="en-US" sz="2400" dirty="0" smtClean="0"/>
              <a:t>investigators </a:t>
            </a:r>
            <a:r>
              <a:rPr lang="en-US" sz="2400" dirty="0"/>
              <a:t>were really interested in mammalian cells, they tested the new apparatus using E. coli bacteria and found to their surprise that certain frequencies of current greatly reduced the number of cells growing in the culture apparatus. A check on the appearance of the bacteria that had been subjected to electric current revealed that bacterial cells were </a:t>
            </a:r>
            <a:r>
              <a:rPr lang="en-US" sz="2400" dirty="0" smtClean="0"/>
              <a:t>present</a:t>
            </a:r>
            <a:r>
              <a:rPr lang="tr-TR" sz="2400" dirty="0" smtClean="0"/>
              <a:t> </a:t>
            </a:r>
            <a:r>
              <a:rPr lang="en-US" sz="2400" dirty="0" smtClean="0"/>
              <a:t>but</a:t>
            </a:r>
            <a:r>
              <a:rPr lang="tr-TR" sz="2400" dirty="0" smtClean="0"/>
              <a:t> </a:t>
            </a:r>
            <a:r>
              <a:rPr lang="en-US" sz="2400" dirty="0" smtClean="0"/>
              <a:t>instead</a:t>
            </a:r>
            <a:r>
              <a:rPr lang="tr-TR" sz="2400" dirty="0" smtClean="0"/>
              <a:t> </a:t>
            </a:r>
            <a:r>
              <a:rPr lang="en-US" sz="2400" dirty="0" smtClean="0"/>
              <a:t>of</a:t>
            </a:r>
            <a:r>
              <a:rPr lang="tr-TR" sz="2400" dirty="0" smtClean="0"/>
              <a:t> </a:t>
            </a:r>
            <a:r>
              <a:rPr lang="en-US" sz="2400" dirty="0" smtClean="0"/>
              <a:t>having</a:t>
            </a:r>
            <a:r>
              <a:rPr lang="tr-TR" sz="2400" dirty="0" smtClean="0"/>
              <a:t> </a:t>
            </a:r>
            <a:r>
              <a:rPr lang="en-US" sz="2400" dirty="0" smtClean="0"/>
              <a:t>their</a:t>
            </a:r>
            <a:r>
              <a:rPr lang="tr-TR" sz="2400" dirty="0" smtClean="0"/>
              <a:t> </a:t>
            </a:r>
            <a:r>
              <a:rPr lang="en-US" sz="2400" dirty="0" smtClean="0"/>
              <a:t>normal</a:t>
            </a:r>
            <a:r>
              <a:rPr lang="tr-TR" sz="2400" dirty="0" smtClean="0"/>
              <a:t> </a:t>
            </a:r>
            <a:r>
              <a:rPr lang="en-US" sz="2400" dirty="0" smtClean="0"/>
              <a:t>‘sausage’</a:t>
            </a:r>
            <a:r>
              <a:rPr lang="tr-TR" sz="2400" dirty="0" smtClean="0"/>
              <a:t> </a:t>
            </a:r>
            <a:r>
              <a:rPr lang="en-US" sz="2400" dirty="0" smtClean="0"/>
              <a:t>shape,</a:t>
            </a:r>
            <a:r>
              <a:rPr lang="tr-TR" sz="2400" dirty="0" smtClean="0"/>
              <a:t> </a:t>
            </a:r>
            <a:r>
              <a:rPr lang="en-US" sz="2400" dirty="0" smtClean="0"/>
              <a:t>they</a:t>
            </a:r>
            <a:r>
              <a:rPr lang="tr-TR" sz="2400" dirty="0" smtClean="0"/>
              <a:t> </a:t>
            </a:r>
            <a:r>
              <a:rPr lang="en-US" sz="2400" dirty="0" smtClean="0"/>
              <a:t>were</a:t>
            </a:r>
            <a:r>
              <a:rPr lang="tr-TR" sz="2400" dirty="0" smtClean="0"/>
              <a:t> </a:t>
            </a:r>
            <a:r>
              <a:rPr lang="en-US" sz="2400" dirty="0" smtClean="0"/>
              <a:t>long</a:t>
            </a:r>
            <a:r>
              <a:rPr lang="tr-TR" sz="2400" dirty="0" smtClean="0"/>
              <a:t> </a:t>
            </a:r>
            <a:r>
              <a:rPr lang="en-US" sz="2400" dirty="0" smtClean="0"/>
              <a:t>spaghetti-like</a:t>
            </a:r>
            <a:r>
              <a:rPr lang="tr-TR" sz="2400" dirty="0" smtClean="0"/>
              <a:t> </a:t>
            </a:r>
            <a:r>
              <a:rPr lang="en-US" sz="2400" dirty="0" smtClean="0"/>
              <a:t>filaments,</a:t>
            </a:r>
            <a:r>
              <a:rPr lang="tr-TR" sz="2400" dirty="0" smtClean="0"/>
              <a:t> </a:t>
            </a:r>
            <a:r>
              <a:rPr lang="en-US" sz="2400" dirty="0" smtClean="0"/>
              <a:t>which</a:t>
            </a:r>
            <a:r>
              <a:rPr lang="tr-TR" sz="2400" dirty="0" smtClean="0"/>
              <a:t> </a:t>
            </a:r>
            <a:r>
              <a:rPr lang="en-US" sz="2400" dirty="0" smtClean="0"/>
              <a:t>indicated</a:t>
            </a:r>
            <a:r>
              <a:rPr lang="tr-TR" sz="2400" dirty="0" smtClean="0"/>
              <a:t> </a:t>
            </a:r>
            <a:r>
              <a:rPr lang="en-US" sz="2400" dirty="0" smtClean="0"/>
              <a:t>that </a:t>
            </a:r>
            <a:r>
              <a:rPr lang="en-US" sz="2400" dirty="0"/>
              <a:t>the cells were growing but not dividing.</a:t>
            </a:r>
            <a:endParaRPr lang="tr-TR" sz="2400" dirty="0"/>
          </a:p>
        </p:txBody>
      </p:sp>
    </p:spTree>
    <p:extLst>
      <p:ext uri="{BB962C8B-B14F-4D97-AF65-F5344CB8AC3E}">
        <p14:creationId xmlns:p14="http://schemas.microsoft.com/office/powerpoint/2010/main" val="2474396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65176" y="283464"/>
            <a:ext cx="11539728" cy="5632311"/>
          </a:xfrm>
          <a:prstGeom prst="rect">
            <a:avLst/>
          </a:prstGeom>
          <a:noFill/>
        </p:spPr>
        <p:txBody>
          <a:bodyPr wrap="square" rtlCol="0">
            <a:spAutoFit/>
          </a:bodyPr>
          <a:lstStyle/>
          <a:p>
            <a:r>
              <a:rPr lang="en-US" sz="2400" dirty="0"/>
              <a:t>Sensing that they were observing something new and very unusual, the investigators carried out a number of control experiments which showed that, while the electric current itself had no </a:t>
            </a:r>
            <a:r>
              <a:rPr lang="en-US" sz="2400" dirty="0" smtClean="0"/>
              <a:t>direct</a:t>
            </a:r>
            <a:r>
              <a:rPr lang="tr-TR" sz="2400" dirty="0" smtClean="0"/>
              <a:t> </a:t>
            </a:r>
            <a:r>
              <a:rPr lang="en-US" sz="2400" dirty="0" smtClean="0"/>
              <a:t>effect</a:t>
            </a:r>
            <a:r>
              <a:rPr lang="tr-TR" sz="2400" dirty="0" smtClean="0"/>
              <a:t> </a:t>
            </a:r>
            <a:r>
              <a:rPr lang="en-US" sz="2400" dirty="0" smtClean="0"/>
              <a:t>on</a:t>
            </a:r>
            <a:r>
              <a:rPr lang="tr-TR" sz="2400" dirty="0" smtClean="0"/>
              <a:t> </a:t>
            </a:r>
            <a:r>
              <a:rPr lang="en-US" sz="2400" dirty="0" smtClean="0"/>
              <a:t>cell</a:t>
            </a:r>
            <a:r>
              <a:rPr lang="tr-TR" sz="2400" dirty="0" smtClean="0"/>
              <a:t> </a:t>
            </a:r>
            <a:r>
              <a:rPr lang="en-US" sz="2400" dirty="0" smtClean="0"/>
              <a:t>division,</a:t>
            </a:r>
            <a:r>
              <a:rPr lang="tr-TR" sz="2400" dirty="0" smtClean="0"/>
              <a:t> </a:t>
            </a:r>
            <a:r>
              <a:rPr lang="en-US" sz="2400" dirty="0" smtClean="0"/>
              <a:t>the</a:t>
            </a:r>
            <a:r>
              <a:rPr lang="tr-TR" sz="2400" dirty="0" smtClean="0"/>
              <a:t> </a:t>
            </a:r>
            <a:r>
              <a:rPr lang="en-US" sz="2400" dirty="0" smtClean="0"/>
              <a:t>current</a:t>
            </a:r>
            <a:r>
              <a:rPr lang="tr-TR" sz="2400" dirty="0" smtClean="0"/>
              <a:t> </a:t>
            </a:r>
            <a:r>
              <a:rPr lang="en-US" sz="2400" dirty="0" smtClean="0"/>
              <a:t>was</a:t>
            </a:r>
            <a:r>
              <a:rPr lang="tr-TR" sz="2400" dirty="0" smtClean="0"/>
              <a:t> </a:t>
            </a:r>
            <a:r>
              <a:rPr lang="en-US" sz="2400" dirty="0" smtClean="0"/>
              <a:t>causing</a:t>
            </a:r>
            <a:r>
              <a:rPr lang="tr-TR" sz="2400" dirty="0" smtClean="0"/>
              <a:t> </a:t>
            </a:r>
            <a:r>
              <a:rPr lang="en-US" sz="2400" dirty="0" smtClean="0"/>
              <a:t>a</a:t>
            </a:r>
            <a:r>
              <a:rPr lang="tr-TR" sz="2400" dirty="0" smtClean="0"/>
              <a:t> </a:t>
            </a:r>
            <a:r>
              <a:rPr lang="en-US" sz="2400" dirty="0" smtClean="0"/>
              <a:t>chemical</a:t>
            </a:r>
            <a:r>
              <a:rPr lang="tr-TR" sz="2400" dirty="0" smtClean="0"/>
              <a:t> </a:t>
            </a:r>
            <a:r>
              <a:rPr lang="en-US" sz="2400" dirty="0" smtClean="0"/>
              <a:t>reaction</a:t>
            </a:r>
            <a:r>
              <a:rPr lang="tr-TR" sz="2400" dirty="0" smtClean="0"/>
              <a:t> </a:t>
            </a:r>
            <a:r>
              <a:rPr lang="en-US" sz="2400" dirty="0" smtClean="0"/>
              <a:t>to</a:t>
            </a:r>
            <a:r>
              <a:rPr lang="tr-TR" sz="2400" dirty="0" smtClean="0"/>
              <a:t> </a:t>
            </a:r>
            <a:r>
              <a:rPr lang="en-US" sz="2400" dirty="0" smtClean="0"/>
              <a:t>take</a:t>
            </a:r>
            <a:r>
              <a:rPr lang="tr-TR" sz="2400" dirty="0" smtClean="0"/>
              <a:t> </a:t>
            </a:r>
            <a:r>
              <a:rPr lang="en-US" sz="2400" dirty="0" smtClean="0"/>
              <a:t>place</a:t>
            </a:r>
            <a:r>
              <a:rPr lang="tr-TR" sz="2400" dirty="0" smtClean="0"/>
              <a:t> </a:t>
            </a:r>
            <a:r>
              <a:rPr lang="en-US" sz="2400" dirty="0" smtClean="0"/>
              <a:t>in</a:t>
            </a:r>
            <a:r>
              <a:rPr lang="tr-TR" sz="2400" dirty="0" smtClean="0"/>
              <a:t> </a:t>
            </a:r>
            <a:r>
              <a:rPr lang="en-US" sz="2400" dirty="0" smtClean="0"/>
              <a:t>the</a:t>
            </a:r>
            <a:r>
              <a:rPr lang="tr-TR" sz="2400" dirty="0" smtClean="0"/>
              <a:t> </a:t>
            </a:r>
            <a:r>
              <a:rPr lang="en-US" sz="2400" dirty="0" smtClean="0"/>
              <a:t>cell</a:t>
            </a:r>
            <a:r>
              <a:rPr lang="tr-TR" sz="2400" dirty="0" smtClean="0"/>
              <a:t> </a:t>
            </a:r>
            <a:r>
              <a:rPr lang="en-US" sz="2400" dirty="0" smtClean="0"/>
              <a:t>culture</a:t>
            </a:r>
            <a:r>
              <a:rPr lang="tr-TR" sz="2400" dirty="0" smtClean="0"/>
              <a:t> </a:t>
            </a:r>
            <a:r>
              <a:rPr lang="en-US" sz="2400" dirty="0" smtClean="0"/>
              <a:t>medium,</a:t>
            </a:r>
            <a:r>
              <a:rPr lang="tr-TR" sz="2400" dirty="0" smtClean="0"/>
              <a:t> </a:t>
            </a:r>
            <a:r>
              <a:rPr lang="en-US" sz="2400" dirty="0" smtClean="0"/>
              <a:t>which required</a:t>
            </a:r>
            <a:r>
              <a:rPr lang="tr-TR" sz="2400" dirty="0" smtClean="0"/>
              <a:t> </a:t>
            </a:r>
            <a:r>
              <a:rPr lang="en-US" sz="2400" dirty="0" smtClean="0"/>
              <a:t>oxygen,</a:t>
            </a:r>
            <a:r>
              <a:rPr lang="tr-TR" sz="2400" dirty="0" smtClean="0"/>
              <a:t> </a:t>
            </a:r>
            <a:r>
              <a:rPr lang="en-US" sz="2400" dirty="0" err="1" smtClean="0"/>
              <a:t>ammoniumion</a:t>
            </a:r>
            <a:r>
              <a:rPr lang="tr-TR" sz="2400" dirty="0" smtClean="0"/>
              <a:t> </a:t>
            </a:r>
            <a:r>
              <a:rPr lang="en-US" sz="2400" dirty="0" smtClean="0"/>
              <a:t>(NH</a:t>
            </a:r>
            <a:r>
              <a:rPr lang="tr-TR" sz="2400" baseline="30000" dirty="0" smtClean="0"/>
              <a:t>4+</a:t>
            </a:r>
            <a:r>
              <a:rPr lang="en-US" sz="2400" dirty="0" smtClean="0"/>
              <a:t>)</a:t>
            </a:r>
            <a:r>
              <a:rPr lang="tr-TR" sz="2400" dirty="0" smtClean="0"/>
              <a:t> </a:t>
            </a:r>
            <a:r>
              <a:rPr lang="en-US" sz="2400" dirty="0" smtClean="0"/>
              <a:t>and</a:t>
            </a:r>
            <a:r>
              <a:rPr lang="tr-TR" sz="2400" dirty="0" smtClean="0"/>
              <a:t> </a:t>
            </a:r>
            <a:r>
              <a:rPr lang="en-US" sz="2400" dirty="0" smtClean="0"/>
              <a:t>chloride</a:t>
            </a:r>
            <a:r>
              <a:rPr lang="tr-TR" sz="2400" dirty="0" smtClean="0"/>
              <a:t> </a:t>
            </a:r>
            <a:r>
              <a:rPr lang="en-US" sz="2400" dirty="0" smtClean="0"/>
              <a:t>ion</a:t>
            </a:r>
            <a:r>
              <a:rPr lang="tr-TR" sz="2400" dirty="0" smtClean="0"/>
              <a:t> </a:t>
            </a:r>
            <a:r>
              <a:rPr lang="en-US" sz="2400" dirty="0" smtClean="0"/>
              <a:t>(Cl</a:t>
            </a:r>
            <a:r>
              <a:rPr lang="tr-TR" sz="2400" baseline="30000" dirty="0" smtClean="0"/>
              <a:t>-</a:t>
            </a:r>
            <a:r>
              <a:rPr lang="en-US" sz="2400" dirty="0" smtClean="0"/>
              <a:t>).</a:t>
            </a:r>
            <a:r>
              <a:rPr lang="tr-TR" sz="2400" dirty="0" smtClean="0"/>
              <a:t> </a:t>
            </a:r>
            <a:r>
              <a:rPr lang="en-US" sz="2400" dirty="0" smtClean="0"/>
              <a:t>After</a:t>
            </a:r>
            <a:r>
              <a:rPr lang="tr-TR" sz="2400" dirty="0" smtClean="0"/>
              <a:t> </a:t>
            </a:r>
            <a:r>
              <a:rPr lang="en-US" sz="2400" dirty="0" smtClean="0"/>
              <a:t>learning</a:t>
            </a:r>
            <a:r>
              <a:rPr lang="tr-TR" sz="2400" dirty="0" smtClean="0"/>
              <a:t> </a:t>
            </a:r>
            <a:r>
              <a:rPr lang="en-US" sz="2400" dirty="0" smtClean="0"/>
              <a:t>this,</a:t>
            </a:r>
            <a:r>
              <a:rPr lang="tr-TR" sz="2400" dirty="0" smtClean="0"/>
              <a:t> </a:t>
            </a:r>
            <a:r>
              <a:rPr lang="en-US" sz="2400" dirty="0" smtClean="0"/>
              <a:t>and</a:t>
            </a:r>
            <a:r>
              <a:rPr lang="tr-TR" sz="2400" dirty="0" smtClean="0"/>
              <a:t> </a:t>
            </a:r>
            <a:r>
              <a:rPr lang="en-US" sz="2400" dirty="0" smtClean="0"/>
              <a:t>after</a:t>
            </a:r>
            <a:r>
              <a:rPr lang="tr-TR" sz="2400" dirty="0" smtClean="0"/>
              <a:t> </a:t>
            </a:r>
            <a:r>
              <a:rPr lang="en-US" sz="2400" dirty="0" smtClean="0"/>
              <a:t>realizing</a:t>
            </a:r>
            <a:r>
              <a:rPr lang="tr-TR" sz="2400" dirty="0" smtClean="0"/>
              <a:t> </a:t>
            </a:r>
            <a:r>
              <a:rPr lang="en-US" sz="2400" dirty="0" smtClean="0"/>
              <a:t>that</a:t>
            </a:r>
            <a:r>
              <a:rPr lang="tr-TR" sz="2400" dirty="0" smtClean="0"/>
              <a:t> </a:t>
            </a:r>
            <a:r>
              <a:rPr lang="en-US" sz="2400" dirty="0" smtClean="0"/>
              <a:t>the</a:t>
            </a:r>
            <a:r>
              <a:rPr lang="tr-TR" sz="2400" dirty="0" smtClean="0"/>
              <a:t> </a:t>
            </a:r>
            <a:r>
              <a:rPr lang="en-US" sz="2400" dirty="0" smtClean="0"/>
              <a:t>current </a:t>
            </a:r>
            <a:r>
              <a:rPr lang="en-US" sz="2400" dirty="0"/>
              <a:t>was causing a small amount of platinum metal on the surface of the electrodes to dissolve, they hypothesized that the</a:t>
            </a:r>
          </a:p>
          <a:p>
            <a:r>
              <a:rPr lang="en-US" sz="2400" dirty="0" smtClean="0"/>
              <a:t>Current</a:t>
            </a:r>
            <a:r>
              <a:rPr lang="tr-TR" sz="2400" dirty="0" smtClean="0"/>
              <a:t> </a:t>
            </a:r>
            <a:r>
              <a:rPr lang="en-US" sz="2400" dirty="0" smtClean="0"/>
              <a:t>was</a:t>
            </a:r>
            <a:r>
              <a:rPr lang="tr-TR" sz="2400" dirty="0" smtClean="0"/>
              <a:t> </a:t>
            </a:r>
            <a:r>
              <a:rPr lang="en-US" sz="2400" dirty="0" smtClean="0"/>
              <a:t>in</a:t>
            </a:r>
            <a:r>
              <a:rPr lang="tr-TR" sz="2400" dirty="0" smtClean="0"/>
              <a:t> </a:t>
            </a:r>
            <a:r>
              <a:rPr lang="en-US" sz="2400" dirty="0" smtClean="0"/>
              <a:t>some</a:t>
            </a:r>
            <a:r>
              <a:rPr lang="tr-TR" sz="2400" dirty="0" smtClean="0"/>
              <a:t> </a:t>
            </a:r>
            <a:r>
              <a:rPr lang="en-US" sz="2400" dirty="0" smtClean="0"/>
              <a:t>way</a:t>
            </a:r>
            <a:r>
              <a:rPr lang="tr-TR" sz="2400" dirty="0" smtClean="0"/>
              <a:t> </a:t>
            </a:r>
            <a:r>
              <a:rPr lang="en-US" sz="2400" dirty="0" smtClean="0"/>
              <a:t>producing</a:t>
            </a:r>
            <a:r>
              <a:rPr lang="tr-TR" sz="2400" dirty="0" smtClean="0"/>
              <a:t> </a:t>
            </a:r>
            <a:r>
              <a:rPr lang="en-US" sz="2400" dirty="0" smtClean="0"/>
              <a:t>platinum</a:t>
            </a:r>
            <a:r>
              <a:rPr lang="tr-TR" sz="2400" dirty="0" smtClean="0"/>
              <a:t> </a:t>
            </a:r>
            <a:r>
              <a:rPr lang="en-US" sz="2400" dirty="0" smtClean="0"/>
              <a:t>complexes</a:t>
            </a:r>
            <a:r>
              <a:rPr lang="tr-TR" sz="2400" dirty="0" smtClean="0"/>
              <a:t> </a:t>
            </a:r>
            <a:r>
              <a:rPr lang="en-US" sz="2400" dirty="0" smtClean="0"/>
              <a:t>in</a:t>
            </a:r>
            <a:r>
              <a:rPr lang="tr-TR" sz="2400" dirty="0" smtClean="0"/>
              <a:t> </a:t>
            </a:r>
            <a:r>
              <a:rPr lang="en-US" sz="2400" dirty="0" smtClean="0"/>
              <a:t>the</a:t>
            </a:r>
            <a:r>
              <a:rPr lang="tr-TR" sz="2400" dirty="0" smtClean="0"/>
              <a:t> </a:t>
            </a:r>
            <a:r>
              <a:rPr lang="en-US" sz="2400" dirty="0" smtClean="0"/>
              <a:t>culture</a:t>
            </a:r>
            <a:r>
              <a:rPr lang="tr-TR" sz="2400" dirty="0" smtClean="0"/>
              <a:t> </a:t>
            </a:r>
            <a:r>
              <a:rPr lang="en-US" sz="2400" dirty="0" smtClean="0"/>
              <a:t>medium</a:t>
            </a:r>
            <a:r>
              <a:rPr lang="tr-TR" sz="2400" dirty="0" smtClean="0"/>
              <a:t> </a:t>
            </a:r>
            <a:r>
              <a:rPr lang="en-US" sz="2400" dirty="0" smtClean="0"/>
              <a:t>and</a:t>
            </a:r>
            <a:r>
              <a:rPr lang="tr-TR" sz="2400" dirty="0" smtClean="0"/>
              <a:t> </a:t>
            </a:r>
            <a:r>
              <a:rPr lang="en-US" sz="2400" dirty="0" smtClean="0"/>
              <a:t>that</a:t>
            </a:r>
            <a:r>
              <a:rPr lang="tr-TR" sz="2400" dirty="0" smtClean="0"/>
              <a:t> </a:t>
            </a:r>
            <a:r>
              <a:rPr lang="en-US" sz="2400" dirty="0" smtClean="0"/>
              <a:t>these</a:t>
            </a:r>
            <a:r>
              <a:rPr lang="tr-TR" sz="2400" dirty="0" smtClean="0"/>
              <a:t> </a:t>
            </a:r>
            <a:r>
              <a:rPr lang="en-US" sz="2400" dirty="0" smtClean="0"/>
              <a:t>chemical</a:t>
            </a:r>
            <a:r>
              <a:rPr lang="tr-TR" sz="2400" dirty="0" smtClean="0"/>
              <a:t> </a:t>
            </a:r>
            <a:r>
              <a:rPr lang="en-US" sz="2400" dirty="0" smtClean="0"/>
              <a:t>species,</a:t>
            </a:r>
            <a:r>
              <a:rPr lang="tr-TR" sz="2400" dirty="0" smtClean="0"/>
              <a:t> </a:t>
            </a:r>
            <a:r>
              <a:rPr lang="en-US" sz="2400" dirty="0" smtClean="0"/>
              <a:t>not</a:t>
            </a:r>
            <a:r>
              <a:rPr lang="tr-TR" sz="2400" dirty="0" smtClean="0"/>
              <a:t> </a:t>
            </a:r>
            <a:r>
              <a:rPr lang="en-US" sz="2400" dirty="0" smtClean="0"/>
              <a:t>the </a:t>
            </a:r>
            <a:r>
              <a:rPr lang="en-US" sz="2400" dirty="0"/>
              <a:t>electric current, were affecting the growth of E. coli. Suspecting that elemental platinum in the electrode was being </a:t>
            </a:r>
            <a:r>
              <a:rPr lang="en-US" sz="2400" dirty="0" smtClean="0"/>
              <a:t>oxidized</a:t>
            </a:r>
            <a:r>
              <a:rPr lang="tr-TR" sz="2400" dirty="0" smtClean="0"/>
              <a:t> </a:t>
            </a:r>
            <a:r>
              <a:rPr lang="en-US" sz="2400" dirty="0" smtClean="0"/>
              <a:t>to</a:t>
            </a:r>
            <a:r>
              <a:rPr lang="tr-TR" sz="2400" dirty="0" smtClean="0"/>
              <a:t> </a:t>
            </a:r>
            <a:r>
              <a:rPr lang="en-US" sz="2400" dirty="0" smtClean="0"/>
              <a:t>Ptþ4,</a:t>
            </a:r>
            <a:r>
              <a:rPr lang="tr-TR" sz="2400" dirty="0" smtClean="0"/>
              <a:t> </a:t>
            </a:r>
            <a:r>
              <a:rPr lang="en-US" sz="2400" dirty="0" smtClean="0"/>
              <a:t>they</a:t>
            </a:r>
            <a:r>
              <a:rPr lang="tr-TR" sz="2400" dirty="0" smtClean="0"/>
              <a:t> </a:t>
            </a:r>
            <a:r>
              <a:rPr lang="en-US" sz="2400" dirty="0" smtClean="0"/>
              <a:t>tested</a:t>
            </a:r>
            <a:r>
              <a:rPr lang="tr-TR" sz="2400" dirty="0" smtClean="0"/>
              <a:t> </a:t>
            </a:r>
            <a:r>
              <a:rPr lang="en-US" sz="2400" dirty="0" smtClean="0"/>
              <a:t>a</a:t>
            </a:r>
            <a:r>
              <a:rPr lang="tr-TR" sz="2400" dirty="0" smtClean="0"/>
              <a:t> </a:t>
            </a:r>
            <a:r>
              <a:rPr lang="en-US" sz="2400" dirty="0" smtClean="0"/>
              <a:t>sample</a:t>
            </a:r>
            <a:r>
              <a:rPr lang="tr-TR" sz="2400" dirty="0" smtClean="0"/>
              <a:t> </a:t>
            </a:r>
            <a:r>
              <a:rPr lang="en-US" sz="2400" dirty="0" smtClean="0"/>
              <a:t>of</a:t>
            </a:r>
            <a:r>
              <a:rPr lang="tr-TR" sz="2400" dirty="0" smtClean="0"/>
              <a:t>  </a:t>
            </a:r>
            <a:r>
              <a:rPr lang="en-US" sz="2400" dirty="0" smtClean="0"/>
              <a:t>[NH</a:t>
            </a:r>
            <a:r>
              <a:rPr lang="en-US" sz="2400" baseline="-25000" dirty="0" smtClean="0"/>
              <a:t>4</a:t>
            </a:r>
            <a:r>
              <a:rPr lang="en-US" sz="2400" dirty="0" smtClean="0"/>
              <a:t>]</a:t>
            </a:r>
            <a:r>
              <a:rPr lang="en-US" sz="2400" baseline="-25000" dirty="0" smtClean="0"/>
              <a:t>2</a:t>
            </a:r>
            <a:r>
              <a:rPr lang="en-US" sz="2400" dirty="0" smtClean="0"/>
              <a:t>[PtCl</a:t>
            </a:r>
            <a:r>
              <a:rPr lang="en-US" sz="2400" baseline="-25000" dirty="0" smtClean="0"/>
              <a:t>6</a:t>
            </a:r>
            <a:r>
              <a:rPr lang="en-US" sz="2400" dirty="0" smtClean="0"/>
              <a:t>],</a:t>
            </a:r>
            <a:r>
              <a:rPr lang="tr-TR" sz="2400" dirty="0" smtClean="0"/>
              <a:t> </a:t>
            </a:r>
            <a:r>
              <a:rPr lang="en-US" sz="2400" dirty="0" smtClean="0"/>
              <a:t>which,</a:t>
            </a:r>
            <a:r>
              <a:rPr lang="tr-TR" sz="2400" dirty="0" smtClean="0"/>
              <a:t> </a:t>
            </a:r>
            <a:r>
              <a:rPr lang="en-US" sz="2400" dirty="0" smtClean="0"/>
              <a:t>in</a:t>
            </a:r>
            <a:r>
              <a:rPr lang="tr-TR" sz="2400" dirty="0" smtClean="0"/>
              <a:t> </a:t>
            </a:r>
            <a:r>
              <a:rPr lang="en-US" sz="2400" dirty="0" smtClean="0"/>
              <a:t>addition</a:t>
            </a:r>
            <a:r>
              <a:rPr lang="tr-TR" sz="2400" dirty="0" smtClean="0"/>
              <a:t> </a:t>
            </a:r>
            <a:r>
              <a:rPr lang="en-US" sz="2400" dirty="0" smtClean="0"/>
              <a:t>to</a:t>
            </a:r>
            <a:r>
              <a:rPr lang="tr-TR" sz="2400" dirty="0" smtClean="0"/>
              <a:t> </a:t>
            </a:r>
            <a:r>
              <a:rPr lang="en-US" sz="2400" dirty="0" smtClean="0"/>
              <a:t>having</a:t>
            </a:r>
            <a:r>
              <a:rPr lang="tr-TR" sz="2400" dirty="0" smtClean="0"/>
              <a:t> </a:t>
            </a:r>
            <a:r>
              <a:rPr lang="en-US" sz="2400" dirty="0" smtClean="0"/>
              <a:t>Pt</a:t>
            </a:r>
            <a:r>
              <a:rPr lang="tr-TR" sz="2400" baseline="30000" dirty="0" smtClean="0"/>
              <a:t>4+</a:t>
            </a:r>
            <a:r>
              <a:rPr lang="en-US" sz="2400" dirty="0" smtClean="0"/>
              <a:t>,</a:t>
            </a:r>
            <a:r>
              <a:rPr lang="tr-TR" sz="2400" dirty="0" smtClean="0"/>
              <a:t> </a:t>
            </a:r>
            <a:r>
              <a:rPr lang="en-US" sz="2400" dirty="0" smtClean="0"/>
              <a:t>also</a:t>
            </a:r>
            <a:r>
              <a:rPr lang="tr-TR" sz="2400" dirty="0" smtClean="0"/>
              <a:t> </a:t>
            </a:r>
            <a:r>
              <a:rPr lang="en-US" sz="2400" dirty="0" smtClean="0"/>
              <a:t>contained</a:t>
            </a:r>
            <a:r>
              <a:rPr lang="tr-TR" sz="2400" dirty="0" smtClean="0"/>
              <a:t> </a:t>
            </a:r>
            <a:r>
              <a:rPr lang="en-US" sz="2400" dirty="0" smtClean="0"/>
              <a:t>chloride</a:t>
            </a:r>
            <a:r>
              <a:rPr lang="tr-TR" sz="2400" dirty="0" smtClean="0"/>
              <a:t> </a:t>
            </a:r>
            <a:r>
              <a:rPr lang="en-US" sz="2400" dirty="0" smtClean="0"/>
              <a:t>and </a:t>
            </a:r>
            <a:r>
              <a:rPr lang="en-US" sz="2400" dirty="0"/>
              <a:t>ammonium ion, but the compound had no effect on </a:t>
            </a:r>
            <a:r>
              <a:rPr lang="en-US" sz="2400" dirty="0" smtClean="0"/>
              <a:t>the</a:t>
            </a:r>
            <a:r>
              <a:rPr lang="tr-TR" sz="2400" dirty="0" smtClean="0"/>
              <a:t> </a:t>
            </a:r>
            <a:r>
              <a:rPr lang="en-US" sz="2400" dirty="0" smtClean="0"/>
              <a:t>growth </a:t>
            </a:r>
            <a:r>
              <a:rPr lang="en-US" sz="2400" dirty="0"/>
              <a:t>of the bacteria. However, if solutions of [NH</a:t>
            </a:r>
            <a:r>
              <a:rPr lang="en-US" sz="2400" baseline="-25000" dirty="0"/>
              <a:t>4</a:t>
            </a:r>
            <a:r>
              <a:rPr lang="en-US" sz="2400" dirty="0"/>
              <a:t>]</a:t>
            </a:r>
            <a:r>
              <a:rPr lang="en-US" sz="2400" baseline="-25000" dirty="0"/>
              <a:t>2</a:t>
            </a:r>
            <a:r>
              <a:rPr lang="en-US" sz="2400" dirty="0"/>
              <a:t>[PtCl</a:t>
            </a:r>
            <a:r>
              <a:rPr lang="en-US" sz="2400" baseline="-25000" dirty="0"/>
              <a:t>6</a:t>
            </a:r>
            <a:r>
              <a:rPr lang="en-US" sz="2400" dirty="0"/>
              <a:t>] were exposed to ambient light for a long period of time on the laboratory bench top, or if they were deliberately irradiated using a light source, the resulting solutions were very effective in blocking division of E. coli.</a:t>
            </a:r>
            <a:endParaRPr lang="tr-TR" sz="2400" dirty="0"/>
          </a:p>
        </p:txBody>
      </p:sp>
    </p:spTree>
    <p:extLst>
      <p:ext uri="{BB962C8B-B14F-4D97-AF65-F5344CB8AC3E}">
        <p14:creationId xmlns:p14="http://schemas.microsoft.com/office/powerpoint/2010/main" val="2808427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37161" y="155448"/>
            <a:ext cx="11539728" cy="5262979"/>
          </a:xfrm>
          <a:prstGeom prst="rect">
            <a:avLst/>
          </a:prstGeom>
          <a:noFill/>
        </p:spPr>
        <p:txBody>
          <a:bodyPr wrap="square" rtlCol="0">
            <a:spAutoFit/>
          </a:bodyPr>
          <a:lstStyle/>
          <a:p>
            <a:r>
              <a:rPr lang="tr-TR" sz="2400" dirty="0" err="1" smtClean="0"/>
              <a:t>These</a:t>
            </a:r>
            <a:r>
              <a:rPr lang="tr-TR" sz="2400" dirty="0" smtClean="0"/>
              <a:t> </a:t>
            </a:r>
            <a:r>
              <a:rPr lang="tr-TR" sz="2400" dirty="0" err="1" smtClean="0"/>
              <a:t>observationsl</a:t>
            </a:r>
            <a:r>
              <a:rPr lang="tr-TR" sz="2400" dirty="0" smtClean="0"/>
              <a:t> </a:t>
            </a:r>
            <a:r>
              <a:rPr lang="tr-TR" sz="2400" dirty="0" err="1" smtClean="0"/>
              <a:t>ed</a:t>
            </a:r>
            <a:r>
              <a:rPr lang="tr-TR" sz="2400" dirty="0" smtClean="0"/>
              <a:t> </a:t>
            </a:r>
            <a:r>
              <a:rPr lang="tr-TR" sz="2400" dirty="0" err="1" smtClean="0"/>
              <a:t>the</a:t>
            </a:r>
            <a:r>
              <a:rPr lang="tr-TR" sz="2400" dirty="0" smtClean="0"/>
              <a:t> </a:t>
            </a:r>
            <a:r>
              <a:rPr lang="tr-TR" sz="2400" dirty="0" err="1" smtClean="0"/>
              <a:t>investigators</a:t>
            </a:r>
            <a:r>
              <a:rPr lang="tr-TR" sz="2400" dirty="0" smtClean="0"/>
              <a:t> </a:t>
            </a:r>
            <a:r>
              <a:rPr lang="tr-TR" sz="2400" dirty="0" err="1" smtClean="0"/>
              <a:t>to</a:t>
            </a:r>
            <a:r>
              <a:rPr lang="tr-TR" sz="2400" dirty="0" smtClean="0"/>
              <a:t> </a:t>
            </a:r>
            <a:r>
              <a:rPr lang="tr-TR" sz="2400" dirty="0" err="1" smtClean="0"/>
              <a:t>irradiate</a:t>
            </a:r>
            <a:r>
              <a:rPr lang="tr-TR" sz="2400" dirty="0" smtClean="0"/>
              <a:t> </a:t>
            </a:r>
            <a:r>
              <a:rPr lang="tr-TR" sz="2400" dirty="0" err="1" smtClean="0"/>
              <a:t>solutions</a:t>
            </a:r>
            <a:r>
              <a:rPr lang="tr-TR" sz="2400" dirty="0" smtClean="0"/>
              <a:t> of [NH</a:t>
            </a:r>
            <a:r>
              <a:rPr lang="tr-TR" sz="2400" baseline="-25000" dirty="0" smtClean="0"/>
              <a:t>4</a:t>
            </a:r>
            <a:r>
              <a:rPr lang="tr-TR" sz="2400" dirty="0" smtClean="0"/>
              <a:t>]</a:t>
            </a:r>
            <a:r>
              <a:rPr lang="tr-TR" sz="2400" baseline="-25000" dirty="0" smtClean="0"/>
              <a:t>2</a:t>
            </a:r>
            <a:r>
              <a:rPr lang="tr-TR" sz="2400" dirty="0" smtClean="0"/>
              <a:t>[PtCl</a:t>
            </a:r>
            <a:r>
              <a:rPr lang="tr-TR" sz="2400" baseline="-25000" dirty="0" smtClean="0"/>
              <a:t>4</a:t>
            </a:r>
            <a:r>
              <a:rPr lang="tr-TR" sz="2400" dirty="0" smtClean="0"/>
              <a:t>], </a:t>
            </a:r>
            <a:r>
              <a:rPr lang="tr-TR" sz="2400" dirty="0" err="1" smtClean="0"/>
              <a:t>which</a:t>
            </a:r>
            <a:r>
              <a:rPr lang="tr-TR" sz="2400" dirty="0" smtClean="0"/>
              <a:t> </a:t>
            </a:r>
            <a:r>
              <a:rPr lang="tr-TR" sz="2400" dirty="0" err="1" smtClean="0"/>
              <a:t>contained</a:t>
            </a:r>
            <a:r>
              <a:rPr lang="tr-TR" sz="2400" dirty="0" smtClean="0"/>
              <a:t> Pt</a:t>
            </a:r>
            <a:r>
              <a:rPr lang="tr-TR" sz="2400" baseline="30000" dirty="0" smtClean="0"/>
              <a:t>2+</a:t>
            </a:r>
            <a:r>
              <a:rPr lang="tr-TR" sz="2400" dirty="0" smtClean="0"/>
              <a:t>, </a:t>
            </a:r>
            <a:r>
              <a:rPr lang="tr-TR" sz="2400" dirty="0" err="1" smtClean="0"/>
              <a:t>and</a:t>
            </a:r>
            <a:r>
              <a:rPr lang="tr-TR" sz="2400" dirty="0" smtClean="0"/>
              <a:t> </a:t>
            </a:r>
            <a:r>
              <a:rPr lang="tr-TR" sz="2400" dirty="0" err="1" smtClean="0"/>
              <a:t>after</a:t>
            </a:r>
            <a:r>
              <a:rPr lang="tr-TR" sz="2400" dirty="0" smtClean="0"/>
              <a:t> </a:t>
            </a:r>
            <a:r>
              <a:rPr lang="tr-TR" sz="2400" dirty="0" err="1" smtClean="0"/>
              <a:t>analyzing</a:t>
            </a:r>
            <a:r>
              <a:rPr lang="tr-TR" sz="2400" dirty="0" smtClean="0"/>
              <a:t> </a:t>
            </a:r>
            <a:r>
              <a:rPr lang="tr-TR" sz="2400" dirty="0" err="1" smtClean="0"/>
              <a:t>the</a:t>
            </a:r>
            <a:r>
              <a:rPr lang="tr-TR" sz="2400" dirty="0" smtClean="0"/>
              <a:t> </a:t>
            </a:r>
            <a:r>
              <a:rPr lang="tr-TR" sz="2400" dirty="0" err="1" smtClean="0"/>
              <a:t>solutions</a:t>
            </a:r>
            <a:r>
              <a:rPr lang="tr-TR" sz="2400" dirty="0" smtClean="0"/>
              <a:t> </a:t>
            </a:r>
            <a:r>
              <a:rPr lang="tr-TR" sz="2400" dirty="0" err="1" smtClean="0"/>
              <a:t>they</a:t>
            </a:r>
            <a:r>
              <a:rPr lang="tr-TR" sz="2400" dirty="0" smtClean="0"/>
              <a:t> </a:t>
            </a:r>
            <a:r>
              <a:rPr lang="tr-TR" sz="2400" dirty="0" err="1" smtClean="0"/>
              <a:t>concluded</a:t>
            </a:r>
            <a:r>
              <a:rPr lang="tr-TR" sz="2400" dirty="0" smtClean="0"/>
              <a:t> </a:t>
            </a:r>
            <a:r>
              <a:rPr lang="tr-TR" sz="2400" dirty="0" err="1" smtClean="0"/>
              <a:t>that</a:t>
            </a:r>
            <a:r>
              <a:rPr lang="tr-TR" sz="2400" dirty="0" smtClean="0"/>
              <a:t> </a:t>
            </a:r>
            <a:r>
              <a:rPr lang="tr-TR" sz="2400" dirty="0" err="1" smtClean="0"/>
              <a:t>neutral</a:t>
            </a:r>
            <a:r>
              <a:rPr lang="tr-TR" sz="2400" dirty="0" smtClean="0"/>
              <a:t> </a:t>
            </a:r>
            <a:r>
              <a:rPr lang="tr-TR" sz="2400" dirty="0" err="1" smtClean="0"/>
              <a:t>chemical</a:t>
            </a:r>
            <a:r>
              <a:rPr lang="tr-TR" sz="2400" dirty="0" smtClean="0"/>
              <a:t> </a:t>
            </a:r>
            <a:r>
              <a:rPr lang="tr-TR" sz="2400" dirty="0" err="1" smtClean="0"/>
              <a:t>species</a:t>
            </a:r>
            <a:r>
              <a:rPr lang="tr-TR" sz="2400" dirty="0" smtClean="0"/>
              <a:t> </a:t>
            </a:r>
            <a:r>
              <a:rPr lang="tr-TR" sz="2400" dirty="0" err="1" smtClean="0"/>
              <a:t>produced</a:t>
            </a:r>
            <a:r>
              <a:rPr lang="tr-TR" sz="2400" dirty="0" smtClean="0"/>
              <a:t> in </a:t>
            </a:r>
            <a:r>
              <a:rPr lang="tr-TR" sz="2400" dirty="0" err="1" smtClean="0"/>
              <a:t>the</a:t>
            </a:r>
            <a:r>
              <a:rPr lang="tr-TR" sz="2400" dirty="0" smtClean="0"/>
              <a:t> </a:t>
            </a:r>
            <a:r>
              <a:rPr lang="tr-TR" sz="2400" dirty="0" err="1" smtClean="0"/>
              <a:t>photoreactions</a:t>
            </a:r>
            <a:r>
              <a:rPr lang="tr-TR" sz="2400" dirty="0" smtClean="0"/>
              <a:t> </a:t>
            </a:r>
            <a:r>
              <a:rPr lang="tr-TR" sz="2400" dirty="0" err="1" smtClean="0"/>
              <a:t>were</a:t>
            </a:r>
            <a:r>
              <a:rPr lang="tr-TR" sz="2400" dirty="0" smtClean="0"/>
              <a:t> </a:t>
            </a:r>
            <a:r>
              <a:rPr lang="tr-TR" sz="2400" dirty="0" err="1" smtClean="0"/>
              <a:t>responsible</a:t>
            </a:r>
            <a:r>
              <a:rPr lang="tr-TR" sz="2400" dirty="0" smtClean="0"/>
              <a:t> </a:t>
            </a:r>
            <a:r>
              <a:rPr lang="tr-TR" sz="2400" dirty="0" err="1" smtClean="0"/>
              <a:t>for</a:t>
            </a:r>
            <a:r>
              <a:rPr lang="tr-TR" sz="2400" dirty="0" smtClean="0"/>
              <a:t>  </a:t>
            </a:r>
            <a:r>
              <a:rPr lang="tr-TR" sz="2400" dirty="0" err="1" smtClean="0"/>
              <a:t>the</a:t>
            </a:r>
            <a:r>
              <a:rPr lang="tr-TR" sz="2400" dirty="0" smtClean="0"/>
              <a:t> </a:t>
            </a:r>
            <a:r>
              <a:rPr lang="tr-TR" sz="2400" dirty="0" err="1" smtClean="0"/>
              <a:t>lack</a:t>
            </a:r>
            <a:r>
              <a:rPr lang="tr-TR" sz="2400" dirty="0" smtClean="0"/>
              <a:t>  of </a:t>
            </a:r>
            <a:r>
              <a:rPr lang="tr-TR" sz="2400" dirty="0" err="1"/>
              <a:t>division</a:t>
            </a:r>
            <a:r>
              <a:rPr lang="tr-TR" sz="2400" dirty="0"/>
              <a:t> of E. </a:t>
            </a:r>
            <a:r>
              <a:rPr lang="tr-TR" sz="2400" dirty="0" err="1"/>
              <a:t>coli</a:t>
            </a:r>
            <a:r>
              <a:rPr lang="tr-TR" sz="2400" dirty="0"/>
              <a:t> </a:t>
            </a:r>
            <a:r>
              <a:rPr lang="tr-TR" sz="2400" dirty="0" err="1"/>
              <a:t>cells</a:t>
            </a:r>
            <a:r>
              <a:rPr lang="tr-TR" sz="2400" dirty="0"/>
              <a:t>. </a:t>
            </a:r>
            <a:r>
              <a:rPr lang="tr-TR" sz="2400" dirty="0" err="1"/>
              <a:t>By</a:t>
            </a:r>
            <a:r>
              <a:rPr lang="tr-TR" sz="2400" dirty="0"/>
              <a:t> </a:t>
            </a:r>
            <a:r>
              <a:rPr lang="tr-TR" sz="2400" dirty="0" err="1"/>
              <a:t>synthesizing</a:t>
            </a:r>
            <a:r>
              <a:rPr lang="tr-TR" sz="2400" dirty="0"/>
              <a:t> </a:t>
            </a:r>
            <a:r>
              <a:rPr lang="tr-TR" sz="2400" dirty="0" err="1"/>
              <a:t>authentic</a:t>
            </a:r>
            <a:r>
              <a:rPr lang="tr-TR" sz="2400" dirty="0"/>
              <a:t> </a:t>
            </a:r>
            <a:r>
              <a:rPr lang="tr-TR" sz="2400" dirty="0" err="1"/>
              <a:t>samples</a:t>
            </a:r>
            <a:r>
              <a:rPr lang="tr-TR" sz="2400" dirty="0"/>
              <a:t> of </a:t>
            </a:r>
            <a:r>
              <a:rPr lang="tr-TR" sz="2400" dirty="0" err="1"/>
              <a:t>many</a:t>
            </a:r>
            <a:r>
              <a:rPr lang="tr-TR" sz="2400" dirty="0"/>
              <a:t> </a:t>
            </a:r>
            <a:r>
              <a:rPr lang="tr-TR" sz="2400" dirty="0" err="1"/>
              <a:t>platinum</a:t>
            </a:r>
            <a:r>
              <a:rPr lang="tr-TR" sz="2400" dirty="0"/>
              <a:t> </a:t>
            </a:r>
            <a:r>
              <a:rPr lang="tr-TR" sz="2400" dirty="0" err="1"/>
              <a:t>complexes</a:t>
            </a:r>
            <a:r>
              <a:rPr lang="tr-TR" sz="2400" dirty="0"/>
              <a:t>, </a:t>
            </a:r>
            <a:r>
              <a:rPr lang="tr-TR" sz="2400" dirty="0" err="1"/>
              <a:t>they</a:t>
            </a:r>
            <a:r>
              <a:rPr lang="tr-TR" sz="2400" dirty="0"/>
              <a:t> </a:t>
            </a:r>
            <a:r>
              <a:rPr lang="tr-TR" sz="2400" dirty="0" err="1"/>
              <a:t>learned</a:t>
            </a:r>
            <a:r>
              <a:rPr lang="tr-TR" sz="2400" dirty="0"/>
              <a:t> </a:t>
            </a:r>
            <a:r>
              <a:rPr lang="tr-TR" sz="2400" dirty="0" err="1"/>
              <a:t>that</a:t>
            </a:r>
            <a:r>
              <a:rPr lang="tr-TR" sz="2400" dirty="0"/>
              <a:t> </a:t>
            </a:r>
            <a:r>
              <a:rPr lang="tr-TR" sz="2400" dirty="0" err="1"/>
              <a:t>sixcoordinate</a:t>
            </a:r>
            <a:r>
              <a:rPr lang="tr-TR" sz="2400" dirty="0"/>
              <a:t> </a:t>
            </a:r>
            <a:r>
              <a:rPr lang="tr-TR" sz="2400" dirty="0" err="1"/>
              <a:t>octahedral</a:t>
            </a:r>
            <a:r>
              <a:rPr lang="tr-TR" sz="2400" dirty="0"/>
              <a:t> </a:t>
            </a:r>
            <a:r>
              <a:rPr lang="tr-TR" sz="2400" dirty="0" err="1"/>
              <a:t>cis</a:t>
            </a:r>
            <a:r>
              <a:rPr lang="tr-TR" sz="2400" dirty="0"/>
              <a:t>-[PtCl</a:t>
            </a:r>
            <a:r>
              <a:rPr lang="tr-TR" sz="2400" baseline="-25000" dirty="0"/>
              <a:t>4</a:t>
            </a:r>
            <a:r>
              <a:rPr lang="tr-TR" sz="2400" dirty="0"/>
              <a:t>(NH</a:t>
            </a:r>
            <a:r>
              <a:rPr lang="tr-TR" sz="2400" baseline="-25000" dirty="0"/>
              <a:t>3</a:t>
            </a:r>
            <a:r>
              <a:rPr lang="tr-TR" sz="2400" dirty="0"/>
              <a:t>)</a:t>
            </a:r>
            <a:r>
              <a:rPr lang="tr-TR" sz="2400" baseline="-25000" dirty="0"/>
              <a:t>2</a:t>
            </a:r>
            <a:r>
              <a:rPr lang="tr-TR" sz="2400" dirty="0"/>
              <a:t>], </a:t>
            </a:r>
            <a:r>
              <a:rPr lang="tr-TR" sz="2400" dirty="0" err="1"/>
              <a:t>which</a:t>
            </a:r>
            <a:r>
              <a:rPr lang="tr-TR" sz="2400" dirty="0"/>
              <a:t> </a:t>
            </a:r>
            <a:r>
              <a:rPr lang="tr-TR" sz="2400" dirty="0" err="1"/>
              <a:t>contains</a:t>
            </a:r>
            <a:r>
              <a:rPr lang="tr-TR" sz="2400" dirty="0"/>
              <a:t> </a:t>
            </a:r>
            <a:r>
              <a:rPr lang="tr-TR" sz="2400" dirty="0" smtClean="0"/>
              <a:t>Pt</a:t>
            </a:r>
            <a:r>
              <a:rPr lang="tr-TR" sz="2400" baseline="30000" dirty="0" smtClean="0"/>
              <a:t>4+</a:t>
            </a:r>
            <a:r>
              <a:rPr lang="tr-TR" sz="2400" dirty="0" smtClean="0"/>
              <a:t>, </a:t>
            </a:r>
          </a:p>
          <a:p>
            <a:endParaRPr lang="tr-TR" sz="2400" dirty="0" smtClean="0"/>
          </a:p>
          <a:p>
            <a:r>
              <a:rPr lang="tr-TR" sz="2400" dirty="0" err="1" smtClean="0"/>
              <a:t>and</a:t>
            </a:r>
            <a:r>
              <a:rPr lang="tr-TR" sz="2400" dirty="0" smtClean="0"/>
              <a:t> </a:t>
            </a:r>
            <a:r>
              <a:rPr lang="tr-TR" sz="2400" dirty="0" err="1"/>
              <a:t>four-coordinate</a:t>
            </a:r>
            <a:r>
              <a:rPr lang="tr-TR" sz="2400" dirty="0"/>
              <a:t> </a:t>
            </a:r>
            <a:r>
              <a:rPr lang="tr-TR" sz="2400" dirty="0" err="1"/>
              <a:t>square</a:t>
            </a:r>
            <a:r>
              <a:rPr lang="tr-TR" sz="2400" dirty="0"/>
              <a:t> </a:t>
            </a:r>
            <a:r>
              <a:rPr lang="tr-TR" sz="2400" dirty="0" err="1"/>
              <a:t>planar</a:t>
            </a:r>
            <a:r>
              <a:rPr lang="tr-TR" sz="2400" dirty="0"/>
              <a:t> </a:t>
            </a:r>
            <a:r>
              <a:rPr lang="tr-TR" sz="2400" dirty="0" err="1"/>
              <a:t>cis</a:t>
            </a:r>
            <a:r>
              <a:rPr lang="tr-TR" sz="2400" dirty="0"/>
              <a:t>-[PtCl</a:t>
            </a:r>
            <a:r>
              <a:rPr lang="tr-TR" sz="2400" baseline="-25000" dirty="0"/>
              <a:t>2</a:t>
            </a:r>
            <a:r>
              <a:rPr lang="tr-TR" sz="2400" dirty="0"/>
              <a:t>(NH</a:t>
            </a:r>
            <a:r>
              <a:rPr lang="tr-TR" sz="2400" baseline="-25000" dirty="0"/>
              <a:t>3</a:t>
            </a:r>
            <a:r>
              <a:rPr lang="tr-TR" sz="2400" dirty="0"/>
              <a:t>)</a:t>
            </a:r>
            <a:r>
              <a:rPr lang="tr-TR" sz="2400" baseline="-25000" dirty="0"/>
              <a:t>2</a:t>
            </a:r>
            <a:r>
              <a:rPr lang="tr-TR" sz="2400" dirty="0"/>
              <a:t>], </a:t>
            </a:r>
            <a:r>
              <a:rPr lang="tr-TR" sz="2400" dirty="0" err="1"/>
              <a:t>which</a:t>
            </a:r>
            <a:r>
              <a:rPr lang="tr-TR" sz="2400" dirty="0"/>
              <a:t> </a:t>
            </a:r>
            <a:r>
              <a:rPr lang="tr-TR" sz="2400" dirty="0" err="1"/>
              <a:t>contains</a:t>
            </a:r>
            <a:r>
              <a:rPr lang="tr-TR" sz="2400" dirty="0"/>
              <a:t> </a:t>
            </a:r>
            <a:r>
              <a:rPr lang="tr-TR" sz="2400" dirty="0" smtClean="0"/>
              <a:t>Pt</a:t>
            </a:r>
            <a:r>
              <a:rPr lang="tr-TR" sz="2400" baseline="30000" dirty="0" smtClean="0"/>
              <a:t>2+</a:t>
            </a:r>
            <a:r>
              <a:rPr lang="tr-TR" sz="2400" dirty="0" smtClean="0"/>
              <a:t>, </a:t>
            </a:r>
            <a:r>
              <a:rPr lang="tr-TR" sz="2400" dirty="0" err="1"/>
              <a:t>were</a:t>
            </a:r>
            <a:r>
              <a:rPr lang="tr-TR" sz="2400" dirty="0"/>
              <a:t> </a:t>
            </a:r>
            <a:r>
              <a:rPr lang="tr-TR" sz="2400" dirty="0" err="1"/>
              <a:t>very</a:t>
            </a:r>
            <a:r>
              <a:rPr lang="tr-TR" sz="2400" dirty="0"/>
              <a:t> </a:t>
            </a:r>
            <a:r>
              <a:rPr lang="tr-TR" sz="2400" dirty="0" err="1"/>
              <a:t>effective</a:t>
            </a:r>
            <a:r>
              <a:rPr lang="tr-TR" sz="2400" dirty="0"/>
              <a:t> in </a:t>
            </a:r>
            <a:r>
              <a:rPr lang="tr-TR" sz="2400" dirty="0" err="1"/>
              <a:t>causing</a:t>
            </a:r>
            <a:r>
              <a:rPr lang="tr-TR" sz="2400" dirty="0"/>
              <a:t> </a:t>
            </a:r>
            <a:r>
              <a:rPr lang="tr-TR" sz="2400" dirty="0" err="1"/>
              <a:t>the</a:t>
            </a:r>
            <a:r>
              <a:rPr lang="tr-TR" sz="2400" dirty="0"/>
              <a:t> </a:t>
            </a:r>
            <a:r>
              <a:rPr lang="tr-TR" sz="2400" dirty="0" err="1"/>
              <a:t>bacterial</a:t>
            </a:r>
            <a:r>
              <a:rPr lang="tr-TR" sz="2400" dirty="0"/>
              <a:t> </a:t>
            </a:r>
            <a:r>
              <a:rPr lang="tr-TR" sz="2400" dirty="0" err="1"/>
              <a:t>cells</a:t>
            </a:r>
            <a:r>
              <a:rPr lang="tr-TR" sz="2400" dirty="0"/>
              <a:t> </a:t>
            </a:r>
            <a:r>
              <a:rPr lang="tr-TR" sz="2400" dirty="0" err="1"/>
              <a:t>to</a:t>
            </a:r>
            <a:r>
              <a:rPr lang="tr-TR" sz="2400" dirty="0"/>
              <a:t> </a:t>
            </a:r>
            <a:r>
              <a:rPr lang="tr-TR" sz="2400" dirty="0" err="1"/>
              <a:t>elongate</a:t>
            </a:r>
            <a:r>
              <a:rPr lang="tr-TR" sz="2400" dirty="0"/>
              <a:t>. </a:t>
            </a:r>
            <a:r>
              <a:rPr lang="tr-TR" sz="2400" dirty="0" err="1"/>
              <a:t>Thinking</a:t>
            </a:r>
            <a:r>
              <a:rPr lang="tr-TR" sz="2400" dirty="0"/>
              <a:t> </a:t>
            </a:r>
            <a:r>
              <a:rPr lang="tr-TR" sz="2400" dirty="0" err="1"/>
              <a:t>that</a:t>
            </a:r>
            <a:r>
              <a:rPr lang="tr-TR" sz="2400" dirty="0"/>
              <a:t> a </a:t>
            </a:r>
            <a:r>
              <a:rPr lang="tr-TR" sz="2400" dirty="0" err="1"/>
              <a:t>platinum</a:t>
            </a:r>
            <a:r>
              <a:rPr lang="tr-TR" sz="2400" dirty="0"/>
              <a:t> </a:t>
            </a:r>
            <a:r>
              <a:rPr lang="tr-TR" sz="2400" dirty="0" err="1"/>
              <a:t>complex</a:t>
            </a:r>
            <a:r>
              <a:rPr lang="tr-TR" sz="2400" dirty="0"/>
              <a:t> </a:t>
            </a:r>
            <a:r>
              <a:rPr lang="tr-TR" sz="2400" dirty="0" err="1" smtClean="0"/>
              <a:t>capable</a:t>
            </a:r>
            <a:r>
              <a:rPr lang="tr-TR" sz="2400" dirty="0" smtClean="0"/>
              <a:t> of </a:t>
            </a:r>
            <a:r>
              <a:rPr lang="tr-TR" sz="2400" dirty="0" err="1" smtClean="0"/>
              <a:t>inhibiting</a:t>
            </a:r>
            <a:r>
              <a:rPr lang="tr-TR" sz="2400" dirty="0" smtClean="0"/>
              <a:t> </a:t>
            </a:r>
            <a:r>
              <a:rPr lang="tr-TR" sz="2400" dirty="0" err="1" smtClean="0"/>
              <a:t>cell</a:t>
            </a:r>
            <a:r>
              <a:rPr lang="tr-TR" sz="2400" dirty="0" smtClean="0"/>
              <a:t> </a:t>
            </a:r>
            <a:r>
              <a:rPr lang="tr-TR" sz="2400" dirty="0" err="1" smtClean="0"/>
              <a:t>division</a:t>
            </a:r>
            <a:r>
              <a:rPr lang="tr-TR" sz="2400" dirty="0" smtClean="0"/>
              <a:t> </a:t>
            </a:r>
            <a:r>
              <a:rPr lang="tr-TR" sz="2400" dirty="0" err="1" smtClean="0"/>
              <a:t>could</a:t>
            </a:r>
            <a:r>
              <a:rPr lang="tr-TR" sz="2400" dirty="0" smtClean="0"/>
              <a:t> </a:t>
            </a:r>
            <a:r>
              <a:rPr lang="tr-TR" sz="2400" dirty="0" err="1" smtClean="0"/>
              <a:t>also</a:t>
            </a:r>
            <a:r>
              <a:rPr lang="tr-TR" sz="2400" dirty="0" smtClean="0"/>
              <a:t> be </a:t>
            </a:r>
            <a:r>
              <a:rPr lang="tr-TR" sz="2400" dirty="0" err="1" smtClean="0"/>
              <a:t>useful</a:t>
            </a:r>
            <a:r>
              <a:rPr lang="tr-TR" sz="2400" dirty="0" smtClean="0"/>
              <a:t> </a:t>
            </a:r>
            <a:r>
              <a:rPr lang="tr-TR" sz="2400" dirty="0" err="1" smtClean="0"/>
              <a:t>for</a:t>
            </a:r>
            <a:r>
              <a:rPr lang="tr-TR" sz="2400" dirty="0" smtClean="0"/>
              <a:t> </a:t>
            </a:r>
            <a:r>
              <a:rPr lang="tr-TR" sz="2400" dirty="0" err="1" smtClean="0"/>
              <a:t>treating</a:t>
            </a:r>
            <a:r>
              <a:rPr lang="tr-TR" sz="2400" dirty="0" smtClean="0"/>
              <a:t> </a:t>
            </a:r>
            <a:r>
              <a:rPr lang="tr-TR" sz="2400" dirty="0" err="1" smtClean="0"/>
              <a:t>cancer,Rosenberg</a:t>
            </a:r>
            <a:r>
              <a:rPr lang="tr-TR" sz="2400" dirty="0" smtClean="0"/>
              <a:t> </a:t>
            </a:r>
            <a:r>
              <a:rPr lang="tr-TR" sz="2400" dirty="0" err="1" smtClean="0"/>
              <a:t>and</a:t>
            </a:r>
            <a:r>
              <a:rPr lang="tr-TR" sz="2400" dirty="0" smtClean="0"/>
              <a:t> his </a:t>
            </a:r>
            <a:r>
              <a:rPr lang="tr-TR" sz="2400" dirty="0" err="1" smtClean="0"/>
              <a:t>group</a:t>
            </a:r>
            <a:r>
              <a:rPr lang="tr-TR" sz="2400" dirty="0" smtClean="0"/>
              <a:t> </a:t>
            </a:r>
            <a:r>
              <a:rPr lang="tr-TR" sz="2400" dirty="0" err="1" smtClean="0"/>
              <a:t>studied</a:t>
            </a:r>
            <a:r>
              <a:rPr lang="tr-TR" sz="2400" dirty="0" smtClean="0"/>
              <a:t> </a:t>
            </a:r>
            <a:r>
              <a:rPr lang="tr-TR" sz="2400" dirty="0" err="1" smtClean="0"/>
              <a:t>the</a:t>
            </a:r>
            <a:r>
              <a:rPr lang="tr-TR" sz="2400" dirty="0" smtClean="0"/>
              <a:t> </a:t>
            </a:r>
            <a:r>
              <a:rPr lang="tr-TR" sz="2400" dirty="0" err="1" smtClean="0"/>
              <a:t>effects</a:t>
            </a:r>
            <a:r>
              <a:rPr lang="tr-TR" sz="2400" dirty="0" smtClean="0"/>
              <a:t> of </a:t>
            </a:r>
            <a:r>
              <a:rPr lang="tr-TR" sz="2400" dirty="0" err="1"/>
              <a:t>the</a:t>
            </a:r>
            <a:r>
              <a:rPr lang="tr-TR" sz="2400" dirty="0"/>
              <a:t> </a:t>
            </a:r>
            <a:r>
              <a:rPr lang="tr-TR" sz="2400" dirty="0" err="1"/>
              <a:t>platinum</a:t>
            </a:r>
            <a:r>
              <a:rPr lang="tr-TR" sz="2400" dirty="0"/>
              <a:t> </a:t>
            </a:r>
            <a:r>
              <a:rPr lang="tr-TR" sz="2400" dirty="0" err="1"/>
              <a:t>compounds</a:t>
            </a:r>
            <a:r>
              <a:rPr lang="tr-TR" sz="2400" dirty="0"/>
              <a:t> on </a:t>
            </a:r>
            <a:r>
              <a:rPr lang="tr-TR" sz="2400" dirty="0" err="1"/>
              <a:t>tumor-bearing</a:t>
            </a:r>
            <a:r>
              <a:rPr lang="tr-TR" sz="2400" dirty="0"/>
              <a:t> </a:t>
            </a:r>
            <a:r>
              <a:rPr lang="tr-TR" sz="2400" dirty="0" err="1"/>
              <a:t>mice</a:t>
            </a:r>
            <a:r>
              <a:rPr lang="tr-TR" sz="2400" dirty="0"/>
              <a:t>. </a:t>
            </a:r>
            <a:endParaRPr lang="tr-TR" sz="2400" dirty="0" smtClean="0"/>
          </a:p>
          <a:p>
            <a:endParaRPr lang="tr-TR" sz="2400" dirty="0"/>
          </a:p>
          <a:p>
            <a:r>
              <a:rPr lang="tr-TR" sz="2400" dirty="0" err="1" smtClean="0"/>
              <a:t>They</a:t>
            </a:r>
            <a:r>
              <a:rPr lang="tr-TR" sz="2400" dirty="0" smtClean="0"/>
              <a:t> </a:t>
            </a:r>
            <a:r>
              <a:rPr lang="tr-TR" sz="2400" dirty="0" err="1"/>
              <a:t>found</a:t>
            </a:r>
            <a:r>
              <a:rPr lang="tr-TR" sz="2400" dirty="0"/>
              <a:t> </a:t>
            </a:r>
            <a:r>
              <a:rPr lang="tr-TR" sz="2400" dirty="0" err="1"/>
              <a:t>that</a:t>
            </a:r>
            <a:r>
              <a:rPr lang="tr-TR" sz="2400" dirty="0"/>
              <a:t> </a:t>
            </a:r>
            <a:r>
              <a:rPr lang="tr-TR" sz="2400" dirty="0" err="1"/>
              <a:t>cis</a:t>
            </a:r>
            <a:r>
              <a:rPr lang="tr-TR" sz="2400" dirty="0"/>
              <a:t>-[PtCl</a:t>
            </a:r>
            <a:r>
              <a:rPr lang="tr-TR" sz="2400" baseline="-25000" dirty="0"/>
              <a:t>2</a:t>
            </a:r>
            <a:r>
              <a:rPr lang="tr-TR" sz="2400" dirty="0"/>
              <a:t>(NH</a:t>
            </a:r>
            <a:r>
              <a:rPr lang="tr-TR" sz="2400" baseline="-25000" dirty="0"/>
              <a:t>3</a:t>
            </a:r>
            <a:r>
              <a:rPr lang="tr-TR" sz="2400" dirty="0"/>
              <a:t>)</a:t>
            </a:r>
            <a:r>
              <a:rPr lang="tr-TR" sz="2400" baseline="-25000" dirty="0"/>
              <a:t>2</a:t>
            </a:r>
            <a:r>
              <a:rPr lang="tr-TR" sz="2400" dirty="0"/>
              <a:t>], </a:t>
            </a:r>
            <a:r>
              <a:rPr lang="tr-TR" sz="2400" dirty="0" err="1"/>
              <a:t>later</a:t>
            </a:r>
            <a:r>
              <a:rPr lang="tr-TR" sz="2400" dirty="0"/>
              <a:t> </a:t>
            </a:r>
            <a:r>
              <a:rPr lang="tr-TR" sz="2400" dirty="0" err="1"/>
              <a:t>to</a:t>
            </a:r>
            <a:r>
              <a:rPr lang="tr-TR" sz="2400" dirty="0"/>
              <a:t> </a:t>
            </a:r>
            <a:r>
              <a:rPr lang="tr-TR" sz="2400" dirty="0" err="1"/>
              <a:t>become</a:t>
            </a:r>
            <a:r>
              <a:rPr lang="tr-TR" sz="2400" dirty="0"/>
              <a:t> </a:t>
            </a:r>
            <a:r>
              <a:rPr lang="tr-TR" sz="2400" dirty="0" err="1"/>
              <a:t>known</a:t>
            </a:r>
            <a:r>
              <a:rPr lang="tr-TR" sz="2400" dirty="0"/>
              <a:t> as </a:t>
            </a:r>
            <a:r>
              <a:rPr lang="tr-TR" sz="2400" dirty="0" err="1"/>
              <a:t>cisplatin</a:t>
            </a:r>
            <a:r>
              <a:rPr lang="tr-TR" sz="2400" dirty="0" smtClean="0"/>
              <a:t>, </a:t>
            </a:r>
            <a:r>
              <a:rPr lang="tr-TR" sz="2400" dirty="0" err="1" smtClean="0"/>
              <a:t>was</a:t>
            </a:r>
            <a:r>
              <a:rPr lang="tr-TR" sz="2400" dirty="0" smtClean="0"/>
              <a:t> </a:t>
            </a:r>
            <a:r>
              <a:rPr lang="tr-TR" sz="2400" dirty="0" err="1" smtClean="0"/>
              <a:t>remarkably</a:t>
            </a:r>
            <a:r>
              <a:rPr lang="tr-TR" sz="2400" dirty="0" smtClean="0"/>
              <a:t> </a:t>
            </a:r>
            <a:r>
              <a:rPr lang="tr-TR" sz="2400" dirty="0" err="1" smtClean="0"/>
              <a:t>effective</a:t>
            </a:r>
            <a:r>
              <a:rPr lang="tr-TR" sz="2400" dirty="0" smtClean="0"/>
              <a:t> at </a:t>
            </a:r>
            <a:r>
              <a:rPr lang="tr-TR" sz="2400" dirty="0" err="1" smtClean="0"/>
              <a:t>arresting</a:t>
            </a:r>
            <a:r>
              <a:rPr lang="tr-TR" sz="2400" dirty="0" smtClean="0"/>
              <a:t> sarcoma180 </a:t>
            </a:r>
            <a:r>
              <a:rPr lang="tr-TR" sz="2400" dirty="0" err="1" smtClean="0"/>
              <a:t>and</a:t>
            </a:r>
            <a:r>
              <a:rPr lang="tr-TR" sz="2400" dirty="0" smtClean="0"/>
              <a:t> </a:t>
            </a:r>
            <a:r>
              <a:rPr lang="tr-TR" sz="2400" dirty="0" err="1" smtClean="0"/>
              <a:t>leukemia</a:t>
            </a:r>
            <a:r>
              <a:rPr lang="tr-TR" sz="2400" dirty="0" smtClean="0"/>
              <a:t> L1210 in </a:t>
            </a:r>
            <a:r>
              <a:rPr lang="tr-TR" sz="2400" dirty="0" err="1" smtClean="0"/>
              <a:t>mice</a:t>
            </a:r>
            <a:r>
              <a:rPr lang="tr-TR" sz="2400" dirty="0" smtClean="0"/>
              <a:t>, </a:t>
            </a:r>
            <a:r>
              <a:rPr lang="tr-TR" sz="2400" dirty="0" err="1" smtClean="0"/>
              <a:t>while</a:t>
            </a:r>
            <a:r>
              <a:rPr lang="tr-TR" sz="2400" dirty="0" smtClean="0"/>
              <a:t> </a:t>
            </a:r>
            <a:r>
              <a:rPr lang="tr-TR" sz="2400" dirty="0" err="1" smtClean="0"/>
              <a:t>the</a:t>
            </a:r>
            <a:r>
              <a:rPr lang="tr-TR" sz="2400" dirty="0" smtClean="0"/>
              <a:t> trans </a:t>
            </a:r>
            <a:r>
              <a:rPr lang="tr-TR" sz="2400" dirty="0" err="1" smtClean="0"/>
              <a:t>isomer</a:t>
            </a:r>
            <a:r>
              <a:rPr lang="tr-TR" sz="2400" dirty="0" smtClean="0"/>
              <a:t>, trans[PtCl</a:t>
            </a:r>
            <a:r>
              <a:rPr lang="tr-TR" sz="2400" baseline="-25000" dirty="0" smtClean="0"/>
              <a:t>2</a:t>
            </a:r>
            <a:r>
              <a:rPr lang="tr-TR" sz="2400" dirty="0" smtClean="0"/>
              <a:t>(NH</a:t>
            </a:r>
            <a:r>
              <a:rPr lang="tr-TR" sz="2400" baseline="-25000" dirty="0" smtClean="0"/>
              <a:t>3</a:t>
            </a:r>
            <a:r>
              <a:rPr lang="tr-TR" sz="2400" dirty="0" smtClean="0"/>
              <a:t>)</a:t>
            </a:r>
            <a:r>
              <a:rPr lang="tr-TR" sz="2400" baseline="-25000" dirty="0" smtClean="0"/>
              <a:t>2</a:t>
            </a:r>
            <a:r>
              <a:rPr lang="tr-TR" sz="2400" dirty="0"/>
              <a:t>], </a:t>
            </a:r>
            <a:r>
              <a:rPr lang="tr-TR" sz="2400" dirty="0" err="1"/>
              <a:t>exhibited</a:t>
            </a:r>
            <a:r>
              <a:rPr lang="tr-TR" sz="2400" dirty="0"/>
              <a:t> </a:t>
            </a:r>
            <a:r>
              <a:rPr lang="tr-TR" sz="2400" dirty="0" err="1"/>
              <a:t>little</a:t>
            </a:r>
            <a:r>
              <a:rPr lang="tr-TR" sz="2400" dirty="0"/>
              <a:t> </a:t>
            </a:r>
            <a:r>
              <a:rPr lang="tr-TR" sz="2400" dirty="0" err="1"/>
              <a:t>antitumor</a:t>
            </a:r>
            <a:r>
              <a:rPr lang="tr-TR" sz="2400" dirty="0"/>
              <a:t> </a:t>
            </a:r>
            <a:r>
              <a:rPr lang="tr-TR" sz="2400" dirty="0" err="1"/>
              <a:t>activity</a:t>
            </a:r>
            <a:r>
              <a:rPr lang="tr-TR" sz="2400" dirty="0"/>
              <a:t>.</a:t>
            </a:r>
          </a:p>
        </p:txBody>
      </p:sp>
    </p:spTree>
    <p:extLst>
      <p:ext uri="{BB962C8B-B14F-4D97-AF65-F5344CB8AC3E}">
        <p14:creationId xmlns:p14="http://schemas.microsoft.com/office/powerpoint/2010/main" val="2631453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4883" y="277053"/>
            <a:ext cx="11110525" cy="3970318"/>
          </a:xfrm>
          <a:prstGeom prst="rect">
            <a:avLst/>
          </a:prstGeom>
          <a:noFill/>
        </p:spPr>
        <p:txBody>
          <a:bodyPr wrap="square" rtlCol="0">
            <a:spAutoFit/>
          </a:bodyPr>
          <a:lstStyle/>
          <a:p>
            <a:endParaRPr lang="tr-TR" sz="2800" dirty="0" smtClean="0">
              <a:solidFill>
                <a:srgbClr val="FF0000"/>
              </a:solidFill>
            </a:endParaRPr>
          </a:p>
          <a:p>
            <a:r>
              <a:rPr lang="en-US" sz="2800" dirty="0">
                <a:solidFill>
                  <a:srgbClr val="FF0000"/>
                </a:solidFill>
              </a:rPr>
              <a:t> </a:t>
            </a:r>
            <a:r>
              <a:rPr lang="tr-TR" sz="2800" dirty="0" smtClean="0">
                <a:solidFill>
                  <a:srgbClr val="FF0000"/>
                </a:solidFill>
              </a:rPr>
              <a:t>2. </a:t>
            </a:r>
            <a:r>
              <a:rPr lang="en-US" sz="2800" dirty="0" smtClean="0">
                <a:solidFill>
                  <a:srgbClr val="FF0000"/>
                </a:solidFill>
              </a:rPr>
              <a:t>Physical </a:t>
            </a:r>
            <a:r>
              <a:rPr lang="en-US" sz="2800" dirty="0">
                <a:solidFill>
                  <a:srgbClr val="FF0000"/>
                </a:solidFill>
              </a:rPr>
              <a:t>and chemical properties of </a:t>
            </a:r>
            <a:r>
              <a:rPr lang="en-US" sz="2800" dirty="0" smtClean="0">
                <a:solidFill>
                  <a:srgbClr val="FF0000"/>
                </a:solidFill>
              </a:rPr>
              <a:t>cisplatin</a:t>
            </a:r>
            <a:endParaRPr lang="tr-TR" sz="2800" dirty="0" smtClean="0">
              <a:solidFill>
                <a:srgbClr val="FF0000"/>
              </a:solidFill>
            </a:endParaRPr>
          </a:p>
          <a:p>
            <a:endParaRPr lang="en-US" sz="2800" dirty="0">
              <a:solidFill>
                <a:srgbClr val="FF0000"/>
              </a:solidFill>
            </a:endParaRPr>
          </a:p>
          <a:p>
            <a:r>
              <a:rPr lang="en-US" sz="2800" dirty="0"/>
              <a:t>Cis-</a:t>
            </a:r>
            <a:r>
              <a:rPr lang="en-US" sz="2800" dirty="0" err="1"/>
              <a:t>diamminedichloroplatinum</a:t>
            </a:r>
            <a:r>
              <a:rPr lang="en-US" sz="2800" dirty="0"/>
              <a:t>(II), cis-[PtCl</a:t>
            </a:r>
            <a:r>
              <a:rPr lang="en-US" sz="2800" baseline="-25000" dirty="0"/>
              <a:t>2</a:t>
            </a:r>
            <a:r>
              <a:rPr lang="en-US" sz="2800" dirty="0"/>
              <a:t>(NH</a:t>
            </a:r>
            <a:r>
              <a:rPr lang="en-US" sz="2800" baseline="-25000" dirty="0"/>
              <a:t>3</a:t>
            </a:r>
            <a:r>
              <a:rPr lang="en-US" sz="2800" dirty="0"/>
              <a:t>)</a:t>
            </a:r>
            <a:r>
              <a:rPr lang="en-US" sz="2800" baseline="-25000" dirty="0"/>
              <a:t>2</a:t>
            </a:r>
            <a:r>
              <a:rPr lang="en-US" sz="2800" dirty="0"/>
              <a:t>], cisplatin, is a bright-yellow solid that was first synthesized by </a:t>
            </a:r>
            <a:r>
              <a:rPr lang="en-US" sz="2800" dirty="0" err="1"/>
              <a:t>Peyrone</a:t>
            </a:r>
            <a:r>
              <a:rPr lang="en-US" sz="2800" dirty="0"/>
              <a:t> in </a:t>
            </a:r>
            <a:r>
              <a:rPr lang="en-US" sz="2800" dirty="0" smtClean="0"/>
              <a:t>1844.</a:t>
            </a:r>
            <a:endParaRPr lang="tr-TR" sz="2800" dirty="0" smtClean="0"/>
          </a:p>
          <a:p>
            <a:endParaRPr lang="tr-TR" sz="2800" dirty="0" smtClean="0"/>
          </a:p>
          <a:p>
            <a:r>
              <a:rPr lang="en-US" sz="2800" dirty="0" smtClean="0"/>
              <a:t>The </a:t>
            </a:r>
            <a:r>
              <a:rPr lang="en-US" sz="2800" dirty="0"/>
              <a:t>modern synthesis of cisplatin usually employs the method of </a:t>
            </a:r>
            <a:r>
              <a:rPr lang="en-US" sz="2800" dirty="0" err="1" smtClean="0"/>
              <a:t>Dhara</a:t>
            </a:r>
            <a:r>
              <a:rPr lang="en-US" sz="2800" dirty="0" smtClean="0"/>
              <a:t>, </a:t>
            </a:r>
            <a:r>
              <a:rPr lang="en-US" sz="2800" dirty="0"/>
              <a:t>which uses the trans effect </a:t>
            </a:r>
            <a:r>
              <a:rPr lang="en-US" sz="2800" dirty="0" smtClean="0"/>
              <a:t>of</a:t>
            </a:r>
            <a:r>
              <a:rPr lang="tr-TR" sz="2800" dirty="0" smtClean="0"/>
              <a:t> </a:t>
            </a:r>
            <a:r>
              <a:rPr lang="en-US" sz="2800" dirty="0" smtClean="0"/>
              <a:t>iodide </a:t>
            </a:r>
            <a:r>
              <a:rPr lang="en-US" sz="2800" dirty="0"/>
              <a:t>ion to efficiently direct two ammonia molecules into cis sites on the square planar platinum </a:t>
            </a:r>
            <a:r>
              <a:rPr lang="en-US" sz="2800" dirty="0" smtClean="0"/>
              <a:t>ion</a:t>
            </a:r>
            <a:r>
              <a:rPr lang="tr-TR" sz="2800" dirty="0" smtClean="0"/>
              <a:t> (</a:t>
            </a:r>
            <a:r>
              <a:rPr lang="tr-TR" sz="2800" dirty="0" err="1" smtClean="0"/>
              <a:t>scheme</a:t>
            </a:r>
            <a:r>
              <a:rPr lang="tr-TR" sz="2800" dirty="0" smtClean="0"/>
              <a:t> 1)</a:t>
            </a:r>
          </a:p>
        </p:txBody>
      </p:sp>
    </p:spTree>
    <p:extLst>
      <p:ext uri="{BB962C8B-B14F-4D97-AF65-F5344CB8AC3E}">
        <p14:creationId xmlns:p14="http://schemas.microsoft.com/office/powerpoint/2010/main" val="2004139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316736" y="195031"/>
            <a:ext cx="7636764" cy="5167544"/>
          </a:xfrm>
          <a:prstGeom prst="rect">
            <a:avLst/>
          </a:prstGeom>
        </p:spPr>
      </p:pic>
      <p:sp>
        <p:nvSpPr>
          <p:cNvPr id="3" name="Metin kutusu 2"/>
          <p:cNvSpPr txBox="1"/>
          <p:nvPr/>
        </p:nvSpPr>
        <p:spPr>
          <a:xfrm>
            <a:off x="475489" y="5622146"/>
            <a:ext cx="9345167" cy="369332"/>
          </a:xfrm>
          <a:prstGeom prst="rect">
            <a:avLst/>
          </a:prstGeom>
          <a:noFill/>
        </p:spPr>
        <p:txBody>
          <a:bodyPr wrap="square" rtlCol="0">
            <a:spAutoFit/>
          </a:bodyPr>
          <a:lstStyle/>
          <a:p>
            <a:r>
              <a:rPr lang="tr-TR" dirty="0" smtClean="0"/>
              <a:t>scheme1. </a:t>
            </a:r>
            <a:r>
              <a:rPr lang="en-US" dirty="0" smtClean="0"/>
              <a:t>Synthesis of cisplatin</a:t>
            </a:r>
            <a:r>
              <a:rPr lang="tr-TR" dirty="0" err="1" smtClean="0"/>
              <a:t>cisplatinin</a:t>
            </a:r>
            <a:r>
              <a:rPr lang="tr-TR" dirty="0" smtClean="0"/>
              <a:t> </a:t>
            </a:r>
            <a:r>
              <a:rPr lang="tr-TR" dirty="0" err="1" smtClean="0">
                <a:solidFill>
                  <a:srgbClr val="FF0000"/>
                </a:solidFill>
              </a:rPr>
              <a:t>Dhara</a:t>
            </a:r>
            <a:r>
              <a:rPr lang="tr-TR" dirty="0" smtClean="0">
                <a:solidFill>
                  <a:srgbClr val="FF0000"/>
                </a:solidFill>
              </a:rPr>
              <a:t> </a:t>
            </a:r>
            <a:r>
              <a:rPr lang="tr-TR" dirty="0" err="1" smtClean="0">
                <a:solidFill>
                  <a:srgbClr val="FF0000"/>
                </a:solidFill>
              </a:rPr>
              <a:t>method</a:t>
            </a:r>
            <a:r>
              <a:rPr lang="tr-TR" dirty="0" smtClean="0"/>
              <a:t>  </a:t>
            </a:r>
            <a:r>
              <a:rPr lang="tr-TR" dirty="0" err="1" smtClean="0"/>
              <a:t>All</a:t>
            </a:r>
            <a:r>
              <a:rPr lang="tr-TR" dirty="0" smtClean="0"/>
              <a:t> </a:t>
            </a:r>
            <a:r>
              <a:rPr lang="tr-TR" dirty="0" err="1" smtClean="0"/>
              <a:t>reactions</a:t>
            </a:r>
            <a:r>
              <a:rPr lang="tr-TR" dirty="0" smtClean="0"/>
              <a:t> in </a:t>
            </a:r>
            <a:r>
              <a:rPr lang="tr-TR" dirty="0" err="1" smtClean="0"/>
              <a:t>aquoeus</a:t>
            </a:r>
            <a:r>
              <a:rPr lang="tr-TR" dirty="0" smtClean="0"/>
              <a:t> </a:t>
            </a:r>
            <a:r>
              <a:rPr lang="tr-TR" dirty="0" err="1" smtClean="0"/>
              <a:t>media</a:t>
            </a:r>
            <a:endParaRPr lang="tr-TR" dirty="0"/>
          </a:p>
        </p:txBody>
      </p:sp>
    </p:spTree>
    <p:extLst>
      <p:ext uri="{BB962C8B-B14F-4D97-AF65-F5344CB8AC3E}">
        <p14:creationId xmlns:p14="http://schemas.microsoft.com/office/powerpoint/2010/main" val="661697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Dikdörtgen 1"/>
              <p:cNvSpPr/>
              <p:nvPr/>
            </p:nvSpPr>
            <p:spPr>
              <a:xfrm>
                <a:off x="182880" y="429090"/>
                <a:ext cx="12009120" cy="4401205"/>
              </a:xfrm>
              <a:prstGeom prst="rect">
                <a:avLst/>
              </a:prstGeom>
            </p:spPr>
            <p:txBody>
              <a:bodyPr wrap="square">
                <a:spAutoFit/>
              </a:bodyPr>
              <a:lstStyle/>
              <a:p>
                <a:r>
                  <a:rPr lang="en-US" sz="2800" dirty="0" smtClean="0"/>
                  <a:t>Since </a:t>
                </a:r>
                <a14:m>
                  <m:oMath xmlns:m="http://schemas.openxmlformats.org/officeDocument/2006/math">
                    <m:r>
                      <a:rPr lang="tr-TR" sz="2800" b="0" i="0" smtClean="0">
                        <a:latin typeface="Cambria Math" panose="02040503050406030204" pitchFamily="18" charset="0"/>
                      </a:rPr>
                      <m:t> </m:t>
                    </m:r>
                    <m:sSup>
                      <m:sSupPr>
                        <m:ctrlPr>
                          <a:rPr lang="en-US" sz="2800" i="1" smtClean="0">
                            <a:latin typeface="Cambria Math" panose="02040503050406030204" pitchFamily="18" charset="0"/>
                          </a:rPr>
                        </m:ctrlPr>
                      </m:sSupPr>
                      <m:e>
                        <m:r>
                          <a:rPr lang="tr-TR" sz="2800" b="0" i="1" smtClean="0">
                            <a:latin typeface="Cambria Math" panose="02040503050406030204" pitchFamily="18" charset="0"/>
                          </a:rPr>
                          <m:t>𝑃𝑡</m:t>
                        </m:r>
                      </m:e>
                      <m:sup>
                        <m:r>
                          <a:rPr lang="tr-TR" sz="2800" b="0" i="1" smtClean="0">
                            <a:latin typeface="Cambria Math" panose="02040503050406030204" pitchFamily="18" charset="0"/>
                          </a:rPr>
                          <m:t>2+</m:t>
                        </m:r>
                      </m:sup>
                    </m:sSup>
                  </m:oMath>
                </a14:m>
                <a:r>
                  <a:rPr lang="en-US" sz="2800" dirty="0" smtClean="0"/>
                  <a:t> </a:t>
                </a:r>
                <a:r>
                  <a:rPr lang="en-US" sz="2800" dirty="0"/>
                  <a:t>has the electronic configuration 5d</a:t>
                </a:r>
                <a:r>
                  <a:rPr lang="en-US" sz="2800" baseline="30000" dirty="0"/>
                  <a:t>8</a:t>
                </a:r>
                <a:r>
                  <a:rPr lang="en-US" sz="2800" dirty="0"/>
                  <a:t>, and cisplatin is </a:t>
                </a:r>
                <a:r>
                  <a:rPr lang="tr-TR" sz="2800" dirty="0" smtClean="0"/>
                  <a:t>d</a:t>
                </a:r>
                <a:r>
                  <a:rPr lang="en-US" sz="2800" dirty="0" err="1" smtClean="0"/>
                  <a:t>iamagnetic</a:t>
                </a:r>
                <a:r>
                  <a:rPr lang="en-US" sz="2800" dirty="0" smtClean="0"/>
                  <a:t> </a:t>
                </a:r>
                <a:r>
                  <a:rPr lang="en-US" sz="2800" dirty="0"/>
                  <a:t>(</a:t>
                </a:r>
                <a:r>
                  <a:rPr lang="en-US" sz="2800" dirty="0" smtClean="0"/>
                  <a:t>S</a:t>
                </a:r>
                <a:r>
                  <a:rPr lang="tr-TR" sz="2800" dirty="0" smtClean="0"/>
                  <a:t>=</a:t>
                </a:r>
                <a:r>
                  <a:rPr lang="en-US" sz="2800" dirty="0" smtClean="0"/>
                  <a:t>0</a:t>
                </a:r>
                <a:r>
                  <a:rPr lang="en-US" sz="2800" dirty="0"/>
                  <a:t>), </a:t>
                </a:r>
                <a:endParaRPr lang="tr-TR" sz="2800" dirty="0" smtClean="0"/>
              </a:p>
              <a:p>
                <a:endParaRPr lang="tr-TR" sz="2800" dirty="0" smtClean="0"/>
              </a:p>
              <a:p>
                <a:r>
                  <a:rPr lang="en-US" sz="2800" dirty="0" smtClean="0"/>
                  <a:t>the </a:t>
                </a:r>
                <a:r>
                  <a:rPr lang="en-US" sz="2800" dirty="0"/>
                  <a:t>electronic configuration involving the d-orbitals in the square planar complex, in order of increasing energy, is d</a:t>
                </a:r>
                <a:r>
                  <a:rPr lang="en-US" sz="2800" baseline="30000" dirty="0"/>
                  <a:t>2</a:t>
                </a:r>
                <a:r>
                  <a:rPr lang="en-US" sz="2800" dirty="0"/>
                  <a:t> </a:t>
                </a:r>
                <a:r>
                  <a:rPr lang="en-US" sz="2800" baseline="-25000" dirty="0" err="1" smtClean="0"/>
                  <a:t>xz</a:t>
                </a:r>
                <a:r>
                  <a:rPr lang="tr-TR" sz="2800" baseline="-25000" dirty="0" smtClean="0"/>
                  <a:t> </a:t>
                </a:r>
                <a:r>
                  <a:rPr lang="en-US" sz="2800" dirty="0" smtClean="0"/>
                  <a:t>; </a:t>
                </a:r>
                <a:r>
                  <a:rPr lang="en-US" sz="2800" dirty="0"/>
                  <a:t>d</a:t>
                </a:r>
                <a:r>
                  <a:rPr lang="en-US" sz="2800" baseline="30000" dirty="0"/>
                  <a:t>2</a:t>
                </a:r>
                <a:r>
                  <a:rPr lang="en-US" sz="2800" dirty="0"/>
                  <a:t> </a:t>
                </a:r>
                <a:r>
                  <a:rPr lang="en-US" sz="2800" baseline="-25000" dirty="0" err="1"/>
                  <a:t>yz</a:t>
                </a:r>
                <a:r>
                  <a:rPr lang="en-US" sz="2800" dirty="0"/>
                  <a:t> (degenerate), </a:t>
                </a:r>
                <a:endParaRPr lang="tr-TR" sz="2800" dirty="0" smtClean="0"/>
              </a:p>
              <a:p>
                <a:r>
                  <a:rPr lang="en-US" sz="2800" dirty="0" smtClean="0"/>
                  <a:t>d</a:t>
                </a:r>
                <a:r>
                  <a:rPr lang="en-US" sz="2800" baseline="30000" dirty="0" smtClean="0"/>
                  <a:t>2</a:t>
                </a:r>
                <a:r>
                  <a:rPr lang="en-US" sz="2800" dirty="0" smtClean="0"/>
                  <a:t> </a:t>
                </a:r>
                <a:r>
                  <a:rPr lang="en-US" sz="2800" baseline="-25000" dirty="0"/>
                  <a:t>z</a:t>
                </a:r>
                <a:r>
                  <a:rPr lang="en-US" sz="2800" baseline="30000" dirty="0"/>
                  <a:t>2</a:t>
                </a:r>
                <a:r>
                  <a:rPr lang="en-US" sz="2800" dirty="0"/>
                  <a:t>; d</a:t>
                </a:r>
                <a:r>
                  <a:rPr lang="en-US" sz="2800" baseline="30000" dirty="0"/>
                  <a:t>2</a:t>
                </a:r>
                <a:r>
                  <a:rPr lang="en-US" sz="2800" dirty="0"/>
                  <a:t> </a:t>
                </a:r>
                <a:r>
                  <a:rPr lang="en-US" sz="2800" baseline="-25000" dirty="0" err="1" smtClean="0"/>
                  <a:t>xy</a:t>
                </a:r>
                <a:r>
                  <a:rPr lang="tr-TR" sz="2800" baseline="-25000" dirty="0" smtClean="0"/>
                  <a:t> </a:t>
                </a:r>
                <a:r>
                  <a:rPr lang="en-US" sz="2800" dirty="0" smtClean="0"/>
                  <a:t>;</a:t>
                </a:r>
                <a:r>
                  <a:rPr lang="tr-TR" sz="2800" dirty="0" smtClean="0"/>
                  <a:t> </a:t>
                </a:r>
                <a:r>
                  <a:rPr lang="en-US" sz="2800" dirty="0" smtClean="0"/>
                  <a:t>d</a:t>
                </a:r>
                <a:r>
                  <a:rPr lang="en-US" sz="2800" baseline="30000" dirty="0" smtClean="0"/>
                  <a:t>0</a:t>
                </a:r>
                <a:r>
                  <a:rPr lang="en-US" sz="2800" dirty="0" smtClean="0"/>
                  <a:t> </a:t>
                </a:r>
                <a:r>
                  <a:rPr lang="en-US" sz="2800" baseline="-25000" dirty="0" smtClean="0"/>
                  <a:t>x</a:t>
                </a:r>
                <a:r>
                  <a:rPr lang="en-US" sz="2800" baseline="30000" dirty="0" smtClean="0"/>
                  <a:t>2</a:t>
                </a:r>
                <a:r>
                  <a:rPr lang="tr-TR" sz="2800" baseline="-25000" dirty="0" smtClean="0"/>
                  <a:t>-</a:t>
                </a:r>
                <a:r>
                  <a:rPr lang="en-US" sz="2800" baseline="-25000" dirty="0" smtClean="0"/>
                  <a:t>y</a:t>
                </a:r>
                <a:r>
                  <a:rPr lang="en-US" sz="2800" baseline="30000" dirty="0" smtClean="0"/>
                  <a:t>2</a:t>
                </a:r>
                <a:r>
                  <a:rPr lang="en-US" sz="2800" baseline="-25000" dirty="0" smtClean="0"/>
                  <a:t> </a:t>
                </a:r>
                <a:r>
                  <a:rPr lang="en-US" sz="2800" baseline="-25000" dirty="0"/>
                  <a:t>. </a:t>
                </a:r>
                <a:endParaRPr lang="tr-TR" sz="2800" baseline="-25000" dirty="0" smtClean="0"/>
              </a:p>
              <a:p>
                <a:endParaRPr lang="tr-TR" sz="2800" dirty="0"/>
              </a:p>
              <a:p>
                <a:r>
                  <a:rPr lang="en-US" sz="2800" dirty="0" smtClean="0"/>
                  <a:t>The </a:t>
                </a:r>
                <a:r>
                  <a:rPr lang="en-US" sz="2800" dirty="0"/>
                  <a:t>highest-energy orbital, </a:t>
                </a:r>
                <a:r>
                  <a:rPr lang="en-US" sz="2800" dirty="0" smtClean="0"/>
                  <a:t>d</a:t>
                </a:r>
                <a:r>
                  <a:rPr lang="en-US" sz="2800" baseline="-25000" dirty="0" smtClean="0"/>
                  <a:t>x</a:t>
                </a:r>
                <a:r>
                  <a:rPr lang="en-US" sz="2800" baseline="30000" dirty="0" smtClean="0"/>
                  <a:t>2</a:t>
                </a:r>
                <a:r>
                  <a:rPr lang="tr-TR" sz="2800" baseline="-25000" dirty="0" smtClean="0"/>
                  <a:t>-</a:t>
                </a:r>
                <a:r>
                  <a:rPr lang="en-US" sz="2800" baseline="-25000" dirty="0" smtClean="0"/>
                  <a:t>y</a:t>
                </a:r>
                <a:r>
                  <a:rPr lang="en-US" sz="2800" baseline="30000" dirty="0" smtClean="0"/>
                  <a:t>2</a:t>
                </a:r>
                <a:r>
                  <a:rPr lang="en-US" sz="2800" dirty="0"/>
                  <a:t>, is unoccupied because the energy difference between it and </a:t>
                </a:r>
                <a:r>
                  <a:rPr lang="en-US" sz="2800" dirty="0" err="1"/>
                  <a:t>d</a:t>
                </a:r>
                <a:r>
                  <a:rPr lang="en-US" sz="2800" baseline="-25000" dirty="0" err="1"/>
                  <a:t>xy</a:t>
                </a:r>
                <a:r>
                  <a:rPr lang="en-US" sz="2800" dirty="0"/>
                  <a:t>, which is </a:t>
                </a:r>
                <a14:m>
                  <m:oMath xmlns:m="http://schemas.openxmlformats.org/officeDocument/2006/math">
                    <m:r>
                      <m:rPr>
                        <m:sty m:val="p"/>
                      </m:rPr>
                      <a:rPr lang="el-GR" sz="2800" i="1" dirty="0" smtClean="0">
                        <a:latin typeface="Cambria Math" panose="02040503050406030204" pitchFamily="18" charset="0"/>
                        <a:ea typeface="Cambria Math" panose="02040503050406030204" pitchFamily="18" charset="0"/>
                      </a:rPr>
                      <m:t>Δ</m:t>
                    </m:r>
                  </m:oMath>
                </a14:m>
                <a:r>
                  <a:rPr lang="en-US" sz="2800" dirty="0"/>
                  <a:t>, is large, forcing the two electrons to pair in the more stable </a:t>
                </a:r>
                <a:r>
                  <a:rPr lang="en-US" sz="2800" dirty="0" err="1"/>
                  <a:t>d</a:t>
                </a:r>
                <a:r>
                  <a:rPr lang="en-US" sz="2800" baseline="-25000" dirty="0" err="1"/>
                  <a:t>xy</a:t>
                </a:r>
                <a:r>
                  <a:rPr lang="en-US" sz="2800" dirty="0"/>
                  <a:t> orbital. </a:t>
                </a:r>
                <a:r>
                  <a:rPr lang="tr-TR" sz="2800" dirty="0" smtClean="0"/>
                  <a:t>(</a:t>
                </a:r>
                <a:r>
                  <a:rPr lang="tr-TR" sz="2800" dirty="0" err="1" smtClean="0"/>
                  <a:t>figure</a:t>
                </a:r>
                <a:r>
                  <a:rPr lang="tr-TR" sz="2800" dirty="0" smtClean="0"/>
                  <a:t> 2)</a:t>
                </a:r>
                <a:endParaRPr lang="en-US" sz="2800" dirty="0"/>
              </a:p>
            </p:txBody>
          </p:sp>
        </mc:Choice>
        <mc:Fallback xmlns="">
          <p:sp>
            <p:nvSpPr>
              <p:cNvPr id="2" name="Dikdörtgen 1"/>
              <p:cNvSpPr>
                <a:spLocks noRot="1" noChangeAspect="1" noMove="1" noResize="1" noEditPoints="1" noAdjustHandles="1" noChangeArrowheads="1" noChangeShapeType="1" noTextEdit="1"/>
              </p:cNvSpPr>
              <p:nvPr/>
            </p:nvSpPr>
            <p:spPr>
              <a:xfrm>
                <a:off x="182880" y="429090"/>
                <a:ext cx="12009120" cy="4401205"/>
              </a:xfrm>
              <a:prstGeom prst="rect">
                <a:avLst/>
              </a:prstGeom>
              <a:blipFill rotWithShape="0">
                <a:blip r:embed="rId2"/>
                <a:stretch>
                  <a:fillRect l="-1015" t="-1247" r="-964" b="-3047"/>
                </a:stretch>
              </a:blipFill>
            </p:spPr>
            <p:txBody>
              <a:bodyPr/>
              <a:lstStyle/>
              <a:p>
                <a:r>
                  <a:rPr lang="tr-TR">
                    <a:noFill/>
                  </a:rPr>
                  <a:t> </a:t>
                </a:r>
              </a:p>
            </p:txBody>
          </p:sp>
        </mc:Fallback>
      </mc:AlternateContent>
    </p:spTree>
    <p:extLst>
      <p:ext uri="{BB962C8B-B14F-4D97-AF65-F5344CB8AC3E}">
        <p14:creationId xmlns:p14="http://schemas.microsoft.com/office/powerpoint/2010/main" val="1961050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484632" y="207532"/>
            <a:ext cx="10479024" cy="5232310"/>
          </a:xfrm>
          <a:prstGeom prst="rect">
            <a:avLst/>
          </a:prstGeom>
        </p:spPr>
      </p:pic>
      <p:sp>
        <p:nvSpPr>
          <p:cNvPr id="3" name="Metin kutusu 2"/>
          <p:cNvSpPr txBox="1"/>
          <p:nvPr/>
        </p:nvSpPr>
        <p:spPr>
          <a:xfrm>
            <a:off x="201168" y="5897880"/>
            <a:ext cx="10835640" cy="369332"/>
          </a:xfrm>
          <a:prstGeom prst="rect">
            <a:avLst/>
          </a:prstGeom>
          <a:noFill/>
        </p:spPr>
        <p:txBody>
          <a:bodyPr wrap="square" rtlCol="0">
            <a:spAutoFit/>
          </a:bodyPr>
          <a:lstStyle/>
          <a:p>
            <a:r>
              <a:rPr lang="tr-TR" dirty="0" smtClean="0"/>
              <a:t>  </a:t>
            </a:r>
            <a:r>
              <a:rPr lang="tr-TR" dirty="0" err="1" smtClean="0"/>
              <a:t>Figure</a:t>
            </a:r>
            <a:r>
              <a:rPr lang="tr-TR" dirty="0" smtClean="0"/>
              <a:t> 2.         </a:t>
            </a:r>
            <a:r>
              <a:rPr lang="tr-TR" dirty="0" err="1" smtClean="0"/>
              <a:t>Octahedral</a:t>
            </a:r>
            <a:r>
              <a:rPr lang="tr-TR" dirty="0" smtClean="0"/>
              <a:t>                                                                                                                </a:t>
            </a:r>
            <a:r>
              <a:rPr lang="tr-TR" dirty="0" err="1" smtClean="0"/>
              <a:t>square</a:t>
            </a:r>
            <a:r>
              <a:rPr lang="tr-TR" dirty="0" smtClean="0"/>
              <a:t> </a:t>
            </a:r>
            <a:r>
              <a:rPr lang="tr-TR" dirty="0" err="1" smtClean="0"/>
              <a:t>planar</a:t>
            </a:r>
            <a:endParaRPr lang="tr-TR" dirty="0" smtClean="0"/>
          </a:p>
        </p:txBody>
      </p:sp>
    </p:spTree>
    <p:extLst>
      <p:ext uri="{BB962C8B-B14F-4D97-AF65-F5344CB8AC3E}">
        <p14:creationId xmlns:p14="http://schemas.microsoft.com/office/powerpoint/2010/main" val="325830812"/>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docProps/app.xml><?xml version="1.0" encoding="utf-8"?>
<Properties xmlns="http://schemas.openxmlformats.org/officeDocument/2006/extended-properties" xmlns:vt="http://schemas.openxmlformats.org/officeDocument/2006/docPropsVTypes">
  <Template>Retrospect</Template>
  <TotalTime>276</TotalTime>
  <Words>839</Words>
  <Application>Microsoft Office PowerPoint</Application>
  <PresentationFormat>Geniş ekran</PresentationFormat>
  <Paragraphs>31</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Calibri</vt:lpstr>
      <vt:lpstr>Calibri Light</vt:lpstr>
      <vt:lpstr>Cambria Math</vt:lpstr>
      <vt:lpstr>Geçmişe bakış</vt:lpstr>
      <vt:lpstr>Cis PLATİN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nuracar54@outlook.com</dc:creator>
  <cp:lastModifiedBy>nuracar54@outlook.com</cp:lastModifiedBy>
  <cp:revision>31</cp:revision>
  <dcterms:created xsi:type="dcterms:W3CDTF">2020-04-06T22:32:33Z</dcterms:created>
  <dcterms:modified xsi:type="dcterms:W3CDTF">2020-04-08T06:24:22Z</dcterms:modified>
</cp:coreProperties>
</file>