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4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935" autoAdjust="0"/>
  </p:normalViewPr>
  <p:slideViewPr>
    <p:cSldViewPr>
      <p:cViewPr varScale="1">
        <p:scale>
          <a:sx n="150" d="100"/>
          <a:sy n="150" d="100"/>
        </p:scale>
        <p:origin x="654" y="12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153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61381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44713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4643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6466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58196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9925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15194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45397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02953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80828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509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761366"/>
            <a:ext cx="9906000" cy="14716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	Basit Sorgulamalar Yapmak</a:t>
            </a:r>
            <a:endParaRPr lang="tr-TR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453550"/>
            <a:ext cx="9906000" cy="691356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İleri Görsel Programlama 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altLang="tr-TR" dirty="0" err="1">
                <a:latin typeface="Arial" panose="020B0604020202020204" pitchFamily="34" charset="0"/>
              </a:rPr>
              <a:t>Öğr.Gör</a:t>
            </a:r>
            <a:r>
              <a:rPr lang="tr-TR" altLang="tr-TR" dirty="0">
                <a:latin typeface="Arial" panose="020B0604020202020204" pitchFamily="34" charset="0"/>
              </a:rPr>
              <a:t>. Mahmut </a:t>
            </a:r>
            <a:r>
              <a:rPr lang="tr-TR" altLang="tr-TR" dirty="0" err="1">
                <a:latin typeface="Arial" panose="020B0604020202020204" pitchFamily="34" charset="0"/>
              </a:rPr>
              <a:t>kılıçaslan</a:t>
            </a:r>
            <a:endParaRPr lang="tr-TR" altLang="tr-TR">
              <a:latin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Örnek uygulama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335866"/>
          </a:xfrm>
        </p:spPr>
        <p:txBody>
          <a:bodyPr>
            <a:normAutofit/>
          </a:bodyPr>
          <a:lstStyle/>
          <a:p>
            <a:r>
              <a:rPr lang="tr-TR" altLang="tr-TR" sz="2400" dirty="0" smtClean="0"/>
              <a:t>Bu form çalışırken</a:t>
            </a:r>
          </a:p>
          <a:p>
            <a:pPr marL="917575" lvl="1" indent="-514350">
              <a:buFont typeface="Gill Sans MT" pitchFamily="34" charset="0"/>
              <a:buAutoNum type="arabicPeriod"/>
            </a:pPr>
            <a:r>
              <a:rPr lang="tr-TR" altLang="tr-TR" sz="2400" b="1" dirty="0" err="1" smtClean="0"/>
              <a:t>Form_Load</a:t>
            </a:r>
            <a:r>
              <a:rPr lang="tr-TR" altLang="tr-TR" sz="2400" dirty="0" smtClean="0"/>
              <a:t> sırasında sipariş üst bilgisi </a:t>
            </a:r>
            <a:r>
              <a:rPr lang="tr-TR" altLang="tr-TR" sz="2400" dirty="0" err="1" smtClean="0"/>
              <a:t>TextBox</a:t>
            </a:r>
            <a:r>
              <a:rPr lang="tr-TR" altLang="tr-TR" sz="2400" dirty="0" smtClean="0"/>
              <a:t> kontrollerine </a:t>
            </a:r>
            <a:r>
              <a:rPr lang="tr-TR" altLang="tr-TR" sz="2400" b="1" dirty="0" err="1" smtClean="0"/>
              <a:t>DataBindings.Add</a:t>
            </a:r>
            <a:r>
              <a:rPr lang="tr-TR" altLang="tr-TR" sz="2400" dirty="0" smtClean="0"/>
              <a:t> </a:t>
            </a:r>
            <a:r>
              <a:rPr lang="tr-TR" altLang="tr-TR" sz="2400" smtClean="0"/>
              <a:t>ile eklenir</a:t>
            </a:r>
          </a:p>
          <a:p>
            <a:pPr marL="917575" lvl="1" indent="-514350">
              <a:buFont typeface="Gill Sans MT" pitchFamily="34" charset="0"/>
              <a:buAutoNum type="arabicPeriod"/>
            </a:pPr>
            <a:endParaRPr lang="tr-TR" altLang="tr-TR" sz="2400" dirty="0" smtClean="0"/>
          </a:p>
          <a:p>
            <a:pPr marL="917575" lvl="1" indent="-514350">
              <a:buFont typeface="Gill Sans MT" pitchFamily="34" charset="0"/>
              <a:buAutoNum type="arabicPeriod"/>
            </a:pPr>
            <a:r>
              <a:rPr lang="tr-TR" altLang="tr-TR" sz="2400" b="1" dirty="0" err="1" smtClean="0"/>
              <a:t>CurrencyManager</a:t>
            </a:r>
            <a:r>
              <a:rPr lang="tr-TR" altLang="tr-TR" sz="2400" dirty="0" smtClean="0"/>
              <a:t> nesnesinin </a:t>
            </a:r>
            <a:r>
              <a:rPr lang="tr-TR" altLang="tr-TR" sz="2400" b="1" dirty="0" err="1" smtClean="0"/>
              <a:t>Position</a:t>
            </a:r>
            <a:r>
              <a:rPr lang="tr-TR" altLang="tr-TR" sz="2400" dirty="0" smtClean="0"/>
              <a:t> özelliği değiştirildikçe:</a:t>
            </a:r>
          </a:p>
          <a:p>
            <a:pPr marL="1114425" lvl="2" indent="-457200">
              <a:buFont typeface="Gill Sans MT" pitchFamily="34" charset="0"/>
              <a:buAutoNum type="alphaLcParenR"/>
            </a:pPr>
            <a:r>
              <a:rPr lang="tr-TR" altLang="tr-TR" sz="2400" dirty="0" smtClean="0"/>
              <a:t>Yeni siparişe ait anahtar bilgi (</a:t>
            </a:r>
            <a:r>
              <a:rPr lang="tr-TR" altLang="tr-TR" sz="2400" dirty="0" err="1" smtClean="0"/>
              <a:t>sip_num</a:t>
            </a:r>
            <a:r>
              <a:rPr lang="tr-TR" altLang="tr-TR" sz="2400" dirty="0" smtClean="0"/>
              <a:t>) alınır</a:t>
            </a:r>
          </a:p>
          <a:p>
            <a:pPr marL="1114425" lvl="2" indent="-457200">
              <a:buFont typeface="Gill Sans MT" pitchFamily="34" charset="0"/>
              <a:buAutoNum type="alphaLcParenR"/>
            </a:pPr>
            <a:r>
              <a:rPr lang="tr-TR" altLang="tr-TR" sz="2400" dirty="0" smtClean="0"/>
              <a:t>Alt bilgiler bu bilgiye göre </a:t>
            </a:r>
            <a:r>
              <a:rPr lang="tr-TR" altLang="tr-TR" sz="2400" b="1" dirty="0" err="1" smtClean="0"/>
              <a:t>SqlCommand</a:t>
            </a:r>
            <a:r>
              <a:rPr lang="tr-TR" altLang="tr-TR" sz="2400" dirty="0" smtClean="0"/>
              <a:t> kullanılarak sorgulanır</a:t>
            </a:r>
          </a:p>
          <a:p>
            <a:pPr marL="1114425" lvl="2" indent="-457200">
              <a:buFont typeface="Gill Sans MT" pitchFamily="34" charset="0"/>
              <a:buAutoNum type="alphaLcParenR"/>
            </a:pPr>
            <a:r>
              <a:rPr lang="tr-TR" altLang="tr-TR" sz="2400" dirty="0" smtClean="0"/>
              <a:t>Alınan alt bilgiler </a:t>
            </a:r>
            <a:r>
              <a:rPr lang="tr-TR" altLang="tr-TR" sz="2400" b="1" dirty="0" err="1" smtClean="0"/>
              <a:t>DataGridView</a:t>
            </a:r>
            <a:r>
              <a:rPr lang="tr-TR" altLang="tr-TR" sz="2400" dirty="0" smtClean="0"/>
              <a:t> içine doldurulur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Örnek uygulama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994470"/>
            <a:ext cx="5981700" cy="546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675370" y="1058594"/>
            <a:ext cx="2743200" cy="3698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70C0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b="1" dirty="0">
                <a:latin typeface="Arial" charset="0"/>
                <a:cs typeface="Arial" charset="0"/>
              </a:rPr>
              <a:t>Global değişkenler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10600" y="5786831"/>
            <a:ext cx="3352800" cy="6461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70C0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b="1" dirty="0">
                <a:latin typeface="Arial" charset="0"/>
                <a:cs typeface="Arial" charset="0"/>
              </a:rPr>
              <a:t>Detay bilgileri getirecek fonksiyonu çağırıyoruz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Örnek uygulama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800" b="1" dirty="0" err="1" smtClean="0"/>
              <a:t>SqlConnection</a:t>
            </a:r>
            <a:r>
              <a:rPr lang="tr-TR" altLang="tr-TR" sz="2800" dirty="0" smtClean="0"/>
              <a:t> nesnesi global tanımlanmıştır, çünkü:</a:t>
            </a:r>
          </a:p>
          <a:p>
            <a:pPr lvl="1"/>
            <a:r>
              <a:rPr lang="tr-TR" altLang="tr-TR" sz="2800" dirty="0" err="1" smtClean="0"/>
              <a:t>DetayGetir</a:t>
            </a:r>
            <a:r>
              <a:rPr lang="tr-TR" altLang="tr-TR" sz="2800" dirty="0" smtClean="0"/>
              <a:t>( ) fonksiyonu her çağrıldığında bağlantı işlem yapılırken kullanılacaktır (açılıp-kapanacak)</a:t>
            </a:r>
          </a:p>
          <a:p>
            <a:r>
              <a:rPr lang="tr-TR" altLang="tr-TR" sz="2800" b="1" dirty="0" err="1" smtClean="0"/>
              <a:t>CurrencyManager</a:t>
            </a:r>
            <a:r>
              <a:rPr lang="tr-TR" altLang="tr-TR" sz="2800" dirty="0" smtClean="0"/>
              <a:t> nesnesi global tanımlanmıştır çünkü:</a:t>
            </a:r>
          </a:p>
          <a:p>
            <a:pPr lvl="1"/>
            <a:r>
              <a:rPr lang="tr-TR" altLang="tr-TR" sz="2800" dirty="0" smtClean="0"/>
              <a:t>Button1 ve Button2 </a:t>
            </a:r>
            <a:r>
              <a:rPr lang="tr-TR" altLang="tr-TR" sz="2800" dirty="0" err="1" smtClean="0"/>
              <a:t>click</a:t>
            </a:r>
            <a:r>
              <a:rPr lang="tr-TR" altLang="tr-TR" sz="2800" dirty="0" smtClean="0"/>
              <a:t> olayları sırasında bu nesnesinin </a:t>
            </a:r>
            <a:r>
              <a:rPr lang="tr-TR" altLang="tr-TR" sz="2800" dirty="0" err="1" smtClean="0"/>
              <a:t>Position</a:t>
            </a:r>
            <a:r>
              <a:rPr lang="tr-TR" altLang="tr-TR" sz="2800" dirty="0" smtClean="0"/>
              <a:t> özelliği değiştirilecektir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Örnek uygulama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200400"/>
            <a:ext cx="4695825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Box 4"/>
          <p:cNvSpPr txBox="1">
            <a:spLocks noChangeArrowheads="1"/>
          </p:cNvSpPr>
          <p:nvPr/>
        </p:nvSpPr>
        <p:spPr bwMode="auto">
          <a:xfrm>
            <a:off x="1219200" y="1917115"/>
            <a:ext cx="7818119" cy="646331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Düğmelere tıklanınca aktif kayıt değiştirilecek ve aynı zamanda aktif (üst) kayda ait alt kayıtlar da her seferinde sorgulanacaktır (DetayGetir() fonksiyonu içinde)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24599" y="3657600"/>
            <a:ext cx="3124200" cy="6461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dirty="0">
                <a:latin typeface="Arial" charset="0"/>
                <a:cs typeface="Arial" charset="0"/>
              </a:rPr>
              <a:t>Alt kayıtları getirecek fonksiyon çağrılıyor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Örnek uygulama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800" dirty="0" err="1" smtClean="0"/>
              <a:t>DetayGetir</a:t>
            </a:r>
            <a:r>
              <a:rPr lang="tr-TR" altLang="tr-TR" sz="2800" dirty="0" smtClean="0"/>
              <a:t>() fonksiyonu içinde sırasıyla</a:t>
            </a:r>
          </a:p>
          <a:p>
            <a:pPr marL="917575" lvl="1" indent="-514350">
              <a:buFont typeface="Gill Sans MT" pitchFamily="34" charset="0"/>
              <a:buAutoNum type="arabicPeriod"/>
            </a:pPr>
            <a:r>
              <a:rPr lang="tr-TR" altLang="tr-TR" sz="2800" dirty="0" smtClean="0"/>
              <a:t>Bağlantı tekrar açılacak</a:t>
            </a:r>
          </a:p>
          <a:p>
            <a:pPr marL="917575" lvl="1" indent="-514350">
              <a:buFont typeface="Gill Sans MT" pitchFamily="34" charset="0"/>
              <a:buAutoNum type="arabicPeriod"/>
            </a:pPr>
            <a:r>
              <a:rPr lang="tr-TR" altLang="tr-TR" sz="2800" dirty="0" err="1" smtClean="0"/>
              <a:t>SqlCommand</a:t>
            </a:r>
            <a:r>
              <a:rPr lang="tr-TR" altLang="tr-TR" sz="2800" dirty="0" smtClean="0"/>
              <a:t> nesnesi oluşturulacak </a:t>
            </a:r>
          </a:p>
          <a:p>
            <a:pPr marL="917575" lvl="1" indent="-514350">
              <a:buFont typeface="Gill Sans MT" pitchFamily="34" charset="0"/>
              <a:buAutoNum type="arabicPeriod"/>
            </a:pPr>
            <a:r>
              <a:rPr lang="tr-TR" altLang="tr-TR" sz="2800" dirty="0" smtClean="0"/>
              <a:t>Seçilen üst kayda ait anahtar alan değeri bulunacak (alt satırları sorgulamak için, </a:t>
            </a:r>
            <a:r>
              <a:rPr lang="tr-TR" altLang="tr-TR" sz="2800" dirty="0" err="1" smtClean="0"/>
              <a:t>sip_num</a:t>
            </a:r>
            <a:r>
              <a:rPr lang="tr-TR" altLang="tr-TR" sz="2800" dirty="0" smtClean="0"/>
              <a:t>)</a:t>
            </a:r>
          </a:p>
          <a:p>
            <a:pPr marL="917575" lvl="1" indent="-514350">
              <a:buFont typeface="Gill Sans MT" pitchFamily="34" charset="0"/>
              <a:buAutoNum type="arabicPeriod"/>
            </a:pPr>
            <a:r>
              <a:rPr lang="tr-TR" altLang="tr-TR" sz="2800" dirty="0" smtClean="0"/>
              <a:t>Alınacak kayıtlar </a:t>
            </a:r>
            <a:r>
              <a:rPr lang="tr-TR" altLang="tr-TR" sz="2800" dirty="0" err="1" smtClean="0"/>
              <a:t>DataTable</a:t>
            </a:r>
            <a:r>
              <a:rPr lang="tr-TR" altLang="tr-TR" sz="2800" dirty="0" smtClean="0"/>
              <a:t>, </a:t>
            </a:r>
            <a:r>
              <a:rPr lang="tr-TR" altLang="tr-TR" sz="2800" dirty="0" err="1" smtClean="0"/>
              <a:t>ordan</a:t>
            </a:r>
            <a:r>
              <a:rPr lang="tr-TR" altLang="tr-TR" sz="2800" dirty="0" smtClean="0"/>
              <a:t> da </a:t>
            </a:r>
            <a:r>
              <a:rPr lang="tr-TR" altLang="tr-TR" sz="2800" dirty="0" err="1" smtClean="0"/>
              <a:t>DataGridView’a</a:t>
            </a:r>
            <a:r>
              <a:rPr lang="tr-TR" altLang="tr-TR" sz="2800" dirty="0" smtClean="0"/>
              <a:t> doldurulacak</a:t>
            </a:r>
          </a:p>
          <a:p>
            <a:pPr marL="917575" lvl="1" indent="-514350">
              <a:buFont typeface="Gill Sans MT" pitchFamily="34" charset="0"/>
              <a:buAutoNum type="arabicPeriod"/>
            </a:pPr>
            <a:r>
              <a:rPr lang="tr-TR" altLang="tr-TR" sz="2800" dirty="0" smtClean="0"/>
              <a:t>Bağlantı kapatılacak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Örnek uygulama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1295400" y="1861344"/>
            <a:ext cx="9860280" cy="1023144"/>
          </a:xfrm>
        </p:spPr>
        <p:txBody>
          <a:bodyPr>
            <a:normAutofit/>
          </a:bodyPr>
          <a:lstStyle/>
          <a:p>
            <a:r>
              <a:rPr lang="tr-TR" altLang="tr-TR" sz="2800" dirty="0" smtClean="0"/>
              <a:t>Aktif kaydın (seçili siparişin) </a:t>
            </a:r>
            <a:r>
              <a:rPr lang="tr-TR" altLang="tr-TR" sz="2800" dirty="0" err="1" smtClean="0"/>
              <a:t>sip_num</a:t>
            </a:r>
            <a:r>
              <a:rPr lang="tr-TR" altLang="tr-TR" sz="2800" dirty="0" smtClean="0"/>
              <a:t> değerini almak için</a:t>
            </a:r>
          </a:p>
        </p:txBody>
      </p:sp>
      <p:sp>
        <p:nvSpPr>
          <p:cNvPr id="22532" name="TextBox 3"/>
          <p:cNvSpPr txBox="1">
            <a:spLocks noChangeArrowheads="1"/>
          </p:cNvSpPr>
          <p:nvPr/>
        </p:nvSpPr>
        <p:spPr bwMode="auto">
          <a:xfrm>
            <a:off x="1295400" y="3047999"/>
            <a:ext cx="6248400" cy="338554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600">
                <a:solidFill>
                  <a:srgbClr val="FF0000"/>
                </a:solidFill>
                <a:latin typeface="Consolas" panose="020B0609020204030204" pitchFamily="49" charset="0"/>
              </a:rPr>
              <a:t>string sipNum = textBox1.Text;</a:t>
            </a:r>
          </a:p>
        </p:txBody>
      </p:sp>
      <p:sp>
        <p:nvSpPr>
          <p:cNvPr id="22533" name="TextBox 4"/>
          <p:cNvSpPr txBox="1">
            <a:spLocks noChangeArrowheads="1"/>
          </p:cNvSpPr>
          <p:nvPr/>
        </p:nvSpPr>
        <p:spPr bwMode="auto">
          <a:xfrm>
            <a:off x="3276600" y="3809999"/>
            <a:ext cx="1828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</a:rPr>
              <a:t>veya</a:t>
            </a:r>
          </a:p>
        </p:txBody>
      </p:sp>
      <p:sp>
        <p:nvSpPr>
          <p:cNvPr id="22534" name="TextBox 5"/>
          <p:cNvSpPr txBox="1">
            <a:spLocks noChangeArrowheads="1"/>
          </p:cNvSpPr>
          <p:nvPr/>
        </p:nvSpPr>
        <p:spPr bwMode="auto">
          <a:xfrm>
            <a:off x="1295400" y="4953000"/>
            <a:ext cx="6248400" cy="584775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600" b="1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tr-TR" altLang="tr-TR" sz="1600">
                <a:solidFill>
                  <a:srgbClr val="FF0000"/>
                </a:solidFill>
                <a:latin typeface="Consolas" panose="020B0609020204030204" pitchFamily="49" charset="0"/>
              </a:rPr>
              <a:t>DataRowView r = (DataRowView)cm.Current;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tr-TR" sz="1600">
                <a:solidFill>
                  <a:srgbClr val="FF0000"/>
                </a:solidFill>
                <a:latin typeface="Consolas" panose="020B0609020204030204" pitchFamily="49" charset="0"/>
              </a:rPr>
              <a:t> string sipNum = r["sip_num"].ToString();</a:t>
            </a:r>
            <a:endParaRPr lang="tr-TR" altLang="tr-TR" sz="160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22535" name="TextBox 7"/>
          <p:cNvSpPr txBox="1">
            <a:spLocks noChangeArrowheads="1"/>
          </p:cNvSpPr>
          <p:nvPr/>
        </p:nvSpPr>
        <p:spPr bwMode="auto">
          <a:xfrm>
            <a:off x="1295400" y="2666999"/>
            <a:ext cx="5638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b="1">
                <a:latin typeface="Arial" panose="020B0604020202020204" pitchFamily="34" charset="0"/>
              </a:rPr>
              <a:t>1) Doğrudan görsel kontrolden değer alınabilir</a:t>
            </a:r>
          </a:p>
        </p:txBody>
      </p:sp>
      <p:sp>
        <p:nvSpPr>
          <p:cNvPr id="22536" name="TextBox 8"/>
          <p:cNvSpPr txBox="1">
            <a:spLocks noChangeArrowheads="1"/>
          </p:cNvSpPr>
          <p:nvPr/>
        </p:nvSpPr>
        <p:spPr bwMode="auto">
          <a:xfrm>
            <a:off x="1371600" y="4343400"/>
            <a:ext cx="7924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32D2E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b="1">
                <a:latin typeface="Arial" panose="020B0604020202020204" pitchFamily="34" charset="0"/>
              </a:rPr>
              <a:t>2) CurrencyManager üzerinden aktif kaydın ilgili sütun değeri alınabilir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Örnek uygulama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2355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981200"/>
            <a:ext cx="8915400" cy="417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Örnek uygulama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1097280" y="1828800"/>
            <a:ext cx="9361170" cy="1295400"/>
          </a:xfrm>
        </p:spPr>
        <p:txBody>
          <a:bodyPr>
            <a:normAutofit/>
          </a:bodyPr>
          <a:lstStyle/>
          <a:p>
            <a:r>
              <a:rPr lang="tr-TR" altLang="tr-TR" sz="2800" dirty="0" err="1" smtClean="0"/>
              <a:t>cmd.Parameter.Add</a:t>
            </a:r>
            <a:r>
              <a:rPr lang="tr-TR" altLang="tr-TR" sz="2800" dirty="0" smtClean="0"/>
              <a:t> fonksiyonu ile yazılan SQL sorgusu içinde @ işareti ile başlayan değişkenlere değer aktarılır</a:t>
            </a:r>
          </a:p>
          <a:p>
            <a:endParaRPr lang="tr-TR" altLang="tr-TR" sz="2800" dirty="0" smtClean="0"/>
          </a:p>
        </p:txBody>
      </p:sp>
      <p:pic>
        <p:nvPicPr>
          <p:cNvPr id="2458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9664" y="3352800"/>
            <a:ext cx="828833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Arrow Connector 11"/>
          <p:cNvCxnSpPr/>
          <p:nvPr/>
        </p:nvCxnSpPr>
        <p:spPr>
          <a:xfrm flipV="1">
            <a:off x="4876800" y="4495800"/>
            <a:ext cx="2819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6629400" y="3657600"/>
            <a:ext cx="35052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Örnek uygulama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1219200" y="1981200"/>
            <a:ext cx="9753600" cy="1676400"/>
          </a:xfrm>
        </p:spPr>
        <p:txBody>
          <a:bodyPr>
            <a:normAutofit/>
          </a:bodyPr>
          <a:lstStyle/>
          <a:p>
            <a:r>
              <a:rPr lang="tr-TR" altLang="tr-TR" sz="2800" dirty="0" smtClean="0"/>
              <a:t>Aynı işlem şu şekilde de yapılabilir, ancak güvenlik açıkları (ör: </a:t>
            </a:r>
            <a:r>
              <a:rPr lang="tr-TR" altLang="tr-TR" sz="2800" dirty="0" err="1" smtClean="0"/>
              <a:t>Sql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Injection</a:t>
            </a:r>
            <a:r>
              <a:rPr lang="tr-TR" altLang="tr-TR" sz="2800" dirty="0" smtClean="0"/>
              <a:t>) ve çalışma sırasında problemler çıkabilmektedir.</a:t>
            </a:r>
          </a:p>
        </p:txBody>
      </p:sp>
      <p:pic>
        <p:nvPicPr>
          <p:cNvPr id="2560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886200"/>
            <a:ext cx="7924800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1. Karabulut M. 2012, Görsel Programlama II Ders Sunuları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703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>
                <a:solidFill>
                  <a:schemeClr val="tx2">
                    <a:satMod val="130000"/>
                  </a:schemeClr>
                </a:solidFill>
              </a:rPr>
              <a:t>Konular [1]</a:t>
            </a:r>
            <a:endParaRPr lang="tr-TR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800" dirty="0"/>
              <a:t>Yabancı anahtar (</a:t>
            </a:r>
            <a:r>
              <a:rPr lang="tr-TR" altLang="tr-TR" sz="2800" dirty="0" err="1"/>
              <a:t>Foreign</a:t>
            </a:r>
            <a:r>
              <a:rPr lang="tr-TR" altLang="tr-TR" sz="2800" dirty="0"/>
              <a:t> </a:t>
            </a:r>
            <a:r>
              <a:rPr lang="tr-TR" altLang="tr-TR" sz="2800" dirty="0" err="1"/>
              <a:t>key</a:t>
            </a:r>
            <a:r>
              <a:rPr lang="tr-TR" altLang="tr-TR" sz="2800" dirty="0"/>
              <a:t>) ilişkisi</a:t>
            </a:r>
            <a:endParaRPr lang="tr-TR" altLang="tr-TR" dirty="0" smtClean="0"/>
          </a:p>
          <a:p>
            <a:pPr eaLnBrk="1" hangingPunct="1"/>
            <a:r>
              <a:rPr lang="tr-TR" altLang="tr-TR" sz="2800" dirty="0"/>
              <a:t>Master-</a:t>
            </a:r>
            <a:r>
              <a:rPr lang="tr-TR" altLang="tr-TR" sz="2800" dirty="0" err="1"/>
              <a:t>Detail</a:t>
            </a:r>
            <a:r>
              <a:rPr lang="tr-TR" altLang="tr-TR" sz="2800" dirty="0"/>
              <a:t> Formlar</a:t>
            </a:r>
          </a:p>
          <a:p>
            <a:pPr lvl="1" eaLnBrk="1" hangingPunct="1"/>
            <a:r>
              <a:rPr lang="tr-TR" altLang="tr-TR" sz="2800" dirty="0"/>
              <a:t>İlişkili kayıtları SQL kullanarak almak</a:t>
            </a:r>
          </a:p>
          <a:p>
            <a:pPr lvl="1" eaLnBrk="1" hangingPunct="1"/>
            <a:r>
              <a:rPr lang="tr-TR" altLang="tr-TR" sz="2800" dirty="0" err="1"/>
              <a:t>SqlCommand</a:t>
            </a:r>
            <a:r>
              <a:rPr lang="tr-TR" altLang="tr-TR" sz="2800" dirty="0"/>
              <a:t> </a:t>
            </a:r>
            <a:r>
              <a:rPr lang="tr-TR" altLang="tr-TR" sz="2800" dirty="0" err="1"/>
              <a:t>parameters</a:t>
            </a:r>
            <a:r>
              <a:rPr lang="tr-TR" altLang="tr-TR" sz="2800" dirty="0"/>
              <a:t> kullanımı</a:t>
            </a:r>
          </a:p>
          <a:p>
            <a:pPr eaLnBrk="1" hangingPunct="1"/>
            <a:r>
              <a:rPr lang="tr-TR" altLang="tr-TR" sz="2800" dirty="0" smtClean="0"/>
              <a:t>Seçili kayda ait detayları almak</a:t>
            </a:r>
          </a:p>
          <a:p>
            <a:pPr lvl="1" eaLnBrk="1" hangingPunct="1"/>
            <a:r>
              <a:rPr lang="tr-TR" altLang="tr-TR" sz="2800" dirty="0" smtClean="0"/>
              <a:t>Görsel kontroller üzerinden</a:t>
            </a:r>
          </a:p>
          <a:p>
            <a:pPr lvl="1" eaLnBrk="1" hangingPunct="1"/>
            <a:r>
              <a:rPr lang="tr-TR" altLang="tr-TR" sz="2800" dirty="0" err="1" smtClean="0"/>
              <a:t>CurrencyManager</a:t>
            </a:r>
            <a:r>
              <a:rPr lang="tr-TR" altLang="tr-TR" sz="2800" dirty="0" smtClean="0"/>
              <a:t> üzerinden</a:t>
            </a:r>
          </a:p>
          <a:p>
            <a:pPr eaLnBrk="1" hangingPunct="1"/>
            <a:endParaRPr lang="tr-TR" altLang="tr-TR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Yabancı </a:t>
            </a:r>
            <a:r>
              <a:rPr lang="tr-TR" smtClean="0"/>
              <a:t>anahtar ilişkisi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r>
              <a:rPr lang="tr-TR" dirty="0" smtClean="0"/>
              <a:t>	</a:t>
            </a:r>
            <a:endParaRPr lang="tr-TR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800" dirty="0" smtClean="0"/>
              <a:t>Bir tablodaki herhangi bir alan başka bir tablo ile mantıksal ilişki kurmaya yarıyorsa ve bu alan diğer tabloda birincil anahtar (</a:t>
            </a:r>
            <a:r>
              <a:rPr lang="tr-TR" altLang="tr-TR" sz="2800" dirty="0" err="1" smtClean="0"/>
              <a:t>primary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key</a:t>
            </a:r>
            <a:r>
              <a:rPr lang="tr-TR" altLang="tr-TR" sz="2800" dirty="0" smtClean="0"/>
              <a:t>) ise, bu alan bahsedilen tabloda yabancı anahtar (</a:t>
            </a:r>
            <a:r>
              <a:rPr lang="tr-TR" altLang="tr-TR" sz="2800" dirty="0" err="1" smtClean="0"/>
              <a:t>foreign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key</a:t>
            </a:r>
            <a:r>
              <a:rPr lang="tr-TR" altLang="tr-TR" sz="2800" dirty="0" smtClean="0"/>
              <a:t>) </a:t>
            </a:r>
            <a:r>
              <a:rPr lang="tr-TR" altLang="tr-TR" sz="2800" dirty="0" err="1" smtClean="0"/>
              <a:t>dır</a:t>
            </a:r>
            <a:r>
              <a:rPr lang="tr-TR" altLang="tr-TR" sz="2800" dirty="0" smtClean="0"/>
              <a:t>.</a:t>
            </a:r>
          </a:p>
          <a:p>
            <a:r>
              <a:rPr lang="tr-TR" altLang="tr-TR" sz="2800" dirty="0" smtClean="0"/>
              <a:t>Yabancı anahtar ilişkisi veri bütünlüğünü (data </a:t>
            </a:r>
            <a:r>
              <a:rPr lang="tr-TR" altLang="tr-TR" sz="2800" dirty="0" err="1" smtClean="0"/>
              <a:t>integrity</a:t>
            </a:r>
            <a:r>
              <a:rPr lang="tr-TR" altLang="tr-TR" sz="2800" dirty="0" smtClean="0"/>
              <a:t>) sağlamak için kullanılır</a:t>
            </a:r>
          </a:p>
          <a:p>
            <a:endParaRPr lang="tr-TR" altLang="tr-TR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Yabancı </a:t>
            </a:r>
            <a:r>
              <a:rPr lang="tr-TR" smtClean="0"/>
              <a:t>anahtar ilişkisi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3613150" cy="1880142"/>
          </a:xfrm>
        </p:spPr>
        <p:txBody>
          <a:bodyPr>
            <a:normAutofit/>
          </a:bodyPr>
          <a:lstStyle/>
          <a:p>
            <a:r>
              <a:rPr lang="tr-TR" altLang="tr-TR" sz="2800" dirty="0"/>
              <a:t>Örnek olarak </a:t>
            </a:r>
            <a:r>
              <a:rPr lang="tr-TR" altLang="tr-TR" sz="2800" dirty="0" err="1"/>
              <a:t>siparisler</a:t>
            </a:r>
            <a:r>
              <a:rPr lang="tr-TR" altLang="tr-TR" sz="2800" dirty="0"/>
              <a:t> ve </a:t>
            </a:r>
            <a:r>
              <a:rPr lang="tr-TR" altLang="tr-TR" sz="2800" dirty="0" err="1"/>
              <a:t>sip_edilen</a:t>
            </a:r>
            <a:r>
              <a:rPr lang="tr-TR" altLang="tr-TR" sz="2800" dirty="0"/>
              <a:t> tablolarına bakalım</a:t>
            </a:r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1" y="1905000"/>
            <a:ext cx="401002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733800"/>
            <a:ext cx="4572000" cy="260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Callout 2 (No Border) 5"/>
          <p:cNvSpPr/>
          <p:nvPr/>
        </p:nvSpPr>
        <p:spPr>
          <a:xfrm>
            <a:off x="9296400" y="2133600"/>
            <a:ext cx="2133600" cy="533400"/>
          </a:xfrm>
          <a:prstGeom prst="callout2">
            <a:avLst>
              <a:gd name="adj1" fmla="val 42857"/>
              <a:gd name="adj2" fmla="val -4315"/>
              <a:gd name="adj3" fmla="val 18750"/>
              <a:gd name="adj4" fmla="val -16667"/>
              <a:gd name="adj5" fmla="val 112500"/>
              <a:gd name="adj6" fmla="val -4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b="1" dirty="0" err="1"/>
              <a:t>siparisler</a:t>
            </a:r>
            <a:r>
              <a:rPr lang="tr-TR" dirty="0"/>
              <a:t> tablosu</a:t>
            </a:r>
          </a:p>
        </p:txBody>
      </p:sp>
      <p:sp>
        <p:nvSpPr>
          <p:cNvPr id="7" name="Line Callout 2 (No Border) 6"/>
          <p:cNvSpPr/>
          <p:nvPr/>
        </p:nvSpPr>
        <p:spPr>
          <a:xfrm>
            <a:off x="9753600" y="4114800"/>
            <a:ext cx="2133600" cy="533400"/>
          </a:xfrm>
          <a:prstGeom prst="callout2">
            <a:avLst>
              <a:gd name="adj1" fmla="val 42857"/>
              <a:gd name="adj2" fmla="val -4315"/>
              <a:gd name="adj3" fmla="val 18750"/>
              <a:gd name="adj4" fmla="val -16667"/>
              <a:gd name="adj5" fmla="val 99107"/>
              <a:gd name="adj6" fmla="val -352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b="1" dirty="0" err="1"/>
              <a:t>sip</a:t>
            </a:r>
            <a:r>
              <a:rPr lang="tr-TR" b="1" dirty="0"/>
              <a:t>_edilen</a:t>
            </a:r>
            <a:r>
              <a:rPr lang="tr-TR" dirty="0"/>
              <a:t> tablosu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Yabancı </a:t>
            </a:r>
            <a:r>
              <a:rPr lang="tr-TR" smtClean="0"/>
              <a:t>anahtar ilişkisi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1097280" y="1905000"/>
            <a:ext cx="9361170" cy="1752600"/>
          </a:xfrm>
        </p:spPr>
        <p:txBody>
          <a:bodyPr/>
          <a:lstStyle/>
          <a:p>
            <a:r>
              <a:rPr lang="tr-TR" altLang="tr-TR" sz="2800" dirty="0"/>
              <a:t>Her iki tabloda </a:t>
            </a:r>
            <a:r>
              <a:rPr lang="tr-TR" altLang="tr-TR" sz="2800" dirty="0" err="1"/>
              <a:t>sip_num</a:t>
            </a:r>
            <a:r>
              <a:rPr lang="tr-TR" altLang="tr-TR" sz="2800" dirty="0"/>
              <a:t> alanı bulunmaktadır.</a:t>
            </a:r>
          </a:p>
          <a:p>
            <a:r>
              <a:rPr lang="tr-TR" altLang="tr-TR" sz="2800" dirty="0"/>
              <a:t>Böylece </a:t>
            </a:r>
            <a:r>
              <a:rPr lang="tr-TR" altLang="tr-TR" sz="2800" dirty="0" err="1"/>
              <a:t>sip_edilen</a:t>
            </a:r>
            <a:r>
              <a:rPr lang="tr-TR" altLang="tr-TR" sz="2800" dirty="0"/>
              <a:t> tablosundaki “</a:t>
            </a:r>
            <a:r>
              <a:rPr lang="tr-TR" altLang="tr-TR" sz="2800" dirty="0" err="1"/>
              <a:t>sip_num</a:t>
            </a:r>
            <a:r>
              <a:rPr lang="tr-TR" altLang="tr-TR" sz="2800" dirty="0"/>
              <a:t>” alanı ile o satırın </a:t>
            </a:r>
            <a:r>
              <a:rPr lang="tr-TR" altLang="tr-TR" sz="2800" dirty="0" err="1"/>
              <a:t>siparisler</a:t>
            </a:r>
            <a:r>
              <a:rPr lang="tr-TR" altLang="tr-TR" sz="2800" dirty="0"/>
              <a:t> tablosundaki hangi siparişe ait olduğunu bulabiliyoruz.</a:t>
            </a:r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1" y="3733800"/>
            <a:ext cx="581342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13705"/>
          </a:xfrm>
        </p:spPr>
        <p:txBody>
          <a:bodyPr/>
          <a:lstStyle/>
          <a:p>
            <a:pPr>
              <a:defRPr/>
            </a:pPr>
            <a:r>
              <a:rPr lang="tr-TR" dirty="0" smtClean="0"/>
              <a:t>Yabancı </a:t>
            </a:r>
            <a:r>
              <a:rPr lang="tr-TR" smtClean="0"/>
              <a:t>anahtar ilişkisi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133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171" y="2165456"/>
            <a:ext cx="3963037" cy="949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5748" y="3048000"/>
            <a:ext cx="4162424" cy="1819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ight Brace 5"/>
          <p:cNvSpPr/>
          <p:nvPr/>
        </p:nvSpPr>
        <p:spPr>
          <a:xfrm>
            <a:off x="5986572" y="2200207"/>
            <a:ext cx="237288" cy="838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291372" y="2657407"/>
            <a:ext cx="6858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171" y="3452168"/>
            <a:ext cx="4192085" cy="1186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ight Brace 9"/>
          <p:cNvSpPr/>
          <p:nvPr/>
        </p:nvSpPr>
        <p:spPr>
          <a:xfrm>
            <a:off x="6138972" y="3495607"/>
            <a:ext cx="395480" cy="1143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367572" y="3800407"/>
            <a:ext cx="5536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2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772" y="4800600"/>
            <a:ext cx="4266238" cy="1819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ight Brace 16"/>
          <p:cNvSpPr/>
          <p:nvPr/>
        </p:nvSpPr>
        <p:spPr>
          <a:xfrm>
            <a:off x="6215172" y="4867207"/>
            <a:ext cx="158192" cy="1752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6443772" y="4181407"/>
            <a:ext cx="45720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481372" y="1666807"/>
            <a:ext cx="3401126" cy="36988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tr-TR" b="1" dirty="0" err="1">
                <a:latin typeface="Arial" charset="0"/>
                <a:cs typeface="Arial" charset="0"/>
              </a:rPr>
              <a:t>sip</a:t>
            </a:r>
            <a:r>
              <a:rPr lang="tr-TR" b="1" dirty="0">
                <a:latin typeface="Arial" charset="0"/>
                <a:cs typeface="Arial" charset="0"/>
              </a:rPr>
              <a:t>_edilen </a:t>
            </a:r>
            <a:r>
              <a:rPr lang="tr-TR" dirty="0">
                <a:latin typeface="Arial" charset="0"/>
                <a:cs typeface="Arial" charset="0"/>
              </a:rPr>
              <a:t>tablosu satırları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053372" y="1743007"/>
            <a:ext cx="3401126" cy="36988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tr-TR" b="1" dirty="0" err="1">
                <a:latin typeface="Arial" charset="0"/>
                <a:cs typeface="Arial" charset="0"/>
              </a:rPr>
              <a:t>siparisler</a:t>
            </a:r>
            <a:r>
              <a:rPr lang="tr-TR" b="1" dirty="0">
                <a:latin typeface="Arial" charset="0"/>
                <a:cs typeface="Arial" charset="0"/>
              </a:rPr>
              <a:t> </a:t>
            </a:r>
            <a:r>
              <a:rPr lang="tr-TR" dirty="0">
                <a:latin typeface="Arial" charset="0"/>
                <a:cs typeface="Arial" charset="0"/>
              </a:rPr>
              <a:t>tablosu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Yabancı </a:t>
            </a:r>
            <a:r>
              <a:rPr lang="tr-TR" smtClean="0"/>
              <a:t>anahtar ilişkisi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219200" y="1889760"/>
            <a:ext cx="9239250" cy="1386840"/>
          </a:xfrm>
        </p:spPr>
        <p:txBody>
          <a:bodyPr>
            <a:normAutofit/>
          </a:bodyPr>
          <a:lstStyle/>
          <a:p>
            <a:r>
              <a:rPr lang="tr-TR" altLang="tr-TR" sz="2800" dirty="0" smtClean="0"/>
              <a:t>20005 numaralı siparişin, ürünlerini (</a:t>
            </a:r>
            <a:r>
              <a:rPr lang="tr-TR" altLang="tr-TR" sz="2800" dirty="0" err="1" smtClean="0"/>
              <a:t>details</a:t>
            </a:r>
            <a:r>
              <a:rPr lang="tr-TR" altLang="tr-TR" sz="2800" dirty="0" smtClean="0"/>
              <a:t>) almak için aşağıdaki gibi bir sorgu yeterlidir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3124200"/>
            <a:ext cx="6781800" cy="12001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sz="2400" b="1" dirty="0">
                <a:latin typeface="Arial" charset="0"/>
                <a:cs typeface="Arial" charset="0"/>
              </a:rPr>
              <a:t>SELECT * </a:t>
            </a:r>
          </a:p>
          <a:p>
            <a:pPr eaLnBrk="1" hangingPunct="1">
              <a:defRPr/>
            </a:pPr>
            <a:r>
              <a:rPr lang="tr-TR" sz="2400" b="1" dirty="0">
                <a:latin typeface="Arial" charset="0"/>
                <a:cs typeface="Arial" charset="0"/>
              </a:rPr>
              <a:t>FROM </a:t>
            </a:r>
            <a:r>
              <a:rPr lang="tr-TR" sz="2400" b="1" dirty="0" err="1">
                <a:latin typeface="Arial" charset="0"/>
                <a:cs typeface="Arial" charset="0"/>
              </a:rPr>
              <a:t>sip</a:t>
            </a:r>
            <a:r>
              <a:rPr lang="tr-TR" sz="2400" b="1" dirty="0">
                <a:latin typeface="Arial" charset="0"/>
                <a:cs typeface="Arial" charset="0"/>
              </a:rPr>
              <a:t>_edilen</a:t>
            </a:r>
          </a:p>
          <a:p>
            <a:pPr eaLnBrk="1" hangingPunct="1">
              <a:defRPr/>
            </a:pPr>
            <a:r>
              <a:rPr lang="tr-TR" sz="2400" b="1" dirty="0">
                <a:latin typeface="Arial" charset="0"/>
                <a:cs typeface="Arial" charset="0"/>
              </a:rPr>
              <a:t>WHERE </a:t>
            </a:r>
            <a:r>
              <a:rPr lang="tr-TR" sz="2400" b="1" dirty="0" err="1">
                <a:latin typeface="Arial" charset="0"/>
                <a:cs typeface="Arial" charset="0"/>
              </a:rPr>
              <a:t>sip</a:t>
            </a:r>
            <a:r>
              <a:rPr lang="tr-TR" sz="2400" b="1" dirty="0">
                <a:latin typeface="Arial" charset="0"/>
                <a:cs typeface="Arial" charset="0"/>
              </a:rPr>
              <a:t>_</a:t>
            </a:r>
            <a:r>
              <a:rPr lang="tr-TR" sz="2400" b="1" dirty="0" err="1">
                <a:latin typeface="Arial" charset="0"/>
                <a:cs typeface="Arial" charset="0"/>
              </a:rPr>
              <a:t>num</a:t>
            </a:r>
            <a:r>
              <a:rPr lang="tr-TR" sz="2400" b="1" dirty="0">
                <a:latin typeface="Arial" charset="0"/>
                <a:cs typeface="Arial" charset="0"/>
              </a:rPr>
              <a:t> = </a:t>
            </a:r>
            <a:r>
              <a:rPr lang="tr-TR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20005</a:t>
            </a:r>
          </a:p>
        </p:txBody>
      </p:sp>
      <p:pic>
        <p:nvPicPr>
          <p:cNvPr id="1434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1" y="5257800"/>
            <a:ext cx="47720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Down Arrow 6"/>
          <p:cNvSpPr/>
          <p:nvPr/>
        </p:nvSpPr>
        <p:spPr>
          <a:xfrm>
            <a:off x="5943600" y="4495800"/>
            <a:ext cx="4572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err="1" smtClean="0"/>
              <a:t>Master</a:t>
            </a:r>
            <a:r>
              <a:rPr lang="tr-TR" smtClean="0"/>
              <a:t>-</a:t>
            </a:r>
            <a:r>
              <a:rPr lang="tr-TR" err="1" smtClean="0"/>
              <a:t>detail</a:t>
            </a:r>
            <a:r>
              <a:rPr lang="tr-TR" smtClean="0"/>
              <a:t> formlar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800" dirty="0"/>
              <a:t>Master-</a:t>
            </a:r>
            <a:r>
              <a:rPr lang="tr-TR" altLang="tr-TR" sz="2800" dirty="0" err="1"/>
              <a:t>detail</a:t>
            </a:r>
            <a:r>
              <a:rPr lang="tr-TR" altLang="tr-TR" sz="2800" dirty="0"/>
              <a:t> formlarda üst bilgi (</a:t>
            </a:r>
            <a:r>
              <a:rPr lang="tr-TR" altLang="tr-TR" sz="2800" dirty="0" err="1"/>
              <a:t>master</a:t>
            </a:r>
            <a:r>
              <a:rPr lang="tr-TR" altLang="tr-TR" sz="2800" dirty="0"/>
              <a:t>) niteliğinde bir kayıt ve bu kayda ait alt bilgiler (</a:t>
            </a:r>
            <a:r>
              <a:rPr lang="tr-TR" altLang="tr-TR" sz="2800" dirty="0" err="1"/>
              <a:t>detail</a:t>
            </a:r>
            <a:r>
              <a:rPr lang="tr-TR" altLang="tr-TR" sz="2800" dirty="0"/>
              <a:t>) gösterilmektedir.</a:t>
            </a:r>
          </a:p>
          <a:p>
            <a:r>
              <a:rPr lang="tr-TR" altLang="tr-TR" sz="2800" dirty="0"/>
              <a:t>Örneğin, </a:t>
            </a:r>
            <a:r>
              <a:rPr lang="tr-TR" altLang="tr-TR" sz="2800" b="1" dirty="0" err="1"/>
              <a:t>siparisler</a:t>
            </a:r>
            <a:r>
              <a:rPr lang="tr-TR" altLang="tr-TR" sz="2800" b="1" dirty="0"/>
              <a:t> </a:t>
            </a:r>
            <a:r>
              <a:rPr lang="tr-TR" altLang="tr-TR" sz="2800" dirty="0"/>
              <a:t>tablosundaki herhangi bir kayıt üst bilgi ve bu kayda ait </a:t>
            </a:r>
            <a:r>
              <a:rPr lang="tr-TR" altLang="tr-TR" sz="2800" b="1" dirty="0" err="1"/>
              <a:t>sip_edilen</a:t>
            </a:r>
            <a:r>
              <a:rPr lang="tr-TR" altLang="tr-TR" sz="2800" dirty="0"/>
              <a:t> tablosundaki kayıtlar alt bilgiyi oluşturur.</a:t>
            </a:r>
          </a:p>
          <a:p>
            <a:r>
              <a:rPr lang="tr-TR" altLang="tr-TR" sz="2800" b="1" dirty="0"/>
              <a:t>Dikkat: </a:t>
            </a:r>
            <a:r>
              <a:rPr lang="tr-TR" altLang="tr-TR" sz="2800" dirty="0"/>
              <a:t>Master kayda ait birden fazla </a:t>
            </a:r>
            <a:r>
              <a:rPr lang="tr-TR" altLang="tr-TR" sz="2800" dirty="0" err="1"/>
              <a:t>detail</a:t>
            </a:r>
            <a:r>
              <a:rPr lang="tr-TR" altLang="tr-TR" sz="2800" dirty="0"/>
              <a:t> kayıt bulunabilir. Form tasarımı buna göre yapılmalıdır.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err="1" smtClean="0"/>
              <a:t>Master</a:t>
            </a:r>
            <a:r>
              <a:rPr lang="tr-TR" smtClean="0"/>
              <a:t>-</a:t>
            </a:r>
            <a:r>
              <a:rPr lang="tr-TR" err="1" smtClean="0"/>
              <a:t>detail</a:t>
            </a:r>
            <a:r>
              <a:rPr lang="tr-TR" smtClean="0"/>
              <a:t> formlar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097280" y="1973264"/>
            <a:ext cx="9361170" cy="846136"/>
          </a:xfrm>
        </p:spPr>
        <p:txBody>
          <a:bodyPr>
            <a:normAutofit lnSpcReduction="10000"/>
          </a:bodyPr>
          <a:lstStyle/>
          <a:p>
            <a:r>
              <a:rPr lang="tr-TR" altLang="tr-TR" sz="2800" dirty="0"/>
              <a:t>Örnek bir form: Sipariş (</a:t>
            </a:r>
            <a:r>
              <a:rPr lang="tr-TR" altLang="tr-TR" sz="2800" dirty="0" err="1"/>
              <a:t>master</a:t>
            </a:r>
            <a:r>
              <a:rPr lang="tr-TR" altLang="tr-TR" sz="2800" dirty="0"/>
              <a:t>) ve siparişe ait ürünler (</a:t>
            </a:r>
            <a:r>
              <a:rPr lang="tr-TR" altLang="tr-TR" sz="2800" dirty="0" err="1"/>
              <a:t>detail</a:t>
            </a:r>
            <a:r>
              <a:rPr lang="tr-TR" altLang="tr-TR" sz="2800" dirty="0"/>
              <a:t>) listelenmektedir</a:t>
            </a:r>
          </a:p>
        </p:txBody>
      </p:sp>
      <p:pic>
        <p:nvPicPr>
          <p:cNvPr id="16388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05" r="11111"/>
          <a:stretch/>
        </p:blipFill>
        <p:spPr bwMode="auto">
          <a:xfrm>
            <a:off x="3886200" y="2438400"/>
            <a:ext cx="4876800" cy="3962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763000" y="2743200"/>
            <a:ext cx="2971800" cy="3698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b="1" dirty="0">
                <a:solidFill>
                  <a:srgbClr val="FF0000"/>
                </a:solidFill>
                <a:latin typeface="Arial" charset="0"/>
                <a:cs typeface="Arial" charset="0"/>
              </a:rPr>
              <a:t>Üst bilgi (</a:t>
            </a:r>
            <a:r>
              <a:rPr lang="tr-TR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master</a:t>
            </a:r>
            <a:r>
              <a:rPr lang="tr-TR" b="1" dirty="0">
                <a:solidFill>
                  <a:srgbClr val="FF0000"/>
                </a:solidFill>
                <a:latin typeface="Arial" charset="0"/>
                <a:cs typeface="Arial" charset="0"/>
              </a:rPr>
              <a:t>): </a:t>
            </a:r>
            <a:r>
              <a:rPr lang="tr-TR" dirty="0">
                <a:solidFill>
                  <a:srgbClr val="FF0000"/>
                </a:solidFill>
                <a:latin typeface="Arial" charset="0"/>
                <a:cs typeface="Arial" charset="0"/>
              </a:rPr>
              <a:t>Sipariş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839200" y="3657600"/>
            <a:ext cx="2971800" cy="3698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b="1" dirty="0">
                <a:solidFill>
                  <a:srgbClr val="0070C0"/>
                </a:solidFill>
                <a:latin typeface="Arial" charset="0"/>
                <a:cs typeface="Arial" charset="0"/>
              </a:rPr>
              <a:t>Alt bilgiler(</a:t>
            </a:r>
            <a:r>
              <a:rPr lang="tr-TR" b="1" dirty="0" err="1">
                <a:solidFill>
                  <a:srgbClr val="0070C0"/>
                </a:solidFill>
                <a:latin typeface="Arial" charset="0"/>
                <a:cs typeface="Arial" charset="0"/>
              </a:rPr>
              <a:t>detail</a:t>
            </a:r>
            <a:r>
              <a:rPr lang="tr-TR" b="1" dirty="0">
                <a:solidFill>
                  <a:srgbClr val="0070C0"/>
                </a:solidFill>
                <a:latin typeface="Arial" charset="0"/>
                <a:cs typeface="Arial" charset="0"/>
              </a:rPr>
              <a:t>): </a:t>
            </a:r>
            <a:r>
              <a:rPr lang="tr-TR" dirty="0">
                <a:solidFill>
                  <a:srgbClr val="0070C0"/>
                </a:solidFill>
                <a:latin typeface="Arial" charset="0"/>
                <a:cs typeface="Arial" charset="0"/>
              </a:rPr>
              <a:t>Ürünler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karaÜniversitesiDersNotları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karaÜniversitesiDersNotları" id="{9E825308-4EB3-49EC-AD25-7462D971D255}" vid="{42FCA507-37DD-4061-A7BC-1184FE1F6E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AnkaraÜniversitesiDersNotları</Template>
  <TotalTime>954</TotalTime>
  <Words>579</Words>
  <Application>Microsoft Office PowerPoint</Application>
  <PresentationFormat>Geniş ekran</PresentationFormat>
  <Paragraphs>78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5" baseType="lpstr">
      <vt:lpstr>Arial</vt:lpstr>
      <vt:lpstr>Calibri</vt:lpstr>
      <vt:lpstr>Consolas</vt:lpstr>
      <vt:lpstr>Gill Sans MT</vt:lpstr>
      <vt:lpstr>Times New Roman</vt:lpstr>
      <vt:lpstr>AnkaraÜniversitesiDersNotları</vt:lpstr>
      <vt:lpstr> Basit Sorgulamalar Yapmak</vt:lpstr>
      <vt:lpstr>Konular [1]</vt:lpstr>
      <vt:lpstr>Yabancı anahtar ilişkisi [1] </vt:lpstr>
      <vt:lpstr>Yabancı anahtar ilişkisi [1]</vt:lpstr>
      <vt:lpstr>Yabancı anahtar ilişkisi [1]</vt:lpstr>
      <vt:lpstr>Yabancı anahtar ilişkisi [1]</vt:lpstr>
      <vt:lpstr>Yabancı anahtar ilişkisi [1]</vt:lpstr>
      <vt:lpstr>Master-detail formlar [1]</vt:lpstr>
      <vt:lpstr>Master-detail formlar [1]</vt:lpstr>
      <vt:lpstr>Örnek uygulama [1]</vt:lpstr>
      <vt:lpstr>Örnek uygulama [1]</vt:lpstr>
      <vt:lpstr>Örnek uygulama [1]</vt:lpstr>
      <vt:lpstr>Örnek uygulama [1]</vt:lpstr>
      <vt:lpstr>Örnek uygulama [1]</vt:lpstr>
      <vt:lpstr>Örnek uygulama [1]</vt:lpstr>
      <vt:lpstr>Örnek uygulama [1]</vt:lpstr>
      <vt:lpstr>Örnek uygulama [1]</vt:lpstr>
      <vt:lpstr>Örnek uygulama [1]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Salih</dc:creator>
  <cp:lastModifiedBy>Windows Kullanıcısı</cp:lastModifiedBy>
  <cp:revision>93</cp:revision>
  <cp:lastPrinted>1601-01-01T00:00:00Z</cp:lastPrinted>
  <dcterms:created xsi:type="dcterms:W3CDTF">2012-02-07T21:22:49Z</dcterms:created>
  <dcterms:modified xsi:type="dcterms:W3CDTF">2020-01-29T08:16:58Z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