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69" r:id="rId3"/>
    <p:sldId id="258" r:id="rId4"/>
    <p:sldId id="270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Başlık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7" name="16 Alt Başlık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30" name="2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8BE8F4-7534-4240-882C-66151F36E42F}" type="datetimeFigureOut">
              <a:rPr lang="tr-TR" smtClean="0"/>
              <a:pPr/>
              <a:t>14.4.2017</a:t>
            </a:fld>
            <a:endParaRPr lang="tr-TR"/>
          </a:p>
        </p:txBody>
      </p:sp>
      <p:sp>
        <p:nvSpPr>
          <p:cNvPr id="19" name="18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27" name="2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2F1FA0-1FE2-4C32-95D9-4FFCBCB80EB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8BE8F4-7534-4240-882C-66151F36E42F}" type="datetimeFigureOut">
              <a:rPr lang="tr-TR" smtClean="0"/>
              <a:pPr/>
              <a:t>14.4.2017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2F1FA0-1FE2-4C32-95D9-4FFCBCB80EB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8BE8F4-7534-4240-882C-66151F36E42F}" type="datetimeFigureOut">
              <a:rPr lang="tr-TR" smtClean="0"/>
              <a:pPr/>
              <a:t>14.4.2017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2F1FA0-1FE2-4C32-95D9-4FFCBCB80EB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8BE8F4-7534-4240-882C-66151F36E42F}" type="datetimeFigureOut">
              <a:rPr lang="tr-TR" smtClean="0"/>
              <a:pPr/>
              <a:t>14.4.2017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2F1FA0-1FE2-4C32-95D9-4FFCBCB80EB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8BE8F4-7534-4240-882C-66151F36E42F}" type="datetimeFigureOut">
              <a:rPr lang="tr-TR" smtClean="0"/>
              <a:pPr/>
              <a:t>14.4.2017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2F1FA0-1FE2-4C32-95D9-4FFCBCB80EB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8BE8F4-7534-4240-882C-66151F36E42F}" type="datetimeFigureOut">
              <a:rPr lang="tr-TR" smtClean="0"/>
              <a:pPr/>
              <a:t>14.4.2017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2F1FA0-1FE2-4C32-95D9-4FFCBCB80EB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8BE8F4-7534-4240-882C-66151F36E42F}" type="datetimeFigureOut">
              <a:rPr lang="tr-TR" smtClean="0"/>
              <a:pPr/>
              <a:t>14.4.2017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2F1FA0-1FE2-4C32-95D9-4FFCBCB80EB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8BE8F4-7534-4240-882C-66151F36E42F}" type="datetimeFigureOut">
              <a:rPr lang="tr-TR" smtClean="0"/>
              <a:pPr/>
              <a:t>14.4.2017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2F1FA0-1FE2-4C32-95D9-4FFCBCB80EB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8BE8F4-7534-4240-882C-66151F36E42F}" type="datetimeFigureOut">
              <a:rPr lang="tr-TR" smtClean="0"/>
              <a:pPr/>
              <a:t>14.4.2017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2F1FA0-1FE2-4C32-95D9-4FFCBCB80EB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8BE8F4-7534-4240-882C-66151F36E42F}" type="datetimeFigureOut">
              <a:rPr lang="tr-TR" smtClean="0"/>
              <a:pPr/>
              <a:t>14.4.2017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2F1FA0-1FE2-4C32-95D9-4FFCBCB80EB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ek Köşesi Kesik ve Yuvarlatılmış Dikdörtgen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Dik Üçgen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8BE8F4-7534-4240-882C-66151F36E42F}" type="datetimeFigureOut">
              <a:rPr lang="tr-TR" smtClean="0"/>
              <a:pPr/>
              <a:t>14.4.2017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F12F1FA0-1FE2-4C32-95D9-4FFCBCB80EB3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10" name="9 Serbest Form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10 Serbest Form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Serbest Form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Serbest Form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8 Başlık Yer Tutucusu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0" name="29 Metin Yer Tutucusu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0" name="9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E18BE8F4-7534-4240-882C-66151F36E42F}" type="datetimeFigureOut">
              <a:rPr lang="tr-TR" smtClean="0"/>
              <a:pPr/>
              <a:t>14.4.2017</a:t>
            </a:fld>
            <a:endParaRPr lang="tr-TR"/>
          </a:p>
        </p:txBody>
      </p:sp>
      <p:sp>
        <p:nvSpPr>
          <p:cNvPr id="22" name="21 Altbilgi Yer Tutucusu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18" name="17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F12F1FA0-1FE2-4C32-95D9-4FFCBCB80EB3}" type="slidenum">
              <a:rPr lang="tr-TR" smtClean="0"/>
              <a:pPr/>
              <a:t>‹#›</a:t>
            </a:fld>
            <a:endParaRPr lang="tr-TR"/>
          </a:p>
        </p:txBody>
      </p:sp>
      <p:grpSp>
        <p:nvGrpSpPr>
          <p:cNvPr id="2" name="1 Grup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11 Serbest Form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12 Serbest Form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200" dirty="0" err="1" smtClean="0">
                <a:solidFill>
                  <a:srgbClr val="FF0000"/>
                </a:solidFill>
              </a:rPr>
              <a:t>Actinomyces</a:t>
            </a:r>
            <a:endParaRPr lang="tr-TR" sz="3200" dirty="0">
              <a:solidFill>
                <a:srgbClr val="FF00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000" dirty="0">
                <a:latin typeface="Times New Roman" pitchFamily="18" charset="0"/>
                <a:cs typeface="Times New Roman" pitchFamily="18" charset="0"/>
              </a:rPr>
              <a:t>Birçok yönleri ile bakteri ve bazı yönleriyle mantarlara benzeyen mikroorganizmalar </a:t>
            </a:r>
            <a:endParaRPr lang="tr-TR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birçoğu </a:t>
            </a:r>
            <a:r>
              <a:rPr lang="tr-TR" sz="2000" dirty="0">
                <a:latin typeface="Times New Roman" pitchFamily="18" charset="0"/>
                <a:cs typeface="Times New Roman" pitchFamily="18" charset="0"/>
              </a:rPr>
              <a:t>toprak ve organizma dışında saprofit hayat </a:t>
            </a:r>
            <a:endParaRPr lang="tr-TR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tr-TR" sz="20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tr-TR" sz="2000" dirty="0" err="1">
                <a:latin typeface="Times New Roman" pitchFamily="18" charset="0"/>
                <a:cs typeface="Times New Roman" pitchFamily="18" charset="0"/>
              </a:rPr>
              <a:t>İsraelii</a:t>
            </a:r>
            <a:r>
              <a:rPr lang="tr-TR" sz="2000" dirty="0">
                <a:latin typeface="Times New Roman" pitchFamily="18" charset="0"/>
                <a:cs typeface="Times New Roman" pitchFamily="18" charset="0"/>
              </a:rPr>
              <a:t> ve A. </a:t>
            </a:r>
            <a:r>
              <a:rPr lang="tr-TR" sz="2000" dirty="0" err="1">
                <a:latin typeface="Times New Roman" pitchFamily="18" charset="0"/>
                <a:cs typeface="Times New Roman" pitchFamily="18" charset="0"/>
              </a:rPr>
              <a:t>bovis</a:t>
            </a:r>
            <a:r>
              <a:rPr lang="tr-TR" sz="2000" dirty="0">
                <a:latin typeface="Times New Roman" pitchFamily="18" charset="0"/>
                <a:cs typeface="Times New Roman" pitchFamily="18" charset="0"/>
              </a:rPr>
              <a:t> insan ve hayvan </a:t>
            </a:r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hastalıkları</a:t>
            </a:r>
            <a:endParaRPr lang="tr-TR" sz="20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tr-TR" sz="2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NOCARDİA</a:t>
            </a:r>
            <a:br>
              <a:rPr lang="tr-TR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endParaRPr lang="tr-TR" sz="3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000" dirty="0">
                <a:latin typeface="Times New Roman" pitchFamily="18" charset="0"/>
                <a:cs typeface="Times New Roman" pitchFamily="18" charset="0"/>
              </a:rPr>
              <a:t>Doğuda yaygın, birçoğu saprofit bazısı organizmada lokal veya yayılabilen enfeksiyona </a:t>
            </a:r>
            <a:endParaRPr lang="tr-TR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Yaklaşık </a:t>
            </a:r>
            <a:r>
              <a:rPr lang="tr-TR" sz="2000" dirty="0">
                <a:latin typeface="Times New Roman" pitchFamily="18" charset="0"/>
                <a:cs typeface="Times New Roman" pitchFamily="18" charset="0"/>
              </a:rPr>
              <a:t>1 </a:t>
            </a:r>
            <a:r>
              <a:rPr lang="tr-TR" sz="2000" dirty="0" err="1">
                <a:latin typeface="Times New Roman" pitchFamily="18" charset="0"/>
                <a:cs typeface="Times New Roman" pitchFamily="18" charset="0"/>
              </a:rPr>
              <a:t>μm</a:t>
            </a:r>
            <a:r>
              <a:rPr lang="tr-TR" sz="2000" dirty="0">
                <a:latin typeface="Times New Roman" pitchFamily="18" charset="0"/>
                <a:cs typeface="Times New Roman" pitchFamily="18" charset="0"/>
              </a:rPr>
              <a:t> eninde, dallanan </a:t>
            </a:r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mikroorganizmalar</a:t>
            </a:r>
          </a:p>
          <a:p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000" dirty="0">
                <a:latin typeface="Times New Roman" pitchFamily="18" charset="0"/>
                <a:cs typeface="Times New Roman" pitchFamily="18" charset="0"/>
              </a:rPr>
              <a:t>Bazı türleri basil veya kok görünümünde </a:t>
            </a:r>
            <a:endParaRPr lang="tr-TR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Bazı </a:t>
            </a:r>
            <a:r>
              <a:rPr lang="tr-TR" sz="2000" dirty="0">
                <a:latin typeface="Times New Roman" pitchFamily="18" charset="0"/>
                <a:cs typeface="Times New Roman" pitchFamily="18" charset="0"/>
              </a:rPr>
              <a:t>türleri </a:t>
            </a:r>
            <a:r>
              <a:rPr lang="tr-TR" sz="2000" dirty="0" err="1" smtClean="0">
                <a:latin typeface="Times New Roman" pitchFamily="18" charset="0"/>
                <a:cs typeface="Times New Roman" pitchFamily="18" charset="0"/>
              </a:rPr>
              <a:t>asido</a:t>
            </a:r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tr-TR" sz="2000" dirty="0" err="1" smtClean="0">
                <a:latin typeface="Times New Roman" pitchFamily="18" charset="0"/>
                <a:cs typeface="Times New Roman" pitchFamily="18" charset="0"/>
              </a:rPr>
              <a:t>rezistan</a:t>
            </a:r>
            <a:endParaRPr lang="tr-TR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000" dirty="0">
                <a:latin typeface="Times New Roman" pitchFamily="18" charset="0"/>
                <a:cs typeface="Times New Roman" pitchFamily="18" charset="0"/>
              </a:rPr>
              <a:t>Genellikle </a:t>
            </a:r>
            <a:r>
              <a:rPr lang="tr-TR" sz="2000" dirty="0" err="1">
                <a:latin typeface="Times New Roman" pitchFamily="18" charset="0"/>
                <a:cs typeface="Times New Roman" pitchFamily="18" charset="0"/>
              </a:rPr>
              <a:t>aerop</a:t>
            </a:r>
            <a:r>
              <a:rPr lang="tr-TR" sz="2000" dirty="0">
                <a:latin typeface="Times New Roman" pitchFamily="18" charset="0"/>
                <a:cs typeface="Times New Roman" pitchFamily="18" charset="0"/>
              </a:rPr>
              <a:t> fakat yavaş üreyen </a:t>
            </a:r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mikroorganizmalar </a:t>
            </a:r>
            <a:endParaRPr lang="tr-TR" sz="2000" dirty="0">
              <a:latin typeface="Times New Roman" pitchFamily="18" charset="0"/>
              <a:cs typeface="Times New Roman" pitchFamily="18" charset="0"/>
            </a:endParaRPr>
          </a:p>
          <a:p>
            <a:endParaRPr lang="tr-TR" sz="2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914400" y="1772816"/>
            <a:ext cx="8229600" cy="4525963"/>
          </a:xfrm>
        </p:spPr>
        <p:txBody>
          <a:bodyPr>
            <a:noAutofit/>
          </a:bodyPr>
          <a:lstStyle/>
          <a:p>
            <a:r>
              <a:rPr lang="tr-TR" sz="24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N. </a:t>
            </a:r>
            <a:r>
              <a:rPr lang="tr-TR" sz="24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asteroides</a:t>
            </a:r>
            <a:r>
              <a:rPr lang="tr-TR" sz="24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Organizmada lezyonlardan alınan salgılarda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Actinomyces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granüllerine benzer beyaz granüller </a:t>
            </a:r>
            <a:endParaRPr lang="tr-TR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Gram (+) </a:t>
            </a:r>
            <a:r>
              <a:rPr lang="tr-TR" sz="2400" dirty="0" err="1" smtClean="0">
                <a:latin typeface="Times New Roman" pitchFamily="18" charset="0"/>
                <a:cs typeface="Times New Roman" pitchFamily="18" charset="0"/>
              </a:rPr>
              <a:t>Asido</a:t>
            </a: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tr-TR" sz="2400" dirty="0" err="1" smtClean="0">
                <a:latin typeface="Times New Roman" pitchFamily="18" charset="0"/>
                <a:cs typeface="Times New Roman" pitchFamily="18" charset="0"/>
              </a:rPr>
              <a:t>rezistandır</a:t>
            </a:r>
            <a:endParaRPr lang="tr-TR" sz="2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tr-TR" sz="2400" dirty="0" err="1" smtClean="0">
                <a:latin typeface="Times New Roman" pitchFamily="18" charset="0"/>
                <a:cs typeface="Times New Roman" pitchFamily="18" charset="0"/>
              </a:rPr>
              <a:t>Aerop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, 37 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̊C’de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</a:t>
            </a:r>
            <a:endParaRPr lang="tr-TR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Üremeleri yavaştır</a:t>
            </a:r>
          </a:p>
          <a:p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Kolonileri 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buruşuk, granüllü, R </a:t>
            </a:r>
            <a:endParaRPr lang="tr-TR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Sarı-turuncu 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veya kırmızı </a:t>
            </a: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pigmentli</a:t>
            </a:r>
          </a:p>
          <a:p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Karbonhidratlara etkisiz </a:t>
            </a:r>
            <a:r>
              <a:rPr lang="tr-TR" sz="2400" dirty="0" err="1" smtClean="0">
                <a:latin typeface="Times New Roman" pitchFamily="18" charset="0"/>
                <a:cs typeface="Times New Roman" pitchFamily="18" charset="0"/>
              </a:rPr>
              <a:t>indol</a:t>
            </a: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ve H</a:t>
            </a:r>
            <a:r>
              <a:rPr lang="tr-TR" sz="2400" baseline="-25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S </a:t>
            </a: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yapmaz </a:t>
            </a:r>
          </a:p>
          <a:p>
            <a:r>
              <a:rPr lang="tr-TR" sz="2400" dirty="0" err="1" smtClean="0">
                <a:latin typeface="Times New Roman" pitchFamily="18" charset="0"/>
                <a:cs typeface="Times New Roman" pitchFamily="18" charset="0"/>
              </a:rPr>
              <a:t>İnvazyon</a:t>
            </a: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özellikleri </a:t>
            </a: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yok</a:t>
            </a:r>
          </a:p>
          <a:p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tr-TR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Ölüm </a:t>
            </a:r>
            <a:r>
              <a:rPr lang="tr-TR" sz="2000" dirty="0" err="1" smtClean="0">
                <a:latin typeface="Times New Roman" pitchFamily="18" charset="0"/>
                <a:cs typeface="Times New Roman" pitchFamily="18" charset="0"/>
              </a:rPr>
              <a:t>toksik</a:t>
            </a:r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 etki ile </a:t>
            </a:r>
          </a:p>
          <a:p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Daha çok sistemik, kısmen lokalize </a:t>
            </a:r>
            <a:r>
              <a:rPr lang="tr-TR" sz="2000" dirty="0" err="1" smtClean="0">
                <a:latin typeface="Times New Roman" pitchFamily="18" charset="0"/>
                <a:cs typeface="Times New Roman" pitchFamily="18" charset="0"/>
              </a:rPr>
              <a:t>mycetoma</a:t>
            </a:r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 şeklinde enfeksiyonlar </a:t>
            </a:r>
          </a:p>
          <a:p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Sistemik enfeksiyonlarda özellikle karaciğer ve plevrada yalancı tüberküloz görünümünde lezyonlar </a:t>
            </a:r>
          </a:p>
          <a:p>
            <a:r>
              <a:rPr lang="tr-TR" sz="2000" dirty="0" err="1" smtClean="0">
                <a:latin typeface="Times New Roman" pitchFamily="18" charset="0"/>
                <a:cs typeface="Times New Roman" pitchFamily="18" charset="0"/>
              </a:rPr>
              <a:t>Hematojen</a:t>
            </a:r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 yayılması ile beyin ve </a:t>
            </a:r>
            <a:r>
              <a:rPr lang="tr-TR" sz="2000" dirty="0" err="1" smtClean="0">
                <a:latin typeface="Times New Roman" pitchFamily="18" charset="0"/>
                <a:cs typeface="Times New Roman" pitchFamily="18" charset="0"/>
              </a:rPr>
              <a:t>menenjlerde</a:t>
            </a:r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 yerleşmeler </a:t>
            </a:r>
          </a:p>
          <a:p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Lokalize enfeksiyonlarda deri altı ve kemik dokusunda </a:t>
            </a:r>
            <a:r>
              <a:rPr lang="tr-TR" sz="2000" dirty="0" err="1" smtClean="0">
                <a:latin typeface="Times New Roman" pitchFamily="18" charset="0"/>
                <a:cs typeface="Times New Roman" pitchFamily="18" charset="0"/>
              </a:rPr>
              <a:t>süregen</a:t>
            </a:r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, irinli ve tümöre benzer şişlikler gösteren, </a:t>
            </a:r>
            <a:r>
              <a:rPr lang="tr-TR" sz="2000" dirty="0" err="1" smtClean="0">
                <a:latin typeface="Times New Roman" pitchFamily="18" charset="0"/>
                <a:cs typeface="Times New Roman" pitchFamily="18" charset="0"/>
              </a:rPr>
              <a:t>fistülize</a:t>
            </a:r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 oldukları zaman beyaz-sarı granüller içeren irinin aktığı lezyonlar (</a:t>
            </a:r>
            <a:r>
              <a:rPr lang="tr-TR" sz="2000" dirty="0" err="1" smtClean="0">
                <a:latin typeface="Times New Roman" pitchFamily="18" charset="0"/>
                <a:cs typeface="Times New Roman" pitchFamily="18" charset="0"/>
              </a:rPr>
              <a:t>mycetomalar</a:t>
            </a:r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) yapar</a:t>
            </a:r>
          </a:p>
          <a:p>
            <a:endParaRPr lang="tr-TR" dirty="0" smtClean="0">
              <a:latin typeface="Times New Roman" pitchFamily="18" charset="0"/>
              <a:cs typeface="Times New Roman" pitchFamily="18" charset="0"/>
            </a:endParaRPr>
          </a:p>
          <a:p>
            <a:endParaRPr lang="tr-TR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tr-TR" sz="2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Tanı </a:t>
            </a:r>
          </a:p>
          <a:p>
            <a:r>
              <a:rPr lang="tr-TR" sz="2600" dirty="0" err="1">
                <a:latin typeface="Times New Roman" pitchFamily="18" charset="0"/>
                <a:cs typeface="Times New Roman" pitchFamily="18" charset="0"/>
              </a:rPr>
              <a:t>Hast</a:t>
            </a:r>
            <a:r>
              <a:rPr lang="tr-TR" sz="2600" dirty="0">
                <a:latin typeface="Times New Roman" pitchFamily="18" charset="0"/>
                <a:cs typeface="Times New Roman" pitchFamily="18" charset="0"/>
              </a:rPr>
              <a:t>. şekline göre muayene mad. </a:t>
            </a:r>
            <a:endParaRPr lang="tr-TR" sz="26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tr-TR" sz="2600" dirty="0" smtClean="0">
                <a:latin typeface="Times New Roman" pitchFamily="18" charset="0"/>
                <a:cs typeface="Times New Roman" pitchFamily="18" charset="0"/>
              </a:rPr>
              <a:t>İrinde </a:t>
            </a:r>
            <a:r>
              <a:rPr lang="tr-TR" sz="2600" dirty="0">
                <a:latin typeface="Times New Roman" pitchFamily="18" charset="0"/>
                <a:cs typeface="Times New Roman" pitchFamily="18" charset="0"/>
              </a:rPr>
              <a:t>açık sarı renkli granüller </a:t>
            </a:r>
            <a:endParaRPr lang="tr-TR" sz="26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tr-TR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600" dirty="0">
                <a:latin typeface="Times New Roman" pitchFamily="18" charset="0"/>
                <a:cs typeface="Times New Roman" pitchFamily="18" charset="0"/>
              </a:rPr>
              <a:t>Balgam % 4 </a:t>
            </a:r>
            <a:r>
              <a:rPr lang="tr-TR" sz="2600" dirty="0" err="1">
                <a:latin typeface="Times New Roman" pitchFamily="18" charset="0"/>
                <a:cs typeface="Times New Roman" pitchFamily="18" charset="0"/>
              </a:rPr>
              <a:t>NaOH</a:t>
            </a:r>
            <a:r>
              <a:rPr lang="tr-TR" sz="2600" dirty="0">
                <a:latin typeface="Times New Roman" pitchFamily="18" charset="0"/>
                <a:cs typeface="Times New Roman" pitchFamily="18" charset="0"/>
              </a:rPr>
              <a:t> ile yarı yarıya karıştırılır. 10’ çalkalanır ve 2NHCl ile nötralize edilerek </a:t>
            </a:r>
            <a:r>
              <a:rPr lang="tr-TR" sz="2600" dirty="0" err="1">
                <a:latin typeface="Times New Roman" pitchFamily="18" charset="0"/>
                <a:cs typeface="Times New Roman" pitchFamily="18" charset="0"/>
              </a:rPr>
              <a:t>santrifüjlenir</a:t>
            </a:r>
            <a:r>
              <a:rPr lang="tr-TR" sz="2600" dirty="0">
                <a:latin typeface="Times New Roman" pitchFamily="18" charset="0"/>
                <a:cs typeface="Times New Roman" pitchFamily="18" charset="0"/>
              </a:rPr>
              <a:t>, hem preparat hazırlanır hem de kültürü </a:t>
            </a:r>
            <a:r>
              <a:rPr lang="tr-TR" sz="2600" dirty="0" smtClean="0">
                <a:latin typeface="Times New Roman" pitchFamily="18" charset="0"/>
                <a:cs typeface="Times New Roman" pitchFamily="18" charset="0"/>
              </a:rPr>
              <a:t>yapılır</a:t>
            </a:r>
          </a:p>
          <a:p>
            <a:r>
              <a:rPr lang="tr-TR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600" dirty="0">
                <a:latin typeface="Times New Roman" pitchFamily="18" charset="0"/>
                <a:cs typeface="Times New Roman" pitchFamily="18" charset="0"/>
              </a:rPr>
              <a:t>Gram (+) ve </a:t>
            </a:r>
            <a:r>
              <a:rPr lang="tr-TR" sz="2600" dirty="0" err="1">
                <a:latin typeface="Times New Roman" pitchFamily="18" charset="0"/>
                <a:cs typeface="Times New Roman" pitchFamily="18" charset="0"/>
              </a:rPr>
              <a:t>asido</a:t>
            </a:r>
            <a:r>
              <a:rPr lang="tr-TR" sz="2600" dirty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tr-TR" sz="2600" dirty="0" err="1">
                <a:latin typeface="Times New Roman" pitchFamily="18" charset="0"/>
                <a:cs typeface="Times New Roman" pitchFamily="18" charset="0"/>
              </a:rPr>
              <a:t>rezistan</a:t>
            </a:r>
            <a:r>
              <a:rPr lang="tr-TR" sz="2600" dirty="0">
                <a:latin typeface="Times New Roman" pitchFamily="18" charset="0"/>
                <a:cs typeface="Times New Roman" pitchFamily="18" charset="0"/>
              </a:rPr>
              <a:t> çomakçıkların görülmesi </a:t>
            </a:r>
            <a:r>
              <a:rPr lang="tr-TR" sz="2600" dirty="0" smtClean="0">
                <a:latin typeface="Times New Roman" pitchFamily="18" charset="0"/>
                <a:cs typeface="Times New Roman" pitchFamily="18" charset="0"/>
              </a:rPr>
              <a:t>tanı</a:t>
            </a:r>
            <a:endParaRPr lang="tr-TR" sz="26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tr-TR" sz="2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Sağaltım </a:t>
            </a:r>
          </a:p>
          <a:p>
            <a:r>
              <a:rPr lang="tr-TR" sz="2600" dirty="0" err="1">
                <a:latin typeface="Times New Roman" pitchFamily="18" charset="0"/>
                <a:cs typeface="Times New Roman" pitchFamily="18" charset="0"/>
              </a:rPr>
              <a:t>Sülfonamidler</a:t>
            </a:r>
            <a:r>
              <a:rPr lang="tr-TR" sz="26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tr-TR" sz="2600" dirty="0" err="1">
                <a:latin typeface="Times New Roman" pitchFamily="18" charset="0"/>
                <a:cs typeface="Times New Roman" pitchFamily="18" charset="0"/>
              </a:rPr>
              <a:t>sikloserin</a:t>
            </a:r>
            <a:r>
              <a:rPr lang="tr-TR" sz="2600" dirty="0">
                <a:latin typeface="Times New Roman" pitchFamily="18" charset="0"/>
                <a:cs typeface="Times New Roman" pitchFamily="18" charset="0"/>
              </a:rPr>
              <a:t> ile birlikte verilir. </a:t>
            </a:r>
            <a:r>
              <a:rPr lang="tr-TR" sz="2600" dirty="0" err="1" smtClean="0">
                <a:latin typeface="Times New Roman" pitchFamily="18" charset="0"/>
                <a:cs typeface="Times New Roman" pitchFamily="18" charset="0"/>
              </a:rPr>
              <a:t>Co</a:t>
            </a:r>
            <a:r>
              <a:rPr lang="tr-TR" sz="2600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tr-TR" sz="2600" dirty="0" err="1" smtClean="0">
                <a:latin typeface="Times New Roman" pitchFamily="18" charset="0"/>
                <a:cs typeface="Times New Roman" pitchFamily="18" charset="0"/>
              </a:rPr>
              <a:t>trimethoxazole</a:t>
            </a:r>
            <a:endParaRPr lang="tr-TR" sz="26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tr-TR" sz="2600" dirty="0" smtClean="0">
                <a:latin typeface="Times New Roman" pitchFamily="18" charset="0"/>
                <a:cs typeface="Times New Roman" pitchFamily="18" charset="0"/>
              </a:rPr>
              <a:t>Gerektiğinde </a:t>
            </a:r>
            <a:r>
              <a:rPr lang="tr-TR" sz="2600" dirty="0">
                <a:latin typeface="Times New Roman" pitchFamily="18" charset="0"/>
                <a:cs typeface="Times New Roman" pitchFamily="18" charset="0"/>
              </a:rPr>
              <a:t>cerrahi </a:t>
            </a:r>
            <a:r>
              <a:rPr lang="tr-TR" sz="2600" dirty="0" smtClean="0">
                <a:latin typeface="Times New Roman" pitchFamily="18" charset="0"/>
                <a:cs typeface="Times New Roman" pitchFamily="18" charset="0"/>
              </a:rPr>
              <a:t>müdahale</a:t>
            </a:r>
            <a:endParaRPr lang="tr-TR" sz="2600" dirty="0">
              <a:latin typeface="Times New Roman" pitchFamily="18" charset="0"/>
              <a:cs typeface="Times New Roman" pitchFamily="18" charset="0"/>
            </a:endParaRPr>
          </a:p>
          <a:p>
            <a:endParaRPr lang="tr-TR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i="1" dirty="0" smtClean="0">
                <a:solidFill>
                  <a:srgbClr val="FF0000"/>
                </a:solidFill>
              </a:rPr>
              <a:t>N. </a:t>
            </a:r>
            <a:r>
              <a:rPr lang="tr-TR" i="1" dirty="0" err="1" smtClean="0">
                <a:solidFill>
                  <a:srgbClr val="FF0000"/>
                </a:solidFill>
              </a:rPr>
              <a:t>madurae</a:t>
            </a:r>
            <a:r>
              <a:rPr lang="tr-TR" i="1" dirty="0" smtClean="0">
                <a:solidFill>
                  <a:srgbClr val="FF0000"/>
                </a:solidFill>
              </a:rPr>
              <a:t> </a:t>
            </a:r>
            <a:br>
              <a:rPr lang="tr-TR" i="1" dirty="0" smtClean="0">
                <a:solidFill>
                  <a:srgbClr val="FF0000"/>
                </a:solidFill>
              </a:rPr>
            </a:br>
            <a:endParaRPr lang="tr-TR" i="1" dirty="0">
              <a:solidFill>
                <a:srgbClr val="FF00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Gram (+)</a:t>
            </a:r>
          </a:p>
          <a:p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000" dirty="0">
                <a:latin typeface="Times New Roman" pitchFamily="18" charset="0"/>
                <a:cs typeface="Times New Roman" pitchFamily="18" charset="0"/>
              </a:rPr>
              <a:t>Aside dirençli </a:t>
            </a:r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değil</a:t>
            </a:r>
          </a:p>
          <a:p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000" dirty="0">
                <a:latin typeface="Times New Roman" pitchFamily="18" charset="0"/>
                <a:cs typeface="Times New Roman" pitchFamily="18" charset="0"/>
              </a:rPr>
              <a:t>Daha çok tropikal iklimde görülen ve ayakta sık rastlanan </a:t>
            </a:r>
            <a:r>
              <a:rPr lang="tr-TR" sz="2000" dirty="0" err="1">
                <a:latin typeface="Times New Roman" pitchFamily="18" charset="0"/>
                <a:cs typeface="Times New Roman" pitchFamily="18" charset="0"/>
              </a:rPr>
              <a:t>mycetoma</a:t>
            </a:r>
            <a:r>
              <a:rPr lang="tr-TR" sz="2000" dirty="0">
                <a:latin typeface="Times New Roman" pitchFamily="18" charset="0"/>
                <a:cs typeface="Times New Roman" pitchFamily="18" charset="0"/>
              </a:rPr>
              <a:t> şeklinde </a:t>
            </a:r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enfeksiyonlar</a:t>
            </a:r>
          </a:p>
          <a:p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Nadiren </a:t>
            </a:r>
            <a:r>
              <a:rPr lang="tr-TR" sz="2000" dirty="0">
                <a:latin typeface="Times New Roman" pitchFamily="18" charset="0"/>
                <a:cs typeface="Times New Roman" pitchFamily="18" charset="0"/>
              </a:rPr>
              <a:t>el ve vücudun diğer kısımları </a:t>
            </a:r>
            <a:endParaRPr lang="tr-TR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Önce </a:t>
            </a:r>
            <a:r>
              <a:rPr lang="tr-TR" sz="2000" dirty="0">
                <a:latin typeface="Times New Roman" pitchFamily="18" charset="0"/>
                <a:cs typeface="Times New Roman" pitchFamily="18" charset="0"/>
              </a:rPr>
              <a:t>deri altında görülen gittikçe büyüyerek yumuşayan bir şişlikle başlar</a:t>
            </a:r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000" dirty="0">
                <a:latin typeface="Times New Roman" pitchFamily="18" charset="0"/>
                <a:cs typeface="Times New Roman" pitchFamily="18" charset="0"/>
              </a:rPr>
              <a:t>Şişlikten derine doğru, diğer dokulara ve deriden dışarıya doğru çeşitli fistüller </a:t>
            </a:r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oluşturur</a:t>
            </a:r>
          </a:p>
          <a:p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Ayak şişer</a:t>
            </a:r>
          </a:p>
          <a:p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000" dirty="0">
                <a:latin typeface="Times New Roman" pitchFamily="18" charset="0"/>
                <a:cs typeface="Times New Roman" pitchFamily="18" charset="0"/>
              </a:rPr>
              <a:t>Dışarıya akan koyu, kısmen irinli salgı içerisinde küçük granüller </a:t>
            </a:r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bulunur</a:t>
            </a:r>
          </a:p>
          <a:p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000" i="1" dirty="0">
                <a:latin typeface="Times New Roman" pitchFamily="18" charset="0"/>
                <a:cs typeface="Times New Roman" pitchFamily="18" charset="0"/>
              </a:rPr>
              <a:t>N. </a:t>
            </a:r>
            <a:r>
              <a:rPr lang="tr-TR" sz="2000" i="1" dirty="0" err="1">
                <a:latin typeface="Times New Roman" pitchFamily="18" charset="0"/>
                <a:cs typeface="Times New Roman" pitchFamily="18" charset="0"/>
              </a:rPr>
              <a:t>madurae</a:t>
            </a:r>
            <a:r>
              <a:rPr lang="tr-TR" sz="2000" dirty="0" err="1">
                <a:latin typeface="Times New Roman" pitchFamily="18" charset="0"/>
                <a:cs typeface="Times New Roman" pitchFamily="18" charset="0"/>
              </a:rPr>
              <a:t>’nin</a:t>
            </a:r>
            <a:r>
              <a:rPr lang="tr-TR" sz="2000" dirty="0">
                <a:latin typeface="Times New Roman" pitchFamily="18" charset="0"/>
                <a:cs typeface="Times New Roman" pitchFamily="18" charset="0"/>
              </a:rPr>
              <a:t> oluşturduğu </a:t>
            </a:r>
            <a:r>
              <a:rPr lang="tr-TR" sz="2000" dirty="0" err="1">
                <a:latin typeface="Times New Roman" pitchFamily="18" charset="0"/>
                <a:cs typeface="Times New Roman" pitchFamily="18" charset="0"/>
              </a:rPr>
              <a:t>mycetomaların</a:t>
            </a:r>
            <a:r>
              <a:rPr lang="tr-TR" sz="2000" dirty="0">
                <a:latin typeface="Times New Roman" pitchFamily="18" charset="0"/>
                <a:cs typeface="Times New Roman" pitchFamily="18" charset="0"/>
              </a:rPr>
              <a:t> granülleri daha çok beyaz </a:t>
            </a:r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renkte  </a:t>
            </a:r>
            <a:endParaRPr lang="tr-TR" sz="20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tr-TR" sz="2000" dirty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endParaRPr lang="tr-TR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200" dirty="0" err="1" smtClean="0">
                <a:latin typeface="Times New Roman" pitchFamily="18" charset="0"/>
                <a:cs typeface="Times New Roman" pitchFamily="18" charset="0"/>
              </a:rPr>
              <a:t>Actinomycosis</a:t>
            </a:r>
            <a:r>
              <a:rPr lang="tr-TR" sz="2200" dirty="0" smtClean="0">
                <a:latin typeface="Times New Roman" pitchFamily="18" charset="0"/>
                <a:cs typeface="Times New Roman" pitchFamily="18" charset="0"/>
              </a:rPr>
              <a:t> hastalığında genellikle </a:t>
            </a:r>
            <a:r>
              <a:rPr lang="tr-TR" sz="2200" dirty="0" err="1" smtClean="0">
                <a:latin typeface="Times New Roman" pitchFamily="18" charset="0"/>
                <a:cs typeface="Times New Roman" pitchFamily="18" charset="0"/>
              </a:rPr>
              <a:t>fistülize</a:t>
            </a:r>
            <a:r>
              <a:rPr lang="tr-TR" sz="2200" dirty="0" smtClean="0">
                <a:latin typeface="Times New Roman" pitchFamily="18" charset="0"/>
                <a:cs typeface="Times New Roman" pitchFamily="18" charset="0"/>
              </a:rPr>
              <a:t> olmuş lezyonların fistüllerinden dışarıya akan irin içerisinde 30-40 </a:t>
            </a:r>
            <a:r>
              <a:rPr lang="tr-TR" sz="2200" dirty="0" err="1" smtClean="0">
                <a:latin typeface="Times New Roman" pitchFamily="18" charset="0"/>
                <a:cs typeface="Times New Roman" pitchFamily="18" charset="0"/>
              </a:rPr>
              <a:t>μm’den</a:t>
            </a:r>
            <a:r>
              <a:rPr lang="tr-TR" sz="2200" dirty="0" smtClean="0">
                <a:latin typeface="Times New Roman" pitchFamily="18" charset="0"/>
                <a:cs typeface="Times New Roman" pitchFamily="18" charset="0"/>
              </a:rPr>
              <a:t> 200 </a:t>
            </a:r>
            <a:r>
              <a:rPr lang="tr-TR" sz="2200" dirty="0" err="1" smtClean="0">
                <a:latin typeface="Times New Roman" pitchFamily="18" charset="0"/>
                <a:cs typeface="Times New Roman" pitchFamily="18" charset="0"/>
              </a:rPr>
              <a:t>μm’ye</a:t>
            </a:r>
            <a:r>
              <a:rPr lang="tr-TR" sz="2200" dirty="0" smtClean="0">
                <a:latin typeface="Times New Roman" pitchFamily="18" charset="0"/>
                <a:cs typeface="Times New Roman" pitchFamily="18" charset="0"/>
              </a:rPr>
              <a:t> kadar ve bazen gözle görülebilecek büyüklükte sarı tanecikler</a:t>
            </a:r>
          </a:p>
          <a:p>
            <a:endParaRPr lang="tr-TR" sz="22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tr-TR" sz="2200" dirty="0" smtClean="0">
                <a:latin typeface="Times New Roman" pitchFamily="18" charset="0"/>
                <a:cs typeface="Times New Roman" pitchFamily="18" charset="0"/>
              </a:rPr>
              <a:t>Sülfür </a:t>
            </a:r>
            <a:r>
              <a:rPr lang="tr-TR" sz="2200" dirty="0" smtClean="0">
                <a:latin typeface="Times New Roman" pitchFamily="18" charset="0"/>
                <a:cs typeface="Times New Roman" pitchFamily="18" charset="0"/>
              </a:rPr>
              <a:t>granülleri</a:t>
            </a:r>
          </a:p>
          <a:p>
            <a:endParaRPr lang="tr-TR" sz="22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tr-TR" sz="2200" dirty="0" smtClean="0">
                <a:latin typeface="Times New Roman" pitchFamily="18" charset="0"/>
                <a:cs typeface="Times New Roman" pitchFamily="18" charset="0"/>
              </a:rPr>
              <a:t>Şekilsiz </a:t>
            </a:r>
            <a:r>
              <a:rPr lang="tr-TR" sz="2200" dirty="0" smtClean="0">
                <a:latin typeface="Times New Roman" pitchFamily="18" charset="0"/>
                <a:cs typeface="Times New Roman" pitchFamily="18" charset="0"/>
              </a:rPr>
              <a:t>ipliklerin karışmasından meydana gelmiş yumak şeklinde orta kısmından dışarıya doğru ışınsal şekilde uzanan iplikler ve bu ipliklerin uçlarında oval veya yuvarlak şekilde şişmiş topuzlar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000" dirty="0">
                <a:latin typeface="Times New Roman" pitchFamily="18" charset="0"/>
                <a:cs typeface="Times New Roman" pitchFamily="18" charset="0"/>
              </a:rPr>
              <a:t>Kültürden hazırlanan preparatlarda daha çok basiller </a:t>
            </a:r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Gram </a:t>
            </a:r>
            <a:r>
              <a:rPr lang="tr-TR" sz="2000" dirty="0">
                <a:latin typeface="Times New Roman" pitchFamily="18" charset="0"/>
                <a:cs typeface="Times New Roman" pitchFamily="18" charset="0"/>
              </a:rPr>
              <a:t>(+) </a:t>
            </a:r>
            <a:endParaRPr lang="tr-TR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tr-TR" sz="2000" dirty="0" err="1" smtClean="0">
                <a:latin typeface="Times New Roman" pitchFamily="18" charset="0"/>
                <a:cs typeface="Times New Roman" pitchFamily="18" charset="0"/>
              </a:rPr>
              <a:t>Asido</a:t>
            </a:r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tr-TR" sz="2000" dirty="0" err="1" smtClean="0">
                <a:latin typeface="Times New Roman" pitchFamily="18" charset="0"/>
                <a:cs typeface="Times New Roman" pitchFamily="18" charset="0"/>
              </a:rPr>
              <a:t>rezistan</a:t>
            </a:r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 değiller</a:t>
            </a:r>
          </a:p>
          <a:p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 Hareketsizdir</a:t>
            </a:r>
          </a:p>
          <a:p>
            <a:r>
              <a:rPr lang="tr-TR" sz="2000" dirty="0" err="1" smtClean="0">
                <a:latin typeface="Times New Roman" pitchFamily="18" charset="0"/>
                <a:cs typeface="Times New Roman" pitchFamily="18" charset="0"/>
              </a:rPr>
              <a:t>Anaerop</a:t>
            </a:r>
            <a:endParaRPr lang="tr-TR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000" dirty="0">
                <a:latin typeface="Times New Roman" pitchFamily="18" charset="0"/>
                <a:cs typeface="Times New Roman" pitchFamily="18" charset="0"/>
              </a:rPr>
              <a:t>0</a:t>
            </a:r>
            <a:r>
              <a:rPr lang="tr-TR" sz="2000" baseline="-25000" dirty="0"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tr-TR" sz="2000" dirty="0">
                <a:latin typeface="Times New Roman" pitchFamily="18" charset="0"/>
                <a:cs typeface="Times New Roman" pitchFamily="18" charset="0"/>
              </a:rPr>
              <a:t>karşısında birkaç pasajdan sonra </a:t>
            </a:r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üreyebilir</a:t>
            </a:r>
          </a:p>
          <a:p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000" dirty="0">
                <a:latin typeface="Times New Roman" pitchFamily="18" charset="0"/>
                <a:cs typeface="Times New Roman" pitchFamily="18" charset="0"/>
              </a:rPr>
              <a:t>%5-10 CO</a:t>
            </a:r>
            <a:r>
              <a:rPr lang="tr-TR" sz="2000" baseline="-25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tr-TR" sz="2000" dirty="0">
                <a:latin typeface="Times New Roman" pitchFamily="18" charset="0"/>
                <a:cs typeface="Times New Roman" pitchFamily="18" charset="0"/>
              </a:rPr>
              <a:t>’li ortamda daha iyi </a:t>
            </a:r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ürer</a:t>
            </a:r>
            <a:endParaRPr lang="tr-TR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Glikoz, maltoz, laktoz gibi karbonhidratlarla gaz yapmadan asit</a:t>
            </a:r>
          </a:p>
          <a:p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A.</a:t>
            </a:r>
            <a:r>
              <a:rPr lang="tr-TR" sz="2000" dirty="0" err="1" smtClean="0">
                <a:latin typeface="Times New Roman" pitchFamily="18" charset="0"/>
                <a:cs typeface="Times New Roman" pitchFamily="18" charset="0"/>
              </a:rPr>
              <a:t>israelii</a:t>
            </a:r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 nişastaya etki etmez</a:t>
            </a:r>
          </a:p>
          <a:p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 A. </a:t>
            </a:r>
            <a:r>
              <a:rPr lang="tr-TR" sz="2000" dirty="0" err="1" smtClean="0">
                <a:latin typeface="Times New Roman" pitchFamily="18" charset="0"/>
                <a:cs typeface="Times New Roman" pitchFamily="18" charset="0"/>
              </a:rPr>
              <a:t>bovis</a:t>
            </a:r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 ise hidroliz eder</a:t>
            </a:r>
          </a:p>
          <a:p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000" dirty="0" err="1" smtClean="0">
                <a:latin typeface="Times New Roman" pitchFamily="18" charset="0"/>
                <a:cs typeface="Times New Roman" pitchFamily="18" charset="0"/>
              </a:rPr>
              <a:t>Ac</a:t>
            </a:r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.’</a:t>
            </a:r>
            <a:r>
              <a:rPr lang="tr-TR" sz="2000" dirty="0" err="1" smtClean="0">
                <a:latin typeface="Times New Roman" pitchFamily="18" charset="0"/>
                <a:cs typeface="Times New Roman" pitchFamily="18" charset="0"/>
              </a:rPr>
              <a:t>lerin</a:t>
            </a:r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 A,B,C,D dört </a:t>
            </a:r>
            <a:r>
              <a:rPr lang="tr-TR" sz="2000" dirty="0" err="1" smtClean="0">
                <a:latin typeface="Times New Roman" pitchFamily="18" charset="0"/>
                <a:cs typeface="Times New Roman" pitchFamily="18" charset="0"/>
              </a:rPr>
              <a:t>serotipi</a:t>
            </a:r>
            <a:endParaRPr lang="tr-TR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A.</a:t>
            </a:r>
            <a:r>
              <a:rPr lang="tr-TR" sz="2000" dirty="0" err="1" smtClean="0">
                <a:latin typeface="Times New Roman" pitchFamily="18" charset="0"/>
                <a:cs typeface="Times New Roman" pitchFamily="18" charset="0"/>
              </a:rPr>
              <a:t>israelii</a:t>
            </a:r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 sağlam kimselerin ağız boşluğundan ve taşlı diş etlerinden, </a:t>
            </a:r>
            <a:r>
              <a:rPr lang="tr-TR" sz="2000" dirty="0" err="1" smtClean="0">
                <a:latin typeface="Times New Roman" pitchFamily="18" charset="0"/>
                <a:cs typeface="Times New Roman" pitchFamily="18" charset="0"/>
              </a:rPr>
              <a:t>tonsillalardan</a:t>
            </a:r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 ve </a:t>
            </a:r>
            <a:r>
              <a:rPr lang="tr-TR" sz="2000" dirty="0" err="1" smtClean="0">
                <a:latin typeface="Times New Roman" pitchFamily="18" charset="0"/>
                <a:cs typeface="Times New Roman" pitchFamily="18" charset="0"/>
              </a:rPr>
              <a:t>farinksten</a:t>
            </a:r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 izole</a:t>
            </a:r>
          </a:p>
          <a:p>
            <a:endParaRPr lang="tr-TR" sz="20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tr-T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4 </a:t>
            </a:r>
            <a:r>
              <a:rPr lang="tr-TR" sz="2000" dirty="0">
                <a:latin typeface="Times New Roman" pitchFamily="18" charset="0"/>
                <a:cs typeface="Times New Roman" pitchFamily="18" charset="0"/>
              </a:rPr>
              <a:t>klinik </a:t>
            </a:r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şekli</a:t>
            </a:r>
            <a:endParaRPr lang="tr-TR" sz="20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tr-TR" sz="2000" dirty="0" err="1">
                <a:latin typeface="Times New Roman" pitchFamily="18" charset="0"/>
                <a:cs typeface="Times New Roman" pitchFamily="18" charset="0"/>
              </a:rPr>
              <a:t>Servikofasiyal</a:t>
            </a:r>
            <a:endParaRPr lang="tr-TR" sz="20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tr-TR" sz="2000" dirty="0" err="1">
                <a:latin typeface="Times New Roman" pitchFamily="18" charset="0"/>
                <a:cs typeface="Times New Roman" pitchFamily="18" charset="0"/>
              </a:rPr>
              <a:t>Torasik</a:t>
            </a:r>
            <a:r>
              <a:rPr lang="tr-TR" sz="2000" dirty="0">
                <a:latin typeface="Times New Roman" pitchFamily="18" charset="0"/>
                <a:cs typeface="Times New Roman" pitchFamily="18" charset="0"/>
              </a:rPr>
              <a:t> tip</a:t>
            </a:r>
          </a:p>
          <a:p>
            <a:r>
              <a:rPr lang="tr-TR" sz="2000" dirty="0" err="1">
                <a:latin typeface="Times New Roman" pitchFamily="18" charset="0"/>
                <a:cs typeface="Times New Roman" pitchFamily="18" charset="0"/>
              </a:rPr>
              <a:t>Abdominal</a:t>
            </a:r>
            <a:r>
              <a:rPr lang="tr-TR" sz="2000" dirty="0">
                <a:latin typeface="Times New Roman" pitchFamily="18" charset="0"/>
                <a:cs typeface="Times New Roman" pitchFamily="18" charset="0"/>
              </a:rPr>
              <a:t> şekil</a:t>
            </a:r>
          </a:p>
          <a:p>
            <a:r>
              <a:rPr lang="tr-TR" sz="2000" dirty="0" err="1">
                <a:latin typeface="Times New Roman" pitchFamily="18" charset="0"/>
                <a:cs typeface="Times New Roman" pitchFamily="18" charset="0"/>
              </a:rPr>
              <a:t>Jeneralize</a:t>
            </a:r>
            <a:r>
              <a:rPr lang="tr-TR" sz="2000" dirty="0">
                <a:latin typeface="Times New Roman" pitchFamily="18" charset="0"/>
                <a:cs typeface="Times New Roman" pitchFamily="18" charset="0"/>
              </a:rPr>
              <a:t> şekil</a:t>
            </a:r>
          </a:p>
          <a:p>
            <a:endParaRPr lang="tr-TR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sz="2600" dirty="0" err="1">
                <a:latin typeface="Times New Roman" pitchFamily="18" charset="0"/>
                <a:cs typeface="Times New Roman" pitchFamily="18" charset="0"/>
              </a:rPr>
              <a:t>Servikofasiyal</a:t>
            </a:r>
            <a:r>
              <a:rPr lang="tr-TR" sz="26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r>
              <a:rPr lang="tr-TR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600" dirty="0">
                <a:latin typeface="Times New Roman" pitchFamily="18" charset="0"/>
                <a:cs typeface="Times New Roman" pitchFamily="18" charset="0"/>
              </a:rPr>
              <a:t>Yüzün yumuşak </a:t>
            </a:r>
            <a:r>
              <a:rPr lang="tr-TR" sz="2600" dirty="0" smtClean="0">
                <a:latin typeface="Times New Roman" pitchFamily="18" charset="0"/>
                <a:cs typeface="Times New Roman" pitchFamily="18" charset="0"/>
              </a:rPr>
              <a:t>dokularında</a:t>
            </a:r>
          </a:p>
          <a:p>
            <a:r>
              <a:rPr lang="tr-TR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600" dirty="0">
                <a:latin typeface="Times New Roman" pitchFamily="18" charset="0"/>
                <a:cs typeface="Times New Roman" pitchFamily="18" charset="0"/>
              </a:rPr>
              <a:t>Dokuda </a:t>
            </a:r>
            <a:r>
              <a:rPr lang="tr-TR" sz="2600" dirty="0" smtClean="0">
                <a:latin typeface="Times New Roman" pitchFamily="18" charset="0"/>
                <a:cs typeface="Times New Roman" pitchFamily="18" charset="0"/>
              </a:rPr>
              <a:t>şişlik</a:t>
            </a:r>
          </a:p>
          <a:p>
            <a:r>
              <a:rPr lang="tr-TR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600" dirty="0">
                <a:latin typeface="Times New Roman" pitchFamily="18" charset="0"/>
                <a:cs typeface="Times New Roman" pitchFamily="18" charset="0"/>
              </a:rPr>
              <a:t>Zamanla delinerek dışarı </a:t>
            </a:r>
            <a:r>
              <a:rPr lang="tr-TR" sz="2600" dirty="0" err="1">
                <a:latin typeface="Times New Roman" pitchFamily="18" charset="0"/>
                <a:cs typeface="Times New Roman" pitchFamily="18" charset="0"/>
              </a:rPr>
              <a:t>fistülize</a:t>
            </a:r>
            <a:r>
              <a:rPr lang="tr-TR" sz="2600" dirty="0">
                <a:latin typeface="Times New Roman" pitchFamily="18" charset="0"/>
                <a:cs typeface="Times New Roman" pitchFamily="18" charset="0"/>
              </a:rPr>
              <a:t> </a:t>
            </a:r>
            <a:endParaRPr lang="tr-TR" sz="26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tr-TR" sz="2600" dirty="0" smtClean="0">
                <a:latin typeface="Times New Roman" pitchFamily="18" charset="0"/>
                <a:cs typeface="Times New Roman" pitchFamily="18" charset="0"/>
              </a:rPr>
              <a:t>Kanlı </a:t>
            </a:r>
            <a:r>
              <a:rPr lang="tr-TR" sz="2600" dirty="0">
                <a:latin typeface="Times New Roman" pitchFamily="18" charset="0"/>
                <a:cs typeface="Times New Roman" pitchFamily="18" charset="0"/>
              </a:rPr>
              <a:t>irinli bir salgı </a:t>
            </a:r>
          </a:p>
          <a:p>
            <a:r>
              <a:rPr lang="tr-TR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600" dirty="0">
                <a:latin typeface="Times New Roman" pitchFamily="18" charset="0"/>
                <a:cs typeface="Times New Roman" pitchFamily="18" charset="0"/>
              </a:rPr>
              <a:t>İçinde mikroskobik ve </a:t>
            </a:r>
            <a:r>
              <a:rPr lang="tr-TR" sz="2600" dirty="0" err="1">
                <a:latin typeface="Times New Roman" pitchFamily="18" charset="0"/>
                <a:cs typeface="Times New Roman" pitchFamily="18" charset="0"/>
              </a:rPr>
              <a:t>makroskobik</a:t>
            </a:r>
            <a:r>
              <a:rPr lang="tr-TR" sz="2600" dirty="0">
                <a:latin typeface="Times New Roman" pitchFamily="18" charset="0"/>
                <a:cs typeface="Times New Roman" pitchFamily="18" charset="0"/>
              </a:rPr>
              <a:t> sarı renkli </a:t>
            </a:r>
            <a:r>
              <a:rPr lang="tr-TR" sz="2600" dirty="0" err="1">
                <a:latin typeface="Times New Roman" pitchFamily="18" charset="0"/>
                <a:cs typeface="Times New Roman" pitchFamily="18" charset="0"/>
              </a:rPr>
              <a:t>actinomyces</a:t>
            </a:r>
            <a:r>
              <a:rPr lang="tr-TR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600" dirty="0" smtClean="0">
                <a:latin typeface="Times New Roman" pitchFamily="18" charset="0"/>
                <a:cs typeface="Times New Roman" pitchFamily="18" charset="0"/>
              </a:rPr>
              <a:t>granülleri</a:t>
            </a:r>
          </a:p>
          <a:p>
            <a:r>
              <a:rPr lang="tr-TR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600" dirty="0">
                <a:latin typeface="Times New Roman" pitchFamily="18" charset="0"/>
                <a:cs typeface="Times New Roman" pitchFamily="18" charset="0"/>
              </a:rPr>
              <a:t>Fistüllerin etrafındaki deri önce kırmızı ve sonra esmer renkte olup dokununca </a:t>
            </a:r>
            <a:r>
              <a:rPr lang="tr-TR" sz="2600" dirty="0" smtClean="0">
                <a:latin typeface="Times New Roman" pitchFamily="18" charset="0"/>
                <a:cs typeface="Times New Roman" pitchFamily="18" charset="0"/>
              </a:rPr>
              <a:t>kösele gibi </a:t>
            </a:r>
            <a:r>
              <a:rPr lang="tr-TR" sz="2600" dirty="0">
                <a:latin typeface="Times New Roman" pitchFamily="18" charset="0"/>
                <a:cs typeface="Times New Roman" pitchFamily="18" charset="0"/>
              </a:rPr>
              <a:t>sertlik </a:t>
            </a:r>
            <a:endParaRPr lang="tr-TR" sz="26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tr-TR" sz="2600" dirty="0" err="1" smtClean="0">
                <a:latin typeface="Times New Roman" pitchFamily="18" charset="0"/>
                <a:cs typeface="Times New Roman" pitchFamily="18" charset="0"/>
              </a:rPr>
              <a:t>Servikofasiyal</a:t>
            </a:r>
            <a:r>
              <a:rPr lang="tr-TR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600" dirty="0">
                <a:latin typeface="Times New Roman" pitchFamily="18" charset="0"/>
                <a:cs typeface="Times New Roman" pitchFamily="18" charset="0"/>
              </a:rPr>
              <a:t>şekilde enfeksiyon bir diş çürüğü veya yarası gibi lezyonlardan kaynak </a:t>
            </a:r>
            <a:r>
              <a:rPr lang="tr-TR" sz="2600" dirty="0" smtClean="0">
                <a:latin typeface="Times New Roman" pitchFamily="18" charset="0"/>
                <a:cs typeface="Times New Roman" pitchFamily="18" charset="0"/>
              </a:rPr>
              <a:t>bulur</a:t>
            </a:r>
          </a:p>
          <a:p>
            <a:r>
              <a:rPr lang="tr-TR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600" dirty="0">
                <a:latin typeface="Times New Roman" pitchFamily="18" charset="0"/>
                <a:cs typeface="Times New Roman" pitchFamily="18" charset="0"/>
              </a:rPr>
              <a:t>Hastalık selim seyreder ve tedaviye </a:t>
            </a:r>
            <a:r>
              <a:rPr lang="tr-TR" sz="2600" dirty="0" smtClean="0">
                <a:latin typeface="Times New Roman" pitchFamily="18" charset="0"/>
                <a:cs typeface="Times New Roman" pitchFamily="18" charset="0"/>
              </a:rPr>
              <a:t>duyarlı</a:t>
            </a:r>
            <a:endParaRPr lang="tr-TR" sz="2600" dirty="0">
              <a:latin typeface="Times New Roman" pitchFamily="18" charset="0"/>
              <a:cs typeface="Times New Roman" pitchFamily="18" charset="0"/>
            </a:endParaRPr>
          </a:p>
          <a:p>
            <a:endParaRPr lang="tr-T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0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Torasik</a:t>
            </a:r>
            <a:r>
              <a:rPr lang="tr-TR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tip </a:t>
            </a:r>
          </a:p>
          <a:p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Akciğerler </a:t>
            </a:r>
            <a:r>
              <a:rPr lang="tr-TR" sz="2000" dirty="0">
                <a:latin typeface="Times New Roman" pitchFamily="18" charset="0"/>
                <a:cs typeface="Times New Roman" pitchFamily="18" charset="0"/>
              </a:rPr>
              <a:t>tüberküloza benzer şekilde </a:t>
            </a:r>
            <a:r>
              <a:rPr lang="tr-TR" sz="2000" dirty="0" err="1">
                <a:latin typeface="Times New Roman" pitchFamily="18" charset="0"/>
                <a:cs typeface="Times New Roman" pitchFamily="18" charset="0"/>
              </a:rPr>
              <a:t>enfekte</a:t>
            </a:r>
            <a:r>
              <a:rPr lang="tr-TR" sz="2000" dirty="0">
                <a:latin typeface="Times New Roman" pitchFamily="18" charset="0"/>
                <a:cs typeface="Times New Roman" pitchFamily="18" charset="0"/>
              </a:rPr>
              <a:t> </a:t>
            </a:r>
            <a:endParaRPr lang="tr-TR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tr-TR" sz="2000" dirty="0" err="1" smtClean="0">
                <a:latin typeface="Times New Roman" pitchFamily="18" charset="0"/>
                <a:cs typeface="Times New Roman" pitchFamily="18" charset="0"/>
              </a:rPr>
              <a:t>Gögüs</a:t>
            </a:r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000" dirty="0">
                <a:latin typeface="Times New Roman" pitchFamily="18" charset="0"/>
                <a:cs typeface="Times New Roman" pitchFamily="18" charset="0"/>
              </a:rPr>
              <a:t>ağrısı, ateş ve balgamla seyreden öksürük </a:t>
            </a:r>
            <a:endParaRPr lang="tr-TR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Zamanla </a:t>
            </a:r>
            <a:r>
              <a:rPr lang="tr-TR" sz="2000" dirty="0">
                <a:latin typeface="Times New Roman" pitchFamily="18" charset="0"/>
                <a:cs typeface="Times New Roman" pitchFamily="18" charset="0"/>
              </a:rPr>
              <a:t>göğüsten deriye </a:t>
            </a:r>
            <a:r>
              <a:rPr lang="tr-TR" sz="2000" dirty="0" err="1" smtClean="0">
                <a:latin typeface="Times New Roman" pitchFamily="18" charset="0"/>
                <a:cs typeface="Times New Roman" pitchFamily="18" charset="0"/>
              </a:rPr>
              <a:t>fistülizasyon</a:t>
            </a:r>
            <a:endParaRPr lang="tr-TR" sz="2000" dirty="0">
              <a:latin typeface="Times New Roman" pitchFamily="18" charset="0"/>
              <a:cs typeface="Times New Roman" pitchFamily="18" charset="0"/>
            </a:endParaRPr>
          </a:p>
          <a:p>
            <a:endParaRPr lang="tr-TR" sz="20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tr-TR" sz="2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Abdominal</a:t>
            </a:r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000" dirty="0">
                <a:latin typeface="Times New Roman" pitchFamily="18" charset="0"/>
                <a:cs typeface="Times New Roman" pitchFamily="18" charset="0"/>
              </a:rPr>
              <a:t>şekilde yerleşme </a:t>
            </a:r>
            <a:r>
              <a:rPr lang="tr-TR" sz="2000" dirty="0" err="1">
                <a:latin typeface="Times New Roman" pitchFamily="18" charset="0"/>
                <a:cs typeface="Times New Roman" pitchFamily="18" charset="0"/>
              </a:rPr>
              <a:t>çekum</a:t>
            </a:r>
            <a:r>
              <a:rPr lang="tr-TR" sz="2000" dirty="0">
                <a:latin typeface="Times New Roman" pitchFamily="18" charset="0"/>
                <a:cs typeface="Times New Roman" pitchFamily="18" charset="0"/>
              </a:rPr>
              <a:t> ve </a:t>
            </a:r>
            <a:r>
              <a:rPr lang="tr-TR" sz="2000" dirty="0" err="1">
                <a:latin typeface="Times New Roman" pitchFamily="18" charset="0"/>
                <a:cs typeface="Times New Roman" pitchFamily="18" charset="0"/>
              </a:rPr>
              <a:t>apendiskte</a:t>
            </a:r>
            <a:r>
              <a:rPr lang="tr-TR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olur </a:t>
            </a:r>
          </a:p>
          <a:p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Ağrı</a:t>
            </a:r>
            <a:r>
              <a:rPr lang="tr-TR" sz="2000" dirty="0">
                <a:latin typeface="Times New Roman" pitchFamily="18" charset="0"/>
                <a:cs typeface="Times New Roman" pitchFamily="18" charset="0"/>
              </a:rPr>
              <a:t>, ateş, ishal veya kabız, ağır kusmalar </a:t>
            </a:r>
            <a:endParaRPr lang="tr-TR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tr-TR" sz="2000" dirty="0" err="1" smtClean="0">
                <a:latin typeface="Times New Roman" pitchFamily="18" charset="0"/>
                <a:cs typeface="Times New Roman" pitchFamily="18" charset="0"/>
              </a:rPr>
              <a:t>Çekum</a:t>
            </a:r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000" dirty="0">
                <a:latin typeface="Times New Roman" pitchFamily="18" charset="0"/>
                <a:cs typeface="Times New Roman" pitchFamily="18" charset="0"/>
              </a:rPr>
              <a:t>kısmında deriye yapışık bir kitle ortaya </a:t>
            </a:r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çıkar</a:t>
            </a:r>
          </a:p>
          <a:p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Karın </a:t>
            </a:r>
            <a:r>
              <a:rPr lang="tr-TR" sz="2000" dirty="0">
                <a:latin typeface="Times New Roman" pitchFamily="18" charset="0"/>
                <a:cs typeface="Times New Roman" pitchFamily="18" charset="0"/>
              </a:rPr>
              <a:t>derisine </a:t>
            </a:r>
            <a:r>
              <a:rPr lang="tr-TR" sz="2000" dirty="0" err="1">
                <a:latin typeface="Times New Roman" pitchFamily="18" charset="0"/>
                <a:cs typeface="Times New Roman" pitchFamily="18" charset="0"/>
              </a:rPr>
              <a:t>fistülize</a:t>
            </a:r>
            <a:r>
              <a:rPr lang="tr-TR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olur</a:t>
            </a:r>
            <a:endParaRPr lang="tr-TR" sz="2000" dirty="0">
              <a:latin typeface="Times New Roman" pitchFamily="18" charset="0"/>
              <a:cs typeface="Times New Roman" pitchFamily="18" charset="0"/>
            </a:endParaRPr>
          </a:p>
          <a:p>
            <a:endParaRPr lang="tr-TR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Jeneralize</a:t>
            </a:r>
            <a:r>
              <a:rPr lang="tr-TR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şekil</a:t>
            </a:r>
          </a:p>
          <a:p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kan 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yolu ile yayılması ile </a:t>
            </a:r>
            <a:endParaRPr lang="tr-TR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Çeşitli 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organlarda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sekonder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yerleşme lokalizasyonları </a:t>
            </a: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karaciğer, böbrek,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pelvis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organları)  </a:t>
            </a:r>
          </a:p>
          <a:p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A.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bovis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sığır ve diğer bazı hayvanlarda insanlarınkine benzer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aktinomikoz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hastalığı</a:t>
            </a:r>
            <a:endParaRPr lang="tr-TR" sz="2400" dirty="0">
              <a:latin typeface="Times New Roman" pitchFamily="18" charset="0"/>
              <a:cs typeface="Times New Roman" pitchFamily="18" charset="0"/>
            </a:endParaRPr>
          </a:p>
          <a:p>
            <a:endParaRPr lang="tr-T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tr-TR" sz="29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Tanı</a:t>
            </a:r>
          </a:p>
          <a:p>
            <a:r>
              <a:rPr lang="tr-TR" sz="2900" dirty="0">
                <a:latin typeface="Times New Roman" pitchFamily="18" charset="0"/>
                <a:cs typeface="Times New Roman" pitchFamily="18" charset="0"/>
              </a:rPr>
              <a:t>İrin, balgam, </a:t>
            </a:r>
            <a:r>
              <a:rPr lang="tr-TR" sz="2900" dirty="0" smtClean="0">
                <a:latin typeface="Times New Roman" pitchFamily="18" charset="0"/>
                <a:cs typeface="Times New Roman" pitchFamily="18" charset="0"/>
              </a:rPr>
              <a:t>biyopsi </a:t>
            </a:r>
            <a:r>
              <a:rPr lang="tr-TR" sz="2900" dirty="0">
                <a:latin typeface="Times New Roman" pitchFamily="18" charset="0"/>
                <a:cs typeface="Times New Roman" pitchFamily="18" charset="0"/>
              </a:rPr>
              <a:t>materyali </a:t>
            </a:r>
            <a:endParaRPr lang="tr-TR" sz="29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tr-TR" sz="2900" dirty="0" smtClean="0">
                <a:latin typeface="Times New Roman" pitchFamily="18" charset="0"/>
                <a:cs typeface="Times New Roman" pitchFamily="18" charset="0"/>
              </a:rPr>
              <a:t>İrin </a:t>
            </a:r>
            <a:r>
              <a:rPr lang="tr-TR" sz="2900" dirty="0">
                <a:latin typeface="Times New Roman" pitchFamily="18" charset="0"/>
                <a:cs typeface="Times New Roman" pitchFamily="18" charset="0"/>
              </a:rPr>
              <a:t>içindeki </a:t>
            </a:r>
            <a:r>
              <a:rPr lang="tr-TR" sz="2900" dirty="0" err="1">
                <a:latin typeface="Times New Roman" pitchFamily="18" charset="0"/>
                <a:cs typeface="Times New Roman" pitchFamily="18" charset="0"/>
              </a:rPr>
              <a:t>actinomyces</a:t>
            </a:r>
            <a:r>
              <a:rPr lang="tr-TR" sz="2900" dirty="0">
                <a:latin typeface="Times New Roman" pitchFamily="18" charset="0"/>
                <a:cs typeface="Times New Roman" pitchFamily="18" charset="0"/>
              </a:rPr>
              <a:t> granülleri </a:t>
            </a:r>
            <a:endParaRPr lang="tr-TR" sz="29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tr-TR" sz="2900" dirty="0" smtClean="0">
                <a:latin typeface="Times New Roman" pitchFamily="18" charset="0"/>
                <a:cs typeface="Times New Roman" pitchFamily="18" charset="0"/>
              </a:rPr>
              <a:t>Kültür </a:t>
            </a:r>
            <a:r>
              <a:rPr lang="tr-TR" sz="2900" dirty="0">
                <a:latin typeface="Times New Roman" pitchFamily="18" charset="0"/>
                <a:cs typeface="Times New Roman" pitchFamily="18" charset="0"/>
              </a:rPr>
              <a:t>için </a:t>
            </a:r>
            <a:r>
              <a:rPr lang="tr-TR" sz="2900" dirty="0" err="1">
                <a:latin typeface="Times New Roman" pitchFamily="18" charset="0"/>
                <a:cs typeface="Times New Roman" pitchFamily="18" charset="0"/>
              </a:rPr>
              <a:t>anaerop</a:t>
            </a:r>
            <a:r>
              <a:rPr lang="tr-TR" sz="2900" dirty="0">
                <a:latin typeface="Times New Roman" pitchFamily="18" charset="0"/>
                <a:cs typeface="Times New Roman" pitchFamily="18" charset="0"/>
              </a:rPr>
              <a:t> ve % 10 CO</a:t>
            </a:r>
            <a:r>
              <a:rPr lang="tr-TR" sz="2900" baseline="-25000" dirty="0"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tr-TR" sz="2900" dirty="0">
                <a:latin typeface="Times New Roman" pitchFamily="18" charset="0"/>
                <a:cs typeface="Times New Roman" pitchFamily="18" charset="0"/>
              </a:rPr>
              <a:t>ortamında </a:t>
            </a:r>
            <a:r>
              <a:rPr lang="tr-TR" sz="2900" dirty="0" err="1">
                <a:latin typeface="Times New Roman" pitchFamily="18" charset="0"/>
                <a:cs typeface="Times New Roman" pitchFamily="18" charset="0"/>
              </a:rPr>
              <a:t>tiyoglikolatlı</a:t>
            </a:r>
            <a:r>
              <a:rPr lang="tr-TR" sz="2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900" dirty="0" err="1">
                <a:latin typeface="Times New Roman" pitchFamily="18" charset="0"/>
                <a:cs typeface="Times New Roman" pitchFamily="18" charset="0"/>
              </a:rPr>
              <a:t>buyyon</a:t>
            </a:r>
            <a:r>
              <a:rPr lang="tr-TR" sz="2900" dirty="0">
                <a:latin typeface="Times New Roman" pitchFamily="18" charset="0"/>
                <a:cs typeface="Times New Roman" pitchFamily="18" charset="0"/>
              </a:rPr>
              <a:t>, % 2 </a:t>
            </a:r>
            <a:r>
              <a:rPr lang="tr-TR" sz="2900" dirty="0" err="1">
                <a:latin typeface="Times New Roman" pitchFamily="18" charset="0"/>
                <a:cs typeface="Times New Roman" pitchFamily="18" charset="0"/>
              </a:rPr>
              <a:t>agarlı</a:t>
            </a:r>
            <a:r>
              <a:rPr lang="tr-TR" sz="2900" dirty="0">
                <a:latin typeface="Times New Roman" pitchFamily="18" charset="0"/>
                <a:cs typeface="Times New Roman" pitchFamily="18" charset="0"/>
              </a:rPr>
              <a:t> beyin-kalp </a:t>
            </a:r>
            <a:r>
              <a:rPr lang="tr-TR" sz="2900" dirty="0" err="1">
                <a:latin typeface="Times New Roman" pitchFamily="18" charset="0"/>
                <a:cs typeface="Times New Roman" pitchFamily="18" charset="0"/>
              </a:rPr>
              <a:t>buyyonu</a:t>
            </a:r>
            <a:r>
              <a:rPr lang="tr-TR" sz="2900" dirty="0">
                <a:latin typeface="Times New Roman" pitchFamily="18" charset="0"/>
                <a:cs typeface="Times New Roman" pitchFamily="18" charset="0"/>
              </a:rPr>
              <a:t> </a:t>
            </a:r>
            <a:endParaRPr lang="tr-TR" sz="29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tr-TR" sz="2900" dirty="0" smtClean="0">
                <a:latin typeface="Times New Roman" pitchFamily="18" charset="0"/>
                <a:cs typeface="Times New Roman" pitchFamily="18" charset="0"/>
              </a:rPr>
              <a:t>Kabarık</a:t>
            </a:r>
            <a:r>
              <a:rPr lang="tr-TR" sz="29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tr-TR" sz="2900" dirty="0" err="1">
                <a:latin typeface="Times New Roman" pitchFamily="18" charset="0"/>
                <a:cs typeface="Times New Roman" pitchFamily="18" charset="0"/>
              </a:rPr>
              <a:t>opak</a:t>
            </a:r>
            <a:r>
              <a:rPr lang="tr-TR" sz="2900" dirty="0">
                <a:latin typeface="Times New Roman" pitchFamily="18" charset="0"/>
                <a:cs typeface="Times New Roman" pitchFamily="18" charset="0"/>
              </a:rPr>
              <a:t> kolonilerden yapılan preparatlarda dallı </a:t>
            </a:r>
            <a:r>
              <a:rPr lang="tr-TR" sz="2900" dirty="0" err="1">
                <a:latin typeface="Times New Roman" pitchFamily="18" charset="0"/>
                <a:cs typeface="Times New Roman" pitchFamily="18" charset="0"/>
              </a:rPr>
              <a:t>micelyumlar</a:t>
            </a:r>
            <a:r>
              <a:rPr lang="tr-TR" sz="2900" dirty="0">
                <a:latin typeface="Times New Roman" pitchFamily="18" charset="0"/>
                <a:cs typeface="Times New Roman" pitchFamily="18" charset="0"/>
              </a:rPr>
              <a:t> ve gram (+) </a:t>
            </a:r>
            <a:r>
              <a:rPr lang="tr-TR" sz="2900" dirty="0" err="1">
                <a:latin typeface="Times New Roman" pitchFamily="18" charset="0"/>
                <a:cs typeface="Times New Roman" pitchFamily="18" charset="0"/>
              </a:rPr>
              <a:t>difteroidlere</a:t>
            </a:r>
            <a:r>
              <a:rPr lang="tr-TR" sz="2900" dirty="0">
                <a:latin typeface="Times New Roman" pitchFamily="18" charset="0"/>
                <a:cs typeface="Times New Roman" pitchFamily="18" charset="0"/>
              </a:rPr>
              <a:t> benzer </a:t>
            </a:r>
            <a:r>
              <a:rPr lang="tr-TR" sz="2900" dirty="0" smtClean="0">
                <a:latin typeface="Times New Roman" pitchFamily="18" charset="0"/>
                <a:cs typeface="Times New Roman" pitchFamily="18" charset="0"/>
              </a:rPr>
              <a:t>çomakçıklar</a:t>
            </a:r>
            <a:endParaRPr lang="tr-TR" sz="29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tr-TR" sz="29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Epidemiyoloji</a:t>
            </a:r>
          </a:p>
          <a:p>
            <a:r>
              <a:rPr lang="tr-TR" sz="2900" dirty="0">
                <a:latin typeface="Times New Roman" pitchFamily="18" charset="0"/>
                <a:cs typeface="Times New Roman" pitchFamily="18" charset="0"/>
              </a:rPr>
              <a:t>Hastadan hastaya bulaşma </a:t>
            </a:r>
            <a:r>
              <a:rPr lang="tr-TR" sz="2900" dirty="0" smtClean="0">
                <a:latin typeface="Times New Roman" pitchFamily="18" charset="0"/>
                <a:cs typeface="Times New Roman" pitchFamily="18" charset="0"/>
              </a:rPr>
              <a:t>saptanmamıştır</a:t>
            </a:r>
          </a:p>
          <a:p>
            <a:r>
              <a:rPr lang="tr-TR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900" dirty="0">
                <a:latin typeface="Times New Roman" pitchFamily="18" charset="0"/>
                <a:cs typeface="Times New Roman" pitchFamily="18" charset="0"/>
              </a:rPr>
              <a:t>A.</a:t>
            </a:r>
            <a:r>
              <a:rPr lang="tr-TR" sz="2900" dirty="0" err="1">
                <a:latin typeface="Times New Roman" pitchFamily="18" charset="0"/>
                <a:cs typeface="Times New Roman" pitchFamily="18" charset="0"/>
              </a:rPr>
              <a:t>isrelii</a:t>
            </a:r>
            <a:r>
              <a:rPr lang="tr-TR" sz="2900" dirty="0">
                <a:latin typeface="Times New Roman" pitchFamily="18" charset="0"/>
                <a:cs typeface="Times New Roman" pitchFamily="18" charset="0"/>
              </a:rPr>
              <a:t> birçok kimselerin normal ağız florasında ve çürük dişlerde zarar vermeden </a:t>
            </a:r>
            <a:r>
              <a:rPr lang="tr-TR" sz="2900" dirty="0" smtClean="0">
                <a:latin typeface="Times New Roman" pitchFamily="18" charset="0"/>
                <a:cs typeface="Times New Roman" pitchFamily="18" charset="0"/>
              </a:rPr>
              <a:t>bulunabilir</a:t>
            </a:r>
          </a:p>
          <a:p>
            <a:r>
              <a:rPr lang="tr-TR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900" dirty="0">
                <a:latin typeface="Times New Roman" pitchFamily="18" charset="0"/>
                <a:cs typeface="Times New Roman" pitchFamily="18" charset="0"/>
              </a:rPr>
              <a:t>Bulunduğu yerden yara ve nekrotik dokulara giren </a:t>
            </a:r>
            <a:r>
              <a:rPr lang="tr-TR" sz="2900" i="1" dirty="0">
                <a:latin typeface="Times New Roman" pitchFamily="18" charset="0"/>
                <a:cs typeface="Times New Roman" pitchFamily="18" charset="0"/>
              </a:rPr>
              <a:t>A.</a:t>
            </a:r>
            <a:r>
              <a:rPr lang="tr-TR" sz="2900" i="1" dirty="0" err="1">
                <a:latin typeface="Times New Roman" pitchFamily="18" charset="0"/>
                <a:cs typeface="Times New Roman" pitchFamily="18" charset="0"/>
              </a:rPr>
              <a:t>israelii</a:t>
            </a:r>
            <a:r>
              <a:rPr lang="tr-TR" sz="2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900" dirty="0" err="1" smtClean="0">
                <a:latin typeface="Times New Roman" pitchFamily="18" charset="0"/>
                <a:cs typeface="Times New Roman" pitchFamily="18" charset="0"/>
              </a:rPr>
              <a:t>aktinomikozis’i</a:t>
            </a:r>
            <a:endParaRPr lang="tr-TR" sz="29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tr-TR" sz="29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Sağaltım </a:t>
            </a:r>
          </a:p>
          <a:p>
            <a:r>
              <a:rPr lang="tr-TR" sz="2900" dirty="0" err="1">
                <a:latin typeface="Times New Roman" pitchFamily="18" charset="0"/>
                <a:cs typeface="Times New Roman" pitchFamily="18" charset="0"/>
              </a:rPr>
              <a:t>Sülfonamid</a:t>
            </a:r>
            <a:r>
              <a:rPr lang="tr-TR" sz="2900" dirty="0">
                <a:latin typeface="Times New Roman" pitchFamily="18" charset="0"/>
                <a:cs typeface="Times New Roman" pitchFamily="18" charset="0"/>
              </a:rPr>
              <a:t>, penisilin, </a:t>
            </a:r>
            <a:r>
              <a:rPr lang="tr-TR" sz="2900" dirty="0" err="1">
                <a:latin typeface="Times New Roman" pitchFamily="18" charset="0"/>
                <a:cs typeface="Times New Roman" pitchFamily="18" charset="0"/>
              </a:rPr>
              <a:t>karbenisilin</a:t>
            </a:r>
            <a:r>
              <a:rPr lang="tr-TR" sz="29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tr-TR" sz="2900" dirty="0" err="1">
                <a:latin typeface="Times New Roman" pitchFamily="18" charset="0"/>
                <a:cs typeface="Times New Roman" pitchFamily="18" charset="0"/>
              </a:rPr>
              <a:t>tetrasiklin</a:t>
            </a:r>
            <a:r>
              <a:rPr lang="tr-TR" sz="2900" dirty="0">
                <a:latin typeface="Times New Roman" pitchFamily="18" charset="0"/>
                <a:cs typeface="Times New Roman" pitchFamily="18" charset="0"/>
              </a:rPr>
              <a:t> gibi </a:t>
            </a:r>
            <a:r>
              <a:rPr lang="tr-TR" sz="2900" dirty="0" err="1">
                <a:latin typeface="Times New Roman" pitchFamily="18" charset="0"/>
                <a:cs typeface="Times New Roman" pitchFamily="18" charset="0"/>
              </a:rPr>
              <a:t>kemoterapötikler</a:t>
            </a:r>
            <a:r>
              <a:rPr lang="tr-TR" sz="2900" dirty="0">
                <a:latin typeface="Times New Roman" pitchFamily="18" charset="0"/>
                <a:cs typeface="Times New Roman" pitchFamily="18" charset="0"/>
              </a:rPr>
              <a:t> yüksek doz ve uzun </a:t>
            </a:r>
            <a:r>
              <a:rPr lang="tr-TR" sz="2900" dirty="0" smtClean="0">
                <a:latin typeface="Times New Roman" pitchFamily="18" charset="0"/>
                <a:cs typeface="Times New Roman" pitchFamily="18" charset="0"/>
              </a:rPr>
              <a:t>süre</a:t>
            </a:r>
            <a:endParaRPr lang="tr-TR" sz="2900" dirty="0">
              <a:latin typeface="Times New Roman" pitchFamily="18" charset="0"/>
              <a:cs typeface="Times New Roman" pitchFamily="18" charset="0"/>
            </a:endParaRPr>
          </a:p>
          <a:p>
            <a:endParaRPr lang="tr-TR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kış">
  <a:themeElements>
    <a:clrScheme name="Akış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Akış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kış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20</TotalTime>
  <Words>658</Words>
  <Application>Microsoft Office PowerPoint</Application>
  <PresentationFormat>Ekran Gösterisi (4:3)</PresentationFormat>
  <Paragraphs>98</Paragraphs>
  <Slides>14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14</vt:i4>
      </vt:variant>
    </vt:vector>
  </HeadingPairs>
  <TitlesOfParts>
    <vt:vector size="15" baseType="lpstr">
      <vt:lpstr>Akış</vt:lpstr>
      <vt:lpstr>Actinomyces</vt:lpstr>
      <vt:lpstr>Slayt 2</vt:lpstr>
      <vt:lpstr>Slayt 3</vt:lpstr>
      <vt:lpstr>Slayt 4</vt:lpstr>
      <vt:lpstr>Slayt 5</vt:lpstr>
      <vt:lpstr>Slayt 6</vt:lpstr>
      <vt:lpstr>Slayt 7</vt:lpstr>
      <vt:lpstr>Slayt 8</vt:lpstr>
      <vt:lpstr>Slayt 9</vt:lpstr>
      <vt:lpstr>NOCARDİA </vt:lpstr>
      <vt:lpstr>Slayt 11</vt:lpstr>
      <vt:lpstr>Slayt 12</vt:lpstr>
      <vt:lpstr>Slayt 13</vt:lpstr>
      <vt:lpstr>N. madurae 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Nurten</dc:creator>
  <cp:lastModifiedBy>Nurten</cp:lastModifiedBy>
  <cp:revision>20</cp:revision>
  <dcterms:created xsi:type="dcterms:W3CDTF">2015-05-12T07:42:08Z</dcterms:created>
  <dcterms:modified xsi:type="dcterms:W3CDTF">2017-04-14T08:57:39Z</dcterms:modified>
</cp:coreProperties>
</file>